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s/slide47.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slides/slide5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50.xml" ContentType="application/vnd.openxmlformats-officedocument.presentationml.slide+xml"/>
  <Override PartName="/ppt/slideLayouts/slideLayout13.xml" ContentType="application/vnd.openxmlformats-officedocument.presentationml.slideLayout+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4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Layouts/slideLayout3.xml" ContentType="application/vnd.openxmlformats-officedocument.presentationml.slideLayout+xml"/>
  <Override PartName="/ppt/slideLayouts/slideLayout16.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slideLayouts/slideLayout10.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88" r:id="rId2"/>
    <p:sldId id="289" r:id="rId3"/>
    <p:sldId id="290" r:id="rId4"/>
    <p:sldId id="291" r:id="rId5"/>
    <p:sldId id="292" r:id="rId6"/>
    <p:sldId id="293" r:id="rId7"/>
    <p:sldId id="294" r:id="rId8"/>
    <p:sldId id="295" r:id="rId9"/>
    <p:sldId id="296" r:id="rId10"/>
    <p:sldId id="297" r:id="rId11"/>
    <p:sldId id="298" r:id="rId12"/>
    <p:sldId id="299" r:id="rId13"/>
    <p:sldId id="300" r:id="rId14"/>
    <p:sldId id="301" r:id="rId15"/>
    <p:sldId id="302" r:id="rId16"/>
    <p:sldId id="303" r:id="rId17"/>
    <p:sldId id="304" r:id="rId18"/>
    <p:sldId id="305" r:id="rId19"/>
    <p:sldId id="306" r:id="rId20"/>
    <p:sldId id="307" r:id="rId21"/>
    <p:sldId id="308" r:id="rId22"/>
    <p:sldId id="309" r:id="rId23"/>
    <p:sldId id="310" r:id="rId24"/>
    <p:sldId id="311" r:id="rId25"/>
    <p:sldId id="312" r:id="rId26"/>
    <p:sldId id="313" r:id="rId27"/>
    <p:sldId id="256" r:id="rId28"/>
    <p:sldId id="257" r:id="rId29"/>
    <p:sldId id="258" r:id="rId30"/>
    <p:sldId id="259" r:id="rId31"/>
    <p:sldId id="260" r:id="rId32"/>
    <p:sldId id="261" r:id="rId33"/>
    <p:sldId id="262" r:id="rId34"/>
    <p:sldId id="263" r:id="rId35"/>
    <p:sldId id="272" r:id="rId36"/>
    <p:sldId id="273" r:id="rId37"/>
    <p:sldId id="278" r:id="rId38"/>
    <p:sldId id="279" r:id="rId39"/>
    <p:sldId id="281" r:id="rId40"/>
    <p:sldId id="282" r:id="rId41"/>
    <p:sldId id="283" r:id="rId42"/>
    <p:sldId id="284" r:id="rId43"/>
    <p:sldId id="285" r:id="rId44"/>
    <p:sldId id="287" r:id="rId45"/>
    <p:sldId id="314" r:id="rId46"/>
    <p:sldId id="315" r:id="rId47"/>
    <p:sldId id="316" r:id="rId48"/>
    <p:sldId id="317" r:id="rId49"/>
    <p:sldId id="318" r:id="rId50"/>
    <p:sldId id="319" r:id="rId51"/>
    <p:sldId id="320" r:id="rId52"/>
    <p:sldId id="321" r:id="rId53"/>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horzBarState="maximized">
    <p:restoredLeft sz="15987" autoAdjust="0"/>
    <p:restoredTop sz="94660"/>
  </p:normalViewPr>
  <p:slideViewPr>
    <p:cSldViewPr snapToGrid="0">
      <p:cViewPr varScale="1">
        <p:scale>
          <a:sx n="78" d="100"/>
          <a:sy n="78" d="100"/>
        </p:scale>
        <p:origin x="-162" y="-78"/>
      </p:cViewPr>
      <p:guideLst>
        <p:guide orient="horz" pos="2160"/>
        <p:guide pos="384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grpSp>
        <p:nvGrpSpPr>
          <p:cNvPr id="16" name="Group 15"/>
          <p:cNvGrpSpPr/>
          <p:nvPr/>
        </p:nvGrpSpPr>
        <p:grpSpPr>
          <a:xfrm>
            <a:off x="0" y="-8467"/>
            <a:ext cx="12192000" cy="6866467"/>
            <a:chOff x="0" y="-8467"/>
            <a:chExt cx="12192000" cy="6866467"/>
          </a:xfrm>
        </p:grpSpPr>
        <p:sp>
          <p:nvSpPr>
            <p:cNvPr id="15" name="Freeform 14"/>
            <p:cNvSpPr/>
            <p:nvPr/>
          </p:nvSpPr>
          <p:spPr>
            <a:xfrm>
              <a:off x="0" y="-7862"/>
              <a:ext cx="863600" cy="5698067"/>
            </a:xfrm>
            <a:custGeom>
              <a:avLst/>
              <a:gdLst/>
              <a:ahLst/>
              <a:cxnLst/>
              <a:rect l="l" t="t" r="r" b="b"/>
              <a:pathLst>
                <a:path w="863600" h="5698067">
                  <a:moveTo>
                    <a:pt x="0" y="8467"/>
                  </a:moveTo>
                  <a:lnTo>
                    <a:pt x="863600" y="0"/>
                  </a:lnTo>
                  <a:lnTo>
                    <a:pt x="863600" y="16934"/>
                  </a:lnTo>
                  <a:lnTo>
                    <a:pt x="0" y="5698067"/>
                  </a:lnTo>
                  <a:lnTo>
                    <a:pt x="0" y="8467"/>
                  </a:lnTo>
                  <a:close/>
                </a:path>
              </a:pathLst>
            </a:cu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sp>
        <p:cxnSp>
          <p:nvCxnSpPr>
            <p:cNvPr id="19" name="Straight Connector 18"/>
            <p:cNvCxnSpPr/>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1"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Isosceles Triangle 22"/>
            <p:cNvSpPr/>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ru-RU" smtClean="0"/>
              <a:t>Образец заголовка</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11/21/2022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Заголовок и подпись">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ru-RU" smtClean="0"/>
              <a:t>Образец заголовка</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B61BEF0D-F0BB-DE4B-95CE-6DB70DBA9567}" type="datetimeFigureOut">
              <a:rPr lang="en-US" dirty="0"/>
              <a:pPr/>
              <a:t>11/21/2022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Цитата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ru-RU" smtClean="0"/>
              <a:t>Образец заголовка</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ru-RU" smtClean="0"/>
              <a:t>Образец текста</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B61BEF0D-F0BB-DE4B-95CE-6DB70DBA9567}" type="datetimeFigureOut">
              <a:rPr lang="en-US" dirty="0"/>
              <a:pPr/>
              <a:t>11/21/2022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Карточка имени">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ru-RU" smtClean="0"/>
              <a:t>Образец заголовка</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B61BEF0D-F0BB-DE4B-95CE-6DB70DBA9567}" type="datetimeFigureOut">
              <a:rPr lang="en-US" dirty="0"/>
              <a:pPr/>
              <a:t>11/21/2022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Цитата карточки имени">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ru-RU" smtClean="0"/>
              <a:t>Образец заголовка</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ru-RU" smtClean="0"/>
              <a:t>Образец текста</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B61BEF0D-F0BB-DE4B-95CE-6DB70DBA9567}" type="datetimeFigureOut">
              <a:rPr lang="en-US" dirty="0"/>
              <a:pPr/>
              <a:t>11/21/2022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Истина или ложь">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ru-RU" smtClean="0"/>
              <a:t>Образец заголовка</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ru-RU" smtClean="0"/>
              <a:t>Образец текста</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B61BEF0D-F0BB-DE4B-95CE-6DB70DBA9567}" type="datetimeFigureOut">
              <a:rPr lang="en-US" dirty="0"/>
              <a:pPr/>
              <a:t>11/21/2022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Vertical Text Placeholder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55C6B4A9-1611-4792-9094-5F34BCA07E0B}" type="datetimeFigureOut">
              <a:rPr lang="en-US" dirty="0"/>
              <a:pPr/>
              <a:t>11/21/2022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9333C77-0158-454C-844F-B7AB9BD7DAD4}" type="slidenum">
              <a:rPr lang="en-US" dirty="0"/>
              <a:pPr/>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ru-RU" smtClean="0"/>
              <a:t>Образец заголовка</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11/21/2022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Content Placeholder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42A54C80-263E-416B-A8E0-580EDEADCBDC}" type="datetimeFigureOut">
              <a:rPr lang="en-US" dirty="0"/>
              <a:pPr/>
              <a:t>11/21/2022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19954A3-9DFD-4C44-94BA-B95130A3BA1C}"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ru-RU" smtClean="0"/>
              <a:t>Образец заголовка</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B61BEF0D-F0BB-DE4B-95CE-6DB70DBA9567}" type="datetimeFigureOut">
              <a:rPr lang="en-US" dirty="0"/>
              <a:pPr/>
              <a:t>11/21/2022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Date Placeholder 4"/>
          <p:cNvSpPr>
            <a:spLocks noGrp="1"/>
          </p:cNvSpPr>
          <p:nvPr>
            <p:ph type="dt" sz="half" idx="10"/>
          </p:nvPr>
        </p:nvSpPr>
        <p:spPr/>
        <p:txBody>
          <a:bodyPr/>
          <a:lstStyle/>
          <a:p>
            <a:fld id="{42A54C80-263E-416B-A8E0-580EDEADCBDC}" type="datetimeFigureOut">
              <a:rPr lang="en-US" dirty="0"/>
              <a:pPr/>
              <a:t>11/21/2022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19954A3-9DFD-4C44-94BA-B95130A3BA1C}" type="slidenum">
              <a:rPr lang="en-US" dirty="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ru-RU" smtClean="0"/>
              <a:t>Образец заголовка</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11/21/2022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ru-RU" smtClean="0"/>
              <a:t>Образец заголовка</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11/21/2022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11/21/2022</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ru-RU" smtClean="0"/>
              <a:t>Образец заголовка</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ru-RU" smtClean="0"/>
              <a:t>Образец текста</a:t>
            </a:r>
          </a:p>
        </p:txBody>
      </p:sp>
      <p:sp>
        <p:nvSpPr>
          <p:cNvPr id="5" name="Date Placeholder 4"/>
          <p:cNvSpPr>
            <a:spLocks noGrp="1"/>
          </p:cNvSpPr>
          <p:nvPr>
            <p:ph type="dt" sz="half" idx="10"/>
          </p:nvPr>
        </p:nvSpPr>
        <p:spPr/>
        <p:txBody>
          <a:bodyPr/>
          <a:lstStyle/>
          <a:p>
            <a:fld id="{42A54C80-263E-416B-A8E0-580EDEADCBDC}" type="datetimeFigureOut">
              <a:rPr lang="en-US" dirty="0"/>
              <a:pPr/>
              <a:t>11/21/2022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19954A3-9DFD-4C44-94BA-B95130A3BA1C}" type="slidenum">
              <a:rPr lang="en-US" dirty="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ru-RU" smtClean="0"/>
              <a:t>Образец заголовка</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smtClean="0"/>
              <a:t>Вставка рисунка</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
        <p:nvSpPr>
          <p:cNvPr id="5" name="Date Placeholder 4"/>
          <p:cNvSpPr>
            <a:spLocks noGrp="1"/>
          </p:cNvSpPr>
          <p:nvPr>
            <p:ph type="dt" sz="half" idx="10"/>
          </p:nvPr>
        </p:nvSpPr>
        <p:spPr/>
        <p:txBody>
          <a:bodyPr/>
          <a:lstStyle/>
          <a:p>
            <a:fld id="{B61BEF0D-F0BB-DE4B-95CE-6DB70DBA9567}" type="datetimeFigureOut">
              <a:rPr lang="en-US" dirty="0"/>
              <a:pPr/>
              <a:t>11/21/2022</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44" name="Group 43"/>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a:off x="0" y="4013200"/>
              <a:ext cx="448733" cy="2844800"/>
            </a:xfrm>
            <a:prstGeom prst="triangle">
              <a:avLst>
                <a:gd name="adj" fmla="val 0"/>
              </a:avLst>
            </a:pr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ru-RU" smtClean="0"/>
              <a:t>Образец заголовка</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B61BEF0D-F0BB-DE4B-95CE-6DB70DBA9567}" type="datetimeFigureOut">
              <a:rPr lang="en-US" dirty="0"/>
              <a:pPr/>
              <a:t>11/21/2022</a:t>
            </a:fld>
            <a:endParaRPr lang="en-US" dirty="0"/>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D57F1E4F-1CFF-5643-939E-217C01CDF56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65" r:id="rId2"/>
    <p:sldLayoutId id="2147483651" r:id="rId3"/>
    <p:sldLayoutId id="2147483666" r:id="rId4"/>
    <p:sldLayoutId id="2147483653" r:id="rId5"/>
    <p:sldLayoutId id="2147483654" r:id="rId6"/>
    <p:sldLayoutId id="2147483655" r:id="rId7"/>
    <p:sldLayoutId id="2147483667" r:id="rId8"/>
    <p:sldLayoutId id="2147483657" r:id="rId9"/>
    <p:sldLayoutId id="2147483660" r:id="rId10"/>
    <p:sldLayoutId id="2147483661" r:id="rId11"/>
    <p:sldLayoutId id="2147483662" r:id="rId12"/>
    <p:sldLayoutId id="2147483663" r:id="rId13"/>
    <p:sldLayoutId id="2147483664" r:id="rId14"/>
    <p:sldLayoutId id="2147483668" r:id="rId15"/>
    <p:sldLayoutId id="2147483659"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4" name="Picture 2"/>
          <p:cNvPicPr>
            <a:picLocks noChangeAspect="1" noChangeArrowheads="1"/>
          </p:cNvPicPr>
          <p:nvPr/>
        </p:nvPicPr>
        <p:blipFill>
          <a:blip r:embed="rId2"/>
          <a:srcRect l="25900" t="47520" r="27400" b="12000"/>
          <a:stretch>
            <a:fillRect/>
          </a:stretch>
        </p:blipFill>
        <p:spPr bwMode="auto">
          <a:xfrm>
            <a:off x="739375" y="804672"/>
            <a:ext cx="8821803" cy="4779264"/>
          </a:xfrm>
          <a:prstGeom prst="rect">
            <a:avLst/>
          </a:prstGeom>
          <a:noFill/>
          <a:ln w="9525">
            <a:noFill/>
            <a:miter lim="800000"/>
            <a:headEnd/>
            <a:tailEnd/>
          </a:ln>
          <a:effectLst/>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srcRect l="22600" t="18560" r="23200" b="5600"/>
          <a:stretch>
            <a:fillRect/>
          </a:stretch>
        </p:blipFill>
        <p:spPr bwMode="auto">
          <a:xfrm>
            <a:off x="1085088" y="236664"/>
            <a:ext cx="7449312" cy="6514712"/>
          </a:xfrm>
          <a:prstGeom prst="rect">
            <a:avLst/>
          </a:prstGeom>
          <a:noFill/>
          <a:ln w="9525">
            <a:noFill/>
            <a:miter lim="800000"/>
            <a:headEnd/>
            <a:tailEnd/>
          </a:ln>
          <a:effectLst/>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srcRect l="11300" t="33920" r="10500" b="14560"/>
          <a:stretch>
            <a:fillRect/>
          </a:stretch>
        </p:blipFill>
        <p:spPr bwMode="auto">
          <a:xfrm>
            <a:off x="195072" y="1255776"/>
            <a:ext cx="9534144" cy="3925824"/>
          </a:xfrm>
          <a:prstGeom prst="rect">
            <a:avLst/>
          </a:prstGeom>
          <a:noFill/>
          <a:ln w="9525">
            <a:noFill/>
            <a:miter lim="800000"/>
            <a:headEnd/>
            <a:tailEnd/>
          </a:ln>
          <a:effectLst/>
        </p:spPr>
      </p:pic>
      <p:sp>
        <p:nvSpPr>
          <p:cNvPr id="5" name="Прямоугольник 4"/>
          <p:cNvSpPr/>
          <p:nvPr/>
        </p:nvSpPr>
        <p:spPr>
          <a:xfrm>
            <a:off x="451104" y="3486912"/>
            <a:ext cx="304800" cy="1694688"/>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ru-RU"/>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a:srcRect l="22900" t="16320" r="19900" b="5280"/>
          <a:stretch>
            <a:fillRect/>
          </a:stretch>
        </p:blipFill>
        <p:spPr bwMode="auto">
          <a:xfrm>
            <a:off x="852942" y="0"/>
            <a:ext cx="7827762" cy="6705600"/>
          </a:xfrm>
          <a:prstGeom prst="rect">
            <a:avLst/>
          </a:prstGeom>
          <a:noFill/>
          <a:ln w="9525">
            <a:noFill/>
            <a:miter lim="800000"/>
            <a:headEnd/>
            <a:tailEnd/>
          </a:ln>
          <a:effectLst/>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a:srcRect l="19800" t="28640" r="19500" b="15520"/>
          <a:stretch>
            <a:fillRect/>
          </a:stretch>
        </p:blipFill>
        <p:spPr bwMode="auto">
          <a:xfrm>
            <a:off x="390144" y="658368"/>
            <a:ext cx="9139354" cy="5254752"/>
          </a:xfrm>
          <a:prstGeom prst="rect">
            <a:avLst/>
          </a:prstGeom>
          <a:noFill/>
          <a:ln w="9525">
            <a:noFill/>
            <a:miter lim="800000"/>
            <a:headEnd/>
            <a:tailEnd/>
          </a:ln>
          <a:effectLst/>
        </p:spPr>
      </p:pic>
      <p:sp>
        <p:nvSpPr>
          <p:cNvPr id="5" name="Прямоугольник 4"/>
          <p:cNvSpPr/>
          <p:nvPr/>
        </p:nvSpPr>
        <p:spPr>
          <a:xfrm>
            <a:off x="402336" y="3486912"/>
            <a:ext cx="243840" cy="2487168"/>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ru-RU"/>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2"/>
          <a:srcRect l="25200" t="21120" r="23000" b="7200"/>
          <a:stretch>
            <a:fillRect/>
          </a:stretch>
        </p:blipFill>
        <p:spPr bwMode="auto">
          <a:xfrm>
            <a:off x="1060704" y="112035"/>
            <a:ext cx="7595616" cy="6569181"/>
          </a:xfrm>
          <a:prstGeom prst="rect">
            <a:avLst/>
          </a:prstGeom>
          <a:noFill/>
          <a:ln w="9525">
            <a:noFill/>
            <a:miter lim="800000"/>
            <a:headEnd/>
            <a:tailEnd/>
          </a:ln>
          <a:effectLst/>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21302" y="207264"/>
            <a:ext cx="8808042" cy="573024"/>
          </a:xfrm>
        </p:spPr>
        <p:txBody>
          <a:bodyPr>
            <a:noAutofit/>
          </a:bodyPr>
          <a:lstStyle/>
          <a:p>
            <a:r>
              <a:rPr lang="ru-RU" sz="2800" b="1" dirty="0" err="1" smtClean="0">
                <a:latin typeface="Times New Roman" pitchFamily="18" charset="0"/>
                <a:cs typeface="Times New Roman" pitchFamily="18" charset="0"/>
              </a:rPr>
              <a:t>Підставами</a:t>
            </a:r>
            <a:r>
              <a:rPr lang="ru-RU" sz="2800" b="1" dirty="0" smtClean="0">
                <a:latin typeface="Times New Roman" pitchFamily="18" charset="0"/>
                <a:cs typeface="Times New Roman" pitchFamily="18" charset="0"/>
              </a:rPr>
              <a:t> </a:t>
            </a:r>
            <a:r>
              <a:rPr lang="ru-RU" sz="2800" b="1" dirty="0" err="1" smtClean="0">
                <a:latin typeface="Times New Roman" pitchFamily="18" charset="0"/>
                <a:cs typeface="Times New Roman" pitchFamily="18" charset="0"/>
              </a:rPr>
              <a:t>припинення</a:t>
            </a:r>
            <a:r>
              <a:rPr lang="ru-RU" sz="2800" b="1" dirty="0" smtClean="0">
                <a:latin typeface="Times New Roman" pitchFamily="18" charset="0"/>
                <a:cs typeface="Times New Roman" pitchFamily="18" charset="0"/>
              </a:rPr>
              <a:t> договору </a:t>
            </a:r>
            <a:r>
              <a:rPr lang="ru-RU" sz="2800" b="1" dirty="0" err="1" smtClean="0">
                <a:latin typeface="Times New Roman" pitchFamily="18" charset="0"/>
                <a:cs typeface="Times New Roman" pitchFamily="18" charset="0"/>
              </a:rPr>
              <a:t>доручення</a:t>
            </a:r>
            <a:r>
              <a:rPr lang="ru-RU" sz="2800" b="1" dirty="0" smtClean="0">
                <a:latin typeface="Times New Roman" pitchFamily="18" charset="0"/>
                <a:cs typeface="Times New Roman" pitchFamily="18" charset="0"/>
              </a:rPr>
              <a:t> </a:t>
            </a:r>
            <a:r>
              <a:rPr lang="ru-RU" sz="2800" b="1" dirty="0" err="1" smtClean="0">
                <a:latin typeface="Times New Roman" pitchFamily="18" charset="0"/>
                <a:cs typeface="Times New Roman" pitchFamily="18" charset="0"/>
              </a:rPr>
              <a:t>є</a:t>
            </a:r>
            <a:r>
              <a:rPr lang="ru-RU" sz="2800" b="1" dirty="0" smtClean="0">
                <a:latin typeface="Times New Roman" pitchFamily="18" charset="0"/>
                <a:cs typeface="Times New Roman" pitchFamily="18" charset="0"/>
              </a:rPr>
              <a:t> </a:t>
            </a:r>
            <a:r>
              <a:rPr lang="ru-RU" sz="2800" b="1" dirty="0" err="1" smtClean="0">
                <a:latin typeface="Times New Roman" pitchFamily="18" charset="0"/>
                <a:cs typeface="Times New Roman" pitchFamily="18" charset="0"/>
              </a:rPr>
              <a:t>такі</a:t>
            </a:r>
            <a:r>
              <a:rPr lang="ru-RU" sz="2800" b="1" dirty="0" smtClean="0">
                <a:latin typeface="Times New Roman" pitchFamily="18" charset="0"/>
                <a:cs typeface="Times New Roman" pitchFamily="18" charset="0"/>
              </a:rPr>
              <a:t>:</a:t>
            </a:r>
            <a:endParaRPr lang="ru-RU" sz="2800" dirty="0">
              <a:latin typeface="Times New Roman" pitchFamily="18" charset="0"/>
              <a:cs typeface="Times New Roman" pitchFamily="18" charset="0"/>
            </a:endParaRPr>
          </a:p>
        </p:txBody>
      </p:sp>
      <p:sp>
        <p:nvSpPr>
          <p:cNvPr id="3" name="Содержимое 2"/>
          <p:cNvSpPr>
            <a:spLocks noGrp="1"/>
          </p:cNvSpPr>
          <p:nvPr>
            <p:ph idx="1"/>
          </p:nvPr>
        </p:nvSpPr>
        <p:spPr>
          <a:xfrm>
            <a:off x="353568" y="816864"/>
            <a:ext cx="9217152" cy="5852160"/>
          </a:xfrm>
        </p:spPr>
        <p:txBody>
          <a:bodyPr>
            <a:normAutofit fontScale="85000" lnSpcReduction="10000"/>
          </a:bodyPr>
          <a:lstStyle/>
          <a:p>
            <a:pPr algn="just">
              <a:spcBef>
                <a:spcPts val="0"/>
              </a:spcBef>
            </a:pPr>
            <a:r>
              <a:rPr lang="uk-UA" b="1" dirty="0" smtClean="0">
                <a:latin typeface="Times New Roman" pitchFamily="18" charset="0"/>
                <a:cs typeface="Times New Roman" pitchFamily="18" charset="0"/>
              </a:rPr>
              <a:t>належне виконання зобов’язання сторонами договору доручення (ст. 599 ЦК України). </a:t>
            </a:r>
            <a:r>
              <a:rPr lang="uk-UA" dirty="0" smtClean="0">
                <a:latin typeface="Times New Roman" pitchFamily="18" charset="0"/>
                <a:cs typeface="Times New Roman" pitchFamily="18" charset="0"/>
              </a:rPr>
              <a:t>У випадку, якщо закріплений в довіреності перелік юридичних дій, які належить вчинити повіреному, не охоплює предмета договору доручення, реалізація повноважень, визначених у довіреності, не припиняє </a:t>
            </a:r>
            <a:r>
              <a:rPr lang="uk-UA" dirty="0" err="1" smtClean="0">
                <a:latin typeface="Times New Roman" pitchFamily="18" charset="0"/>
                <a:cs typeface="Times New Roman" pitchFamily="18" charset="0"/>
              </a:rPr>
              <a:t>правовідношення</a:t>
            </a:r>
            <a:r>
              <a:rPr lang="uk-UA" dirty="0" smtClean="0">
                <a:latin typeface="Times New Roman" pitchFamily="18" charset="0"/>
                <a:cs typeface="Times New Roman" pitchFamily="18" charset="0"/>
              </a:rPr>
              <a:t> </a:t>
            </a:r>
            <a:r>
              <a:rPr lang="uk-UA" dirty="0" smtClean="0">
                <a:latin typeface="Times New Roman" pitchFamily="18" charset="0"/>
                <a:cs typeface="Times New Roman" pitchFamily="18" charset="0"/>
              </a:rPr>
              <a:t>представництва;</a:t>
            </a:r>
          </a:p>
          <a:p>
            <a:pPr algn="just">
              <a:spcBef>
                <a:spcPts val="0"/>
              </a:spcBef>
            </a:pPr>
            <a:r>
              <a:rPr lang="uk-UA" b="1" dirty="0" smtClean="0">
                <a:latin typeface="Times New Roman" pitchFamily="18" charset="0"/>
                <a:cs typeface="Times New Roman" pitchFamily="18" charset="0"/>
              </a:rPr>
              <a:t>закінчення строку договору доручення, якщо він передбачений в договорі. </a:t>
            </a:r>
            <a:r>
              <a:rPr lang="uk-UA" dirty="0" smtClean="0">
                <a:latin typeface="Times New Roman" pitchFamily="18" charset="0"/>
                <a:cs typeface="Times New Roman" pitchFamily="18" charset="0"/>
              </a:rPr>
              <a:t>Якщо для належного виконання договору доручення була видана довіреність із зазначенням строку дії, після його закінчення правовідносини представництва не припиняються. У таких випадках, правовідносини представництва існуватимуть до закінчення строку, який передбачений договором доручення;</a:t>
            </a:r>
          </a:p>
          <a:p>
            <a:pPr algn="just">
              <a:spcBef>
                <a:spcPts val="0"/>
              </a:spcBef>
            </a:pPr>
            <a:r>
              <a:rPr lang="uk-UA" b="1" dirty="0" smtClean="0">
                <a:latin typeface="Times New Roman" pitchFamily="18" charset="0"/>
                <a:cs typeface="Times New Roman" pitchFamily="18" charset="0"/>
              </a:rPr>
              <a:t>відмова довірителя або повіреного від договору доручення. </a:t>
            </a:r>
            <a:r>
              <a:rPr lang="uk-UA" dirty="0" smtClean="0">
                <a:latin typeface="Times New Roman" pitchFamily="18" charset="0"/>
                <a:cs typeface="Times New Roman" pitchFamily="18" charset="0"/>
              </a:rPr>
              <a:t>Відмова від права на відмову від договору доручення є нікчемною. Існує спеціальне правило стосовно припинення договору доручення за участю повіреного, який діє як підприємець. Сторона, яка відмовилася від договору, має повідомити другу сторону про відмову від договору не пізніше як </a:t>
            </a:r>
            <a:r>
              <a:rPr lang="uk-UA" b="1" dirty="0" smtClean="0">
                <a:latin typeface="Times New Roman" pitchFamily="18" charset="0"/>
                <a:cs typeface="Times New Roman" pitchFamily="18" charset="0"/>
              </a:rPr>
              <a:t>за один місяць до його припинення, якщо триваліший строк не </a:t>
            </a:r>
            <a:r>
              <a:rPr lang="uk-UA" dirty="0" smtClean="0">
                <a:latin typeface="Times New Roman" pitchFamily="18" charset="0"/>
                <a:cs typeface="Times New Roman" pitchFamily="18" charset="0"/>
              </a:rPr>
              <a:t>встановлений договором (ч. 3 ст. 1008 ЦК України).</a:t>
            </a:r>
          </a:p>
          <a:p>
            <a:pPr algn="just">
              <a:spcBef>
                <a:spcPts val="0"/>
              </a:spcBef>
            </a:pPr>
            <a:r>
              <a:rPr lang="uk-UA" b="1" dirty="0" smtClean="0">
                <a:latin typeface="Times New Roman" pitchFamily="18" charset="0"/>
                <a:cs typeface="Times New Roman" pitchFamily="18" charset="0"/>
              </a:rPr>
              <a:t>ліквідація юридичної особи, яка є стороною договору доручення (довірителем, повіреним). </a:t>
            </a:r>
            <a:r>
              <a:rPr lang="uk-UA" dirty="0" smtClean="0">
                <a:latin typeface="Times New Roman" pitchFamily="18" charset="0"/>
                <a:cs typeface="Times New Roman" pitchFamily="18" charset="0"/>
              </a:rPr>
              <a:t>У разі </a:t>
            </a:r>
            <a:r>
              <a:rPr lang="uk-UA" b="1" dirty="0" smtClean="0">
                <a:latin typeface="Times New Roman" pitchFamily="18" charset="0"/>
                <a:cs typeface="Times New Roman" pitchFamily="18" charset="0"/>
              </a:rPr>
              <a:t>ліквідації юридичної особи </a:t>
            </a:r>
            <a:r>
              <a:rPr lang="uk-UA" dirty="0" smtClean="0">
                <a:latin typeface="Times New Roman" pitchFamily="18" charset="0"/>
                <a:cs typeface="Times New Roman" pitchFamily="18" charset="0"/>
              </a:rPr>
              <a:t>– повіреного ліквідатор повинен повідомити довірителя про припинення договору доручення та вжити заходів, необхідних для охорони майна довірителя, зберегти його речі, документи та передати довірителеві (ч. 2 ст. 1010 ЦК України). Договір доручення припиняється також у зв’язку з припиненням підприємницької діяльності фізичної </a:t>
            </a:r>
            <a:r>
              <a:rPr lang="uk-UA" dirty="0" err="1" smtClean="0">
                <a:latin typeface="Times New Roman" pitchFamily="18" charset="0"/>
                <a:cs typeface="Times New Roman" pitchFamily="18" charset="0"/>
              </a:rPr>
              <a:t>особи–підприємця</a:t>
            </a:r>
            <a:r>
              <a:rPr lang="uk-UA" dirty="0" smtClean="0">
                <a:latin typeface="Times New Roman" pitchFamily="18" charset="0"/>
                <a:cs typeface="Times New Roman" pitchFamily="18" charset="0"/>
              </a:rPr>
              <a:t>, яка виступає повіреним або довірителем;</a:t>
            </a:r>
          </a:p>
          <a:p>
            <a:pPr algn="just">
              <a:spcBef>
                <a:spcPts val="0"/>
              </a:spcBef>
            </a:pPr>
            <a:r>
              <a:rPr lang="uk-UA" b="1" dirty="0" smtClean="0">
                <a:latin typeface="Times New Roman" pitchFamily="18" charset="0"/>
                <a:cs typeface="Times New Roman" pitchFamily="18" charset="0"/>
              </a:rPr>
              <a:t>визнання довірителя або повіреного недієздатним, обмеження його цивільної дієздатності або визнання безвісно відсутнім (п. 2 ч. 1 ст. 1008 ЦК України);</a:t>
            </a:r>
          </a:p>
          <a:p>
            <a:pPr algn="just">
              <a:spcBef>
                <a:spcPts val="0"/>
              </a:spcBef>
            </a:pPr>
            <a:r>
              <a:rPr lang="uk-UA" b="1" dirty="0" smtClean="0">
                <a:latin typeface="Times New Roman" pitchFamily="18" charset="0"/>
                <a:cs typeface="Times New Roman" pitchFamily="18" charset="0"/>
              </a:rPr>
              <a:t>смерть довірителя, повіреного; договір має особисто – </a:t>
            </a:r>
            <a:r>
              <a:rPr lang="uk-UA" dirty="0" smtClean="0">
                <a:latin typeface="Times New Roman" pitchFamily="18" charset="0"/>
                <a:cs typeface="Times New Roman" pitchFamily="18" charset="0"/>
              </a:rPr>
              <a:t>довірчий характер і не передбачає правонаступництва, тобто можливості передачі прав та обов’язків сторін іншим особам. У разі смерті повіреного його спадкоємці повинні повідомити довірителя про припинення договору доручення та вжити заходів, необхідних для охорони майна довірителя, зокрема зберегти його речі, документи та передати їх довірителеві (ч. 1 ст. 1010 ЦК України).</a:t>
            </a:r>
            <a:endParaRPr lang="uk-UA" dirty="0">
              <a:latin typeface="Times New Roman" pitchFamily="18" charset="0"/>
              <a:cs typeface="Times New Roman" pitchFamily="18" charset="0"/>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ChangeAspect="1" noChangeArrowheads="1"/>
          </p:cNvPicPr>
          <p:nvPr/>
        </p:nvPicPr>
        <p:blipFill>
          <a:blip r:embed="rId2"/>
          <a:srcRect l="12100" t="27360" r="12000" b="25760"/>
          <a:stretch>
            <a:fillRect/>
          </a:stretch>
        </p:blipFill>
        <p:spPr bwMode="auto">
          <a:xfrm>
            <a:off x="304800" y="1194816"/>
            <a:ext cx="9348476" cy="3608832"/>
          </a:xfrm>
          <a:prstGeom prst="rect">
            <a:avLst/>
          </a:prstGeom>
          <a:noFill/>
          <a:ln w="9525">
            <a:noFill/>
            <a:miter lim="800000"/>
            <a:headEnd/>
            <a:tailEnd/>
          </a:ln>
          <a:effectLst/>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p:cNvPicPr>
            <a:picLocks noChangeAspect="1" noChangeArrowheads="1"/>
          </p:cNvPicPr>
          <p:nvPr/>
        </p:nvPicPr>
        <p:blipFill>
          <a:blip r:embed="rId2"/>
          <a:srcRect l="22600" t="20480" r="21200" b="7680"/>
          <a:stretch>
            <a:fillRect/>
          </a:stretch>
        </p:blipFill>
        <p:spPr bwMode="auto">
          <a:xfrm>
            <a:off x="707136" y="94131"/>
            <a:ext cx="8229600" cy="6574894"/>
          </a:xfrm>
          <a:prstGeom prst="rect">
            <a:avLst/>
          </a:prstGeom>
          <a:noFill/>
          <a:ln w="9525">
            <a:noFill/>
            <a:miter lim="800000"/>
            <a:headEnd/>
            <a:tailEnd/>
          </a:ln>
          <a:effectLst/>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p:cNvPicPr>
            <a:picLocks noChangeAspect="1" noChangeArrowheads="1"/>
          </p:cNvPicPr>
          <p:nvPr/>
        </p:nvPicPr>
        <p:blipFill>
          <a:blip r:embed="rId2"/>
          <a:srcRect l="13300" t="29600" r="12700" b="12320"/>
          <a:stretch>
            <a:fillRect/>
          </a:stretch>
        </p:blipFill>
        <p:spPr bwMode="auto">
          <a:xfrm>
            <a:off x="280416" y="755904"/>
            <a:ext cx="9220914" cy="4523232"/>
          </a:xfrm>
          <a:prstGeom prst="rect">
            <a:avLst/>
          </a:prstGeom>
          <a:noFill/>
          <a:ln w="9525">
            <a:noFill/>
            <a:miter lim="800000"/>
            <a:headEnd/>
            <a:tailEnd/>
          </a:ln>
          <a:effectLst/>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p:cNvPicPr>
            <a:picLocks noChangeAspect="1" noChangeArrowheads="1"/>
          </p:cNvPicPr>
          <p:nvPr/>
        </p:nvPicPr>
        <p:blipFill>
          <a:blip r:embed="rId2"/>
          <a:srcRect l="25000" t="14720" r="27110" b="5280"/>
          <a:stretch>
            <a:fillRect/>
          </a:stretch>
        </p:blipFill>
        <p:spPr bwMode="auto">
          <a:xfrm>
            <a:off x="1182624" y="0"/>
            <a:ext cx="6425184" cy="6708205"/>
          </a:xfrm>
          <a:prstGeom prst="rect">
            <a:avLst/>
          </a:prstGeom>
          <a:noFill/>
          <a:ln w="9525">
            <a:noFill/>
            <a:miter lim="800000"/>
            <a:headEnd/>
            <a:tailEnd/>
          </a:ln>
          <a:effectLst/>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818" name="Picture 2"/>
          <p:cNvPicPr>
            <a:picLocks noChangeAspect="1" noChangeArrowheads="1"/>
          </p:cNvPicPr>
          <p:nvPr/>
        </p:nvPicPr>
        <p:blipFill>
          <a:blip r:embed="rId2"/>
          <a:srcRect l="25600" t="21600" r="27500" b="16640"/>
          <a:stretch>
            <a:fillRect/>
          </a:stretch>
        </p:blipFill>
        <p:spPr bwMode="auto">
          <a:xfrm>
            <a:off x="792354" y="168062"/>
            <a:ext cx="7839582" cy="6452194"/>
          </a:xfrm>
          <a:prstGeom prst="rect">
            <a:avLst/>
          </a:prstGeom>
          <a:noFill/>
          <a:ln w="9525">
            <a:noFill/>
            <a:miter lim="800000"/>
            <a:headEnd/>
            <a:tailEnd/>
          </a:ln>
          <a:effectLst/>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921174" y="560832"/>
            <a:ext cx="8588586" cy="487680"/>
          </a:xfrm>
        </p:spPr>
        <p:txBody>
          <a:bodyPr>
            <a:normAutofit fontScale="90000"/>
          </a:bodyPr>
          <a:lstStyle/>
          <a:p>
            <a:r>
              <a:rPr lang="uk-UA" sz="2800" b="1" dirty="0" smtClean="0">
                <a:latin typeface="Times New Roman" pitchFamily="18" charset="0"/>
                <a:cs typeface="Times New Roman" pitchFamily="18" charset="0"/>
              </a:rPr>
              <a:t>Договір комісії припиняється у випадку:</a:t>
            </a:r>
            <a:endParaRPr lang="uk-UA" sz="2800" dirty="0">
              <a:latin typeface="Times New Roman" pitchFamily="18" charset="0"/>
              <a:cs typeface="Times New Roman" pitchFamily="18" charset="0"/>
            </a:endParaRPr>
          </a:p>
        </p:txBody>
      </p:sp>
      <p:sp>
        <p:nvSpPr>
          <p:cNvPr id="3" name="Содержимое 2"/>
          <p:cNvSpPr>
            <a:spLocks noGrp="1"/>
          </p:cNvSpPr>
          <p:nvPr>
            <p:ph idx="1"/>
          </p:nvPr>
        </p:nvSpPr>
        <p:spPr>
          <a:xfrm>
            <a:off x="433494" y="1036320"/>
            <a:ext cx="8929962" cy="5242560"/>
          </a:xfrm>
        </p:spPr>
        <p:txBody>
          <a:bodyPr>
            <a:normAutofit fontScale="85000" lnSpcReduction="10000"/>
          </a:bodyPr>
          <a:lstStyle/>
          <a:p>
            <a:pPr algn="just">
              <a:spcBef>
                <a:spcPts val="0"/>
              </a:spcBef>
            </a:pPr>
            <a:r>
              <a:rPr lang="uk-UA" b="1" dirty="0" smtClean="0">
                <a:latin typeface="Times New Roman" pitchFamily="18" charset="0"/>
                <a:cs typeface="Times New Roman" pitchFamily="18" charset="0"/>
              </a:rPr>
              <a:t>належного виконання договору комісії. За загальним правилом, правова мета </a:t>
            </a:r>
            <a:r>
              <a:rPr lang="uk-UA" dirty="0" smtClean="0">
                <a:latin typeface="Times New Roman" pitchFamily="18" charset="0"/>
                <a:cs typeface="Times New Roman" pitchFamily="18" charset="0"/>
              </a:rPr>
              <a:t>договору комісії вважається досягнутою, а доручення комітента виконаним, якщо комісіонер вчинив один або декілька правочинів з третіми особами. В тих договорах, де комісіонер приймає на себе делькредере перед комітентом на виконання третьою особою укладеного договору, правовий результат слід вважати досягнутим лише після виконання договору третьою особою;</a:t>
            </a:r>
          </a:p>
          <a:p>
            <a:pPr algn="just">
              <a:spcBef>
                <a:spcPts val="0"/>
              </a:spcBef>
            </a:pPr>
            <a:r>
              <a:rPr lang="uk-UA" b="1" dirty="0" smtClean="0">
                <a:latin typeface="Times New Roman" pitchFamily="18" charset="0"/>
                <a:cs typeface="Times New Roman" pitchFamily="18" charset="0"/>
              </a:rPr>
              <a:t>смерті фізичної особи або ліквідації юридичної особи – комісіонера (ст. 1027 ЦК України). </a:t>
            </a:r>
            <a:r>
              <a:rPr lang="uk-UA" dirty="0" smtClean="0">
                <a:latin typeface="Times New Roman" pitchFamily="18" charset="0"/>
                <a:cs typeface="Times New Roman" pitchFamily="18" charset="0"/>
              </a:rPr>
              <a:t>Якщо юридична особа – комісіонер припиняється і встановлюються її правонаступники, права та обов’язки комісіонера переходять до правонаступників, якщо протягом строку, встановленого для </a:t>
            </a:r>
            <a:r>
              <a:rPr lang="uk-UA" dirty="0" err="1" smtClean="0">
                <a:latin typeface="Times New Roman" pitchFamily="18" charset="0"/>
                <a:cs typeface="Times New Roman" pitchFamily="18" charset="0"/>
              </a:rPr>
              <a:t>заявлення</a:t>
            </a:r>
            <a:r>
              <a:rPr lang="uk-UA" dirty="0" smtClean="0">
                <a:latin typeface="Times New Roman" pitchFamily="18" charset="0"/>
                <a:cs typeface="Times New Roman" pitchFamily="18" charset="0"/>
              </a:rPr>
              <a:t> кредиторами своїх вимог, комітент не повідомить про відмову від договору.</a:t>
            </a:r>
          </a:p>
          <a:p>
            <a:pPr algn="just">
              <a:spcBef>
                <a:spcPts val="0"/>
              </a:spcBef>
            </a:pPr>
            <a:r>
              <a:rPr lang="uk-UA" b="1" dirty="0" smtClean="0">
                <a:latin typeface="Times New Roman" pitchFamily="18" charset="0"/>
                <a:cs typeface="Times New Roman" pitchFamily="18" charset="0"/>
              </a:rPr>
              <a:t>відмови комітента від договору комісії (ст. 1025 ЦК України). Якщо договір комісії </a:t>
            </a:r>
            <a:r>
              <a:rPr lang="uk-UA" dirty="0" smtClean="0">
                <a:latin typeface="Times New Roman" pitchFamily="18" charset="0"/>
                <a:cs typeface="Times New Roman" pitchFamily="18" charset="0"/>
              </a:rPr>
              <a:t>укладено без визначення строку, комітент повинен повідомити комісіонера про відмову від договору не пізніше ніж </a:t>
            </a:r>
            <a:r>
              <a:rPr lang="uk-UA" b="1" dirty="0" smtClean="0">
                <a:latin typeface="Times New Roman" pitchFamily="18" charset="0"/>
                <a:cs typeface="Times New Roman" pitchFamily="18" charset="0"/>
              </a:rPr>
              <a:t>за тридцять днів. </a:t>
            </a:r>
            <a:r>
              <a:rPr lang="uk-UA" dirty="0" smtClean="0">
                <a:latin typeface="Times New Roman" pitchFamily="18" charset="0"/>
                <a:cs typeface="Times New Roman" pitchFamily="18" charset="0"/>
              </a:rPr>
              <a:t>Комітент повинен у строк, встановлений договором, а якщо такий строк не встановлений, – негайно розпорядитися своїм майном, яке є у комісіонера. У разі невиконання комітентом цього обов’язку комісіонер має право передати це майно на зберігання за рахунок комітента або продати майно за найвигіднішою для комітента ціною. Комісіонер має право також на відшкодування витрат, зроблених ним у зв’язку з виконанням договору;</a:t>
            </a:r>
          </a:p>
          <a:p>
            <a:pPr algn="just">
              <a:spcBef>
                <a:spcPts val="0"/>
              </a:spcBef>
            </a:pPr>
            <a:r>
              <a:rPr lang="uk-UA" b="1" dirty="0" smtClean="0">
                <a:latin typeface="Times New Roman" pitchFamily="18" charset="0"/>
                <a:cs typeface="Times New Roman" pitchFamily="18" charset="0"/>
              </a:rPr>
              <a:t>відмови комісіонера від договору комісії (ст. 1026 ЦК України). </a:t>
            </a:r>
            <a:r>
              <a:rPr lang="uk-UA" dirty="0" smtClean="0">
                <a:latin typeface="Times New Roman" pitchFamily="18" charset="0"/>
                <a:cs typeface="Times New Roman" pitchFamily="18" charset="0"/>
              </a:rPr>
              <a:t>Комісіонер має право відмовитися від договору комісії лише тоді, коли строк не встановлений договором. Комісіонер повинен повідомити комітента про відмову від договору не пізніше ніж </a:t>
            </a:r>
            <a:r>
              <a:rPr lang="uk-UA" b="1" dirty="0" smtClean="0">
                <a:latin typeface="Times New Roman" pitchFamily="18" charset="0"/>
                <a:cs typeface="Times New Roman" pitchFamily="18" charset="0"/>
              </a:rPr>
              <a:t>за тридцять днів та вжити заходів, необхідних для збереження майна </a:t>
            </a:r>
            <a:r>
              <a:rPr lang="uk-UA" dirty="0" smtClean="0">
                <a:latin typeface="Times New Roman" pitchFamily="18" charset="0"/>
                <a:cs typeface="Times New Roman" pitchFamily="18" charset="0"/>
              </a:rPr>
              <a:t>комітента. Комітент повинен розпорядитися своїм майном, яке є у комісіонера, протягом п’ятнадцяти днів від дня отримання повідомлення про відмову комісіонера від договору. У разі невиконання комітентом цього обов’язку комісіонер має право передати це майно на зберігання за рахунок комітента або продати майно за найвигіднішою для комітента ціною.</a:t>
            </a:r>
            <a:endParaRPr lang="uk-UA" dirty="0">
              <a:latin typeface="Times New Roman" pitchFamily="18" charset="0"/>
              <a:cs typeface="Times New Roman" pitchFamily="18" charset="0"/>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p:cNvPicPr>
            <a:picLocks noChangeAspect="1" noChangeArrowheads="1"/>
          </p:cNvPicPr>
          <p:nvPr/>
        </p:nvPicPr>
        <p:blipFill>
          <a:blip r:embed="rId2"/>
          <a:srcRect l="12100" t="18560" r="12300" b="20160"/>
          <a:stretch>
            <a:fillRect/>
          </a:stretch>
        </p:blipFill>
        <p:spPr bwMode="auto">
          <a:xfrm>
            <a:off x="243840" y="829056"/>
            <a:ext cx="9217152" cy="4669536"/>
          </a:xfrm>
          <a:prstGeom prst="rect">
            <a:avLst/>
          </a:prstGeom>
          <a:noFill/>
          <a:ln w="9525">
            <a:noFill/>
            <a:miter lim="800000"/>
            <a:headEnd/>
            <a:tailEnd/>
          </a:ln>
          <a:effectLst/>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p:cNvPicPr>
            <a:picLocks noChangeAspect="1" noChangeArrowheads="1"/>
          </p:cNvPicPr>
          <p:nvPr/>
        </p:nvPicPr>
        <p:blipFill>
          <a:blip r:embed="rId2"/>
          <a:srcRect l="13000" t="16640" r="11900" b="5120"/>
          <a:stretch>
            <a:fillRect/>
          </a:stretch>
        </p:blipFill>
        <p:spPr bwMode="auto">
          <a:xfrm>
            <a:off x="438912" y="256032"/>
            <a:ext cx="8912352" cy="5803116"/>
          </a:xfrm>
          <a:prstGeom prst="rect">
            <a:avLst/>
          </a:prstGeom>
          <a:noFill/>
          <a:ln w="9525">
            <a:noFill/>
            <a:miter lim="800000"/>
            <a:headEnd/>
            <a:tailEnd/>
          </a:ln>
          <a:effectLst/>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p:cNvPicPr>
            <a:picLocks noChangeAspect="1" noChangeArrowheads="1"/>
          </p:cNvPicPr>
          <p:nvPr/>
        </p:nvPicPr>
        <p:blipFill>
          <a:blip r:embed="rId2"/>
          <a:srcRect l="22800" t="26080" r="19800" b="8320"/>
          <a:stretch>
            <a:fillRect/>
          </a:stretch>
        </p:blipFill>
        <p:spPr bwMode="auto">
          <a:xfrm>
            <a:off x="463296" y="327443"/>
            <a:ext cx="8656320" cy="6183086"/>
          </a:xfrm>
          <a:prstGeom prst="rect">
            <a:avLst/>
          </a:prstGeom>
          <a:noFill/>
          <a:ln w="9525">
            <a:noFill/>
            <a:miter lim="800000"/>
            <a:headEnd/>
            <a:tailEnd/>
          </a:ln>
          <a:effectLst/>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
          <p:cNvPicPr>
            <a:picLocks noChangeAspect="1" noChangeArrowheads="1"/>
          </p:cNvPicPr>
          <p:nvPr/>
        </p:nvPicPr>
        <p:blipFill>
          <a:blip r:embed="rId2"/>
          <a:srcRect l="26800" t="17920" r="28200" b="12960"/>
          <a:stretch>
            <a:fillRect/>
          </a:stretch>
        </p:blipFill>
        <p:spPr bwMode="auto">
          <a:xfrm>
            <a:off x="731520" y="69494"/>
            <a:ext cx="7071360" cy="6788506"/>
          </a:xfrm>
          <a:prstGeom prst="rect">
            <a:avLst/>
          </a:prstGeom>
          <a:noFill/>
          <a:ln w="9525">
            <a:noFill/>
            <a:miter lim="800000"/>
            <a:headEnd/>
            <a:tailEnd/>
          </a:ln>
          <a:effectLst/>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2"/>
          <p:cNvPicPr>
            <a:picLocks noChangeAspect="1" noChangeArrowheads="1"/>
          </p:cNvPicPr>
          <p:nvPr/>
        </p:nvPicPr>
        <p:blipFill>
          <a:blip r:embed="rId2"/>
          <a:srcRect l="19900" t="16480" r="19300" b="5760"/>
          <a:stretch>
            <a:fillRect/>
          </a:stretch>
        </p:blipFill>
        <p:spPr bwMode="auto">
          <a:xfrm>
            <a:off x="682752" y="160180"/>
            <a:ext cx="8119872" cy="6490556"/>
          </a:xfrm>
          <a:prstGeom prst="rect">
            <a:avLst/>
          </a:prstGeom>
          <a:noFill/>
          <a:ln w="9525">
            <a:noFill/>
            <a:miter lim="800000"/>
            <a:headEnd/>
            <a:tailEnd/>
          </a:ln>
          <a:effectLst/>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96918" y="292608"/>
            <a:ext cx="8539818" cy="463296"/>
          </a:xfrm>
        </p:spPr>
        <p:txBody>
          <a:bodyPr>
            <a:normAutofit/>
          </a:bodyPr>
          <a:lstStyle/>
          <a:p>
            <a:pPr algn="ctr"/>
            <a:r>
              <a:rPr lang="uk-UA" sz="2000" b="1" dirty="0" smtClean="0">
                <a:latin typeface="Times New Roman" pitchFamily="18" charset="0"/>
                <a:cs typeface="Times New Roman" pitchFamily="18" charset="0"/>
              </a:rPr>
              <a:t>Договір управління майном припиняється у разі</a:t>
            </a:r>
            <a:r>
              <a:rPr lang="ru-RU" sz="2000" b="1" dirty="0" smtClean="0">
                <a:latin typeface="Times New Roman" pitchFamily="18" charset="0"/>
                <a:cs typeface="Times New Roman" pitchFamily="18" charset="0"/>
              </a:rPr>
              <a:t>:</a:t>
            </a:r>
            <a:endParaRPr lang="ru-RU" sz="2000" dirty="0">
              <a:latin typeface="Times New Roman" pitchFamily="18" charset="0"/>
              <a:cs typeface="Times New Roman" pitchFamily="18" charset="0"/>
            </a:endParaRPr>
          </a:p>
        </p:txBody>
      </p:sp>
      <p:sp>
        <p:nvSpPr>
          <p:cNvPr id="3" name="Содержимое 2"/>
          <p:cNvSpPr>
            <a:spLocks noGrp="1"/>
          </p:cNvSpPr>
          <p:nvPr>
            <p:ph idx="1"/>
          </p:nvPr>
        </p:nvSpPr>
        <p:spPr>
          <a:xfrm>
            <a:off x="348150" y="792480"/>
            <a:ext cx="9295722" cy="5827776"/>
          </a:xfrm>
        </p:spPr>
        <p:txBody>
          <a:bodyPr>
            <a:noAutofit/>
          </a:bodyPr>
          <a:lstStyle/>
          <a:p>
            <a:pPr algn="just">
              <a:lnSpc>
                <a:spcPct val="120000"/>
              </a:lnSpc>
              <a:spcBef>
                <a:spcPts val="0"/>
              </a:spcBef>
            </a:pPr>
            <a:r>
              <a:rPr lang="uk-UA" sz="1400" b="1" dirty="0" smtClean="0">
                <a:latin typeface="Times New Roman" pitchFamily="18" charset="0"/>
                <a:cs typeface="Times New Roman" pitchFamily="18" charset="0"/>
              </a:rPr>
              <a:t>загибелі майна, переданого в управління (п. 1 ч. 1 ст. 1044 ЦК України). </a:t>
            </a:r>
            <a:r>
              <a:rPr lang="uk-UA" sz="1400" dirty="0" smtClean="0">
                <a:latin typeface="Times New Roman" pitchFamily="18" charset="0"/>
                <a:cs typeface="Times New Roman" pitchFamily="18" charset="0"/>
              </a:rPr>
              <a:t>Відповідно</a:t>
            </a:r>
            <a:r>
              <a:rPr lang="uk-UA" sz="1400" b="1" dirty="0" smtClean="0">
                <a:latin typeface="Times New Roman" pitchFamily="18" charset="0"/>
                <a:cs typeface="Times New Roman" pitchFamily="18" charset="0"/>
              </a:rPr>
              <a:t> </a:t>
            </a:r>
            <a:r>
              <a:rPr lang="uk-UA" sz="1400" dirty="0" smtClean="0">
                <a:latin typeface="Times New Roman" pitchFamily="18" charset="0"/>
                <a:cs typeface="Times New Roman" pitchFamily="18" charset="0"/>
              </a:rPr>
              <a:t>до загальних положень ЦК України про право власності (ч. 1 ст. 323) ризик випадкової загибелі та випадкового пошкодження (псування) майна, переданого в управління, несе його установник, якщо інше не встановлено договором управління або законом;</a:t>
            </a:r>
          </a:p>
          <a:p>
            <a:pPr algn="just">
              <a:lnSpc>
                <a:spcPct val="120000"/>
              </a:lnSpc>
              <a:spcBef>
                <a:spcPts val="0"/>
              </a:spcBef>
            </a:pPr>
            <a:r>
              <a:rPr lang="uk-UA" sz="1400" b="1" dirty="0" smtClean="0">
                <a:latin typeface="Times New Roman" pitchFamily="18" charset="0"/>
                <a:cs typeface="Times New Roman" pitchFamily="18" charset="0"/>
              </a:rPr>
              <a:t>припинення договору за заявою однієї зі сторін у зв’язку із закінченням його строку (п. 2 ч. 1 ст. 1044 ЦК). </a:t>
            </a:r>
            <a:r>
              <a:rPr lang="uk-UA" sz="1400" dirty="0" smtClean="0">
                <a:latin typeface="Times New Roman" pitchFamily="18" charset="0"/>
                <a:cs typeface="Times New Roman" pitchFamily="18" charset="0"/>
              </a:rPr>
              <a:t>Договір управління майном може бути достроково припинений, якщо це передбачено договором, або за рішенням суду (п. 10 ч. 1 ст. 1044 ЦК України);</a:t>
            </a:r>
          </a:p>
          <a:p>
            <a:pPr algn="just">
              <a:lnSpc>
                <a:spcPct val="120000"/>
              </a:lnSpc>
              <a:spcBef>
                <a:spcPts val="0"/>
              </a:spcBef>
            </a:pPr>
            <a:r>
              <a:rPr lang="uk-UA" sz="1400" b="1" dirty="0" smtClean="0">
                <a:latin typeface="Times New Roman" pitchFamily="18" charset="0"/>
                <a:cs typeface="Times New Roman" pitchFamily="18" charset="0"/>
              </a:rPr>
              <a:t>повного завершення виконання сторонами договору управління майном (п. 9 ч. </a:t>
            </a:r>
            <a:r>
              <a:rPr lang="uk-UA" sz="1400" dirty="0" smtClean="0">
                <a:latin typeface="Times New Roman" pitchFamily="18" charset="0"/>
                <a:cs typeface="Times New Roman" pitchFamily="18" charset="0"/>
              </a:rPr>
              <a:t>1 ст. 1044 ЦК України);</a:t>
            </a:r>
          </a:p>
          <a:p>
            <a:pPr algn="just">
              <a:lnSpc>
                <a:spcPct val="120000"/>
              </a:lnSpc>
              <a:spcBef>
                <a:spcPts val="0"/>
              </a:spcBef>
            </a:pPr>
            <a:r>
              <a:rPr lang="uk-UA" sz="1400" b="1" dirty="0" smtClean="0">
                <a:latin typeface="Times New Roman" pitchFamily="18" charset="0"/>
                <a:cs typeface="Times New Roman" pitchFamily="18" charset="0"/>
              </a:rPr>
              <a:t>відмови </a:t>
            </a:r>
            <a:r>
              <a:rPr lang="uk-UA" sz="1400" b="1" dirty="0" err="1" smtClean="0">
                <a:latin typeface="Times New Roman" pitchFamily="18" charset="0"/>
                <a:cs typeface="Times New Roman" pitchFamily="18" charset="0"/>
              </a:rPr>
              <a:t>вигодонабувача</a:t>
            </a:r>
            <a:r>
              <a:rPr lang="uk-UA" sz="1400" b="1" dirty="0" smtClean="0">
                <a:latin typeface="Times New Roman" pitchFamily="18" charset="0"/>
                <a:cs typeface="Times New Roman" pitchFamily="18" charset="0"/>
              </a:rPr>
              <a:t> від одержання вигоди за договором </a:t>
            </a:r>
            <a:r>
              <a:rPr lang="uk-UA" sz="1400" dirty="0" smtClean="0">
                <a:latin typeface="Times New Roman" pitchFamily="18" charset="0"/>
                <a:cs typeface="Times New Roman" pitchFamily="18" charset="0"/>
              </a:rPr>
              <a:t>(п. 4 ч. 1 ст. 1044 ЦК України);</a:t>
            </a:r>
          </a:p>
          <a:p>
            <a:pPr algn="just">
              <a:lnSpc>
                <a:spcPct val="120000"/>
              </a:lnSpc>
              <a:spcBef>
                <a:spcPts val="0"/>
              </a:spcBef>
            </a:pPr>
            <a:r>
              <a:rPr lang="uk-UA" sz="1400" b="1" dirty="0" smtClean="0">
                <a:latin typeface="Times New Roman" pitchFamily="18" charset="0"/>
                <a:cs typeface="Times New Roman" pitchFamily="18" charset="0"/>
              </a:rPr>
              <a:t>односторонньої відмови сторони від договору управління майном. </a:t>
            </a:r>
            <a:r>
              <a:rPr lang="uk-UA" sz="1400" dirty="0" smtClean="0">
                <a:latin typeface="Times New Roman" pitchFamily="18" charset="0"/>
                <a:cs typeface="Times New Roman" pitchFamily="18" charset="0"/>
              </a:rPr>
              <a:t>ЦК України передбачає можливість відмови як управителя, так і установника управління від договору у зв’язку з неможливістю управителя здійснювати управління майном (п. 6 ч. 1 ст. 1044 ЦК </a:t>
            </a:r>
            <a:r>
              <a:rPr lang="uk-UA" sz="1400" dirty="0" err="1" smtClean="0">
                <a:latin typeface="Times New Roman" pitchFamily="18" charset="0"/>
                <a:cs typeface="Times New Roman" pitchFamily="18" charset="0"/>
              </a:rPr>
              <a:t>україни</a:t>
            </a:r>
            <a:r>
              <a:rPr lang="uk-UA" sz="1400" dirty="0" smtClean="0">
                <a:latin typeface="Times New Roman" pitchFamily="18" charset="0"/>
                <a:cs typeface="Times New Roman" pitchFamily="18" charset="0"/>
              </a:rPr>
              <a:t>). Установник управління має право відмовитися від договору з іншої причини за умови виплати управителеві плати, передбаченої договором (п. 7 ч. 1 ст. 1044 ЦК України). Це пов’язано із збереженням правомочності розпорядження належним майном, яку він вправі здійснювати самостійно. Відповідно до ч. 2 ст. 1044 ЦК України у разі відмови однієї сторони від договору управління майном вона повинна повідомити другу сторону про це </a:t>
            </a:r>
            <a:r>
              <a:rPr lang="uk-UA" sz="1400" b="1" dirty="0" smtClean="0">
                <a:latin typeface="Times New Roman" pitchFamily="18" charset="0"/>
                <a:cs typeface="Times New Roman" pitchFamily="18" charset="0"/>
              </a:rPr>
              <a:t>за три місяці до припинення договору, </a:t>
            </a:r>
            <a:r>
              <a:rPr lang="uk-UA" sz="1400" dirty="0" smtClean="0">
                <a:latin typeface="Times New Roman" pitchFamily="18" charset="0"/>
                <a:cs typeface="Times New Roman" pitchFamily="18" charset="0"/>
              </a:rPr>
              <a:t>якщо договором не встановлений інший строк;</a:t>
            </a:r>
          </a:p>
          <a:p>
            <a:pPr algn="just">
              <a:lnSpc>
                <a:spcPct val="120000"/>
              </a:lnSpc>
              <a:spcBef>
                <a:spcPts val="0"/>
              </a:spcBef>
            </a:pPr>
            <a:r>
              <a:rPr lang="uk-UA" sz="1400" b="1" dirty="0" smtClean="0">
                <a:latin typeface="Times New Roman" pitchFamily="18" charset="0"/>
                <a:cs typeface="Times New Roman" pitchFamily="18" charset="0"/>
              </a:rPr>
              <a:t>визнання управителя недієздатним, безвісно відсутнім, обмеження його цивільної  дієздатності або смерті (п. 5 ч. 1 ст. 1044 ЦК України).</a:t>
            </a:r>
          </a:p>
          <a:p>
            <a:pPr algn="just">
              <a:lnSpc>
                <a:spcPct val="120000"/>
              </a:lnSpc>
              <a:spcBef>
                <a:spcPts val="0"/>
              </a:spcBef>
            </a:pPr>
            <a:r>
              <a:rPr lang="uk-UA" sz="1400" b="1" dirty="0" smtClean="0">
                <a:latin typeface="Times New Roman" pitchFamily="18" charset="0"/>
                <a:cs typeface="Times New Roman" pitchFamily="18" charset="0"/>
              </a:rPr>
              <a:t>визнання фізичної особи – установника управління банкрутом (п. 8 ч. 1 </a:t>
            </a:r>
            <a:r>
              <a:rPr lang="uk-UA" sz="1400" dirty="0" smtClean="0">
                <a:latin typeface="Times New Roman" pitchFamily="18" charset="0"/>
                <a:cs typeface="Times New Roman" pitchFamily="18" charset="0"/>
              </a:rPr>
              <a:t>ст. 1044 ЦК України);</a:t>
            </a:r>
          </a:p>
          <a:p>
            <a:pPr algn="just">
              <a:lnSpc>
                <a:spcPct val="120000"/>
              </a:lnSpc>
              <a:spcBef>
                <a:spcPts val="0"/>
              </a:spcBef>
            </a:pPr>
            <a:r>
              <a:rPr lang="uk-UA" sz="1400" b="1" dirty="0" smtClean="0">
                <a:latin typeface="Times New Roman" pitchFamily="18" charset="0"/>
                <a:cs typeface="Times New Roman" pitchFamily="18" charset="0"/>
              </a:rPr>
              <a:t>смерті фізичної особи – </a:t>
            </a:r>
            <a:r>
              <a:rPr lang="uk-UA" sz="1400" b="1" dirty="0" err="1" smtClean="0">
                <a:latin typeface="Times New Roman" pitchFamily="18" charset="0"/>
                <a:cs typeface="Times New Roman" pitchFamily="18" charset="0"/>
              </a:rPr>
              <a:t>вигодонабувача</a:t>
            </a:r>
            <a:r>
              <a:rPr lang="uk-UA" sz="1400" b="1" dirty="0" smtClean="0">
                <a:latin typeface="Times New Roman" pitchFamily="18" charset="0"/>
                <a:cs typeface="Times New Roman" pitchFamily="18" charset="0"/>
              </a:rPr>
              <a:t> або ліквідації юридичної </a:t>
            </a:r>
            <a:r>
              <a:rPr lang="uk-UA" sz="1400" b="1" dirty="0" err="1" smtClean="0">
                <a:latin typeface="Times New Roman" pitchFamily="18" charset="0"/>
                <a:cs typeface="Times New Roman" pitchFamily="18" charset="0"/>
              </a:rPr>
              <a:t>особи-вигодонабувача</a:t>
            </a:r>
            <a:r>
              <a:rPr lang="uk-UA" sz="1400" b="1" dirty="0" smtClean="0">
                <a:latin typeface="Times New Roman" pitchFamily="18" charset="0"/>
                <a:cs typeface="Times New Roman" pitchFamily="18" charset="0"/>
              </a:rPr>
              <a:t>, якщо інше не встановлено договором </a:t>
            </a:r>
            <a:r>
              <a:rPr lang="uk-UA" sz="1400" dirty="0" smtClean="0">
                <a:latin typeface="Times New Roman" pitchFamily="18" charset="0"/>
                <a:cs typeface="Times New Roman" pitchFamily="18" charset="0"/>
              </a:rPr>
              <a:t>(п. 3 ч. 1 ст. 1044 ЦК України).</a:t>
            </a:r>
            <a:endParaRPr lang="uk-UA" sz="1400" dirty="0">
              <a:latin typeface="Times New Roman" pitchFamily="18" charset="0"/>
              <a:cs typeface="Times New Roman" pitchFamily="18" charset="0"/>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srcRect l="18100" t="26880" r="19700" b="7360"/>
          <a:stretch>
            <a:fillRect/>
          </a:stretch>
        </p:blipFill>
        <p:spPr bwMode="auto">
          <a:xfrm>
            <a:off x="765811" y="731520"/>
            <a:ext cx="8653591" cy="5718048"/>
          </a:xfrm>
          <a:prstGeom prst="rect">
            <a:avLst/>
          </a:prstGeom>
          <a:noFill/>
          <a:ln w="9525">
            <a:noFill/>
            <a:miter lim="800000"/>
            <a:headEnd/>
            <a:tailEnd/>
          </a:ln>
          <a:effectLst/>
        </p:spPr>
      </p:pic>
    </p:spTree>
    <p:extLst>
      <p:ext uri="{BB962C8B-B14F-4D97-AF65-F5344CB8AC3E}">
        <p14:creationId xmlns:p14="http://schemas.microsoft.com/office/powerpoint/2010/main" xmlns="" val="600951946"/>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srcRect l="18200" t="20800" r="18400" b="15840"/>
          <a:stretch>
            <a:fillRect/>
          </a:stretch>
        </p:blipFill>
        <p:spPr bwMode="auto">
          <a:xfrm>
            <a:off x="343162" y="621792"/>
            <a:ext cx="8764262" cy="5474208"/>
          </a:xfrm>
          <a:prstGeom prst="rect">
            <a:avLst/>
          </a:prstGeom>
          <a:noFill/>
          <a:ln w="9525">
            <a:noFill/>
            <a:miter lim="800000"/>
            <a:headEnd/>
            <a:tailEnd/>
          </a:ln>
          <a:effectLst/>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srcRect l="18400" t="27520" r="20300" b="7840"/>
          <a:stretch>
            <a:fillRect/>
          </a:stretch>
        </p:blipFill>
        <p:spPr bwMode="auto">
          <a:xfrm>
            <a:off x="432122" y="280416"/>
            <a:ext cx="8750144" cy="5766816"/>
          </a:xfrm>
          <a:prstGeom prst="rect">
            <a:avLst/>
          </a:prstGeom>
          <a:noFill/>
          <a:ln w="9525">
            <a:noFill/>
            <a:miter lim="800000"/>
            <a:headEnd/>
            <a:tailEnd/>
          </a:ln>
          <a:effectLst/>
        </p:spPr>
      </p:pic>
      <p:sp>
        <p:nvSpPr>
          <p:cNvPr id="5" name="Прямоугольник 4"/>
          <p:cNvSpPr/>
          <p:nvPr/>
        </p:nvSpPr>
        <p:spPr>
          <a:xfrm>
            <a:off x="609600" y="5291328"/>
            <a:ext cx="268224" cy="792480"/>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ru-RU"/>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60214" y="353568"/>
            <a:ext cx="8576394" cy="390144"/>
          </a:xfrm>
        </p:spPr>
        <p:txBody>
          <a:bodyPr>
            <a:noAutofit/>
          </a:bodyPr>
          <a:lstStyle/>
          <a:p>
            <a:r>
              <a:rPr lang="ru-RU" sz="2000" b="1" dirty="0" err="1" smtClean="0">
                <a:latin typeface="Times New Roman" pitchFamily="18" charset="0"/>
                <a:cs typeface="Times New Roman" pitchFamily="18" charset="0"/>
              </a:rPr>
              <a:t>Істотні</a:t>
            </a:r>
            <a:r>
              <a:rPr lang="ru-RU" sz="2000" b="1" dirty="0" smtClean="0">
                <a:latin typeface="Times New Roman" pitchFamily="18" charset="0"/>
                <a:cs typeface="Times New Roman" pitchFamily="18" charset="0"/>
              </a:rPr>
              <a:t> </a:t>
            </a:r>
            <a:r>
              <a:rPr lang="ru-RU" sz="2000" b="1" dirty="0" err="1" smtClean="0">
                <a:latin typeface="Times New Roman" pitchFamily="18" charset="0"/>
                <a:cs typeface="Times New Roman" pitchFamily="18" charset="0"/>
              </a:rPr>
              <a:t>умови</a:t>
            </a:r>
            <a:r>
              <a:rPr lang="ru-RU" sz="2000" b="1" dirty="0" smtClean="0">
                <a:latin typeface="Times New Roman" pitchFamily="18" charset="0"/>
                <a:cs typeface="Times New Roman" pitchFamily="18" charset="0"/>
              </a:rPr>
              <a:t> договору </a:t>
            </a:r>
            <a:r>
              <a:rPr lang="ru-RU" sz="2000" b="1" dirty="0" err="1" smtClean="0">
                <a:latin typeface="Times New Roman" pitchFamily="18" charset="0"/>
                <a:cs typeface="Times New Roman" pitchFamily="18" charset="0"/>
              </a:rPr>
              <a:t>страхування</a:t>
            </a:r>
            <a:r>
              <a:rPr lang="ru-RU" sz="2000" b="1" dirty="0" smtClean="0">
                <a:latin typeface="Times New Roman" pitchFamily="18" charset="0"/>
                <a:cs typeface="Times New Roman" pitchFamily="18" charset="0"/>
              </a:rPr>
              <a:t> (ст. 16 ЗУ «Про </a:t>
            </a:r>
            <a:r>
              <a:rPr lang="ru-RU" sz="2000" b="1" dirty="0" err="1" smtClean="0">
                <a:latin typeface="Times New Roman" pitchFamily="18" charset="0"/>
                <a:cs typeface="Times New Roman" pitchFamily="18" charset="0"/>
              </a:rPr>
              <a:t>страхування</a:t>
            </a:r>
            <a:r>
              <a:rPr lang="ru-RU" sz="2000" b="1" dirty="0" smtClean="0">
                <a:latin typeface="Times New Roman" pitchFamily="18" charset="0"/>
                <a:cs typeface="Times New Roman" pitchFamily="18" charset="0"/>
              </a:rPr>
              <a:t>»):</a:t>
            </a:r>
            <a:endParaRPr lang="ru-RU" sz="2000" dirty="0">
              <a:latin typeface="Times New Roman" pitchFamily="18" charset="0"/>
              <a:cs typeface="Times New Roman" pitchFamily="18" charset="0"/>
            </a:endParaRPr>
          </a:p>
        </p:txBody>
      </p:sp>
      <p:sp>
        <p:nvSpPr>
          <p:cNvPr id="3" name="Содержимое 2"/>
          <p:cNvSpPr>
            <a:spLocks noGrp="1"/>
          </p:cNvSpPr>
          <p:nvPr>
            <p:ph idx="1"/>
          </p:nvPr>
        </p:nvSpPr>
        <p:spPr>
          <a:xfrm>
            <a:off x="445686" y="670560"/>
            <a:ext cx="9295722" cy="5839968"/>
          </a:xfrm>
        </p:spPr>
        <p:txBody>
          <a:bodyPr>
            <a:noAutofit/>
          </a:bodyPr>
          <a:lstStyle/>
          <a:p>
            <a:pPr>
              <a:spcBef>
                <a:spcPts val="0"/>
              </a:spcBef>
            </a:pPr>
            <a:r>
              <a:rPr lang="uk-UA" dirty="0" smtClean="0">
                <a:latin typeface="Times New Roman" pitchFamily="18" charset="0"/>
                <a:cs typeface="Times New Roman" pitchFamily="18" charset="0"/>
              </a:rPr>
              <a:t>назва документа;</a:t>
            </a:r>
          </a:p>
          <a:p>
            <a:pPr>
              <a:spcBef>
                <a:spcPts val="0"/>
              </a:spcBef>
            </a:pPr>
            <a:r>
              <a:rPr lang="uk-UA" dirty="0" smtClean="0">
                <a:latin typeface="Times New Roman" pitchFamily="18" charset="0"/>
                <a:cs typeface="Times New Roman" pitchFamily="18" charset="0"/>
              </a:rPr>
              <a:t>прізвище, ім'я, по батькові або назва страхувальника та застрахованої особи, їх адреси та дати народження;</a:t>
            </a:r>
          </a:p>
          <a:p>
            <a:pPr>
              <a:spcBef>
                <a:spcPts val="0"/>
              </a:spcBef>
            </a:pPr>
            <a:r>
              <a:rPr lang="uk-UA" dirty="0" smtClean="0">
                <a:latin typeface="Times New Roman" pitchFamily="18" charset="0"/>
                <a:cs typeface="Times New Roman" pitchFamily="18" charset="0"/>
              </a:rPr>
              <a:t>прізвище, ім'я, по батькові, дата народження або назва </a:t>
            </a:r>
            <a:r>
              <a:rPr lang="uk-UA" dirty="0" err="1" smtClean="0">
                <a:latin typeface="Times New Roman" pitchFamily="18" charset="0"/>
                <a:cs typeface="Times New Roman" pitchFamily="18" charset="0"/>
              </a:rPr>
              <a:t>вигодонабувача</a:t>
            </a:r>
            <a:r>
              <a:rPr lang="uk-UA" dirty="0" smtClean="0">
                <a:latin typeface="Times New Roman" pitchFamily="18" charset="0"/>
                <a:cs typeface="Times New Roman" pitchFamily="18" charset="0"/>
              </a:rPr>
              <a:t> та його адреса;</a:t>
            </a:r>
          </a:p>
          <a:p>
            <a:pPr>
              <a:spcBef>
                <a:spcPts val="0"/>
              </a:spcBef>
            </a:pPr>
            <a:r>
              <a:rPr lang="uk-UA" dirty="0" smtClean="0">
                <a:latin typeface="Times New Roman" pitchFamily="18" charset="0"/>
                <a:cs typeface="Times New Roman" pitchFamily="18" charset="0"/>
              </a:rPr>
              <a:t>зазначення предмета договору страхування;</a:t>
            </a:r>
          </a:p>
          <a:p>
            <a:pPr>
              <a:spcBef>
                <a:spcPts val="0"/>
              </a:spcBef>
            </a:pPr>
            <a:r>
              <a:rPr lang="uk-UA" dirty="0" smtClean="0">
                <a:latin typeface="Times New Roman" pitchFamily="18" charset="0"/>
                <a:cs typeface="Times New Roman" pitchFamily="18" charset="0"/>
              </a:rPr>
              <a:t>розмір страхової суми за договором страхування, іншим, ніж договір страхування життя;</a:t>
            </a:r>
          </a:p>
          <a:p>
            <a:pPr>
              <a:spcBef>
                <a:spcPts val="0"/>
              </a:spcBef>
            </a:pPr>
            <a:r>
              <a:rPr lang="uk-UA" dirty="0" smtClean="0">
                <a:latin typeface="Times New Roman" pitchFamily="18" charset="0"/>
                <a:cs typeface="Times New Roman" pitchFamily="18" charset="0"/>
              </a:rPr>
              <a:t>розмір страхової суми та (або) розміри страхових виплат за договором страхування життя;</a:t>
            </a:r>
          </a:p>
          <a:p>
            <a:pPr>
              <a:spcBef>
                <a:spcPts val="0"/>
              </a:spcBef>
            </a:pPr>
            <a:r>
              <a:rPr lang="uk-UA" dirty="0" smtClean="0">
                <a:latin typeface="Times New Roman" pitchFamily="18" charset="0"/>
                <a:cs typeface="Times New Roman" pitchFamily="18" charset="0"/>
              </a:rPr>
              <a:t>перелік страхових випадків;</a:t>
            </a:r>
          </a:p>
          <a:p>
            <a:pPr>
              <a:spcBef>
                <a:spcPts val="0"/>
              </a:spcBef>
            </a:pPr>
            <a:r>
              <a:rPr lang="uk-UA" dirty="0" smtClean="0">
                <a:latin typeface="Times New Roman" pitchFamily="18" charset="0"/>
                <a:cs typeface="Times New Roman" pitchFamily="18" charset="0"/>
              </a:rPr>
              <a:t>розміри страхових внесків (платежів, премій) і строки їх сплати;</a:t>
            </a:r>
          </a:p>
          <a:p>
            <a:pPr>
              <a:spcBef>
                <a:spcPts val="0"/>
              </a:spcBef>
            </a:pPr>
            <a:r>
              <a:rPr lang="uk-UA" dirty="0" smtClean="0">
                <a:latin typeface="Times New Roman" pitchFamily="18" charset="0"/>
                <a:cs typeface="Times New Roman" pitchFamily="18" charset="0"/>
              </a:rPr>
              <a:t>страховий тариф (не визначається для страхових випадків, для яких не встановлюється страхова сума);</a:t>
            </a:r>
          </a:p>
          <a:p>
            <a:pPr>
              <a:spcBef>
                <a:spcPts val="0"/>
              </a:spcBef>
            </a:pPr>
            <a:r>
              <a:rPr lang="uk-UA" dirty="0" smtClean="0">
                <a:latin typeface="Times New Roman" pitchFamily="18" charset="0"/>
                <a:cs typeface="Times New Roman" pitchFamily="18" charset="0"/>
              </a:rPr>
              <a:t>строк дії договору;</a:t>
            </a:r>
          </a:p>
          <a:p>
            <a:pPr>
              <a:spcBef>
                <a:spcPts val="0"/>
              </a:spcBef>
            </a:pPr>
            <a:r>
              <a:rPr lang="uk-UA" dirty="0" smtClean="0">
                <a:latin typeface="Times New Roman" pitchFamily="18" charset="0"/>
                <a:cs typeface="Times New Roman" pitchFamily="18" charset="0"/>
              </a:rPr>
              <a:t>порядок зміни і припинення дії договору;</a:t>
            </a:r>
          </a:p>
          <a:p>
            <a:pPr>
              <a:spcBef>
                <a:spcPts val="0"/>
              </a:spcBef>
            </a:pPr>
            <a:r>
              <a:rPr lang="uk-UA" dirty="0" smtClean="0">
                <a:latin typeface="Times New Roman" pitchFamily="18" charset="0"/>
                <a:cs typeface="Times New Roman" pitchFamily="18" charset="0"/>
              </a:rPr>
              <a:t>умови здійснення страхової виплати;</a:t>
            </a:r>
          </a:p>
          <a:p>
            <a:pPr>
              <a:spcBef>
                <a:spcPts val="0"/>
              </a:spcBef>
            </a:pPr>
            <a:r>
              <a:rPr lang="uk-UA" dirty="0" smtClean="0">
                <a:latin typeface="Times New Roman" pitchFamily="18" charset="0"/>
                <a:cs typeface="Times New Roman" pitchFamily="18" charset="0"/>
              </a:rPr>
              <a:t>причини відмови у страховій виплаті;</a:t>
            </a:r>
          </a:p>
          <a:p>
            <a:pPr>
              <a:spcBef>
                <a:spcPts val="0"/>
              </a:spcBef>
            </a:pPr>
            <a:r>
              <a:rPr lang="uk-UA" dirty="0" smtClean="0">
                <a:latin typeface="Times New Roman" pitchFamily="18" charset="0"/>
                <a:cs typeface="Times New Roman" pitchFamily="18" charset="0"/>
              </a:rPr>
              <a:t>права та обов'язки сторін і відповідальність за невиконання або неналежне виконання умов договору;</a:t>
            </a:r>
          </a:p>
          <a:p>
            <a:pPr>
              <a:spcBef>
                <a:spcPts val="0"/>
              </a:spcBef>
            </a:pPr>
            <a:r>
              <a:rPr lang="uk-UA" dirty="0" smtClean="0">
                <a:latin typeface="Times New Roman" pitchFamily="18" charset="0"/>
                <a:cs typeface="Times New Roman" pitchFamily="18" charset="0"/>
              </a:rPr>
              <a:t>інші умови за згодою сторін;</a:t>
            </a:r>
          </a:p>
          <a:p>
            <a:pPr>
              <a:spcBef>
                <a:spcPts val="0"/>
              </a:spcBef>
            </a:pPr>
            <a:r>
              <a:rPr lang="uk-UA" dirty="0" smtClean="0">
                <a:latin typeface="Times New Roman" pitchFamily="18" charset="0"/>
                <a:cs typeface="Times New Roman" pitchFamily="18" charset="0"/>
              </a:rPr>
              <a:t>назва та адреса страховика;</a:t>
            </a:r>
          </a:p>
          <a:p>
            <a:pPr>
              <a:spcBef>
                <a:spcPts val="0"/>
              </a:spcBef>
            </a:pPr>
            <a:r>
              <a:rPr lang="uk-UA" dirty="0" smtClean="0">
                <a:latin typeface="Times New Roman" pitchFamily="18" charset="0"/>
                <a:cs typeface="Times New Roman" pitchFamily="18" charset="0"/>
              </a:rPr>
              <a:t>підписи сторін.</a:t>
            </a:r>
            <a:endParaRPr lang="uk-UA" dirty="0">
              <a:latin typeface="Times New Roman" pitchFamily="18" charset="0"/>
              <a:cs typeface="Times New Roman" pitchFamily="18" charset="0"/>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a:srcRect l="19900" t="22880" r="20800" b="12160"/>
          <a:stretch>
            <a:fillRect/>
          </a:stretch>
        </p:blipFill>
        <p:spPr bwMode="auto">
          <a:xfrm>
            <a:off x="438552" y="346886"/>
            <a:ext cx="8717640" cy="5968570"/>
          </a:xfrm>
          <a:prstGeom prst="rect">
            <a:avLst/>
          </a:prstGeom>
          <a:noFill/>
          <a:ln w="9525">
            <a:noFill/>
            <a:miter lim="800000"/>
            <a:headEnd/>
            <a:tailEnd/>
          </a:ln>
          <a:effectLst/>
        </p:spPr>
      </p:pic>
      <p:sp>
        <p:nvSpPr>
          <p:cNvPr id="5" name="Прямоугольник 4"/>
          <p:cNvSpPr/>
          <p:nvPr/>
        </p:nvSpPr>
        <p:spPr>
          <a:xfrm>
            <a:off x="414528" y="280416"/>
            <a:ext cx="304800" cy="475488"/>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ru-RU"/>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a:srcRect l="20500" t="21120" r="20500" b="7040"/>
          <a:stretch>
            <a:fillRect/>
          </a:stretch>
        </p:blipFill>
        <p:spPr bwMode="auto">
          <a:xfrm>
            <a:off x="463295" y="231648"/>
            <a:ext cx="8302753" cy="6318536"/>
          </a:xfrm>
          <a:prstGeom prst="rect">
            <a:avLst/>
          </a:prstGeom>
          <a:noFill/>
          <a:ln w="9525">
            <a:noFill/>
            <a:miter lim="800000"/>
            <a:headEnd/>
            <a:tailEnd/>
          </a:ln>
          <a:effectLst/>
        </p:spPr>
      </p:pic>
      <p:sp>
        <p:nvSpPr>
          <p:cNvPr id="5" name="Прямоугольник 4"/>
          <p:cNvSpPr/>
          <p:nvPr/>
        </p:nvSpPr>
        <p:spPr>
          <a:xfrm>
            <a:off x="438912" y="5779008"/>
            <a:ext cx="170688" cy="829056"/>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ru-RU"/>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2"/>
          <a:srcRect l="19600" t="21120" r="20600" b="21920"/>
          <a:stretch>
            <a:fillRect/>
          </a:stretch>
        </p:blipFill>
        <p:spPr bwMode="auto">
          <a:xfrm>
            <a:off x="402336" y="646176"/>
            <a:ext cx="9134000" cy="5437632"/>
          </a:xfrm>
          <a:prstGeom prst="rect">
            <a:avLst/>
          </a:prstGeom>
          <a:noFill/>
          <a:ln w="9525">
            <a:noFill/>
            <a:miter lim="800000"/>
            <a:headEnd/>
            <a:tailEnd/>
          </a:ln>
          <a:effectLst/>
        </p:spPr>
      </p:pic>
      <p:sp>
        <p:nvSpPr>
          <p:cNvPr id="5" name="Прямоугольник 4"/>
          <p:cNvSpPr/>
          <p:nvPr/>
        </p:nvSpPr>
        <p:spPr>
          <a:xfrm>
            <a:off x="463296" y="621792"/>
            <a:ext cx="304800" cy="475488"/>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ru-RU"/>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ChangeAspect="1" noChangeArrowheads="1"/>
          </p:cNvPicPr>
          <p:nvPr/>
        </p:nvPicPr>
        <p:blipFill>
          <a:blip r:embed="rId2"/>
          <a:srcRect l="16300" t="33440" r="20000" b="19360"/>
          <a:stretch>
            <a:fillRect/>
          </a:stretch>
        </p:blipFill>
        <p:spPr bwMode="auto">
          <a:xfrm>
            <a:off x="241300" y="774700"/>
            <a:ext cx="9452295" cy="4377436"/>
          </a:xfrm>
          <a:prstGeom prst="rect">
            <a:avLst/>
          </a:prstGeom>
          <a:noFill/>
          <a:ln w="9525">
            <a:noFill/>
            <a:miter lim="800000"/>
            <a:headEnd/>
            <a:tailEnd/>
          </a:ln>
          <a:effectLst/>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p:cNvPicPr>
            <a:picLocks noChangeAspect="1" noChangeArrowheads="1"/>
          </p:cNvPicPr>
          <p:nvPr/>
        </p:nvPicPr>
        <p:blipFill>
          <a:blip r:embed="rId2"/>
          <a:srcRect l="22400" t="18880" r="22900" b="7840"/>
          <a:stretch>
            <a:fillRect/>
          </a:stretch>
        </p:blipFill>
        <p:spPr bwMode="auto">
          <a:xfrm>
            <a:off x="1231392" y="199240"/>
            <a:ext cx="7668768" cy="6421016"/>
          </a:xfrm>
          <a:prstGeom prst="rect">
            <a:avLst/>
          </a:prstGeom>
          <a:noFill/>
          <a:ln w="9525">
            <a:noFill/>
            <a:miter lim="800000"/>
            <a:headEnd/>
            <a:tailEnd/>
          </a:ln>
          <a:effectLst/>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2"/>
          <p:cNvPicPr>
            <a:picLocks noChangeAspect="1" noChangeArrowheads="1"/>
          </p:cNvPicPr>
          <p:nvPr/>
        </p:nvPicPr>
        <p:blipFill>
          <a:blip r:embed="rId2"/>
          <a:srcRect l="20700" t="29280" r="19000" b="15520"/>
          <a:stretch>
            <a:fillRect/>
          </a:stretch>
        </p:blipFill>
        <p:spPr bwMode="auto">
          <a:xfrm>
            <a:off x="377952" y="674685"/>
            <a:ext cx="8900160" cy="5092131"/>
          </a:xfrm>
          <a:prstGeom prst="rect">
            <a:avLst/>
          </a:prstGeom>
          <a:noFill/>
          <a:ln w="9525">
            <a:noFill/>
            <a:miter lim="800000"/>
            <a:headEnd/>
            <a:tailEnd/>
          </a:ln>
          <a:effectLst/>
        </p:spPr>
      </p:pic>
      <p:sp>
        <p:nvSpPr>
          <p:cNvPr id="5" name="Прямоугольник 4"/>
          <p:cNvSpPr/>
          <p:nvPr/>
        </p:nvSpPr>
        <p:spPr>
          <a:xfrm>
            <a:off x="341376" y="4657344"/>
            <a:ext cx="182880" cy="1133856"/>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ru-RU"/>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2"/>
          <p:cNvPicPr>
            <a:picLocks noChangeAspect="1" noChangeArrowheads="1"/>
          </p:cNvPicPr>
          <p:nvPr/>
        </p:nvPicPr>
        <p:blipFill>
          <a:blip r:embed="rId2"/>
          <a:srcRect l="20000" t="18080" r="19700" b="6240"/>
          <a:stretch>
            <a:fillRect/>
          </a:stretch>
        </p:blipFill>
        <p:spPr bwMode="auto">
          <a:xfrm>
            <a:off x="1048512" y="1091184"/>
            <a:ext cx="7351776" cy="5766816"/>
          </a:xfrm>
          <a:prstGeom prst="rect">
            <a:avLst/>
          </a:prstGeom>
          <a:noFill/>
          <a:ln w="9525">
            <a:noFill/>
            <a:miter lim="800000"/>
            <a:headEnd/>
            <a:tailEnd/>
          </a:ln>
          <a:effectLst/>
        </p:spPr>
      </p:pic>
      <p:pic>
        <p:nvPicPr>
          <p:cNvPr id="5" name="Picture 2"/>
          <p:cNvPicPr>
            <a:picLocks noChangeAspect="1" noChangeArrowheads="1"/>
          </p:cNvPicPr>
          <p:nvPr/>
        </p:nvPicPr>
        <p:blipFill>
          <a:blip r:embed="rId3"/>
          <a:srcRect l="20700" t="29280" r="17678" b="61910"/>
          <a:stretch>
            <a:fillRect/>
          </a:stretch>
        </p:blipFill>
        <p:spPr bwMode="auto">
          <a:xfrm>
            <a:off x="1121664" y="369885"/>
            <a:ext cx="8095488" cy="723403"/>
          </a:xfrm>
          <a:prstGeom prst="rect">
            <a:avLst/>
          </a:prstGeom>
          <a:noFill/>
          <a:ln w="9525">
            <a:noFill/>
            <a:miter lim="800000"/>
            <a:headEnd/>
            <a:tailEnd/>
          </a:ln>
          <a:effectLst/>
        </p:spPr>
      </p:pic>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Picture 2"/>
          <p:cNvPicPr>
            <a:picLocks noChangeAspect="1" noChangeArrowheads="1"/>
          </p:cNvPicPr>
          <p:nvPr/>
        </p:nvPicPr>
        <p:blipFill>
          <a:blip r:embed="rId2"/>
          <a:srcRect l="18200" t="34240" r="19400" b="19680"/>
          <a:stretch>
            <a:fillRect/>
          </a:stretch>
        </p:blipFill>
        <p:spPr bwMode="auto">
          <a:xfrm>
            <a:off x="207264" y="938784"/>
            <a:ext cx="9562592" cy="4413504"/>
          </a:xfrm>
          <a:prstGeom prst="rect">
            <a:avLst/>
          </a:prstGeom>
          <a:noFill/>
          <a:ln w="9525">
            <a:noFill/>
            <a:miter lim="800000"/>
            <a:headEnd/>
            <a:tailEnd/>
          </a:ln>
          <a:effectLst/>
        </p:spPr>
      </p:pic>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8" name="Picture 2"/>
          <p:cNvPicPr>
            <a:picLocks noChangeAspect="1" noChangeArrowheads="1"/>
          </p:cNvPicPr>
          <p:nvPr/>
        </p:nvPicPr>
        <p:blipFill>
          <a:blip r:embed="rId2"/>
          <a:srcRect l="22600" t="15360" r="23400" b="4960"/>
          <a:stretch>
            <a:fillRect/>
          </a:stretch>
        </p:blipFill>
        <p:spPr bwMode="auto">
          <a:xfrm>
            <a:off x="780288" y="26823"/>
            <a:ext cx="7242048" cy="6678777"/>
          </a:xfrm>
          <a:prstGeom prst="rect">
            <a:avLst/>
          </a:prstGeom>
          <a:noFill/>
          <a:ln w="9525">
            <a:noFill/>
            <a:miter lim="800000"/>
            <a:headEnd/>
            <a:tailEnd/>
          </a:ln>
          <a:effectLst/>
        </p:spPr>
      </p:pic>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6" name="Picture 2"/>
          <p:cNvPicPr>
            <a:picLocks noChangeAspect="1" noChangeArrowheads="1"/>
          </p:cNvPicPr>
          <p:nvPr/>
        </p:nvPicPr>
        <p:blipFill>
          <a:blip r:embed="rId2"/>
          <a:srcRect l="21400" t="41280" r="21200" b="16960"/>
          <a:stretch>
            <a:fillRect/>
          </a:stretch>
        </p:blipFill>
        <p:spPr bwMode="auto">
          <a:xfrm>
            <a:off x="365759" y="1036320"/>
            <a:ext cx="9304131" cy="4230624"/>
          </a:xfrm>
          <a:prstGeom prst="rect">
            <a:avLst/>
          </a:prstGeom>
          <a:noFill/>
          <a:ln w="9525">
            <a:noFill/>
            <a:miter lim="800000"/>
            <a:headEnd/>
            <a:tailEnd/>
          </a:ln>
          <a:effectLst/>
        </p:spPr>
      </p:pic>
      <p:sp>
        <p:nvSpPr>
          <p:cNvPr id="5" name="Прямоугольник 4"/>
          <p:cNvSpPr/>
          <p:nvPr/>
        </p:nvSpPr>
        <p:spPr>
          <a:xfrm>
            <a:off x="633984" y="987552"/>
            <a:ext cx="219456" cy="768096"/>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ru-RU"/>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842" name="Picture 2"/>
          <p:cNvPicPr>
            <a:picLocks noChangeAspect="1" noChangeArrowheads="1"/>
          </p:cNvPicPr>
          <p:nvPr/>
        </p:nvPicPr>
        <p:blipFill>
          <a:blip r:embed="rId2"/>
          <a:srcRect l="27400" t="28160" r="29100" b="12960"/>
          <a:stretch>
            <a:fillRect/>
          </a:stretch>
        </p:blipFill>
        <p:spPr bwMode="auto">
          <a:xfrm>
            <a:off x="392926" y="0"/>
            <a:ext cx="7897634" cy="6681216"/>
          </a:xfrm>
          <a:prstGeom prst="rect">
            <a:avLst/>
          </a:prstGeom>
          <a:noFill/>
          <a:ln w="9525">
            <a:noFill/>
            <a:miter lim="800000"/>
            <a:headEnd/>
            <a:tailEnd/>
          </a:ln>
          <a:effectLst/>
        </p:spPr>
      </p:pic>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0" name="Picture 2"/>
          <p:cNvPicPr>
            <a:picLocks noChangeAspect="1" noChangeArrowheads="1"/>
          </p:cNvPicPr>
          <p:nvPr/>
        </p:nvPicPr>
        <p:blipFill>
          <a:blip r:embed="rId2"/>
          <a:srcRect l="22200" t="39680" r="22700" b="6560"/>
          <a:stretch>
            <a:fillRect/>
          </a:stretch>
        </p:blipFill>
        <p:spPr bwMode="auto">
          <a:xfrm>
            <a:off x="280415" y="646176"/>
            <a:ext cx="9136997" cy="5571744"/>
          </a:xfrm>
          <a:prstGeom prst="rect">
            <a:avLst/>
          </a:prstGeom>
          <a:noFill/>
          <a:ln w="9525">
            <a:noFill/>
            <a:miter lim="800000"/>
            <a:headEnd/>
            <a:tailEnd/>
          </a:ln>
          <a:effectLst/>
        </p:spPr>
      </p:pic>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4" name="Picture 2"/>
          <p:cNvPicPr>
            <a:picLocks noChangeAspect="1" noChangeArrowheads="1"/>
          </p:cNvPicPr>
          <p:nvPr/>
        </p:nvPicPr>
        <p:blipFill>
          <a:blip r:embed="rId2"/>
          <a:srcRect l="21400" t="39680" r="22600" b="12960"/>
          <a:stretch>
            <a:fillRect/>
          </a:stretch>
        </p:blipFill>
        <p:spPr bwMode="auto">
          <a:xfrm>
            <a:off x="197845" y="1414780"/>
            <a:ext cx="8280675" cy="4376928"/>
          </a:xfrm>
          <a:prstGeom prst="rect">
            <a:avLst/>
          </a:prstGeom>
          <a:noFill/>
          <a:ln w="9525">
            <a:noFill/>
            <a:miter lim="800000"/>
            <a:headEnd/>
            <a:tailEnd/>
          </a:ln>
          <a:effectLst/>
        </p:spPr>
      </p:pic>
      <p:pic>
        <p:nvPicPr>
          <p:cNvPr id="5" name="Picture 2"/>
          <p:cNvPicPr>
            <a:picLocks noChangeAspect="1" noChangeArrowheads="1"/>
          </p:cNvPicPr>
          <p:nvPr/>
        </p:nvPicPr>
        <p:blipFill>
          <a:blip r:embed="rId3"/>
          <a:srcRect l="22200" t="39680" r="24055" b="52791"/>
          <a:stretch>
            <a:fillRect/>
          </a:stretch>
        </p:blipFill>
        <p:spPr bwMode="auto">
          <a:xfrm>
            <a:off x="305815" y="684276"/>
            <a:ext cx="8533385" cy="747109"/>
          </a:xfrm>
          <a:prstGeom prst="rect">
            <a:avLst/>
          </a:prstGeom>
          <a:noFill/>
          <a:ln w="9525">
            <a:noFill/>
            <a:miter lim="800000"/>
            <a:headEnd/>
            <a:tailEnd/>
          </a:ln>
          <a:effectLst/>
        </p:spPr>
      </p:pic>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8" name="Picture 2"/>
          <p:cNvPicPr>
            <a:picLocks noChangeAspect="1" noChangeArrowheads="1"/>
          </p:cNvPicPr>
          <p:nvPr/>
        </p:nvPicPr>
        <p:blipFill>
          <a:blip r:embed="rId2"/>
          <a:srcRect l="22000" t="32000" r="22200" b="13600"/>
          <a:stretch>
            <a:fillRect/>
          </a:stretch>
        </p:blipFill>
        <p:spPr bwMode="auto">
          <a:xfrm>
            <a:off x="343383" y="475488"/>
            <a:ext cx="9004151" cy="5486400"/>
          </a:xfrm>
          <a:prstGeom prst="rect">
            <a:avLst/>
          </a:prstGeom>
          <a:noFill/>
          <a:ln w="9525">
            <a:noFill/>
            <a:miter lim="800000"/>
            <a:headEnd/>
            <a:tailEnd/>
          </a:ln>
          <a:effectLst/>
        </p:spPr>
      </p:pic>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2" name="Picture 2"/>
          <p:cNvPicPr>
            <a:picLocks noChangeAspect="1" noChangeArrowheads="1"/>
          </p:cNvPicPr>
          <p:nvPr/>
        </p:nvPicPr>
        <p:blipFill>
          <a:blip r:embed="rId2"/>
          <a:srcRect l="22700" t="35520" r="23600" b="17600"/>
          <a:stretch>
            <a:fillRect/>
          </a:stretch>
        </p:blipFill>
        <p:spPr bwMode="auto">
          <a:xfrm>
            <a:off x="280416" y="771048"/>
            <a:ext cx="9133722" cy="4983576"/>
          </a:xfrm>
          <a:prstGeom prst="rect">
            <a:avLst/>
          </a:prstGeom>
          <a:noFill/>
          <a:ln w="9525">
            <a:noFill/>
            <a:miter lim="800000"/>
            <a:headEnd/>
            <a:tailEnd/>
          </a:ln>
          <a:effectLst/>
        </p:spPr>
      </p:pic>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2"/>
          <p:cNvPicPr>
            <a:picLocks noChangeAspect="1" noChangeArrowheads="1"/>
          </p:cNvPicPr>
          <p:nvPr/>
        </p:nvPicPr>
        <p:blipFill>
          <a:blip r:embed="rId2"/>
          <a:srcRect l="26900" t="23360" r="27000" b="7680"/>
          <a:stretch>
            <a:fillRect/>
          </a:stretch>
        </p:blipFill>
        <p:spPr bwMode="auto">
          <a:xfrm>
            <a:off x="731520" y="18843"/>
            <a:ext cx="7315200" cy="6839157"/>
          </a:xfrm>
          <a:prstGeom prst="rect">
            <a:avLst/>
          </a:prstGeom>
          <a:noFill/>
          <a:ln w="9525">
            <a:noFill/>
            <a:miter lim="800000"/>
            <a:headEnd/>
            <a:tailEnd/>
          </a:ln>
          <a:effectLst/>
        </p:spPr>
      </p:pic>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2"/>
          <p:cNvPicPr>
            <a:picLocks noChangeAspect="1" noChangeArrowheads="1"/>
          </p:cNvPicPr>
          <p:nvPr/>
        </p:nvPicPr>
        <p:blipFill>
          <a:blip r:embed="rId2"/>
          <a:srcRect l="19600" t="41280" r="19100" b="14240"/>
          <a:stretch>
            <a:fillRect/>
          </a:stretch>
        </p:blipFill>
        <p:spPr bwMode="auto">
          <a:xfrm>
            <a:off x="243840" y="950976"/>
            <a:ext cx="9678167" cy="4389120"/>
          </a:xfrm>
          <a:prstGeom prst="rect">
            <a:avLst/>
          </a:prstGeom>
          <a:noFill/>
          <a:ln w="9525">
            <a:noFill/>
            <a:miter lim="800000"/>
            <a:headEnd/>
            <a:tailEnd/>
          </a:ln>
          <a:effectLst/>
        </p:spPr>
      </p:pic>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2"/>
          <p:cNvPicPr>
            <a:picLocks noChangeAspect="1" noChangeArrowheads="1"/>
          </p:cNvPicPr>
          <p:nvPr/>
        </p:nvPicPr>
        <p:blipFill>
          <a:blip r:embed="rId2"/>
          <a:srcRect l="22500" t="17280" r="22100" b="7040"/>
          <a:stretch>
            <a:fillRect/>
          </a:stretch>
        </p:blipFill>
        <p:spPr bwMode="auto">
          <a:xfrm>
            <a:off x="816864" y="90274"/>
            <a:ext cx="7705344" cy="6578750"/>
          </a:xfrm>
          <a:prstGeom prst="rect">
            <a:avLst/>
          </a:prstGeom>
          <a:noFill/>
          <a:ln w="9525">
            <a:noFill/>
            <a:miter lim="800000"/>
            <a:headEnd/>
            <a:tailEnd/>
          </a:ln>
          <a:effectLst/>
        </p:spPr>
      </p:pic>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2"/>
          <p:cNvPicPr>
            <a:picLocks noChangeAspect="1" noChangeArrowheads="1"/>
          </p:cNvPicPr>
          <p:nvPr/>
        </p:nvPicPr>
        <p:blipFill>
          <a:blip r:embed="rId2"/>
          <a:srcRect l="22477" t="17760" r="22200" b="21280"/>
          <a:stretch>
            <a:fillRect/>
          </a:stretch>
        </p:blipFill>
        <p:spPr bwMode="auto">
          <a:xfrm>
            <a:off x="524256" y="290569"/>
            <a:ext cx="8766048" cy="6037079"/>
          </a:xfrm>
          <a:prstGeom prst="rect">
            <a:avLst/>
          </a:prstGeom>
          <a:noFill/>
          <a:ln w="9525">
            <a:noFill/>
            <a:miter lim="800000"/>
            <a:headEnd/>
            <a:tailEnd/>
          </a:ln>
          <a:effectLst/>
        </p:spPr>
      </p:pic>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2"/>
          <p:cNvPicPr>
            <a:picLocks noChangeAspect="1" noChangeArrowheads="1"/>
          </p:cNvPicPr>
          <p:nvPr/>
        </p:nvPicPr>
        <p:blipFill>
          <a:blip r:embed="rId2"/>
          <a:srcRect l="21300" t="25760" r="22300" b="21280"/>
          <a:stretch>
            <a:fillRect/>
          </a:stretch>
        </p:blipFill>
        <p:spPr bwMode="auto">
          <a:xfrm>
            <a:off x="377951" y="463296"/>
            <a:ext cx="9182234" cy="5388864"/>
          </a:xfrm>
          <a:prstGeom prst="rect">
            <a:avLst/>
          </a:prstGeom>
          <a:noFill/>
          <a:ln w="9525">
            <a:noFill/>
            <a:miter lim="800000"/>
            <a:headEnd/>
            <a:tailEnd/>
          </a:ln>
          <a:effectLst/>
        </p:spPr>
      </p:pic>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2"/>
          <p:cNvPicPr>
            <a:picLocks noChangeAspect="1" noChangeArrowheads="1"/>
          </p:cNvPicPr>
          <p:nvPr/>
        </p:nvPicPr>
        <p:blipFill>
          <a:blip r:embed="rId2"/>
          <a:srcRect l="22700" t="24800" r="24000" b="12000"/>
          <a:stretch>
            <a:fillRect/>
          </a:stretch>
        </p:blipFill>
        <p:spPr bwMode="auto">
          <a:xfrm>
            <a:off x="524256" y="392614"/>
            <a:ext cx="8485632" cy="6288602"/>
          </a:xfrm>
          <a:prstGeom prst="rect">
            <a:avLst/>
          </a:prstGeom>
          <a:noFill/>
          <a:ln w="9525">
            <a:noFill/>
            <a:miter lim="800000"/>
            <a:headEnd/>
            <a:tailEnd/>
          </a:ln>
          <a:effectLst/>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866" name="Picture 2"/>
          <p:cNvPicPr>
            <a:picLocks noChangeAspect="1" noChangeArrowheads="1"/>
          </p:cNvPicPr>
          <p:nvPr/>
        </p:nvPicPr>
        <p:blipFill>
          <a:blip r:embed="rId2"/>
          <a:srcRect l="19200" t="30400" r="18800" b="17760"/>
          <a:stretch>
            <a:fillRect/>
          </a:stretch>
        </p:blipFill>
        <p:spPr bwMode="auto">
          <a:xfrm>
            <a:off x="304799" y="1024128"/>
            <a:ext cx="9518791" cy="4974336"/>
          </a:xfrm>
          <a:prstGeom prst="rect">
            <a:avLst/>
          </a:prstGeom>
          <a:noFill/>
          <a:ln w="9525">
            <a:noFill/>
            <a:miter lim="800000"/>
            <a:headEnd/>
            <a:tailEnd/>
          </a:ln>
          <a:effectLst/>
        </p:spPr>
      </p:pic>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2"/>
          <p:cNvPicPr>
            <a:picLocks noChangeAspect="1" noChangeArrowheads="1"/>
          </p:cNvPicPr>
          <p:nvPr/>
        </p:nvPicPr>
        <p:blipFill>
          <a:blip r:embed="rId2"/>
          <a:srcRect l="22800" t="23360" r="23400" b="9280"/>
          <a:stretch>
            <a:fillRect/>
          </a:stretch>
        </p:blipFill>
        <p:spPr bwMode="auto">
          <a:xfrm>
            <a:off x="1048512" y="173974"/>
            <a:ext cx="7863840" cy="6153674"/>
          </a:xfrm>
          <a:prstGeom prst="rect">
            <a:avLst/>
          </a:prstGeom>
          <a:noFill/>
          <a:ln w="9525">
            <a:noFill/>
            <a:miter lim="800000"/>
            <a:headEnd/>
            <a:tailEnd/>
          </a:ln>
          <a:effectLst/>
        </p:spPr>
      </p:pic>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Picture 2"/>
          <p:cNvPicPr>
            <a:picLocks noChangeAspect="1" noChangeArrowheads="1"/>
          </p:cNvPicPr>
          <p:nvPr/>
        </p:nvPicPr>
        <p:blipFill>
          <a:blip r:embed="rId2"/>
          <a:srcRect l="23300" t="28640" r="23100" b="19040"/>
          <a:stretch>
            <a:fillRect/>
          </a:stretch>
        </p:blipFill>
        <p:spPr bwMode="auto">
          <a:xfrm>
            <a:off x="478508" y="678203"/>
            <a:ext cx="8860564" cy="5405605"/>
          </a:xfrm>
          <a:prstGeom prst="rect">
            <a:avLst/>
          </a:prstGeom>
          <a:noFill/>
          <a:ln w="9525">
            <a:noFill/>
            <a:miter lim="800000"/>
            <a:headEnd/>
            <a:tailEnd/>
          </a:ln>
          <a:effectLst/>
        </p:spPr>
      </p:pic>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67606" y="158496"/>
            <a:ext cx="8369130" cy="487680"/>
          </a:xfrm>
        </p:spPr>
        <p:txBody>
          <a:bodyPr>
            <a:normAutofit fontScale="90000"/>
          </a:bodyPr>
          <a:lstStyle/>
          <a:p>
            <a:pPr algn="ctr"/>
            <a:r>
              <a:rPr lang="ru-RU" sz="2800" b="1" dirty="0" err="1" smtClean="0">
                <a:latin typeface="Times New Roman" pitchFamily="18" charset="0"/>
                <a:cs typeface="Times New Roman" pitchFamily="18" charset="0"/>
              </a:rPr>
              <a:t>Відповідальність</a:t>
            </a:r>
            <a:r>
              <a:rPr lang="ru-RU" sz="2800" b="1" dirty="0" smtClean="0">
                <a:latin typeface="Times New Roman" pitchFamily="18" charset="0"/>
                <a:cs typeface="Times New Roman" pitchFamily="18" charset="0"/>
              </a:rPr>
              <a:t> </a:t>
            </a:r>
            <a:r>
              <a:rPr lang="ru-RU" sz="2800" b="1" dirty="0" err="1" smtClean="0">
                <a:latin typeface="Times New Roman" pitchFamily="18" charset="0"/>
                <a:cs typeface="Times New Roman" pitchFamily="18" charset="0"/>
              </a:rPr>
              <a:t>клієнта</a:t>
            </a:r>
            <a:r>
              <a:rPr lang="ru-RU" sz="2800" b="1" dirty="0" smtClean="0">
                <a:latin typeface="Times New Roman" pitchFamily="18" charset="0"/>
                <a:cs typeface="Times New Roman" pitchFamily="18" charset="0"/>
              </a:rPr>
              <a:t> перед фактором:</a:t>
            </a:r>
            <a:endParaRPr lang="ru-RU" sz="2800" dirty="0">
              <a:latin typeface="Times New Roman" pitchFamily="18" charset="0"/>
              <a:cs typeface="Times New Roman" pitchFamily="18" charset="0"/>
            </a:endParaRPr>
          </a:p>
        </p:txBody>
      </p:sp>
      <p:sp>
        <p:nvSpPr>
          <p:cNvPr id="3" name="Содержимое 2"/>
          <p:cNvSpPr>
            <a:spLocks noGrp="1"/>
          </p:cNvSpPr>
          <p:nvPr>
            <p:ph idx="1"/>
          </p:nvPr>
        </p:nvSpPr>
        <p:spPr>
          <a:xfrm>
            <a:off x="219456" y="615697"/>
            <a:ext cx="9973056" cy="6035039"/>
          </a:xfrm>
        </p:spPr>
        <p:txBody>
          <a:bodyPr>
            <a:noAutofit/>
          </a:bodyPr>
          <a:lstStyle/>
          <a:p>
            <a:pPr>
              <a:spcBef>
                <a:spcPts val="0"/>
              </a:spcBef>
            </a:pPr>
            <a:r>
              <a:rPr lang="uk-UA" sz="1500" b="1" dirty="0" smtClean="0">
                <a:latin typeface="Times New Roman" pitchFamily="18" charset="0"/>
                <a:cs typeface="Times New Roman" pitchFamily="18" charset="0"/>
              </a:rPr>
              <a:t>клієнт відповідає перед фактором за дійсність грошової вимоги, </a:t>
            </a:r>
            <a:r>
              <a:rPr lang="uk-UA" sz="1500" dirty="0" smtClean="0">
                <a:latin typeface="Times New Roman" pitchFamily="18" charset="0"/>
                <a:cs typeface="Times New Roman" pitchFamily="18" charset="0"/>
              </a:rPr>
              <a:t>право якої відступається, якщо інше не встановлено договором факторингу (ч. 1 ст. 1081 ЦК України);</a:t>
            </a:r>
          </a:p>
          <a:p>
            <a:pPr algn="just">
              <a:spcBef>
                <a:spcPts val="0"/>
              </a:spcBef>
            </a:pPr>
            <a:r>
              <a:rPr lang="uk-UA" sz="1500" dirty="0" smtClean="0">
                <a:latin typeface="Times New Roman" pitchFamily="18" charset="0"/>
                <a:cs typeface="Times New Roman" pitchFamily="18" charset="0"/>
              </a:rPr>
              <a:t>грошова вимога, право якої відступається, є дійсною, якщо клієнт має право відступити право грошової вимоги і в момент відступлення цієї вимоги йому не були відомі обставини, внаслідок яких боржник має право не виконувати вимогу(ч. 1 ст. 1081 ЦК</a:t>
            </a:r>
          </a:p>
          <a:p>
            <a:pPr>
              <a:spcBef>
                <a:spcPts val="0"/>
              </a:spcBef>
            </a:pPr>
            <a:r>
              <a:rPr lang="uk-UA" sz="1500" dirty="0" smtClean="0">
                <a:latin typeface="Times New Roman" pitchFamily="18" charset="0"/>
                <a:cs typeface="Times New Roman" pitchFamily="18" charset="0"/>
              </a:rPr>
              <a:t>України);</a:t>
            </a:r>
          </a:p>
          <a:p>
            <a:pPr algn="just">
              <a:spcBef>
                <a:spcPts val="0"/>
              </a:spcBef>
            </a:pPr>
            <a:r>
              <a:rPr lang="uk-UA" sz="1500" b="1" dirty="0" smtClean="0">
                <a:latin typeface="Times New Roman" pitchFamily="18" charset="0"/>
                <a:cs typeface="Times New Roman" pitchFamily="18" charset="0"/>
              </a:rPr>
              <a:t>клієнт не відповідає за невиконання або неналежне виконання боржником грошової </a:t>
            </a:r>
            <a:r>
              <a:rPr lang="uk-UA" sz="1500" dirty="0" smtClean="0">
                <a:latin typeface="Times New Roman" pitchFamily="18" charset="0"/>
                <a:cs typeface="Times New Roman" pitchFamily="18" charset="0"/>
              </a:rPr>
              <a:t>вимоги, право якої відступається і яка пред'явлена до виконання фактором, якщо інше не встановлено договором факторингу.</a:t>
            </a:r>
          </a:p>
          <a:p>
            <a:pPr algn="just">
              <a:spcBef>
                <a:spcPts val="0"/>
              </a:spcBef>
            </a:pPr>
            <a:r>
              <a:rPr lang="uk-UA" sz="1500" b="1" dirty="0" smtClean="0">
                <a:latin typeface="Times New Roman" pitchFamily="18" charset="0"/>
                <a:cs typeface="Times New Roman" pitchFamily="18" charset="0"/>
              </a:rPr>
              <a:t>У разі порушення клієнтом своїх обов’язків за договором, укладеним з боржником, </a:t>
            </a:r>
            <a:r>
              <a:rPr lang="uk-UA" sz="1500" dirty="0" smtClean="0">
                <a:latin typeface="Times New Roman" pitchFamily="18" charset="0"/>
                <a:cs typeface="Times New Roman" pitchFamily="18" charset="0"/>
              </a:rPr>
              <a:t>боржник не має права вимагати від фактора повернення сум, уже сплачених йому за відступленою грошовою вимогою, якщо боржник має право одержати ці суми безпосередньо від клієнта.</a:t>
            </a:r>
          </a:p>
          <a:p>
            <a:pPr algn="just">
              <a:spcBef>
                <a:spcPts val="0"/>
              </a:spcBef>
            </a:pPr>
            <a:r>
              <a:rPr lang="uk-UA" sz="1500" b="1" dirty="0" smtClean="0">
                <a:latin typeface="Times New Roman" pitchFamily="18" charset="0"/>
                <a:cs typeface="Times New Roman" pitchFamily="18" charset="0"/>
              </a:rPr>
              <a:t>Відповідно до ч. 2 ст. 1080 ЦК України передбачена можливість притягнення до </a:t>
            </a:r>
            <a:r>
              <a:rPr lang="uk-UA" sz="1500" dirty="0" smtClean="0">
                <a:latin typeface="Times New Roman" pitchFamily="18" charset="0"/>
                <a:cs typeface="Times New Roman" pitchFamily="18" charset="0"/>
              </a:rPr>
              <a:t>цивільно-правової відповідальності клієнта у випадку, коли він порушив договірне застереження щодо заборони або обмеження відступлення права грошової вимоги до боржника на користь третьої особи (фактора).</a:t>
            </a:r>
          </a:p>
          <a:p>
            <a:pPr algn="just">
              <a:spcBef>
                <a:spcPts val="0"/>
              </a:spcBef>
            </a:pPr>
            <a:r>
              <a:rPr lang="uk-UA" sz="1500" b="1" dirty="0" smtClean="0">
                <a:latin typeface="Times New Roman" pitchFamily="18" charset="0"/>
                <a:cs typeface="Times New Roman" pitchFamily="18" charset="0"/>
              </a:rPr>
              <a:t>Коло обов'язків клієнта за договором факторингу розширюється тоді,</a:t>
            </a:r>
            <a:r>
              <a:rPr lang="ru-RU" sz="1500" dirty="0" smtClean="0">
                <a:latin typeface="Times New Roman" pitchFamily="18" charset="0"/>
                <a:cs typeface="Times New Roman" pitchFamily="18" charset="0"/>
              </a:rPr>
              <a:t> коли </a:t>
            </a:r>
            <a:r>
              <a:rPr lang="uk-UA" sz="1500" dirty="0" smtClean="0">
                <a:latin typeface="Times New Roman" pitchFamily="18" charset="0"/>
                <a:cs typeface="Times New Roman" pitchFamily="18" charset="0"/>
              </a:rPr>
              <a:t>договір укладається з вимогою про відступлення права грошової вимоги з метою забезпечення виконання зобов'язань клієнта перед фактором (забезпечувальний факторинг) або містить умову про відповідальність клієнта за невиконання або неналежне виконання боржником грошової вимоги, яка пред'являється до сплати фактором.</a:t>
            </a:r>
          </a:p>
          <a:p>
            <a:pPr algn="just">
              <a:spcBef>
                <a:spcPts val="0"/>
              </a:spcBef>
            </a:pPr>
            <a:r>
              <a:rPr lang="uk-UA" sz="1500" b="1" dirty="0" smtClean="0">
                <a:latin typeface="Times New Roman" pitchFamily="18" charset="0"/>
                <a:cs typeface="Times New Roman" pitchFamily="18" charset="0"/>
              </a:rPr>
              <a:t>У випадку «забезпечувального факторингу» у клієнта є обов'язок погасити залишок </a:t>
            </a:r>
            <a:r>
              <a:rPr lang="uk-UA" sz="1500" dirty="0" smtClean="0">
                <a:latin typeface="Times New Roman" pitchFamily="18" charset="0"/>
                <a:cs typeface="Times New Roman" pitchFamily="18" charset="0"/>
              </a:rPr>
              <a:t>боргу фактору, якщо одержані ним від боржника суми не покривають всю суму боргу клієнта перед фактором, який був забезпечений відступленням права вимоги.</a:t>
            </a:r>
          </a:p>
          <a:p>
            <a:pPr algn="just">
              <a:spcBef>
                <a:spcPts val="0"/>
              </a:spcBef>
            </a:pPr>
            <a:r>
              <a:rPr lang="uk-UA" sz="1500" b="1" dirty="0" smtClean="0">
                <a:latin typeface="Times New Roman" pitchFamily="18" charset="0"/>
                <a:cs typeface="Times New Roman" pitchFamily="18" charset="0"/>
              </a:rPr>
              <a:t>Якщо має місце «зворотній (</a:t>
            </a:r>
            <a:r>
              <a:rPr lang="uk-UA" sz="1500" b="1" dirty="0" err="1" smtClean="0">
                <a:latin typeface="Times New Roman" pitchFamily="18" charset="0"/>
                <a:cs typeface="Times New Roman" pitchFamily="18" charset="0"/>
              </a:rPr>
              <a:t>регресний</a:t>
            </a:r>
            <a:r>
              <a:rPr lang="uk-UA" sz="1500" b="1" dirty="0" smtClean="0">
                <a:latin typeface="Times New Roman" pitchFamily="18" charset="0"/>
                <a:cs typeface="Times New Roman" pitchFamily="18" charset="0"/>
              </a:rPr>
              <a:t>) факторинг» клієнт несе відповідальність </a:t>
            </a:r>
            <a:r>
              <a:rPr lang="uk-UA" sz="1500" dirty="0" smtClean="0">
                <a:latin typeface="Times New Roman" pitchFamily="18" charset="0"/>
                <a:cs typeface="Times New Roman" pitchFamily="18" charset="0"/>
              </a:rPr>
              <a:t>перед фактором не лише за дійсність відступленої вимоги, яка є предметом договору факторингу, а і за його виконання боржником. За таких умов клієнт, відступаючи право вимоги фактору, приймає на себе обов'язок виступити у ролі «солідарного боржника», по відношенню до виконання боржником свого обов'язку перед фактором.</a:t>
            </a:r>
            <a:endParaRPr lang="uk-UA" sz="1500" dirty="0">
              <a:latin typeface="Times New Roman" pitchFamily="18" charset="0"/>
              <a:cs typeface="Times New Roman" pitchFamily="18" charset="0"/>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890" name="Picture 2"/>
          <p:cNvPicPr>
            <a:picLocks noChangeAspect="1" noChangeArrowheads="1"/>
          </p:cNvPicPr>
          <p:nvPr/>
        </p:nvPicPr>
        <p:blipFill>
          <a:blip r:embed="rId2"/>
          <a:srcRect l="19000" t="35040" r="20000" b="18720"/>
          <a:stretch>
            <a:fillRect/>
          </a:stretch>
        </p:blipFill>
        <p:spPr bwMode="auto">
          <a:xfrm>
            <a:off x="231648" y="938784"/>
            <a:ext cx="9289966" cy="4401312"/>
          </a:xfrm>
          <a:prstGeom prst="rect">
            <a:avLst/>
          </a:prstGeom>
          <a:noFill/>
          <a:ln w="9525">
            <a:noFill/>
            <a:miter lim="800000"/>
            <a:headEnd/>
            <a:tailEnd/>
          </a:ln>
          <a:effectLst/>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914" name="Picture 2"/>
          <p:cNvPicPr>
            <a:picLocks noChangeAspect="1" noChangeArrowheads="1"/>
          </p:cNvPicPr>
          <p:nvPr/>
        </p:nvPicPr>
        <p:blipFill>
          <a:blip r:embed="rId2"/>
          <a:srcRect l="19442" t="37440" r="23005" b="16640"/>
          <a:stretch>
            <a:fillRect/>
          </a:stretch>
        </p:blipFill>
        <p:spPr bwMode="auto">
          <a:xfrm>
            <a:off x="353568" y="1231392"/>
            <a:ext cx="9144000" cy="4559808"/>
          </a:xfrm>
          <a:prstGeom prst="rect">
            <a:avLst/>
          </a:prstGeom>
          <a:noFill/>
          <a:ln w="9525">
            <a:noFill/>
            <a:miter lim="800000"/>
            <a:headEnd/>
            <a:tailEnd/>
          </a:ln>
          <a:effectLst/>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74870" y="170688"/>
            <a:ext cx="8478858" cy="1109472"/>
          </a:xfrm>
        </p:spPr>
        <p:txBody>
          <a:bodyPr>
            <a:normAutofit fontScale="90000"/>
          </a:bodyPr>
          <a:lstStyle/>
          <a:p>
            <a:r>
              <a:rPr lang="ru-RU" sz="2400" b="1" dirty="0" err="1" smtClean="0">
                <a:latin typeface="Times New Roman" pitchFamily="18" charset="0"/>
                <a:cs typeface="Times New Roman" pitchFamily="18" charset="0"/>
              </a:rPr>
              <a:t>Дія</a:t>
            </a:r>
            <a:r>
              <a:rPr lang="ru-RU" sz="2400" b="1" dirty="0" smtClean="0">
                <a:latin typeface="Times New Roman" pitchFamily="18" charset="0"/>
                <a:cs typeface="Times New Roman" pitchFamily="18" charset="0"/>
              </a:rPr>
              <a:t> договору </a:t>
            </a:r>
            <a:r>
              <a:rPr lang="ru-RU" sz="2400" b="1" dirty="0" err="1" smtClean="0">
                <a:latin typeface="Times New Roman" pitchFamily="18" charset="0"/>
                <a:cs typeface="Times New Roman" pitchFamily="18" charset="0"/>
              </a:rPr>
              <a:t>страхування</a:t>
            </a:r>
            <a:r>
              <a:rPr lang="ru-RU" sz="2400" b="1" dirty="0" smtClean="0">
                <a:latin typeface="Times New Roman" pitchFamily="18" charset="0"/>
                <a:cs typeface="Times New Roman" pitchFamily="18" charset="0"/>
              </a:rPr>
              <a:t> </a:t>
            </a:r>
            <a:r>
              <a:rPr lang="ru-RU" sz="2400" b="1" dirty="0" err="1" smtClean="0">
                <a:latin typeface="Times New Roman" pitchFamily="18" charset="0"/>
                <a:cs typeface="Times New Roman" pitchFamily="18" charset="0"/>
              </a:rPr>
              <a:t>припиняється</a:t>
            </a:r>
            <a:r>
              <a:rPr lang="ru-RU" sz="2400" b="1" dirty="0" smtClean="0">
                <a:latin typeface="Times New Roman" pitchFamily="18" charset="0"/>
                <a:cs typeface="Times New Roman" pitchFamily="18" charset="0"/>
              </a:rPr>
              <a:t> та </a:t>
            </a:r>
            <a:r>
              <a:rPr lang="ru-RU" sz="2400" b="1" dirty="0" err="1" smtClean="0">
                <a:latin typeface="Times New Roman" pitchFamily="18" charset="0"/>
                <a:cs typeface="Times New Roman" pitchFamily="18" charset="0"/>
              </a:rPr>
              <a:t>втрачає</a:t>
            </a:r>
            <a:r>
              <a:rPr lang="ru-RU" sz="2400" b="1" dirty="0" smtClean="0">
                <a:latin typeface="Times New Roman" pitchFamily="18" charset="0"/>
                <a:cs typeface="Times New Roman" pitchFamily="18" charset="0"/>
              </a:rPr>
              <a:t> </a:t>
            </a:r>
            <a:r>
              <a:rPr lang="ru-RU" sz="2400" b="1" dirty="0" err="1" smtClean="0">
                <a:latin typeface="Times New Roman" pitchFamily="18" charset="0"/>
                <a:cs typeface="Times New Roman" pitchFamily="18" charset="0"/>
              </a:rPr>
              <a:t>чинність</a:t>
            </a:r>
            <a:r>
              <a:rPr lang="ru-RU" sz="2400" b="1" dirty="0" smtClean="0">
                <a:latin typeface="Times New Roman" pitchFamily="18" charset="0"/>
                <a:cs typeface="Times New Roman" pitchFamily="18" charset="0"/>
              </a:rPr>
              <a:t/>
            </a:r>
            <a:br>
              <a:rPr lang="ru-RU" sz="2400" b="1" dirty="0" smtClean="0">
                <a:latin typeface="Times New Roman" pitchFamily="18" charset="0"/>
                <a:cs typeface="Times New Roman" pitchFamily="18" charset="0"/>
              </a:rPr>
            </a:br>
            <a:r>
              <a:rPr lang="ru-RU" sz="2400" b="1" dirty="0" smtClean="0">
                <a:latin typeface="Times New Roman" pitchFamily="18" charset="0"/>
                <a:cs typeface="Times New Roman" pitchFamily="18" charset="0"/>
              </a:rPr>
              <a:t>за </a:t>
            </a:r>
            <a:r>
              <a:rPr lang="ru-RU" sz="2400" b="1" dirty="0" err="1" smtClean="0">
                <a:latin typeface="Times New Roman" pitchFamily="18" charset="0"/>
                <a:cs typeface="Times New Roman" pitchFamily="18" charset="0"/>
              </a:rPr>
              <a:t>згодою</a:t>
            </a:r>
            <a:r>
              <a:rPr lang="ru-RU" sz="2400" b="1" dirty="0" smtClean="0">
                <a:latin typeface="Times New Roman" pitchFamily="18" charset="0"/>
                <a:cs typeface="Times New Roman" pitchFamily="18" charset="0"/>
              </a:rPr>
              <a:t> </a:t>
            </a:r>
            <a:r>
              <a:rPr lang="ru-RU" sz="2400" b="1" dirty="0" err="1" smtClean="0">
                <a:latin typeface="Times New Roman" pitchFamily="18" charset="0"/>
                <a:cs typeface="Times New Roman" pitchFamily="18" charset="0"/>
              </a:rPr>
              <a:t>сторін</a:t>
            </a:r>
            <a:r>
              <a:rPr lang="ru-RU" sz="2400" b="1" dirty="0" smtClean="0">
                <a:latin typeface="Times New Roman" pitchFamily="18" charset="0"/>
                <a:cs typeface="Times New Roman" pitchFamily="18" charset="0"/>
              </a:rPr>
              <a:t>, а </a:t>
            </a:r>
            <a:r>
              <a:rPr lang="ru-RU" sz="2400" b="1" dirty="0" err="1" smtClean="0">
                <a:latin typeface="Times New Roman" pitchFamily="18" charset="0"/>
                <a:cs typeface="Times New Roman" pitchFamily="18" charset="0"/>
              </a:rPr>
              <a:t>також</a:t>
            </a:r>
            <a:r>
              <a:rPr lang="ru-RU" sz="2400" b="1" dirty="0" smtClean="0">
                <a:latin typeface="Times New Roman" pitchFamily="18" charset="0"/>
                <a:cs typeface="Times New Roman" pitchFamily="18" charset="0"/>
              </a:rPr>
              <a:t> у </a:t>
            </a:r>
            <a:r>
              <a:rPr lang="ru-RU" sz="2400" b="1" dirty="0" err="1" smtClean="0">
                <a:latin typeface="Times New Roman" pitchFamily="18" charset="0"/>
                <a:cs typeface="Times New Roman" pitchFamily="18" charset="0"/>
              </a:rPr>
              <a:t>разі</a:t>
            </a:r>
            <a:r>
              <a:rPr lang="ru-RU" sz="2400" b="1" dirty="0" smtClean="0">
                <a:latin typeface="Times New Roman" pitchFamily="18" charset="0"/>
                <a:cs typeface="Times New Roman" pitchFamily="18" charset="0"/>
              </a:rPr>
              <a:t> (ст. 28 ЗУ «Про </a:t>
            </a:r>
            <a:r>
              <a:rPr lang="ru-RU" sz="2400" b="1" dirty="0" err="1" smtClean="0">
                <a:latin typeface="Times New Roman" pitchFamily="18" charset="0"/>
                <a:cs typeface="Times New Roman" pitchFamily="18" charset="0"/>
              </a:rPr>
              <a:t>страхування</a:t>
            </a:r>
            <a:r>
              <a:rPr lang="ru-RU" sz="2400" b="1" dirty="0" smtClean="0">
                <a:latin typeface="Times New Roman" pitchFamily="18" charset="0"/>
                <a:cs typeface="Times New Roman" pitchFamily="18" charset="0"/>
              </a:rPr>
              <a:t>»):</a:t>
            </a:r>
            <a:endParaRPr lang="ru-RU" sz="2800" dirty="0">
              <a:latin typeface="Times New Roman" pitchFamily="18" charset="0"/>
              <a:cs typeface="Times New Roman" pitchFamily="18" charset="0"/>
            </a:endParaRPr>
          </a:p>
        </p:txBody>
      </p:sp>
      <p:sp>
        <p:nvSpPr>
          <p:cNvPr id="3" name="Содержимое 2"/>
          <p:cNvSpPr>
            <a:spLocks noGrp="1"/>
          </p:cNvSpPr>
          <p:nvPr>
            <p:ph idx="1"/>
          </p:nvPr>
        </p:nvSpPr>
        <p:spPr>
          <a:xfrm>
            <a:off x="463296" y="1158240"/>
            <a:ext cx="8997696" cy="5547360"/>
          </a:xfrm>
        </p:spPr>
        <p:txBody>
          <a:bodyPr>
            <a:normAutofit fontScale="92500" lnSpcReduction="20000"/>
          </a:bodyPr>
          <a:lstStyle/>
          <a:p>
            <a:pPr algn="just">
              <a:spcBef>
                <a:spcPts val="0"/>
              </a:spcBef>
            </a:pPr>
            <a:r>
              <a:rPr lang="uk-UA" dirty="0" smtClean="0">
                <a:latin typeface="Times New Roman" pitchFamily="18" charset="0"/>
                <a:cs typeface="Times New Roman" pitchFamily="18" charset="0"/>
              </a:rPr>
              <a:t>закінчення строку дії;</a:t>
            </a:r>
          </a:p>
          <a:p>
            <a:pPr algn="just">
              <a:spcBef>
                <a:spcPts val="0"/>
              </a:spcBef>
            </a:pPr>
            <a:r>
              <a:rPr lang="uk-UA" dirty="0" smtClean="0">
                <a:latin typeface="Times New Roman" pitchFamily="18" charset="0"/>
                <a:cs typeface="Times New Roman" pitchFamily="18" charset="0"/>
              </a:rPr>
              <a:t>виконання страховиком зобов’язань перед страхувальником у повному обсязі;</a:t>
            </a:r>
          </a:p>
          <a:p>
            <a:pPr algn="just">
              <a:spcBef>
                <a:spcPts val="0"/>
              </a:spcBef>
            </a:pPr>
            <a:r>
              <a:rPr lang="uk-UA" dirty="0" smtClean="0">
                <a:latin typeface="Times New Roman" pitchFamily="18" charset="0"/>
                <a:cs typeface="Times New Roman" pitchFamily="18" charset="0"/>
              </a:rPr>
              <a:t>несплати страхувальником страхових платежів у встановлені договором строки. При цьому договір вважається достроково припиненим у випадку, якщо перший (або черговий) страховий платіж не був сплачений за письмовою вимогою страховика протягом десяти робочих днів з дня пред’явлення такої вимоги страхувальнику, якщо інше не передбачено умовами договору;</a:t>
            </a:r>
          </a:p>
          <a:p>
            <a:pPr algn="just">
              <a:spcBef>
                <a:spcPts val="0"/>
              </a:spcBef>
            </a:pPr>
            <a:r>
              <a:rPr lang="uk-UA" dirty="0" smtClean="0">
                <a:latin typeface="Times New Roman" pitchFamily="18" charset="0"/>
                <a:cs typeface="Times New Roman" pitchFamily="18" charset="0"/>
              </a:rPr>
              <a:t>ліквідації страхувальника − юридичної особи або смерті страхувальника – фізичної особи чи втрати ним дієздатності;</a:t>
            </a:r>
          </a:p>
          <a:p>
            <a:pPr algn="just">
              <a:spcBef>
                <a:spcPts val="0"/>
              </a:spcBef>
            </a:pPr>
            <a:r>
              <a:rPr lang="uk-UA" dirty="0" smtClean="0">
                <a:latin typeface="Times New Roman" pitchFamily="18" charset="0"/>
                <a:cs typeface="Times New Roman" pitchFamily="18" charset="0"/>
              </a:rPr>
              <a:t>ліквідації страховика у порядку, встановленому законодавством України;</a:t>
            </a:r>
          </a:p>
          <a:p>
            <a:pPr algn="just">
              <a:spcBef>
                <a:spcPts val="0"/>
              </a:spcBef>
            </a:pPr>
            <a:r>
              <a:rPr lang="uk-UA" dirty="0" smtClean="0">
                <a:latin typeface="Times New Roman" pitchFamily="18" charset="0"/>
                <a:cs typeface="Times New Roman" pitchFamily="18" charset="0"/>
              </a:rPr>
              <a:t>прийняття судового рішення про визнання договору страхування недійсним;</a:t>
            </a:r>
          </a:p>
          <a:p>
            <a:pPr algn="just">
              <a:spcBef>
                <a:spcPts val="0"/>
              </a:spcBef>
            </a:pPr>
            <a:r>
              <a:rPr lang="uk-UA" dirty="0" smtClean="0">
                <a:latin typeface="Times New Roman" pitchFamily="18" charset="0"/>
                <a:cs typeface="Times New Roman" pitchFamily="18" charset="0"/>
              </a:rPr>
              <a:t>в інших випадках, передбачених законодавством України.</a:t>
            </a:r>
          </a:p>
          <a:p>
            <a:pPr algn="just">
              <a:spcBef>
                <a:spcPts val="0"/>
              </a:spcBef>
              <a:buNone/>
            </a:pPr>
            <a:r>
              <a:rPr lang="uk-UA" dirty="0" smtClean="0">
                <a:latin typeface="Times New Roman" pitchFamily="18" charset="0"/>
                <a:cs typeface="Times New Roman" pitchFamily="18" charset="0"/>
              </a:rPr>
              <a:t>       </a:t>
            </a:r>
            <a:r>
              <a:rPr lang="uk-UA" b="1" dirty="0" smtClean="0">
                <a:latin typeface="Times New Roman" pitchFamily="18" charset="0"/>
                <a:cs typeface="Times New Roman" pitchFamily="18" charset="0"/>
              </a:rPr>
              <a:t>Дію договору страхування може бути достроково припинено за вимогою страхувальника або страховика, якщо це передбачено умовами договору страхування.</a:t>
            </a:r>
          </a:p>
          <a:p>
            <a:pPr algn="just">
              <a:spcBef>
                <a:spcPts val="0"/>
              </a:spcBef>
              <a:buNone/>
            </a:pPr>
            <a:r>
              <a:rPr lang="uk-UA" dirty="0" smtClean="0">
                <a:latin typeface="Times New Roman" pitchFamily="18" charset="0"/>
                <a:cs typeface="Times New Roman" pitchFamily="18" charset="0"/>
              </a:rPr>
              <a:t>       Дія договору особистого страхування не може бути припинена страховиком достроково, якщо на це немає згоди страхувальника, який виконує всі умови договору страхування, та якщо інше не передбачено умовами договору та законодавством України.</a:t>
            </a:r>
          </a:p>
          <a:p>
            <a:pPr algn="just">
              <a:spcBef>
                <a:spcPts val="0"/>
              </a:spcBef>
            </a:pPr>
            <a:r>
              <a:rPr lang="uk-UA" dirty="0" smtClean="0">
                <a:latin typeface="Times New Roman" pitchFamily="18" charset="0"/>
                <a:cs typeface="Times New Roman" pitchFamily="18" charset="0"/>
              </a:rPr>
              <a:t>Про намір достроково припинити дію договору страхування будь-яка сторона зобов’язана </a:t>
            </a:r>
            <a:r>
              <a:rPr lang="uk-UA" b="1" dirty="0" smtClean="0">
                <a:latin typeface="Times New Roman" pitchFamily="18" charset="0"/>
                <a:cs typeface="Times New Roman" pitchFamily="18" charset="0"/>
              </a:rPr>
              <a:t>повідомити іншу не пізніш як за 30 календарних днів до дати </a:t>
            </a:r>
            <a:r>
              <a:rPr lang="uk-UA" dirty="0" smtClean="0">
                <a:latin typeface="Times New Roman" pitchFamily="18" charset="0"/>
                <a:cs typeface="Times New Roman" pitchFamily="18" charset="0"/>
              </a:rPr>
              <a:t>припинення дії договору страхування, якщо інше ним не передбачено.</a:t>
            </a:r>
          </a:p>
          <a:p>
            <a:pPr algn="just">
              <a:spcBef>
                <a:spcPts val="0"/>
              </a:spcBef>
            </a:pPr>
            <a:r>
              <a:rPr lang="uk-UA" dirty="0" smtClean="0">
                <a:latin typeface="Times New Roman" pitchFamily="18" charset="0"/>
                <a:cs typeface="Times New Roman" pitchFamily="18" charset="0"/>
              </a:rPr>
              <a:t>У разі дострокового припинення дії договору страхування життя страховик виплачує страхувальнику викупну суму, яка є майновим правом страхувальника за договором страхування життя.</a:t>
            </a:r>
          </a:p>
          <a:p>
            <a:pPr algn="just">
              <a:spcBef>
                <a:spcPts val="0"/>
              </a:spcBef>
            </a:pPr>
            <a:r>
              <a:rPr lang="uk-UA" dirty="0" smtClean="0">
                <a:latin typeface="Times New Roman" pitchFamily="18" charset="0"/>
                <a:cs typeface="Times New Roman" pitchFamily="18" charset="0"/>
              </a:rPr>
              <a:t>Якщо вимога страховика зумовлена невиконанням страхувальником умов договору страхування, страхувальнику повертається викупна сума</a:t>
            </a:r>
            <a:r>
              <a:rPr lang="uk-UA" dirty="0" smtClean="0"/>
              <a:t>.</a:t>
            </a:r>
            <a:endParaRPr lang="uk-UA"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srcRect l="10000" t="31520" r="10500" b="12320"/>
          <a:stretch>
            <a:fillRect/>
          </a:stretch>
        </p:blipFill>
        <p:spPr bwMode="auto">
          <a:xfrm>
            <a:off x="219456" y="1048512"/>
            <a:ext cx="9416496" cy="4157472"/>
          </a:xfrm>
          <a:prstGeom prst="rect">
            <a:avLst/>
          </a:prstGeom>
          <a:noFill/>
          <a:ln w="9525">
            <a:noFill/>
            <a:miter lim="800000"/>
            <a:headEnd/>
            <a:tailEnd/>
          </a:ln>
          <a:effectLst/>
        </p:spPr>
      </p:pic>
    </p:spTree>
  </p:cSld>
  <p:clrMapOvr>
    <a:masterClrMapping/>
  </p:clrMapOvr>
</p:sld>
</file>

<file path=ppt/theme/theme1.xml><?xml version="1.0" encoding="utf-8"?>
<a:theme xmlns:a="http://schemas.openxmlformats.org/drawingml/2006/main" name="Аспект">
  <a:themeElements>
    <a:clrScheme name="Facet">
      <a:dk1>
        <a:sysClr val="windowText" lastClr="000000"/>
      </a:dk1>
      <a:lt1>
        <a:sysClr val="window" lastClr="FFFFFF"/>
      </a:lt1>
      <a:dk2>
        <a:srgbClr val="2C3C43"/>
      </a:dk2>
      <a:lt2>
        <a:srgbClr val="EBEBEB"/>
      </a:lt2>
      <a:accent1>
        <a:srgbClr val="5FCBEF"/>
      </a:accent1>
      <a:accent2>
        <a:srgbClr val="2E83C3"/>
      </a:accent2>
      <a:accent3>
        <a:srgbClr val="42D0A2"/>
      </a:accent3>
      <a:accent4>
        <a:srgbClr val="2E946B"/>
      </a:accent4>
      <a:accent5>
        <a:srgbClr val="42B051"/>
      </a:accent5>
      <a:accent6>
        <a:srgbClr val="96D141"/>
      </a:accent6>
      <a:hlink>
        <a:srgbClr val="3FCDE7"/>
      </a:hlink>
      <a:folHlink>
        <a:srgbClr val="A9D3E1"/>
      </a:folHlink>
    </a:clrScheme>
    <a:fontScheme name="Facet">
      <a:majorFont>
        <a:latin typeface="Trebuchet MS"/>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xmlns="" name="Facet" id="{C0C680CD-088A-49FC-A102-D699147F32B2}" vid="{0B5AB586-D108-4FC1-8368-649FE654B894}"/>
    </a:ext>
  </a:extLst>
</a:theme>
</file>

<file path=docProps/app.xml><?xml version="1.0" encoding="utf-8"?>
<Properties xmlns="http://schemas.openxmlformats.org/officeDocument/2006/extended-properties" xmlns:vt="http://schemas.openxmlformats.org/officeDocument/2006/docPropsVTypes">
  <Template>Facet</Template>
  <TotalTime>2229</TotalTime>
  <Words>1806</Words>
  <Application>Microsoft Office PowerPoint</Application>
  <PresentationFormat>Произвольный</PresentationFormat>
  <Paragraphs>62</Paragraphs>
  <Slides>52</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52</vt:i4>
      </vt:variant>
    </vt:vector>
  </HeadingPairs>
  <TitlesOfParts>
    <vt:vector size="53" baseType="lpstr">
      <vt:lpstr>Аспект</vt:lpstr>
      <vt:lpstr>Слайд 1</vt:lpstr>
      <vt:lpstr>Слайд 2</vt:lpstr>
      <vt:lpstr>Істотні умови договору страхування (ст. 16 ЗУ «Про страхування»):</vt:lpstr>
      <vt:lpstr>Слайд 4</vt:lpstr>
      <vt:lpstr>Слайд 5</vt:lpstr>
      <vt:lpstr>Слайд 6</vt:lpstr>
      <vt:lpstr>Слайд 7</vt:lpstr>
      <vt:lpstr>Дія договору страхування припиняється та втрачає чинність за згодою сторін, а також у разі (ст. 28 ЗУ «Про страхування»):</vt:lpstr>
      <vt:lpstr>Слайд 9</vt:lpstr>
      <vt:lpstr>Слайд 10</vt:lpstr>
      <vt:lpstr>Слайд 11</vt:lpstr>
      <vt:lpstr>Слайд 12</vt:lpstr>
      <vt:lpstr>Слайд 13</vt:lpstr>
      <vt:lpstr>Слайд 14</vt:lpstr>
      <vt:lpstr>Підставами припинення договору доручення є такі:</vt:lpstr>
      <vt:lpstr>Слайд 16</vt:lpstr>
      <vt:lpstr>Слайд 17</vt:lpstr>
      <vt:lpstr>Слайд 18</vt:lpstr>
      <vt:lpstr>Слайд 19</vt:lpstr>
      <vt:lpstr>Договір комісії припиняється у випадку:</vt:lpstr>
      <vt:lpstr>Слайд 21</vt:lpstr>
      <vt:lpstr>Слайд 22</vt:lpstr>
      <vt:lpstr>Слайд 23</vt:lpstr>
      <vt:lpstr>Слайд 24</vt:lpstr>
      <vt:lpstr>Слайд 25</vt:lpstr>
      <vt:lpstr>Договір управління майном припиняється у разі:</vt:lpstr>
      <vt:lpstr>Слайд 27</vt:lpstr>
      <vt:lpstr>Слайд 28</vt:lpstr>
      <vt:lpstr>Слайд 29</vt:lpstr>
      <vt:lpstr>Слайд 30</vt:lpstr>
      <vt:lpstr>Слайд 31</vt:lpstr>
      <vt:lpstr>Слайд 32</vt:lpstr>
      <vt:lpstr>Слайд 33</vt:lpstr>
      <vt:lpstr>Слайд 34</vt:lpstr>
      <vt:lpstr>Слайд 35</vt:lpstr>
      <vt:lpstr>Слайд 36</vt:lpstr>
      <vt:lpstr>Слайд 37</vt:lpstr>
      <vt:lpstr>Слайд 38</vt:lpstr>
      <vt:lpstr>Слайд 39</vt:lpstr>
      <vt:lpstr>Слайд 40</vt:lpstr>
      <vt:lpstr>Слайд 41</vt:lpstr>
      <vt:lpstr>Слайд 42</vt:lpstr>
      <vt:lpstr>Слайд 43</vt:lpstr>
      <vt:lpstr>Слайд 44</vt:lpstr>
      <vt:lpstr>Слайд 45</vt:lpstr>
      <vt:lpstr>Слайд 46</vt:lpstr>
      <vt:lpstr>Слайд 47</vt:lpstr>
      <vt:lpstr>Слайд 48</vt:lpstr>
      <vt:lpstr>Слайд 49</vt:lpstr>
      <vt:lpstr>Слайд 50</vt:lpstr>
      <vt:lpstr>Слайд 51</vt:lpstr>
      <vt:lpstr>Відповідальність клієнта перед фактором:</vt:lpstr>
    </vt:vector>
  </TitlesOfParts>
  <Company>SPecialiST RePack</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KILNER</dc:creator>
  <cp:lastModifiedBy>Анна</cp:lastModifiedBy>
  <cp:revision>170</cp:revision>
  <dcterms:created xsi:type="dcterms:W3CDTF">2022-09-03T17:54:59Z</dcterms:created>
  <dcterms:modified xsi:type="dcterms:W3CDTF">2022-11-21T09:18:30Z</dcterms:modified>
</cp:coreProperties>
</file>