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775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1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545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7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3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3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0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2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7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3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38AC-ACE3-48B3-BD58-869A0412615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2E4439-8843-42AF-979B-96996141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4550" y="339537"/>
            <a:ext cx="5730239" cy="3700631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ера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підвладний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добре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навігації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інформаційному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Теорія і практика застосування інформаційних технологій у виховній робо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07" y="2388196"/>
            <a:ext cx="4857489" cy="401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24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84"/>
            <a:ext cx="8596668" cy="1672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простору та </a:t>
            </a:r>
            <a:r>
              <a:rPr lang="ru-RU" dirty="0" err="1"/>
              <a:t>інтеграція</a:t>
            </a:r>
            <a:r>
              <a:rPr lang="ru-RU" dirty="0"/>
              <a:t> у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бібліотечний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7334" y="2136339"/>
            <a:ext cx="8466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Open Sans"/>
              </a:rPr>
              <a:t>творення </a:t>
            </a:r>
            <a:r>
              <a:rPr lang="uk-UA" sz="2800" b="0" i="0" dirty="0" err="1" smtClean="0">
                <a:solidFill>
                  <a:srgbClr val="333333"/>
                </a:solidFill>
                <a:effectLst/>
                <a:latin typeface="Open Sans"/>
              </a:rPr>
              <a:t>бібліотечно</a:t>
            </a:r>
            <a:r>
              <a:rPr lang="uk-UA" sz="2800" b="0" i="0" dirty="0" smtClean="0">
                <a:solidFill>
                  <a:srgbClr val="333333"/>
                </a:solidFill>
                <a:effectLst/>
                <a:latin typeface="Open Sans"/>
              </a:rPr>
              <a:t>-бібліографічної інформації та публікаційних текстів в електронному вигляді;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Open Sans"/>
              </a:rPr>
              <a:t>забезпечення    доступу    через</a:t>
            </a:r>
            <a:r>
              <a:rPr lang="uk-UA" sz="2800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uk-UA" sz="2800" b="0" i="0" dirty="0" smtClean="0">
                <a:solidFill>
                  <a:srgbClr val="333333"/>
                </a:solidFill>
                <a:effectLst/>
                <a:latin typeface="Open Sans"/>
              </a:rPr>
              <a:t>Інтернет   до  бібліографічної інформації й повнотекстових баз даних;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Open Sans"/>
              </a:rPr>
              <a:t>забезпечення   електронних   засобів пошуку й обслуговування запитів на інформаційні ресурси бібліотеки.</a:t>
            </a:r>
            <a:endParaRPr lang="uk-UA" sz="28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9496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5505"/>
            <a:ext cx="8596668" cy="649045"/>
          </a:xfrm>
        </p:spPr>
        <p:txBody>
          <a:bodyPr/>
          <a:lstStyle/>
          <a:p>
            <a:pPr algn="ctr"/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484" y="774550"/>
            <a:ext cx="10080313" cy="64115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сучасні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використовуються</a:t>
            </a:r>
            <a:r>
              <a:rPr lang="ru-RU" i="1" dirty="0"/>
              <a:t> для </a:t>
            </a:r>
            <a:r>
              <a:rPr lang="ru-RU" i="1" dirty="0" err="1"/>
              <a:t>автоматизації</a:t>
            </a:r>
            <a:r>
              <a:rPr lang="ru-RU" i="1" dirty="0"/>
              <a:t> </a:t>
            </a:r>
            <a:r>
              <a:rPr lang="ru-RU" i="1" dirty="0" err="1"/>
              <a:t>бібліотечних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бібліотеками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поширені</a:t>
            </a:r>
            <a:r>
              <a:rPr lang="ru-RU" i="1" dirty="0"/>
              <a:t> </a:t>
            </a:r>
            <a:r>
              <a:rPr lang="ru-RU" i="1" dirty="0" err="1"/>
              <a:t>серед</a:t>
            </a:r>
            <a:r>
              <a:rPr lang="ru-RU" i="1" dirty="0"/>
              <a:t> </a:t>
            </a:r>
            <a:r>
              <a:rPr lang="ru-RU" i="1" dirty="0" err="1"/>
              <a:t>українських</a:t>
            </a:r>
            <a:r>
              <a:rPr lang="ru-RU" i="1" dirty="0"/>
              <a:t> </a:t>
            </a:r>
            <a:r>
              <a:rPr lang="ru-RU" i="1" dirty="0" err="1"/>
              <a:t>бібліотек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/>
              <a:t>Як </a:t>
            </a:r>
            <a:r>
              <a:rPr lang="ru-RU" i="1" dirty="0" err="1"/>
              <a:t>бібліотеки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 </a:t>
            </a:r>
            <a:r>
              <a:rPr lang="ru-RU" i="1" dirty="0" err="1"/>
              <a:t>забезпечують</a:t>
            </a:r>
            <a:r>
              <a:rPr lang="ru-RU" i="1" dirty="0"/>
              <a:t> доступ до </a:t>
            </a:r>
            <a:r>
              <a:rPr lang="ru-RU" i="1" dirty="0" err="1"/>
              <a:t>електронних</a:t>
            </a:r>
            <a:r>
              <a:rPr lang="ru-RU" i="1" dirty="0"/>
              <a:t> </a:t>
            </a:r>
            <a:r>
              <a:rPr lang="ru-RU" i="1" dirty="0" err="1"/>
              <a:t>ресурсів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переваги</a:t>
            </a:r>
            <a:r>
              <a:rPr lang="ru-RU" i="1" dirty="0"/>
              <a:t> та </a:t>
            </a:r>
            <a:r>
              <a:rPr lang="ru-RU" i="1" dirty="0" err="1"/>
              <a:t>виклики</a:t>
            </a:r>
            <a:r>
              <a:rPr lang="ru-RU" i="1" dirty="0"/>
              <a:t> </a:t>
            </a:r>
            <a:r>
              <a:rPr lang="ru-RU" i="1" dirty="0" err="1"/>
              <a:t>пов'язані</a:t>
            </a:r>
            <a:r>
              <a:rPr lang="ru-RU" i="1" dirty="0"/>
              <a:t> з </a:t>
            </a:r>
            <a:r>
              <a:rPr lang="ru-RU" i="1" dirty="0" err="1"/>
              <a:t>електронними</a:t>
            </a:r>
            <a:r>
              <a:rPr lang="ru-RU" i="1" dirty="0"/>
              <a:t> каталогами та онлайн-ресурсами?</a:t>
            </a:r>
          </a:p>
          <a:p>
            <a:pPr>
              <a:spcBef>
                <a:spcPts val="0"/>
              </a:spcBef>
            </a:pPr>
            <a:r>
              <a:rPr lang="ru-RU" i="1" dirty="0"/>
              <a:t>Як </a:t>
            </a:r>
            <a:r>
              <a:rPr lang="ru-RU" i="1" dirty="0" err="1"/>
              <a:t>автоматизація</a:t>
            </a:r>
            <a:r>
              <a:rPr lang="ru-RU" i="1" dirty="0"/>
              <a:t> </a:t>
            </a:r>
            <a:r>
              <a:rPr lang="ru-RU" i="1" dirty="0" err="1"/>
              <a:t>впливає</a:t>
            </a:r>
            <a:r>
              <a:rPr lang="ru-RU" i="1" dirty="0"/>
              <a:t> на </a:t>
            </a:r>
            <a:r>
              <a:rPr lang="ru-RU" i="1" dirty="0" err="1"/>
              <a:t>обслуговування</a:t>
            </a:r>
            <a:r>
              <a:rPr lang="ru-RU" i="1" dirty="0"/>
              <a:t> </a:t>
            </a:r>
            <a:r>
              <a:rPr lang="ru-RU" i="1" dirty="0" err="1"/>
              <a:t>користувачів</a:t>
            </a:r>
            <a:r>
              <a:rPr lang="ru-RU" i="1" dirty="0"/>
              <a:t> </a:t>
            </a:r>
            <a:r>
              <a:rPr lang="ru-RU" i="1" dirty="0" err="1"/>
              <a:t>українських</a:t>
            </a:r>
            <a:r>
              <a:rPr lang="ru-RU" i="1" dirty="0"/>
              <a:t> </a:t>
            </a:r>
            <a:r>
              <a:rPr lang="ru-RU" i="1" dirty="0" err="1"/>
              <a:t>бібліотек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нові</a:t>
            </a:r>
            <a:r>
              <a:rPr lang="ru-RU" i="1" dirty="0"/>
              <a:t> </a:t>
            </a:r>
            <a:r>
              <a:rPr lang="ru-RU" i="1" dirty="0" err="1"/>
              <a:t>сервіси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можливості</a:t>
            </a:r>
            <a:r>
              <a:rPr lang="ru-RU" i="1" dirty="0"/>
              <a:t> </a:t>
            </a:r>
            <a:r>
              <a:rPr lang="ru-RU" i="1" dirty="0" err="1"/>
              <a:t>виникають</a:t>
            </a:r>
            <a:r>
              <a:rPr lang="ru-RU" i="1" dirty="0"/>
              <a:t>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впровадженню</a:t>
            </a:r>
            <a:r>
              <a:rPr lang="ru-RU" i="1" dirty="0"/>
              <a:t> </a:t>
            </a:r>
            <a:r>
              <a:rPr lang="ru-RU" i="1" dirty="0" err="1"/>
              <a:t>автоматизованих</a:t>
            </a:r>
            <a:r>
              <a:rPr lang="ru-RU" i="1" dirty="0"/>
              <a:t> систем?</a:t>
            </a:r>
          </a:p>
          <a:p>
            <a:pPr>
              <a:spcBef>
                <a:spcPts val="0"/>
              </a:spcBef>
            </a:pPr>
            <a:r>
              <a:rPr lang="ru-RU" i="1" dirty="0"/>
              <a:t>Як </a:t>
            </a:r>
            <a:r>
              <a:rPr lang="ru-RU" i="1" dirty="0" err="1"/>
              <a:t>бібліотеки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 </a:t>
            </a:r>
            <a:r>
              <a:rPr lang="ru-RU" i="1" dirty="0" err="1"/>
              <a:t>взаємодіють</a:t>
            </a:r>
            <a:r>
              <a:rPr lang="ru-RU" i="1" dirty="0"/>
              <a:t> з </a:t>
            </a:r>
            <a:r>
              <a:rPr lang="ru-RU" i="1" dirty="0" err="1"/>
              <a:t>цифровими</a:t>
            </a:r>
            <a:r>
              <a:rPr lang="ru-RU" i="1" dirty="0"/>
              <a:t> </a:t>
            </a:r>
            <a:r>
              <a:rPr lang="ru-RU" i="1" dirty="0" err="1"/>
              <a:t>колекціями</a:t>
            </a:r>
            <a:r>
              <a:rPr lang="ru-RU" i="1" dirty="0"/>
              <a:t> та </a:t>
            </a:r>
            <a:r>
              <a:rPr lang="ru-RU" i="1" dirty="0" err="1"/>
              <a:t>дигіталізацією</a:t>
            </a:r>
            <a:r>
              <a:rPr lang="ru-RU" i="1" dirty="0"/>
              <a:t> </a:t>
            </a:r>
            <a:r>
              <a:rPr lang="ru-RU" i="1" dirty="0" err="1"/>
              <a:t>матеріалів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/>
              <a:t>Як </a:t>
            </a:r>
            <a:r>
              <a:rPr lang="ru-RU" i="1" dirty="0" err="1"/>
              <a:t>цифрові</a:t>
            </a:r>
            <a:r>
              <a:rPr lang="ru-RU" i="1" dirty="0"/>
              <a:t> </a:t>
            </a:r>
            <a:r>
              <a:rPr lang="ru-RU" i="1" dirty="0" err="1"/>
              <a:t>ресурси</a:t>
            </a:r>
            <a:r>
              <a:rPr lang="ru-RU" i="1" dirty="0"/>
              <a:t> </a:t>
            </a:r>
            <a:r>
              <a:rPr lang="ru-RU" i="1" dirty="0" err="1"/>
              <a:t>збагачують</a:t>
            </a:r>
            <a:r>
              <a:rPr lang="ru-RU" i="1" dirty="0"/>
              <a:t> </a:t>
            </a:r>
            <a:r>
              <a:rPr lang="ru-RU" i="1" dirty="0" err="1"/>
              <a:t>бібліотечні</a:t>
            </a:r>
            <a:r>
              <a:rPr lang="ru-RU" i="1" dirty="0"/>
              <a:t> </a:t>
            </a:r>
            <a:r>
              <a:rPr lang="ru-RU" i="1" dirty="0" err="1"/>
              <a:t>фонди</a:t>
            </a:r>
            <a:r>
              <a:rPr lang="ru-RU" i="1" dirty="0"/>
              <a:t> та </a:t>
            </a:r>
            <a:r>
              <a:rPr lang="ru-RU" i="1" dirty="0" err="1"/>
              <a:t>покращують</a:t>
            </a:r>
            <a:r>
              <a:rPr lang="ru-RU" i="1" dirty="0"/>
              <a:t> доступ до </a:t>
            </a:r>
            <a:r>
              <a:rPr lang="ru-RU" i="1" dirty="0" err="1"/>
              <a:t>культурної</a:t>
            </a:r>
            <a:r>
              <a:rPr lang="ru-RU" i="1" dirty="0"/>
              <a:t> </a:t>
            </a:r>
            <a:r>
              <a:rPr lang="ru-RU" i="1" dirty="0" err="1"/>
              <a:t>спадщини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/>
              <a:t>Як </a:t>
            </a:r>
            <a:r>
              <a:rPr lang="ru-RU" i="1" dirty="0" err="1"/>
              <a:t>автоматизація</a:t>
            </a:r>
            <a:r>
              <a:rPr lang="ru-RU" i="1" dirty="0"/>
              <a:t>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та </a:t>
            </a:r>
            <a:r>
              <a:rPr lang="ru-RU" i="1" dirty="0" err="1"/>
              <a:t>навчання</a:t>
            </a:r>
            <a:r>
              <a:rPr lang="ru-RU" i="1" dirty="0"/>
              <a:t> через </a:t>
            </a:r>
            <a:r>
              <a:rPr lang="ru-RU" i="1" dirty="0" err="1"/>
              <a:t>бібліотеки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програми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сервіси</a:t>
            </a:r>
            <a:r>
              <a:rPr lang="ru-RU" i="1" dirty="0"/>
              <a:t> </a:t>
            </a:r>
            <a:r>
              <a:rPr lang="ru-RU" i="1" dirty="0" err="1"/>
              <a:t>допомагають</a:t>
            </a:r>
            <a:r>
              <a:rPr lang="ru-RU" i="1" dirty="0"/>
              <a:t> в </a:t>
            </a:r>
            <a:r>
              <a:rPr lang="ru-RU" i="1" dirty="0" err="1"/>
              <a:t>удосконаленні</a:t>
            </a:r>
            <a:r>
              <a:rPr lang="ru-RU" i="1" dirty="0"/>
              <a:t> </a:t>
            </a:r>
            <a:r>
              <a:rPr lang="ru-RU" i="1" dirty="0" err="1"/>
              <a:t>навчального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через </a:t>
            </a:r>
            <a:r>
              <a:rPr lang="ru-RU" i="1" dirty="0" err="1"/>
              <a:t>бібліотеки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виклики</a:t>
            </a:r>
            <a:r>
              <a:rPr lang="ru-RU" i="1" dirty="0"/>
              <a:t> </a:t>
            </a:r>
            <a:r>
              <a:rPr lang="ru-RU" i="1" dirty="0" err="1"/>
              <a:t>виникають</a:t>
            </a:r>
            <a:r>
              <a:rPr lang="ru-RU" i="1" dirty="0"/>
              <a:t> у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автоматизації</a:t>
            </a:r>
            <a:r>
              <a:rPr lang="ru-RU" i="1" dirty="0"/>
              <a:t> </a:t>
            </a:r>
            <a:r>
              <a:rPr lang="ru-RU" i="1" dirty="0" err="1"/>
              <a:t>бібліотек</a:t>
            </a:r>
            <a:r>
              <a:rPr lang="ru-RU" i="1" dirty="0"/>
              <a:t>, </a:t>
            </a:r>
            <a:r>
              <a:rPr lang="ru-RU" i="1" dirty="0" err="1"/>
              <a:t>зокрема</a:t>
            </a:r>
            <a:r>
              <a:rPr lang="ru-RU" i="1" dirty="0"/>
              <a:t> в </a:t>
            </a:r>
            <a:r>
              <a:rPr lang="ru-RU" i="1" dirty="0" err="1"/>
              <a:t>українському</a:t>
            </a:r>
            <a:r>
              <a:rPr lang="ru-RU" i="1" dirty="0"/>
              <a:t> </a:t>
            </a:r>
            <a:r>
              <a:rPr lang="ru-RU" i="1" dirty="0" err="1"/>
              <a:t>контексті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перспективи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автоматизації</a:t>
            </a:r>
            <a:r>
              <a:rPr lang="ru-RU" i="1" dirty="0"/>
              <a:t> </a:t>
            </a:r>
            <a:r>
              <a:rPr lang="ru-RU" i="1" dirty="0" err="1"/>
              <a:t>бібліотек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визначити</a:t>
            </a:r>
            <a:r>
              <a:rPr lang="ru-RU" i="1" dirty="0"/>
              <a:t> на </a:t>
            </a:r>
            <a:r>
              <a:rPr lang="ru-RU" i="1" dirty="0" err="1"/>
              <a:t>майбутнє</a:t>
            </a:r>
            <a:r>
              <a:rPr lang="ru-RU" i="1" dirty="0"/>
              <a:t>?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83688"/>
            <a:ext cx="9767944" cy="1550989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>
                <a:solidFill>
                  <a:srgbClr val="7030A0"/>
                </a:solidFill>
              </a:rPr>
              <a:t>Комп’ютеризована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бібліотека</a:t>
            </a:r>
            <a:r>
              <a:rPr lang="ru-RU" sz="2400" dirty="0">
                <a:solidFill>
                  <a:srgbClr val="7030A0"/>
                </a:solidFill>
              </a:rPr>
              <a:t> на </a:t>
            </a:r>
            <a:r>
              <a:rPr lang="ru-RU" sz="2400" dirty="0" err="1">
                <a:solidFill>
                  <a:srgbClr val="7030A0"/>
                </a:solidFill>
              </a:rPr>
              <a:t>сьогодні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виконує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особливу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місію</a:t>
            </a:r>
            <a:r>
              <a:rPr lang="ru-RU" sz="2400" dirty="0">
                <a:solidFill>
                  <a:srgbClr val="7030A0"/>
                </a:solidFill>
              </a:rPr>
              <a:t> - </a:t>
            </a:r>
            <a:r>
              <a:rPr lang="ru-RU" sz="2400" dirty="0" err="1">
                <a:solidFill>
                  <a:srgbClr val="7030A0"/>
                </a:solidFill>
              </a:rPr>
              <a:t>забезпечує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читачам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оперативний</a:t>
            </a:r>
            <a:r>
              <a:rPr lang="ru-RU" sz="2400" dirty="0">
                <a:solidFill>
                  <a:srgbClr val="7030A0"/>
                </a:solidFill>
              </a:rPr>
              <a:t> доступ до </a:t>
            </a:r>
            <a:r>
              <a:rPr lang="ru-RU" sz="2400" dirty="0" err="1">
                <a:solidFill>
                  <a:srgbClr val="7030A0"/>
                </a:solidFill>
              </a:rPr>
              <a:t>інформаційних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ресурсів</a:t>
            </a:r>
            <a:r>
              <a:rPr lang="ru-RU" sz="2400" dirty="0">
                <a:solidFill>
                  <a:srgbClr val="7030A0"/>
                </a:solidFill>
              </a:rPr>
              <a:t> і </a:t>
            </a:r>
            <a:r>
              <a:rPr lang="ru-RU" sz="2400" dirty="0" err="1">
                <a:solidFill>
                  <a:srgbClr val="7030A0"/>
                </a:solidFill>
              </a:rPr>
              <a:t>одночасно</a:t>
            </a:r>
            <a:r>
              <a:rPr lang="ru-RU" sz="2400" dirty="0">
                <a:solidFill>
                  <a:srgbClr val="7030A0"/>
                </a:solidFill>
              </a:rPr>
              <a:t> є центром </a:t>
            </a:r>
            <a:r>
              <a:rPr lang="ru-RU" sz="2400" dirty="0" err="1">
                <a:solidFill>
                  <a:srgbClr val="7030A0"/>
                </a:solidFill>
              </a:rPr>
              <a:t>виховання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інформаційної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культури</a:t>
            </a:r>
            <a:r>
              <a:rPr lang="ru-RU" sz="2400" dirty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230459" cy="3880773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інформатизації 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реформування системи роботи бібліотек шляхом їх комп’ютеризації, підвищивши, тим самим їхню роль у навчально-виховному процесі, створивши умови, які сприятимуть наближенню рівня навчання до європейських і світових стандартів, забезпечивши умови для творчого пошуку викладачів, інтелектуального й духовного розвитку здібностей студентів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6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Пріоритетними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961518" cy="3880773"/>
          </a:xfrm>
        </p:spPr>
        <p:txBody>
          <a:bodyPr>
            <a:normAutofit/>
          </a:bodyPr>
          <a:lstStyle/>
          <a:p>
            <a:r>
              <a:rPr lang="uk-UA" sz="2400" dirty="0"/>
              <a:t> комп’ютеризація бібліотек навчальних закладів, створення на їх базі </a:t>
            </a:r>
            <a:r>
              <a:rPr lang="uk-UA" sz="2400" dirty="0" err="1"/>
              <a:t>бібліотечно</a:t>
            </a:r>
            <a:r>
              <a:rPr lang="uk-UA" sz="2400" dirty="0"/>
              <a:t>- інформаційних ресурсних центрів;</a:t>
            </a:r>
          </a:p>
          <a:p>
            <a:r>
              <a:rPr lang="uk-UA" sz="2400" dirty="0" smtClean="0"/>
              <a:t>інтеграція </a:t>
            </a:r>
            <a:r>
              <a:rPr lang="uk-UA" sz="2400" dirty="0" err="1"/>
              <a:t>бібліотечно</a:t>
            </a:r>
            <a:r>
              <a:rPr lang="uk-UA" sz="2400" dirty="0"/>
              <a:t>-інформаційних ресурсних центрів навчальних закладів у національний та світовий інформаційний простір;</a:t>
            </a:r>
          </a:p>
          <a:p>
            <a:r>
              <a:rPr lang="uk-UA" sz="2400" dirty="0" smtClean="0"/>
              <a:t>підготовка </a:t>
            </a:r>
            <a:r>
              <a:rPr lang="uk-UA" sz="2400" dirty="0"/>
              <a:t>та перепідготовка кадрів для роботи в умовах реформування й модернізації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53128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333333"/>
                </a:solidFill>
                <a:latin typeface="Open Sans"/>
              </a:rPr>
              <a:t>Інформатизація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7334" y="1655483"/>
            <a:ext cx="95982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uk-UA" sz="2800" b="0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нових технологій, елементів, які підвищують якість і ефективність праці бібліотекарів та якнайшвидший доступ і отримання інформації читачами. Одним із компонентів інформатизації є автоматизація, яка дозволяє поетапно позбавити фахівців бібліотеки рутинної праці, а користувачам — створити ефективний і комфортний сервіс у пошуку інформації. 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5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Метою </a:t>
            </a:r>
            <a:r>
              <a:rPr lang="uk-UA" b="1" dirty="0" smtClean="0"/>
              <a:t>автоматизації є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3767"/>
            <a:ext cx="8596668" cy="2088682"/>
          </a:xfrm>
        </p:spPr>
        <p:txBody>
          <a:bodyPr>
            <a:normAutofit/>
          </a:bodyPr>
          <a:lstStyle/>
          <a:p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одноманітних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монотонних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Автоматизація, як інструмент прийняття обґрунтованих рішень | Shen"/>
          <p:cNvSpPr>
            <a:spLocks noChangeAspect="1" noChangeArrowheads="1"/>
          </p:cNvSpPr>
          <p:nvPr/>
        </p:nvSpPr>
        <p:spPr bwMode="auto">
          <a:xfrm>
            <a:off x="2339376" y="3881815"/>
            <a:ext cx="4685367" cy="468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Автоматизація, як інструмент прийняття обґрунтованих рішень | S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313" y="3550025"/>
            <a:ext cx="6508375" cy="305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6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Автоматизація бібліотеки</a:t>
            </a:r>
            <a:endParaRPr lang="en-US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6620" y="1594406"/>
            <a:ext cx="88176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тому повинна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обережно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і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найбільшого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8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бібліотекарю</a:t>
            </a:r>
            <a:r>
              <a:rPr lang="ru-RU" dirty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9095" y="1859340"/>
            <a:ext cx="92623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рішення та розробка проекту автоматизації;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функціонального підрозділу, відповідального за хід автоматизації;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досвіду автоматизації інших бібліотек;</a:t>
            </a:r>
            <a:b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поетапного навчання співробітників;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технологічної і технічної бази;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локальної бібліотечної мережі;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комп’ютерного обміну інформацією між бібліотеками;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власних баз даних.</a:t>
            </a:r>
            <a:endParaRPr lang="uk-UA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/>
              <a:t>П</a:t>
            </a:r>
            <a:r>
              <a:rPr lang="ru-RU" sz="4000" b="1" dirty="0" err="1" smtClean="0"/>
              <a:t>ереваги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автоматизації</a:t>
            </a:r>
            <a:endParaRPr lang="en-US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1218" y="1461307"/>
            <a:ext cx="90794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 рутинних ручних операцій, неминучих при обробці інформації;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істотне прискорення процесів обробки й перетворення даних;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точності облікових і звітних даних;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можливостей організації й різнобічного використання інформаційних ресурсів за рахунок, зокрема, використання високоорганізованих структур даних і систем керування ними;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вивільнення часу працівників для вирішення творчих завдань.</a:t>
            </a:r>
            <a:endParaRPr lang="uk-UA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4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Цілями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бібліотечно-бібліографічних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 smtClean="0"/>
              <a:t>бібліотеці</a:t>
            </a:r>
            <a:r>
              <a:rPr lang="ru-RU" dirty="0" smtClean="0"/>
              <a:t> є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426" y="1683210"/>
            <a:ext cx="98324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 </a:t>
            </a:r>
            <a:r>
              <a:rPr lang="uk-UA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трудозатрат</a:t>
            </a: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виконання технологічних операцій, пов’язаних з комплектуванням, організацією й використанням фондів і БД, довідково - інформаційним обслуговуванням і інформаційним забезпеченням користувачів системи;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складу надаваних користувачам послуг, зокрема, шляхом включення в роботу бібліотек нетрадиційних для них послуг інформаційного забезпечення й довідкового обслуговування, пов’язаних з підготовкою, веденням і оперативним наданням фактографічної інформації;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комфортності роботи користувачів, персоналу бібліотеки;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можливостей бібліотечного й бібліографічного обслуговування;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всіх зазначених цілей.</a:t>
            </a:r>
            <a:endParaRPr lang="uk-UA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261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522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Open Sans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Комп’ютеризована бібліотека на сьогодні виконує особливу місію - забезпечує читачам оперативний доступ до інформаційних ресурсів і одночасно є центром виховання інформаційної культури.</vt:lpstr>
      <vt:lpstr>Пріоритетними напрямами можна назвати такі:</vt:lpstr>
      <vt:lpstr>Інформатизація</vt:lpstr>
      <vt:lpstr>Метою автоматизації є</vt:lpstr>
      <vt:lpstr>Автоматизація бібліотеки</vt:lpstr>
      <vt:lpstr>В процесі автоматизації бібліотекарю виділяють такі аспекти</vt:lpstr>
      <vt:lpstr>Переваги автоматизації</vt:lpstr>
      <vt:lpstr>Цілями автоматизації бібліотечно-бібліографічних процесів у бібліотеці є</vt:lpstr>
      <vt:lpstr>Завдання щодо створення інформаційного простору та інтеграція у світовий бібліотечний інформаційний простір</vt:lpstr>
      <vt:lpstr>Перевірка знань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2023-11-13T19:25:07Z</dcterms:created>
  <dcterms:modified xsi:type="dcterms:W3CDTF">2023-11-13T19:55:23Z</dcterms:modified>
</cp:coreProperties>
</file>