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77" autoAdjust="0"/>
    <p:restoredTop sz="94660"/>
  </p:normalViewPr>
  <p:slideViewPr>
    <p:cSldViewPr>
      <p:cViewPr varScale="1">
        <p:scale>
          <a:sx n="85" d="100"/>
          <a:sy n="85" d="100"/>
        </p:scale>
        <p:origin x="-38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Прямая соединительная линия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рямая соединительная линия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Прямая соединительная линия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Овал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Овал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Овал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Заголовок 7"/>
          <p:cNvSpPr>
            <a:spLocks noGrp="1"/>
          </p:cNvSpPr>
          <p:nvPr>
            <p:ph type="ctrTitle"/>
          </p:nvPr>
        </p:nvSpPr>
        <p:spPr>
          <a:xfrm>
            <a:off x="2286000" y="3124200"/>
            <a:ext cx="6172200" cy="1894362"/>
          </a:xfrm>
        </p:spPr>
        <p:txBody>
          <a:bodyPr/>
          <a:lstStyle>
            <a:lvl1pPr>
              <a:defRPr b="1"/>
            </a:lvl1pPr>
          </a:lstStyle>
          <a:p>
            <a:r>
              <a:rPr lang="ru-RU" smtClean="0"/>
              <a:t>Образец заголовка</a:t>
            </a:r>
            <a:endParaRPr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2" name="Дата 27"/>
          <p:cNvSpPr>
            <a:spLocks noGrp="1"/>
          </p:cNvSpPr>
          <p:nvPr>
            <p:ph type="dt" sz="half" idx="10"/>
          </p:nvPr>
        </p:nvSpPr>
        <p:spPr bwMode="auto">
          <a:xfrm rot="5400000">
            <a:off x="7764463" y="1174750"/>
            <a:ext cx="2286000" cy="381000"/>
          </a:xfrm>
        </p:spPr>
        <p:txBody>
          <a:bodyPr/>
          <a:lstStyle>
            <a:lvl1pPr>
              <a:defRPr/>
            </a:lvl1pPr>
          </a:lstStyle>
          <a:p>
            <a:pPr>
              <a:defRPr/>
            </a:pPr>
            <a:fld id="{14AAD275-6867-43A2-AD15-4DAF18FEC612}" type="datetimeFigureOut">
              <a:rPr lang="ru-RU"/>
              <a:pPr>
                <a:defRPr/>
              </a:pPr>
              <a:t>23.02.2018</a:t>
            </a:fld>
            <a:endParaRPr lang="ru-RU"/>
          </a:p>
        </p:txBody>
      </p:sp>
      <p:sp>
        <p:nvSpPr>
          <p:cNvPr id="23" name="Нижний колонтитул 16"/>
          <p:cNvSpPr>
            <a:spLocks noGrp="1"/>
          </p:cNvSpPr>
          <p:nvPr>
            <p:ph type="ftr" sz="quarter" idx="11"/>
          </p:nvPr>
        </p:nvSpPr>
        <p:spPr bwMode="auto">
          <a:xfrm rot="5400000">
            <a:off x="7077076" y="4181475"/>
            <a:ext cx="3657600" cy="384175"/>
          </a:xfrm>
        </p:spPr>
        <p:txBody>
          <a:bodyPr/>
          <a:lstStyle>
            <a:lvl1pPr>
              <a:defRPr/>
            </a:lvl1pPr>
          </a:lstStyle>
          <a:p>
            <a:pPr>
              <a:defRPr/>
            </a:pPr>
            <a:endParaRPr lang="ru-RU"/>
          </a:p>
        </p:txBody>
      </p:sp>
      <p:sp>
        <p:nvSpPr>
          <p:cNvPr id="24" name="Номер слайда 28"/>
          <p:cNvSpPr>
            <a:spLocks noGrp="1"/>
          </p:cNvSpPr>
          <p:nvPr>
            <p:ph type="sldNum" sz="quarter" idx="12"/>
          </p:nvPr>
        </p:nvSpPr>
        <p:spPr bwMode="auto">
          <a:xfrm>
            <a:off x="1325563" y="4929188"/>
            <a:ext cx="609600" cy="517525"/>
          </a:xfrm>
        </p:spPr>
        <p:txBody>
          <a:bodyPr/>
          <a:lstStyle>
            <a:lvl1pPr>
              <a:defRPr/>
            </a:lvl1pPr>
          </a:lstStyle>
          <a:p>
            <a:pPr>
              <a:defRPr/>
            </a:pPr>
            <a:fld id="{C0D13A04-7096-402C-933A-FDF9620B07FD}"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12A0D50F-AD94-4E0F-825A-36BC5D45FF71}" type="datetimeFigureOut">
              <a:rPr lang="ru-RU"/>
              <a:pPr>
                <a:defRPr/>
              </a:pPr>
              <a:t>23.02.2018</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5E391C11-7BCD-40F0-8E34-C8CE240A141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C3B40129-1F23-4836-B161-C5849EEE6127}" type="datetimeFigureOut">
              <a:rPr lang="ru-RU"/>
              <a:pPr>
                <a:defRPr/>
              </a:pPr>
              <a:t>23.02.2018</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931AF10D-7DEB-4616-9AF4-1AD09F62397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600200"/>
            <a:ext cx="7467600" cy="487375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6"/>
          <p:cNvSpPr>
            <a:spLocks noGrp="1"/>
          </p:cNvSpPr>
          <p:nvPr>
            <p:ph type="dt" sz="half" idx="10"/>
          </p:nvPr>
        </p:nvSpPr>
        <p:spPr/>
        <p:txBody>
          <a:bodyPr rtlCol="0"/>
          <a:lstStyle>
            <a:lvl1pPr>
              <a:defRPr/>
            </a:lvl1pPr>
          </a:lstStyle>
          <a:p>
            <a:pPr>
              <a:defRPr/>
            </a:pPr>
            <a:fld id="{26342FC8-9AC4-4393-BDAA-D697F07C6D56}" type="datetimeFigureOut">
              <a:rPr lang="ru-RU"/>
              <a:pPr>
                <a:defRPr/>
              </a:pPr>
              <a:t>23.02.2018</a:t>
            </a:fld>
            <a:endParaRPr lang="ru-RU"/>
          </a:p>
        </p:txBody>
      </p:sp>
      <p:sp>
        <p:nvSpPr>
          <p:cNvPr id="5" name="Номер слайда 8"/>
          <p:cNvSpPr>
            <a:spLocks noGrp="1"/>
          </p:cNvSpPr>
          <p:nvPr>
            <p:ph type="sldNum" sz="quarter" idx="11"/>
          </p:nvPr>
        </p:nvSpPr>
        <p:spPr/>
        <p:txBody>
          <a:bodyPr rtlCol="0"/>
          <a:lstStyle>
            <a:lvl1pPr>
              <a:defRPr/>
            </a:lvl1pPr>
          </a:lstStyle>
          <a:p>
            <a:pPr>
              <a:defRPr/>
            </a:pPr>
            <a:fld id="{CD7A8BF2-BCBA-4603-8B1B-4DC3C2342DA1}" type="slidenum">
              <a:rPr lang="ru-RU"/>
              <a:pPr>
                <a:defRPr/>
              </a:pPr>
              <a:t>‹#›</a:t>
            </a:fld>
            <a:endParaRPr lang="ru-RU"/>
          </a:p>
        </p:txBody>
      </p:sp>
      <p:sp>
        <p:nvSpPr>
          <p:cNvPr id="6" name="Нижний колонтитул 9"/>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ая соединительная линия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ая соединительная линия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Прямая соединительная линия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Овал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Овал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Прямая соединительная линия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lang="ru-RU" smtClean="0"/>
              <a:t>Образец заголовка</a:t>
            </a:r>
            <a:endParaRPr lang="en-US"/>
          </a:p>
        </p:txBody>
      </p:sp>
      <p:sp>
        <p:nvSpPr>
          <p:cNvPr id="3" name="Текст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0" name="Дата 3"/>
          <p:cNvSpPr>
            <a:spLocks noGrp="1"/>
          </p:cNvSpPr>
          <p:nvPr>
            <p:ph type="dt" sz="half" idx="10"/>
          </p:nvPr>
        </p:nvSpPr>
        <p:spPr bwMode="auto">
          <a:xfrm rot="5400000">
            <a:off x="7762875" y="1169988"/>
            <a:ext cx="2286000" cy="381000"/>
          </a:xfrm>
        </p:spPr>
        <p:txBody>
          <a:bodyPr/>
          <a:lstStyle>
            <a:lvl1pPr>
              <a:defRPr/>
            </a:lvl1pPr>
          </a:lstStyle>
          <a:p>
            <a:pPr>
              <a:defRPr/>
            </a:pPr>
            <a:fld id="{BAE8ECB1-DBA4-493C-844D-C96D3F7D9946}" type="datetimeFigureOut">
              <a:rPr lang="ru-RU"/>
              <a:pPr>
                <a:defRPr/>
              </a:pPr>
              <a:t>23.02.2018</a:t>
            </a:fld>
            <a:endParaRPr lang="ru-RU"/>
          </a:p>
        </p:txBody>
      </p:sp>
      <p:sp>
        <p:nvSpPr>
          <p:cNvPr id="21" name="Нижний колонтитул 4"/>
          <p:cNvSpPr>
            <a:spLocks noGrp="1"/>
          </p:cNvSpPr>
          <p:nvPr>
            <p:ph type="ftr" sz="quarter" idx="11"/>
          </p:nvPr>
        </p:nvSpPr>
        <p:spPr bwMode="auto">
          <a:xfrm rot="5400000">
            <a:off x="7077076" y="4178300"/>
            <a:ext cx="3657600" cy="384175"/>
          </a:xfrm>
        </p:spPr>
        <p:txBody>
          <a:bodyPr/>
          <a:lstStyle>
            <a:lvl1pPr>
              <a:defRPr/>
            </a:lvl1pPr>
          </a:lstStyle>
          <a:p>
            <a:pPr>
              <a:defRPr/>
            </a:pPr>
            <a:endParaRPr lang="ru-RU"/>
          </a:p>
        </p:txBody>
      </p:sp>
      <p:sp>
        <p:nvSpPr>
          <p:cNvPr id="22" name="Номер слайда 5"/>
          <p:cNvSpPr>
            <a:spLocks noGrp="1"/>
          </p:cNvSpPr>
          <p:nvPr>
            <p:ph type="sldNum" sz="quarter" idx="12"/>
          </p:nvPr>
        </p:nvSpPr>
        <p:spPr bwMode="auto">
          <a:xfrm>
            <a:off x="1339850" y="4929188"/>
            <a:ext cx="609600" cy="517525"/>
          </a:xfrm>
        </p:spPr>
        <p:txBody>
          <a:bodyPr/>
          <a:lstStyle>
            <a:lvl1pPr>
              <a:defRPr/>
            </a:lvl1pPr>
          </a:lstStyle>
          <a:p>
            <a:pPr>
              <a:defRPr/>
            </a:pPr>
            <a:fld id="{E462B07F-07ED-432E-A53A-9B36A85F320E}"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270248"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67F8BCBC-544E-4329-83A1-38A92EAAE6F6}" type="datetimeFigureOut">
              <a:rPr lang="ru-RU"/>
              <a:pPr>
                <a:defRPr/>
              </a:pPr>
              <a:t>23.02.2018</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A2E7E424-F5D7-493B-802D-23868C3EDF0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457200"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371975"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7" name="Дата 13"/>
          <p:cNvSpPr>
            <a:spLocks noGrp="1"/>
          </p:cNvSpPr>
          <p:nvPr>
            <p:ph type="dt" sz="half" idx="10"/>
          </p:nvPr>
        </p:nvSpPr>
        <p:spPr/>
        <p:txBody>
          <a:bodyPr/>
          <a:lstStyle>
            <a:lvl1pPr>
              <a:defRPr/>
            </a:lvl1pPr>
          </a:lstStyle>
          <a:p>
            <a:pPr>
              <a:defRPr/>
            </a:pPr>
            <a:fld id="{30545403-BF91-4D21-B43A-EE1B7CA35115}" type="datetimeFigureOut">
              <a:rPr lang="ru-RU"/>
              <a:pPr>
                <a:defRPr/>
              </a:pPr>
              <a:t>23.02.2018</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132613D5-F410-4849-83E5-99A17C4C9135}"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5"/>
          <p:cNvSpPr>
            <a:spLocks noGrp="1"/>
          </p:cNvSpPr>
          <p:nvPr>
            <p:ph type="dt" sz="half" idx="10"/>
          </p:nvPr>
        </p:nvSpPr>
        <p:spPr/>
        <p:txBody>
          <a:bodyPr rtlCol="0"/>
          <a:lstStyle>
            <a:lvl1pPr>
              <a:defRPr/>
            </a:lvl1pPr>
          </a:lstStyle>
          <a:p>
            <a:pPr>
              <a:defRPr/>
            </a:pPr>
            <a:fld id="{D08E5F8C-11CC-4B6D-8B0D-77D5821BB951}" type="datetimeFigureOut">
              <a:rPr lang="ru-RU"/>
              <a:pPr>
                <a:defRPr/>
              </a:pPr>
              <a:t>23.02.2018</a:t>
            </a:fld>
            <a:endParaRPr lang="ru-RU"/>
          </a:p>
        </p:txBody>
      </p:sp>
      <p:sp>
        <p:nvSpPr>
          <p:cNvPr id="4" name="Номер слайда 6"/>
          <p:cNvSpPr>
            <a:spLocks noGrp="1"/>
          </p:cNvSpPr>
          <p:nvPr>
            <p:ph type="sldNum" sz="quarter" idx="11"/>
          </p:nvPr>
        </p:nvSpPr>
        <p:spPr/>
        <p:txBody>
          <a:bodyPr rtlCol="0"/>
          <a:lstStyle>
            <a:lvl1pPr>
              <a:defRPr/>
            </a:lvl1pPr>
          </a:lstStyle>
          <a:p>
            <a:pPr>
              <a:defRPr/>
            </a:pPr>
            <a:fld id="{5E8AA836-3CDC-4F7C-BF56-947B94401508}" type="slidenum">
              <a:rPr lang="ru-RU"/>
              <a:pPr>
                <a:defRPr/>
              </a:pPr>
              <a:t>‹#›</a:t>
            </a:fld>
            <a:endParaRPr lang="ru-RU"/>
          </a:p>
        </p:txBody>
      </p:sp>
      <p:sp>
        <p:nvSpPr>
          <p:cNvPr id="5" name="Нижний колонтитул 7"/>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2F5F85E0-19FC-4B3F-ABAC-6F70E25F7BA1}" type="datetimeFigureOut">
              <a:rPr lang="ru-RU"/>
              <a:pPr>
                <a:defRPr/>
              </a:pPr>
              <a:t>23.02.2018</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5E2C1EE9-1C8F-4ACC-9E89-E4729E26FD0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Прямая соединительная линия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Овал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rot="5400000">
            <a:off x="3371850" y="3200400"/>
            <a:ext cx="6309360" cy="457200"/>
          </a:xfrm>
        </p:spPr>
        <p:txBody>
          <a:bodyPr/>
          <a:lstStyle>
            <a:lvl1pPr algn="l">
              <a:buNone/>
              <a:defRPr sz="2000" b="1" cap="small" baseline="0"/>
            </a:lvl1pPr>
          </a:lstStyle>
          <a:p>
            <a:r>
              <a:rPr lang="ru-RU" smtClean="0"/>
              <a:t>Образец заголовка</a:t>
            </a:r>
            <a:endParaRPr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8" name="Содержимое 17"/>
          <p:cNvSpPr>
            <a:spLocks noGrp="1"/>
          </p:cNvSpPr>
          <p:nvPr>
            <p:ph sz="quarter" idx="1"/>
          </p:nvPr>
        </p:nvSpPr>
        <p:spPr>
          <a:xfrm>
            <a:off x="304800" y="274320"/>
            <a:ext cx="5638800" cy="632764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Дата 20"/>
          <p:cNvSpPr>
            <a:spLocks noGrp="1"/>
          </p:cNvSpPr>
          <p:nvPr>
            <p:ph type="dt" sz="half" idx="10"/>
          </p:nvPr>
        </p:nvSpPr>
        <p:spPr/>
        <p:txBody>
          <a:bodyPr rtlCol="0"/>
          <a:lstStyle>
            <a:lvl1pPr>
              <a:defRPr/>
            </a:lvl1pPr>
          </a:lstStyle>
          <a:p>
            <a:pPr>
              <a:defRPr/>
            </a:pPr>
            <a:fld id="{48E7F545-EA3B-4754-ABE4-0B6BD2EE61C5}" type="datetimeFigureOut">
              <a:rPr lang="ru-RU"/>
              <a:pPr>
                <a:defRPr/>
              </a:pPr>
              <a:t>23.02.2018</a:t>
            </a:fld>
            <a:endParaRPr lang="ru-RU"/>
          </a:p>
        </p:txBody>
      </p:sp>
      <p:sp>
        <p:nvSpPr>
          <p:cNvPr id="13" name="Номер слайда 21"/>
          <p:cNvSpPr>
            <a:spLocks noGrp="1"/>
          </p:cNvSpPr>
          <p:nvPr>
            <p:ph type="sldNum" sz="quarter" idx="11"/>
          </p:nvPr>
        </p:nvSpPr>
        <p:spPr/>
        <p:txBody>
          <a:bodyPr rtlCol="0"/>
          <a:lstStyle>
            <a:lvl1pPr>
              <a:defRPr/>
            </a:lvl1pPr>
          </a:lstStyle>
          <a:p>
            <a:pPr>
              <a:defRPr/>
            </a:pPr>
            <a:fld id="{771EC1F1-919B-4367-A201-E52D3AA6808C}" type="slidenum">
              <a:rPr lang="ru-RU"/>
              <a:pPr>
                <a:defRPr/>
              </a:pPr>
              <a:t>‹#›</a:t>
            </a:fld>
            <a:endParaRPr lang="ru-RU"/>
          </a:p>
        </p:txBody>
      </p:sp>
      <p:sp>
        <p:nvSpPr>
          <p:cNvPr id="14" name="Нижний колонтитул 22"/>
          <p:cNvSpPr>
            <a:spLocks noGrp="1"/>
          </p:cNvSpPr>
          <p:nvPr>
            <p:ph type="ftr" sz="quarter" idx="12"/>
          </p:nvPr>
        </p:nvSpPr>
        <p:spPr/>
        <p:txBody>
          <a:bodyPr rtlCol="0"/>
          <a:lstStyle>
            <a:lvl1pPr>
              <a:defRPr/>
            </a:lvl1pPr>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Овал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Прямая соединительная линия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Заголовок 1"/>
          <p:cNvSpPr>
            <a:spLocks noGrp="1"/>
          </p:cNvSpPr>
          <p:nvPr>
            <p:ph type="title"/>
          </p:nvPr>
        </p:nvSpPr>
        <p:spPr>
          <a:xfrm rot="5400000">
            <a:off x="3350133" y="3200400"/>
            <a:ext cx="6309360" cy="457200"/>
          </a:xfrm>
        </p:spPr>
        <p:txBody>
          <a:bodyPr/>
          <a:lstStyle>
            <a:lvl1pPr algn="l">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smtClean="0"/>
              <a:t>Образец текста</a:t>
            </a:r>
          </a:p>
        </p:txBody>
      </p:sp>
      <p:sp>
        <p:nvSpPr>
          <p:cNvPr id="12" name="Дата 16"/>
          <p:cNvSpPr>
            <a:spLocks noGrp="1"/>
          </p:cNvSpPr>
          <p:nvPr>
            <p:ph type="dt" sz="half" idx="10"/>
          </p:nvPr>
        </p:nvSpPr>
        <p:spPr/>
        <p:txBody>
          <a:bodyPr rtlCol="0"/>
          <a:lstStyle>
            <a:lvl1pPr>
              <a:defRPr/>
            </a:lvl1pPr>
          </a:lstStyle>
          <a:p>
            <a:pPr>
              <a:defRPr/>
            </a:pPr>
            <a:fld id="{06D67454-BB2E-4051-9D70-934E841C52D4}" type="datetimeFigureOut">
              <a:rPr lang="ru-RU"/>
              <a:pPr>
                <a:defRPr/>
              </a:pPr>
              <a:t>23.02.2018</a:t>
            </a:fld>
            <a:endParaRPr lang="ru-RU"/>
          </a:p>
        </p:txBody>
      </p:sp>
      <p:sp>
        <p:nvSpPr>
          <p:cNvPr id="13" name="Номер слайда 17"/>
          <p:cNvSpPr>
            <a:spLocks noGrp="1"/>
          </p:cNvSpPr>
          <p:nvPr>
            <p:ph type="sldNum" sz="quarter" idx="11"/>
          </p:nvPr>
        </p:nvSpPr>
        <p:spPr/>
        <p:txBody>
          <a:bodyPr rtlCol="0"/>
          <a:lstStyle>
            <a:lvl1pPr>
              <a:defRPr/>
            </a:lvl1pPr>
          </a:lstStyle>
          <a:p>
            <a:pPr>
              <a:defRPr/>
            </a:pPr>
            <a:fld id="{78403A35-9056-4FB3-9DF8-25253FC46CA3}" type="slidenum">
              <a:rPr lang="ru-RU"/>
              <a:pPr>
                <a:defRPr/>
              </a:pPr>
              <a:t>‹#›</a:t>
            </a:fld>
            <a:endParaRPr lang="ru-RU"/>
          </a:p>
        </p:txBody>
      </p:sp>
      <p:sp>
        <p:nvSpPr>
          <p:cNvPr id="14" name="Нижний колонтитул 20"/>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lang="ru-RU" smtClean="0"/>
              <a:t>Образец заголовка</a:t>
            </a:r>
            <a:endParaRPr lang="en-US"/>
          </a:p>
        </p:txBody>
      </p:sp>
      <p:sp>
        <p:nvSpPr>
          <p:cNvPr id="1028" name="Текст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fld id="{FBE3060C-C3DC-4F20-A5C0-EA577CAF84CF}" type="datetimeFigureOut">
              <a:rPr lang="ru-RU"/>
              <a:pPr>
                <a:defRPr/>
              </a:pPr>
              <a:t>23.02.2018</a:t>
            </a:fld>
            <a:endParaRPr lang="ru-RU"/>
          </a:p>
        </p:txBody>
      </p:sp>
      <p:sp>
        <p:nvSpPr>
          <p:cNvPr id="3" name="Нижний колонтитул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Овал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Номер слайда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F9D4EEDC-4B0C-4150-90F6-E6933E2769A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79" r:id="rId4"/>
    <p:sldLayoutId id="2147483680" r:id="rId5"/>
    <p:sldLayoutId id="2147483687" r:id="rId6"/>
    <p:sldLayoutId id="2147483681" r:id="rId7"/>
    <p:sldLayoutId id="2147483688" r:id="rId8"/>
    <p:sldLayoutId id="2147483689" r:id="rId9"/>
    <p:sldLayoutId id="2147483682" r:id="rId10"/>
    <p:sldLayoutId id="2147483683"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813" y="785813"/>
            <a:ext cx="7643812" cy="1893887"/>
          </a:xfrm>
        </p:spPr>
        <p:txBody>
          <a:bodyPr/>
          <a:lstStyle/>
          <a:p>
            <a:pPr algn="ctr" fontAlgn="auto">
              <a:spcAft>
                <a:spcPts val="0"/>
              </a:spcAft>
              <a:defRPr/>
            </a:pPr>
            <a:r>
              <a:rPr lang="ru-RU" dirty="0" err="1" smtClean="0"/>
              <a:t>Презентац</a:t>
            </a:r>
            <a:r>
              <a:rPr lang="uk-UA" dirty="0" err="1" smtClean="0"/>
              <a:t>ія</a:t>
            </a:r>
            <a:r>
              <a:rPr lang="uk-UA" dirty="0" smtClean="0"/>
              <a:t> на тему:</a:t>
            </a:r>
            <a:br>
              <a:rPr lang="uk-UA" dirty="0" smtClean="0"/>
            </a:br>
            <a:r>
              <a:rPr lang="uk-UA" dirty="0" err="1" smtClean="0"/>
              <a:t>“Засади</a:t>
            </a:r>
            <a:r>
              <a:rPr lang="uk-UA" dirty="0" smtClean="0"/>
              <a:t> кримінального </a:t>
            </a:r>
            <a:r>
              <a:rPr lang="uk-UA" dirty="0" err="1" smtClean="0"/>
              <a:t>процесу”</a:t>
            </a:r>
            <a:endParaRPr lang="ru-RU" dirty="0"/>
          </a:p>
        </p:txBody>
      </p:sp>
      <p:sp>
        <p:nvSpPr>
          <p:cNvPr id="13314" name="Подзаголовок 2"/>
          <p:cNvSpPr>
            <a:spLocks noGrp="1"/>
          </p:cNvSpPr>
          <p:nvPr>
            <p:ph type="subTitle" idx="1"/>
          </p:nvPr>
        </p:nvSpPr>
        <p:spPr>
          <a:xfrm>
            <a:off x="2714625" y="5214938"/>
            <a:ext cx="6172200" cy="1371600"/>
          </a:xfrm>
        </p:spPr>
        <p:txBody>
          <a:bodyPr/>
          <a:lstStyle/>
          <a:p>
            <a:pPr algn="r"/>
            <a:r>
              <a:rPr lang="uk-UA" smtClean="0"/>
              <a:t>Виконала: </a:t>
            </a:r>
          </a:p>
          <a:p>
            <a:pPr algn="r"/>
            <a:r>
              <a:rPr lang="uk-UA" smtClean="0"/>
              <a:t>студентка групи П3-д кж</a:t>
            </a:r>
          </a:p>
          <a:p>
            <a:pPr algn="r"/>
            <a:r>
              <a:rPr lang="uk-UA" smtClean="0"/>
              <a:t>Опря Г.В.</a:t>
            </a:r>
            <a:endParaRPr lang="ru-RU"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75" y="-357188"/>
            <a:ext cx="7467600" cy="1143001"/>
          </a:xfrm>
        </p:spPr>
        <p:txBody>
          <a:bodyPr/>
          <a:lstStyle/>
          <a:p>
            <a:pPr algn="ctr" fontAlgn="auto">
              <a:spcAft>
                <a:spcPts val="0"/>
              </a:spcAft>
              <a:defRPr/>
            </a:pPr>
            <a:r>
              <a:rPr lang="uk-UA" dirty="0" smtClean="0"/>
              <a:t>Висновок</a:t>
            </a:r>
            <a:endParaRPr lang="ru-RU" dirty="0"/>
          </a:p>
        </p:txBody>
      </p:sp>
      <p:sp>
        <p:nvSpPr>
          <p:cNvPr id="3" name="Содержимое 2"/>
          <p:cNvSpPr>
            <a:spLocks noGrp="1"/>
          </p:cNvSpPr>
          <p:nvPr>
            <p:ph sz="quarter" idx="1"/>
          </p:nvPr>
        </p:nvSpPr>
        <p:spPr>
          <a:xfrm>
            <a:off x="0" y="714375"/>
            <a:ext cx="9001125" cy="5857875"/>
          </a:xfrm>
        </p:spPr>
        <p:txBody>
          <a:bodyPr>
            <a:normAutofit fontScale="92500" lnSpcReduction="20000"/>
          </a:bodyPr>
          <a:lstStyle/>
          <a:p>
            <a:pPr marL="274320" indent="-274320" fontAlgn="auto">
              <a:spcAft>
                <a:spcPts val="0"/>
              </a:spcAft>
              <a:buFont typeface="Wingdings"/>
              <a:buNone/>
              <a:defRPr/>
            </a:pPr>
            <a:r>
              <a:rPr lang="ru-RU" dirty="0" smtClean="0"/>
              <a:t>		</a:t>
            </a:r>
          </a:p>
          <a:p>
            <a:pPr marL="274320" indent="-274320" fontAlgn="auto">
              <a:spcAft>
                <a:spcPts val="0"/>
              </a:spcAft>
              <a:buFont typeface="Wingdings"/>
              <a:buNone/>
              <a:defRPr/>
            </a:pPr>
            <a:endParaRPr lang="ru-RU" sz="1400" dirty="0" smtClean="0"/>
          </a:p>
          <a:p>
            <a:pPr marL="274320" indent="-274320" fontAlgn="auto">
              <a:spcAft>
                <a:spcPts val="0"/>
              </a:spcAft>
              <a:buFont typeface="Wingdings"/>
              <a:buNone/>
              <a:defRPr/>
            </a:pPr>
            <a:r>
              <a:rPr lang="ru-RU" sz="1400" dirty="0" smtClean="0"/>
              <a:t>		</a:t>
            </a:r>
            <a:r>
              <a:rPr lang="ru-RU" sz="1500" dirty="0" err="1" smtClean="0"/>
              <a:t>Побудова</a:t>
            </a:r>
            <a:r>
              <a:rPr lang="ru-RU" sz="1500" dirty="0" smtClean="0"/>
              <a:t> </a:t>
            </a:r>
            <a:r>
              <a:rPr lang="ru-RU" sz="1500" dirty="0" err="1" smtClean="0"/>
              <a:t>правової</a:t>
            </a:r>
            <a:r>
              <a:rPr lang="ru-RU" sz="1500" dirty="0" smtClean="0"/>
              <a:t> </a:t>
            </a:r>
            <a:r>
              <a:rPr lang="ru-RU" sz="1500" dirty="0" err="1" smtClean="0"/>
              <a:t>держави</a:t>
            </a:r>
            <a:r>
              <a:rPr lang="ru-RU" sz="1500" dirty="0" smtClean="0"/>
              <a:t> в </a:t>
            </a:r>
            <a:r>
              <a:rPr lang="ru-RU" sz="1500" dirty="0" err="1" smtClean="0"/>
              <a:t>Україні</a:t>
            </a:r>
            <a:r>
              <a:rPr lang="ru-RU" sz="1500" dirty="0" smtClean="0"/>
              <a:t> </a:t>
            </a:r>
            <a:r>
              <a:rPr lang="ru-RU" sz="1500" dirty="0" err="1" smtClean="0"/>
              <a:t>висуває</a:t>
            </a:r>
            <a:r>
              <a:rPr lang="ru-RU" sz="1500" dirty="0" smtClean="0"/>
              <a:t> на </a:t>
            </a:r>
            <a:r>
              <a:rPr lang="ru-RU" sz="1500" dirty="0" err="1" smtClean="0"/>
              <a:t>передній</a:t>
            </a:r>
            <a:r>
              <a:rPr lang="ru-RU" sz="1500" dirty="0" smtClean="0"/>
              <a:t> план </a:t>
            </a:r>
            <a:r>
              <a:rPr lang="ru-RU" sz="1500" dirty="0" err="1" smtClean="0"/>
              <a:t>завдання</a:t>
            </a:r>
            <a:r>
              <a:rPr lang="ru-RU" sz="1500" dirty="0" smtClean="0"/>
              <a:t> </a:t>
            </a:r>
            <a:r>
              <a:rPr lang="ru-RU" sz="1500" dirty="0" err="1" smtClean="0"/>
              <a:t>щодо</a:t>
            </a:r>
            <a:r>
              <a:rPr lang="ru-RU" sz="1500" dirty="0" smtClean="0"/>
              <a:t> </a:t>
            </a:r>
            <a:r>
              <a:rPr lang="ru-RU" sz="1500" dirty="0" err="1" smtClean="0"/>
              <a:t>забезпечення</a:t>
            </a:r>
            <a:r>
              <a:rPr lang="ru-RU" sz="1500" dirty="0" smtClean="0"/>
              <a:t> прав та </a:t>
            </a:r>
            <a:r>
              <a:rPr lang="ru-RU" sz="1500" dirty="0" err="1" smtClean="0"/>
              <a:t>законних</a:t>
            </a:r>
            <a:r>
              <a:rPr lang="ru-RU" sz="1500" dirty="0" smtClean="0"/>
              <a:t> </a:t>
            </a:r>
            <a:r>
              <a:rPr lang="ru-RU" sz="1500" dirty="0" err="1" smtClean="0"/>
              <a:t>інтересів</a:t>
            </a:r>
            <a:r>
              <a:rPr lang="ru-RU" sz="1500" dirty="0" smtClean="0"/>
              <a:t> </a:t>
            </a:r>
            <a:r>
              <a:rPr lang="ru-RU" sz="1500" dirty="0" err="1" smtClean="0"/>
              <a:t>громадян</a:t>
            </a:r>
            <a:r>
              <a:rPr lang="ru-RU" sz="1500" dirty="0" smtClean="0"/>
              <a:t>, верховенства закону у </a:t>
            </a:r>
            <a:r>
              <a:rPr lang="ru-RU" sz="1500" dirty="0" err="1" smtClean="0"/>
              <a:t>всіх</a:t>
            </a:r>
            <a:r>
              <a:rPr lang="ru-RU" sz="1500" dirty="0" smtClean="0"/>
              <a:t> сферах державного та </a:t>
            </a:r>
            <a:r>
              <a:rPr lang="ru-RU" sz="1500" dirty="0" err="1" smtClean="0"/>
              <a:t>громадського</a:t>
            </a:r>
            <a:r>
              <a:rPr lang="ru-RU" sz="1500" dirty="0" smtClean="0"/>
              <a:t> </a:t>
            </a:r>
            <a:r>
              <a:rPr lang="ru-RU" sz="1500" dirty="0" err="1" smtClean="0"/>
              <a:t>життя</a:t>
            </a:r>
            <a:r>
              <a:rPr lang="ru-RU" sz="1500" dirty="0" smtClean="0"/>
              <a:t>. У </a:t>
            </a:r>
            <a:r>
              <a:rPr lang="ru-RU" sz="1500" dirty="0" err="1" smtClean="0"/>
              <a:t>галузях</a:t>
            </a:r>
            <a:r>
              <a:rPr lang="ru-RU" sz="1500" dirty="0" smtClean="0"/>
              <a:t> чинного </a:t>
            </a:r>
            <a:r>
              <a:rPr lang="ru-RU" sz="1500" dirty="0" err="1" smtClean="0"/>
              <a:t>законодавства</a:t>
            </a:r>
            <a:r>
              <a:rPr lang="ru-RU" sz="1500" dirty="0" smtClean="0"/>
              <a:t> засади </a:t>
            </a:r>
            <a:r>
              <a:rPr lang="ru-RU" sz="1500" dirty="0" err="1" smtClean="0"/>
              <a:t>кримінального</a:t>
            </a:r>
            <a:r>
              <a:rPr lang="ru-RU" sz="1500" dirty="0" smtClean="0"/>
              <a:t> </a:t>
            </a:r>
            <a:r>
              <a:rPr lang="ru-RU" sz="1500" dirty="0" err="1" smtClean="0"/>
              <a:t>провадження</a:t>
            </a:r>
            <a:r>
              <a:rPr lang="ru-RU" sz="1500" dirty="0" smtClean="0"/>
              <a:t> </a:t>
            </a:r>
            <a:r>
              <a:rPr lang="ru-RU" sz="1500" dirty="0" err="1" smtClean="0"/>
              <a:t>повинні</a:t>
            </a:r>
            <a:r>
              <a:rPr lang="ru-RU" sz="1500" dirty="0" smtClean="0"/>
              <a:t> </a:t>
            </a:r>
            <a:r>
              <a:rPr lang="ru-RU" sz="1500" dirty="0" err="1" smtClean="0"/>
              <a:t>чітко</a:t>
            </a:r>
            <a:r>
              <a:rPr lang="ru-RU" sz="1500" dirty="0" smtClean="0"/>
              <a:t> нормативно </a:t>
            </a:r>
            <a:r>
              <a:rPr lang="ru-RU" sz="1500" dirty="0" err="1" smtClean="0"/>
              <a:t>закріпленні</a:t>
            </a:r>
            <a:r>
              <a:rPr lang="ru-RU" sz="1500" dirty="0" smtClean="0"/>
              <a:t>, </a:t>
            </a:r>
            <a:r>
              <a:rPr lang="ru-RU" sz="1500" dirty="0" err="1" smtClean="0"/>
              <a:t>оскільки</a:t>
            </a:r>
            <a:r>
              <a:rPr lang="ru-RU" sz="1500" dirty="0" smtClean="0"/>
              <a:t> вони </a:t>
            </a:r>
            <a:r>
              <a:rPr lang="ru-RU" sz="1500" dirty="0" err="1" smtClean="0"/>
              <a:t>є</a:t>
            </a:r>
            <a:r>
              <a:rPr lang="ru-RU" sz="1500" dirty="0" smtClean="0"/>
              <a:t> </a:t>
            </a:r>
            <a:r>
              <a:rPr lang="ru-RU" sz="1500" dirty="0" err="1" smtClean="0"/>
              <a:t>однією</a:t>
            </a:r>
            <a:r>
              <a:rPr lang="ru-RU" sz="1500" dirty="0" smtClean="0"/>
              <a:t> </a:t>
            </a:r>
            <a:r>
              <a:rPr lang="ru-RU" sz="1500" dirty="0" err="1" smtClean="0"/>
              <a:t>із</a:t>
            </a:r>
            <a:r>
              <a:rPr lang="ru-RU" sz="1500" dirty="0" smtClean="0"/>
              <a:t> </a:t>
            </a:r>
            <a:r>
              <a:rPr lang="ru-RU" sz="1500" dirty="0" err="1" smtClean="0"/>
              <a:t>гарантій</a:t>
            </a:r>
            <a:r>
              <a:rPr lang="ru-RU" sz="1500" dirty="0" smtClean="0"/>
              <a:t> </a:t>
            </a:r>
            <a:r>
              <a:rPr lang="ru-RU" sz="1500" dirty="0" err="1" smtClean="0"/>
              <a:t>кримінального</a:t>
            </a:r>
            <a:r>
              <a:rPr lang="ru-RU" sz="1500" dirty="0" smtClean="0"/>
              <a:t> </a:t>
            </a:r>
            <a:r>
              <a:rPr lang="ru-RU" sz="1500" dirty="0" err="1" smtClean="0"/>
              <a:t>процесу</a:t>
            </a:r>
            <a:r>
              <a:rPr lang="ru-RU" sz="1500" dirty="0" smtClean="0"/>
              <a:t>, за </a:t>
            </a:r>
            <a:r>
              <a:rPr lang="ru-RU" sz="1500" dirty="0" err="1" smtClean="0"/>
              <a:t>допомогою</a:t>
            </a:r>
            <a:r>
              <a:rPr lang="ru-RU" sz="1500" dirty="0" smtClean="0"/>
              <a:t> </a:t>
            </a:r>
            <a:r>
              <a:rPr lang="ru-RU" sz="1500" dirty="0" err="1" smtClean="0"/>
              <a:t>яких</a:t>
            </a:r>
            <a:r>
              <a:rPr lang="ru-RU" sz="1500" dirty="0" smtClean="0"/>
              <a:t> </a:t>
            </a:r>
            <a:r>
              <a:rPr lang="ru-RU" sz="1500" dirty="0" err="1" smtClean="0"/>
              <a:t>і</a:t>
            </a:r>
            <a:r>
              <a:rPr lang="ru-RU" sz="1500" dirty="0" smtClean="0"/>
              <a:t> </a:t>
            </a:r>
            <a:r>
              <a:rPr lang="ru-RU" sz="1500" dirty="0" err="1" smtClean="0"/>
              <a:t>забезпечуються</a:t>
            </a:r>
            <a:r>
              <a:rPr lang="ru-RU" sz="1500" dirty="0" smtClean="0"/>
              <a:t> </a:t>
            </a:r>
            <a:r>
              <a:rPr lang="ru-RU" sz="1500" dirty="0" err="1" smtClean="0"/>
              <a:t>захист</a:t>
            </a:r>
            <a:r>
              <a:rPr lang="ru-RU" sz="1500" dirty="0" smtClean="0"/>
              <a:t> прав </a:t>
            </a:r>
            <a:r>
              <a:rPr lang="ru-RU" sz="1500" dirty="0" err="1" smtClean="0"/>
              <a:t>і</a:t>
            </a:r>
            <a:r>
              <a:rPr lang="ru-RU" sz="1500" dirty="0" smtClean="0"/>
              <a:t> </a:t>
            </a:r>
            <a:r>
              <a:rPr lang="ru-RU" sz="1500" dirty="0" err="1" smtClean="0"/>
              <a:t>законних</a:t>
            </a:r>
            <a:r>
              <a:rPr lang="ru-RU" sz="1500" dirty="0" smtClean="0"/>
              <a:t> </a:t>
            </a:r>
            <a:r>
              <a:rPr lang="ru-RU" sz="1500" dirty="0" err="1" smtClean="0"/>
              <a:t>інтересів</a:t>
            </a:r>
            <a:r>
              <a:rPr lang="ru-RU" sz="1500" dirty="0" smtClean="0"/>
              <a:t> людей.</a:t>
            </a:r>
            <a:br>
              <a:rPr lang="ru-RU" sz="1500" dirty="0" smtClean="0"/>
            </a:br>
            <a:r>
              <a:rPr lang="ru-RU" sz="1500" dirty="0" smtClean="0"/>
              <a:t>	</a:t>
            </a:r>
          </a:p>
          <a:p>
            <a:pPr marL="274320" indent="-274320" fontAlgn="auto">
              <a:spcAft>
                <a:spcPts val="0"/>
              </a:spcAft>
              <a:buFont typeface="Wingdings"/>
              <a:buNone/>
              <a:defRPr/>
            </a:pPr>
            <a:r>
              <a:rPr lang="ru-RU" sz="1500" dirty="0" smtClean="0"/>
              <a:t>		До засад </a:t>
            </a:r>
            <a:r>
              <a:rPr lang="ru-RU" sz="1500" dirty="0" err="1" smtClean="0"/>
              <a:t>кримінального</a:t>
            </a:r>
            <a:r>
              <a:rPr lang="ru-RU" sz="1500" dirty="0" smtClean="0"/>
              <a:t> </a:t>
            </a:r>
            <a:r>
              <a:rPr lang="ru-RU" sz="1500" dirty="0" err="1" smtClean="0"/>
              <a:t>провадження</a:t>
            </a:r>
            <a:r>
              <a:rPr lang="ru-RU" sz="1500" dirty="0" smtClean="0"/>
              <a:t> належать: 1) верховенство права; 2) </a:t>
            </a:r>
            <a:r>
              <a:rPr lang="ru-RU" sz="1500" dirty="0" err="1" smtClean="0"/>
              <a:t>законність</a:t>
            </a:r>
            <a:r>
              <a:rPr lang="ru-RU" sz="1500" dirty="0" smtClean="0"/>
              <a:t>; 3) </a:t>
            </a:r>
            <a:r>
              <a:rPr lang="ru-RU" sz="1500" dirty="0" err="1" smtClean="0"/>
              <a:t>рівність</a:t>
            </a:r>
            <a:r>
              <a:rPr lang="ru-RU" sz="1500" dirty="0" smtClean="0"/>
              <a:t> перед законом </a:t>
            </a:r>
            <a:r>
              <a:rPr lang="ru-RU" sz="1500" dirty="0" err="1" smtClean="0"/>
              <a:t>і</a:t>
            </a:r>
            <a:r>
              <a:rPr lang="ru-RU" sz="1500" dirty="0" smtClean="0"/>
              <a:t> судом; 4) </a:t>
            </a:r>
            <a:r>
              <a:rPr lang="ru-RU" sz="1500" dirty="0" err="1" smtClean="0"/>
              <a:t>повага</a:t>
            </a:r>
            <a:r>
              <a:rPr lang="ru-RU" sz="1500" dirty="0" smtClean="0"/>
              <a:t> до </a:t>
            </a:r>
            <a:r>
              <a:rPr lang="ru-RU" sz="1500" dirty="0" err="1" smtClean="0"/>
              <a:t>людської</a:t>
            </a:r>
            <a:r>
              <a:rPr lang="ru-RU" sz="1500" dirty="0" smtClean="0"/>
              <a:t> </a:t>
            </a:r>
            <a:r>
              <a:rPr lang="ru-RU" sz="1500" dirty="0" err="1" smtClean="0"/>
              <a:t>гідності</a:t>
            </a:r>
            <a:r>
              <a:rPr lang="ru-RU" sz="1500" dirty="0" smtClean="0"/>
              <a:t>; 5) </a:t>
            </a:r>
            <a:r>
              <a:rPr lang="ru-RU" sz="1500" dirty="0" err="1" smtClean="0"/>
              <a:t>забезпечення</a:t>
            </a:r>
            <a:r>
              <a:rPr lang="ru-RU" sz="1500" dirty="0" smtClean="0"/>
              <a:t> права на свободу та </a:t>
            </a:r>
            <a:r>
              <a:rPr lang="ru-RU" sz="1500" dirty="0" err="1" smtClean="0"/>
              <a:t>особисту</a:t>
            </a:r>
            <a:r>
              <a:rPr lang="ru-RU" sz="1500" dirty="0" smtClean="0"/>
              <a:t> </a:t>
            </a:r>
            <a:r>
              <a:rPr lang="ru-RU" sz="1500" dirty="0" err="1" smtClean="0"/>
              <a:t>недоторканність</a:t>
            </a:r>
            <a:r>
              <a:rPr lang="ru-RU" sz="1500" dirty="0" smtClean="0"/>
              <a:t>; 6) </a:t>
            </a:r>
            <a:r>
              <a:rPr lang="ru-RU" sz="1500" dirty="0" err="1" smtClean="0"/>
              <a:t>недоторканність</a:t>
            </a:r>
            <a:r>
              <a:rPr lang="ru-RU" sz="1500" dirty="0" smtClean="0"/>
              <a:t> </a:t>
            </a:r>
            <a:r>
              <a:rPr lang="ru-RU" sz="1500" dirty="0" err="1" smtClean="0"/>
              <a:t>житла</a:t>
            </a:r>
            <a:r>
              <a:rPr lang="ru-RU" sz="1500" dirty="0" smtClean="0"/>
              <a:t> </a:t>
            </a:r>
            <a:r>
              <a:rPr lang="ru-RU" sz="1500" dirty="0" err="1" smtClean="0"/>
              <a:t>чи</a:t>
            </a:r>
            <a:r>
              <a:rPr lang="ru-RU" sz="1500" dirty="0" smtClean="0"/>
              <a:t> </a:t>
            </a:r>
            <a:r>
              <a:rPr lang="ru-RU" sz="1500" dirty="0" err="1" smtClean="0"/>
              <a:t>іншого</a:t>
            </a:r>
            <a:r>
              <a:rPr lang="ru-RU" sz="1500" dirty="0" smtClean="0"/>
              <a:t> </a:t>
            </a:r>
            <a:r>
              <a:rPr lang="ru-RU" sz="1500" dirty="0" err="1" smtClean="0"/>
              <a:t>володіння</a:t>
            </a:r>
            <a:r>
              <a:rPr lang="ru-RU" sz="1500" dirty="0" smtClean="0"/>
              <a:t> особи; 7) </a:t>
            </a:r>
            <a:r>
              <a:rPr lang="ru-RU" sz="1500" dirty="0" err="1" smtClean="0"/>
              <a:t>таємниця</a:t>
            </a:r>
            <a:r>
              <a:rPr lang="ru-RU" sz="1500" dirty="0" smtClean="0"/>
              <a:t> </a:t>
            </a:r>
            <a:r>
              <a:rPr lang="ru-RU" sz="1500" dirty="0" err="1" smtClean="0"/>
              <a:t>спілкування</a:t>
            </a:r>
            <a:r>
              <a:rPr lang="ru-RU" sz="1500" dirty="0" smtClean="0"/>
              <a:t>; 8) </a:t>
            </a:r>
            <a:r>
              <a:rPr lang="ru-RU" sz="1500" dirty="0" err="1" smtClean="0"/>
              <a:t>невтручання</a:t>
            </a:r>
            <a:r>
              <a:rPr lang="ru-RU" sz="1500" dirty="0" smtClean="0"/>
              <a:t> у </a:t>
            </a:r>
            <a:r>
              <a:rPr lang="ru-RU" sz="1500" dirty="0" err="1" smtClean="0"/>
              <a:t>приватне</a:t>
            </a:r>
            <a:r>
              <a:rPr lang="ru-RU" sz="1500" dirty="0" smtClean="0"/>
              <a:t> </a:t>
            </a:r>
            <a:r>
              <a:rPr lang="ru-RU" sz="1500" dirty="0" err="1" smtClean="0"/>
              <a:t>життя</a:t>
            </a:r>
            <a:r>
              <a:rPr lang="ru-RU" sz="1500" dirty="0" smtClean="0"/>
              <a:t>; 9) </a:t>
            </a:r>
            <a:r>
              <a:rPr lang="ru-RU" sz="1500" dirty="0" err="1" smtClean="0"/>
              <a:t>недоторканність</a:t>
            </a:r>
            <a:r>
              <a:rPr lang="ru-RU" sz="1500" dirty="0" smtClean="0"/>
              <a:t> права </a:t>
            </a:r>
            <a:r>
              <a:rPr lang="ru-RU" sz="1500" dirty="0" err="1" smtClean="0"/>
              <a:t>власності</a:t>
            </a:r>
            <a:r>
              <a:rPr lang="ru-RU" sz="1500" dirty="0" smtClean="0"/>
              <a:t>; 10) </a:t>
            </a:r>
            <a:r>
              <a:rPr lang="ru-RU" sz="1500" dirty="0" err="1" smtClean="0"/>
              <a:t>презумпція</a:t>
            </a:r>
            <a:r>
              <a:rPr lang="ru-RU" sz="1500" dirty="0" smtClean="0"/>
              <a:t> </a:t>
            </a:r>
            <a:r>
              <a:rPr lang="ru-RU" sz="1500" dirty="0" err="1" smtClean="0"/>
              <a:t>невинуватості</a:t>
            </a:r>
            <a:r>
              <a:rPr lang="ru-RU" sz="1500" dirty="0" smtClean="0"/>
              <a:t> та </a:t>
            </a:r>
            <a:r>
              <a:rPr lang="ru-RU" sz="1500" dirty="0" err="1" smtClean="0"/>
              <a:t>забезпечення</a:t>
            </a:r>
            <a:r>
              <a:rPr lang="ru-RU" sz="1500" dirty="0" smtClean="0"/>
              <a:t> </a:t>
            </a:r>
            <a:r>
              <a:rPr lang="ru-RU" sz="1500" dirty="0" err="1" smtClean="0"/>
              <a:t>доведеності</a:t>
            </a:r>
            <a:r>
              <a:rPr lang="ru-RU" sz="1500" dirty="0" smtClean="0"/>
              <a:t> вини; 11) свобода </a:t>
            </a:r>
            <a:r>
              <a:rPr lang="ru-RU" sz="1500" dirty="0" err="1" smtClean="0"/>
              <a:t>від</a:t>
            </a:r>
            <a:r>
              <a:rPr lang="ru-RU" sz="1500" dirty="0" smtClean="0"/>
              <a:t> </a:t>
            </a:r>
            <a:r>
              <a:rPr lang="ru-RU" sz="1500" dirty="0" err="1" smtClean="0"/>
              <a:t>самовикриття</a:t>
            </a:r>
            <a:r>
              <a:rPr lang="ru-RU" sz="1500" dirty="0" smtClean="0"/>
              <a:t> та право не </a:t>
            </a:r>
            <a:r>
              <a:rPr lang="ru-RU" sz="1500" dirty="0" err="1" smtClean="0"/>
              <a:t>свідчити</a:t>
            </a:r>
            <a:r>
              <a:rPr lang="ru-RU" sz="1500" dirty="0" smtClean="0"/>
              <a:t> </a:t>
            </a:r>
            <a:r>
              <a:rPr lang="ru-RU" sz="1500" dirty="0" err="1" smtClean="0"/>
              <a:t>проти</a:t>
            </a:r>
            <a:r>
              <a:rPr lang="ru-RU" sz="1500" dirty="0" smtClean="0"/>
              <a:t> </a:t>
            </a:r>
            <a:r>
              <a:rPr lang="ru-RU" sz="1500" dirty="0" err="1" smtClean="0"/>
              <a:t>близьких</a:t>
            </a:r>
            <a:r>
              <a:rPr lang="ru-RU" sz="1500" dirty="0" smtClean="0"/>
              <a:t> </a:t>
            </a:r>
            <a:r>
              <a:rPr lang="ru-RU" sz="1500" dirty="0" err="1" smtClean="0"/>
              <a:t>родичів</a:t>
            </a:r>
            <a:r>
              <a:rPr lang="ru-RU" sz="1500" dirty="0" smtClean="0"/>
              <a:t> та </a:t>
            </a:r>
            <a:r>
              <a:rPr lang="ru-RU" sz="1500" dirty="0" err="1" smtClean="0"/>
              <a:t>членів</a:t>
            </a:r>
            <a:r>
              <a:rPr lang="ru-RU" sz="1500" dirty="0" smtClean="0"/>
              <a:t> </a:t>
            </a:r>
            <a:r>
              <a:rPr lang="ru-RU" sz="1500" dirty="0" err="1" smtClean="0"/>
              <a:t>сім'ї</a:t>
            </a:r>
            <a:r>
              <a:rPr lang="ru-RU" sz="1500" dirty="0" smtClean="0"/>
              <a:t>; 12) </a:t>
            </a:r>
            <a:r>
              <a:rPr lang="ru-RU" sz="1500" dirty="0" err="1" smtClean="0"/>
              <a:t>заборона</a:t>
            </a:r>
            <a:r>
              <a:rPr lang="ru-RU" sz="1500" dirty="0" smtClean="0"/>
              <a:t> </a:t>
            </a:r>
            <a:r>
              <a:rPr lang="ru-RU" sz="1500" dirty="0" err="1" smtClean="0"/>
              <a:t>двічі</a:t>
            </a:r>
            <a:r>
              <a:rPr lang="ru-RU" sz="1500" dirty="0" smtClean="0"/>
              <a:t> </a:t>
            </a:r>
            <a:r>
              <a:rPr lang="ru-RU" sz="1500" dirty="0" err="1" smtClean="0"/>
              <a:t>притягувати</a:t>
            </a:r>
            <a:r>
              <a:rPr lang="ru-RU" sz="1500" dirty="0" smtClean="0"/>
              <a:t> до </a:t>
            </a:r>
            <a:r>
              <a:rPr lang="ru-RU" sz="1500" dirty="0" err="1" smtClean="0"/>
              <a:t>кримінальної</a:t>
            </a:r>
            <a:r>
              <a:rPr lang="ru-RU" sz="1500" dirty="0" smtClean="0"/>
              <a:t> </a:t>
            </a:r>
            <a:r>
              <a:rPr lang="ru-RU" sz="1500" dirty="0" err="1" smtClean="0"/>
              <a:t>відповідальності</a:t>
            </a:r>
            <a:r>
              <a:rPr lang="ru-RU" sz="1500" dirty="0" smtClean="0"/>
              <a:t> за </a:t>
            </a:r>
            <a:r>
              <a:rPr lang="ru-RU" sz="1500" dirty="0" err="1" smtClean="0"/>
              <a:t>одне</a:t>
            </a:r>
            <a:r>
              <a:rPr lang="ru-RU" sz="1500" dirty="0" smtClean="0"/>
              <a:t> </a:t>
            </a:r>
            <a:r>
              <a:rPr lang="ru-RU" sz="1500" dirty="0" err="1" smtClean="0"/>
              <a:t>і</a:t>
            </a:r>
            <a:r>
              <a:rPr lang="ru-RU" sz="1500" dirty="0" smtClean="0"/>
              <a:t> те </a:t>
            </a:r>
            <a:r>
              <a:rPr lang="ru-RU" sz="1500" dirty="0" err="1" smtClean="0"/>
              <a:t>саме</a:t>
            </a:r>
            <a:r>
              <a:rPr lang="ru-RU" sz="1500" dirty="0" smtClean="0"/>
              <a:t> </a:t>
            </a:r>
            <a:r>
              <a:rPr lang="ru-RU" sz="1500" dirty="0" err="1" smtClean="0"/>
              <a:t>правопорушення</a:t>
            </a:r>
            <a:r>
              <a:rPr lang="ru-RU" sz="1500" dirty="0" smtClean="0"/>
              <a:t>; 13) </a:t>
            </a:r>
            <a:r>
              <a:rPr lang="ru-RU" sz="1500" dirty="0" err="1" smtClean="0"/>
              <a:t>забезпечення</a:t>
            </a:r>
            <a:r>
              <a:rPr lang="ru-RU" sz="1500" dirty="0" smtClean="0"/>
              <a:t> права на </a:t>
            </a:r>
            <a:r>
              <a:rPr lang="ru-RU" sz="1500" dirty="0" err="1" smtClean="0"/>
              <a:t>захист</a:t>
            </a:r>
            <a:r>
              <a:rPr lang="ru-RU" sz="1500" dirty="0" smtClean="0"/>
              <a:t>; 14) доступ до </a:t>
            </a:r>
            <a:r>
              <a:rPr lang="ru-RU" sz="1500" dirty="0" err="1" smtClean="0"/>
              <a:t>правосуддя</a:t>
            </a:r>
            <a:r>
              <a:rPr lang="ru-RU" sz="1500" dirty="0" smtClean="0"/>
              <a:t> та </a:t>
            </a:r>
            <a:r>
              <a:rPr lang="ru-RU" sz="1500" dirty="0" err="1" smtClean="0"/>
              <a:t>обов’язковість</a:t>
            </a:r>
            <a:r>
              <a:rPr lang="ru-RU" sz="1500" dirty="0" smtClean="0"/>
              <a:t> </a:t>
            </a:r>
            <a:r>
              <a:rPr lang="ru-RU" sz="1500" dirty="0" err="1" smtClean="0"/>
              <a:t>судових</a:t>
            </a:r>
            <a:r>
              <a:rPr lang="ru-RU" sz="1500" dirty="0" smtClean="0"/>
              <a:t> </a:t>
            </a:r>
            <a:r>
              <a:rPr lang="ru-RU" sz="1500" dirty="0" err="1" smtClean="0"/>
              <a:t>рішень</a:t>
            </a:r>
            <a:r>
              <a:rPr lang="ru-RU" sz="1500" dirty="0" smtClean="0"/>
              <a:t>; 15) </a:t>
            </a:r>
            <a:r>
              <a:rPr lang="ru-RU" sz="1500" dirty="0" err="1" smtClean="0"/>
              <a:t>змагальність</a:t>
            </a:r>
            <a:r>
              <a:rPr lang="ru-RU" sz="1500" dirty="0" smtClean="0"/>
              <a:t> </a:t>
            </a:r>
            <a:r>
              <a:rPr lang="ru-RU" sz="1500" dirty="0" err="1" smtClean="0"/>
              <a:t>сторін</a:t>
            </a:r>
            <a:r>
              <a:rPr lang="ru-RU" sz="1500" dirty="0" smtClean="0"/>
              <a:t> та свобода в </a:t>
            </a:r>
            <a:r>
              <a:rPr lang="ru-RU" sz="1500" dirty="0" err="1" smtClean="0"/>
              <a:t>поданні</a:t>
            </a:r>
            <a:r>
              <a:rPr lang="ru-RU" sz="1500" dirty="0" smtClean="0"/>
              <a:t> ними суду </a:t>
            </a:r>
            <a:r>
              <a:rPr lang="ru-RU" sz="1500" dirty="0" err="1" smtClean="0"/>
              <a:t>своїх</a:t>
            </a:r>
            <a:r>
              <a:rPr lang="ru-RU" sz="1500" dirty="0" smtClean="0"/>
              <a:t> </a:t>
            </a:r>
            <a:r>
              <a:rPr lang="ru-RU" sz="1500" dirty="0" err="1" smtClean="0"/>
              <a:t>доказів</a:t>
            </a:r>
            <a:r>
              <a:rPr lang="ru-RU" sz="1500" dirty="0" smtClean="0"/>
              <a:t> </a:t>
            </a:r>
            <a:r>
              <a:rPr lang="ru-RU" sz="1500" dirty="0" err="1" smtClean="0"/>
              <a:t>і</a:t>
            </a:r>
            <a:r>
              <a:rPr lang="ru-RU" sz="1500" dirty="0" smtClean="0"/>
              <a:t> у </a:t>
            </a:r>
            <a:r>
              <a:rPr lang="ru-RU" sz="1500" dirty="0" err="1" smtClean="0"/>
              <a:t>доведенні</a:t>
            </a:r>
            <a:r>
              <a:rPr lang="ru-RU" sz="1500" dirty="0" smtClean="0"/>
              <a:t> перед судом </a:t>
            </a:r>
            <a:r>
              <a:rPr lang="ru-RU" sz="1500" dirty="0" err="1" smtClean="0"/>
              <a:t>їх</a:t>
            </a:r>
            <a:r>
              <a:rPr lang="ru-RU" sz="1500" dirty="0" smtClean="0"/>
              <a:t> </a:t>
            </a:r>
            <a:r>
              <a:rPr lang="ru-RU" sz="1500" dirty="0" err="1" smtClean="0"/>
              <a:t>переконливості</a:t>
            </a:r>
            <a:r>
              <a:rPr lang="ru-RU" sz="1500" dirty="0" smtClean="0"/>
              <a:t> ; 16) </a:t>
            </a:r>
            <a:r>
              <a:rPr lang="ru-RU" sz="1500" dirty="0" err="1" smtClean="0"/>
              <a:t>безпосередність</a:t>
            </a:r>
            <a:r>
              <a:rPr lang="ru-RU" sz="1500" dirty="0" smtClean="0"/>
              <a:t> </a:t>
            </a:r>
            <a:r>
              <a:rPr lang="ru-RU" sz="1500" dirty="0" err="1" smtClean="0"/>
              <a:t>дослідження</a:t>
            </a:r>
            <a:r>
              <a:rPr lang="ru-RU" sz="1500" dirty="0" smtClean="0"/>
              <a:t> </a:t>
            </a:r>
            <a:r>
              <a:rPr lang="ru-RU" sz="1500" dirty="0" err="1" smtClean="0"/>
              <a:t>показань</a:t>
            </a:r>
            <a:r>
              <a:rPr lang="ru-RU" sz="1500" dirty="0" smtClean="0"/>
              <a:t>, речей </a:t>
            </a:r>
            <a:r>
              <a:rPr lang="ru-RU" sz="1500" dirty="0" err="1" smtClean="0"/>
              <a:t>і</a:t>
            </a:r>
            <a:r>
              <a:rPr lang="ru-RU" sz="1500" dirty="0" smtClean="0"/>
              <a:t> </a:t>
            </a:r>
            <a:r>
              <a:rPr lang="ru-RU" sz="1500" dirty="0" err="1" smtClean="0"/>
              <a:t>документів</a:t>
            </a:r>
            <a:r>
              <a:rPr lang="ru-RU" sz="1500" dirty="0" smtClean="0"/>
              <a:t>; 17) </a:t>
            </a:r>
            <a:r>
              <a:rPr lang="ru-RU" sz="1500" dirty="0" err="1" smtClean="0"/>
              <a:t>забезпечення</a:t>
            </a:r>
            <a:r>
              <a:rPr lang="ru-RU" sz="1500" dirty="0" smtClean="0"/>
              <a:t> права на </a:t>
            </a:r>
            <a:r>
              <a:rPr lang="ru-RU" sz="1500" dirty="0" err="1" smtClean="0"/>
              <a:t>оскарження</a:t>
            </a:r>
            <a:r>
              <a:rPr lang="ru-RU" sz="1500" dirty="0" smtClean="0"/>
              <a:t> </a:t>
            </a:r>
            <a:r>
              <a:rPr lang="ru-RU" sz="1500" dirty="0" err="1" smtClean="0"/>
              <a:t>процесуальних</a:t>
            </a:r>
            <a:r>
              <a:rPr lang="ru-RU" sz="1500" dirty="0" smtClean="0"/>
              <a:t> </a:t>
            </a:r>
            <a:r>
              <a:rPr lang="ru-RU" sz="1500" dirty="0" err="1" smtClean="0"/>
              <a:t>рішень</a:t>
            </a:r>
            <a:r>
              <a:rPr lang="ru-RU" sz="1500" dirty="0" smtClean="0"/>
              <a:t>, </a:t>
            </a:r>
            <a:r>
              <a:rPr lang="ru-RU" sz="1500" dirty="0" err="1" smtClean="0"/>
              <a:t>дій</a:t>
            </a:r>
            <a:r>
              <a:rPr lang="ru-RU" sz="1500" dirty="0" smtClean="0"/>
              <a:t> </a:t>
            </a:r>
            <a:r>
              <a:rPr lang="ru-RU" sz="1500" dirty="0" err="1" smtClean="0"/>
              <a:t>чи</a:t>
            </a:r>
            <a:r>
              <a:rPr lang="ru-RU" sz="1500" dirty="0" smtClean="0"/>
              <a:t> </a:t>
            </a:r>
            <a:r>
              <a:rPr lang="ru-RU" sz="1500" dirty="0" err="1" smtClean="0"/>
              <a:t>бездіяльності</a:t>
            </a:r>
            <a:r>
              <a:rPr lang="ru-RU" sz="1500" dirty="0" smtClean="0"/>
              <a:t>; 18) </a:t>
            </a:r>
            <a:r>
              <a:rPr lang="ru-RU" sz="1500" dirty="0" err="1" smtClean="0"/>
              <a:t>публічність</a:t>
            </a:r>
            <a:r>
              <a:rPr lang="ru-RU" sz="1500" dirty="0" smtClean="0"/>
              <a:t>; 19) </a:t>
            </a:r>
            <a:r>
              <a:rPr lang="ru-RU" sz="1500" dirty="0" err="1" smtClean="0"/>
              <a:t>диспозитивність</a:t>
            </a:r>
            <a:r>
              <a:rPr lang="ru-RU" sz="1500" dirty="0" smtClean="0"/>
              <a:t>; 20) </a:t>
            </a:r>
            <a:r>
              <a:rPr lang="ru-RU" sz="1500" dirty="0" err="1" smtClean="0"/>
              <a:t>гласність</a:t>
            </a:r>
            <a:r>
              <a:rPr lang="ru-RU" sz="1500" dirty="0" smtClean="0"/>
              <a:t> </a:t>
            </a:r>
            <a:r>
              <a:rPr lang="ru-RU" sz="1500" dirty="0" err="1" smtClean="0"/>
              <a:t>і</a:t>
            </a:r>
            <a:r>
              <a:rPr lang="ru-RU" sz="1500" dirty="0" smtClean="0"/>
              <a:t> </a:t>
            </a:r>
            <a:r>
              <a:rPr lang="ru-RU" sz="1500" dirty="0" err="1" smtClean="0"/>
              <a:t>відкритість</a:t>
            </a:r>
            <a:r>
              <a:rPr lang="ru-RU" sz="1500" dirty="0" smtClean="0"/>
              <a:t> судового </a:t>
            </a:r>
            <a:r>
              <a:rPr lang="ru-RU" sz="1500" dirty="0" err="1" smtClean="0"/>
              <a:t>провадження</a:t>
            </a:r>
            <a:r>
              <a:rPr lang="ru-RU" sz="1500" dirty="0" smtClean="0"/>
              <a:t> та </a:t>
            </a:r>
            <a:r>
              <a:rPr lang="ru-RU" sz="1500" dirty="0" err="1" smtClean="0"/>
              <a:t>його</a:t>
            </a:r>
            <a:r>
              <a:rPr lang="ru-RU" sz="1500" dirty="0" smtClean="0"/>
              <a:t> </a:t>
            </a:r>
            <a:r>
              <a:rPr lang="ru-RU" sz="1500" dirty="0" err="1" smtClean="0"/>
              <a:t>повне</a:t>
            </a:r>
            <a:r>
              <a:rPr lang="ru-RU" sz="1500" dirty="0" smtClean="0"/>
              <a:t> </a:t>
            </a:r>
            <a:r>
              <a:rPr lang="ru-RU" sz="1500" dirty="0" err="1" smtClean="0"/>
              <a:t>фіксування</a:t>
            </a:r>
            <a:r>
              <a:rPr lang="ru-RU" sz="1500" dirty="0" smtClean="0"/>
              <a:t> </a:t>
            </a:r>
            <a:r>
              <a:rPr lang="ru-RU" sz="1500" dirty="0" err="1" smtClean="0"/>
              <a:t>технічними</a:t>
            </a:r>
            <a:r>
              <a:rPr lang="ru-RU" sz="1500" dirty="0" smtClean="0"/>
              <a:t> </a:t>
            </a:r>
            <a:r>
              <a:rPr lang="ru-RU" sz="1500" dirty="0" err="1" smtClean="0"/>
              <a:t>засобами</a:t>
            </a:r>
            <a:r>
              <a:rPr lang="ru-RU" sz="1500" dirty="0" smtClean="0"/>
              <a:t>; 21) </a:t>
            </a:r>
            <a:r>
              <a:rPr lang="ru-RU" sz="1500" dirty="0" err="1" smtClean="0"/>
              <a:t>розумність</a:t>
            </a:r>
            <a:r>
              <a:rPr lang="ru-RU" sz="1500" dirty="0" smtClean="0"/>
              <a:t> </a:t>
            </a:r>
            <a:r>
              <a:rPr lang="ru-RU" sz="1500" dirty="0" err="1" smtClean="0"/>
              <a:t>строків</a:t>
            </a:r>
            <a:r>
              <a:rPr lang="ru-RU" sz="1500" dirty="0" smtClean="0"/>
              <a:t>; 22) </a:t>
            </a:r>
            <a:r>
              <a:rPr lang="ru-RU" sz="1500" dirty="0" err="1" smtClean="0"/>
              <a:t>мова</a:t>
            </a:r>
            <a:r>
              <a:rPr lang="ru-RU" sz="1500" dirty="0" smtClean="0"/>
              <a:t>, </a:t>
            </a:r>
            <a:r>
              <a:rPr lang="ru-RU" sz="1500" dirty="0" err="1" smtClean="0"/>
              <a:t>якою</a:t>
            </a:r>
            <a:r>
              <a:rPr lang="ru-RU" sz="1500" dirty="0" smtClean="0"/>
              <a:t> </a:t>
            </a:r>
            <a:r>
              <a:rPr lang="ru-RU" sz="1500" dirty="0" err="1" smtClean="0"/>
              <a:t>здійснюється</a:t>
            </a:r>
            <a:r>
              <a:rPr lang="ru-RU" sz="1500" dirty="0" smtClean="0"/>
              <a:t> </a:t>
            </a:r>
            <a:r>
              <a:rPr lang="ru-RU" sz="1500" dirty="0" err="1" smtClean="0"/>
              <a:t>кримінальне</a:t>
            </a:r>
            <a:r>
              <a:rPr lang="ru-RU" sz="1500" dirty="0" smtClean="0"/>
              <a:t> </a:t>
            </a:r>
            <a:r>
              <a:rPr lang="ru-RU" sz="1500" dirty="0" err="1" smtClean="0"/>
              <a:t>провадження</a:t>
            </a:r>
            <a:r>
              <a:rPr lang="ru-RU" sz="1500" dirty="0" smtClean="0"/>
              <a:t>.</a:t>
            </a:r>
          </a:p>
          <a:p>
            <a:pPr marL="274320" indent="-274320" fontAlgn="auto">
              <a:spcAft>
                <a:spcPts val="0"/>
              </a:spcAft>
              <a:buFont typeface="Wingdings"/>
              <a:buNone/>
              <a:defRPr/>
            </a:pPr>
            <a:r>
              <a:rPr lang="ru-RU" sz="1500" dirty="0" smtClean="0"/>
              <a:t>		</a:t>
            </a:r>
          </a:p>
          <a:p>
            <a:pPr marL="274320" indent="-274320" fontAlgn="auto">
              <a:spcAft>
                <a:spcPts val="0"/>
              </a:spcAft>
              <a:buFont typeface="Wingdings"/>
              <a:buNone/>
              <a:defRPr/>
            </a:pPr>
            <a:r>
              <a:rPr lang="ru-RU" sz="1500" dirty="0" smtClean="0"/>
              <a:t>		</a:t>
            </a:r>
            <a:r>
              <a:rPr lang="ru-RU" sz="1500" dirty="0" err="1" smtClean="0"/>
              <a:t>Всі</a:t>
            </a:r>
            <a:r>
              <a:rPr lang="ru-RU" sz="1500" dirty="0" smtClean="0"/>
              <a:t> засади </a:t>
            </a:r>
            <a:r>
              <a:rPr lang="ru-RU" sz="1500" dirty="0" err="1" smtClean="0"/>
              <a:t>кримінального</a:t>
            </a:r>
            <a:r>
              <a:rPr lang="ru-RU" sz="1500" dirty="0" smtClean="0"/>
              <a:t> </a:t>
            </a:r>
            <a:r>
              <a:rPr lang="ru-RU" sz="1500" dirty="0" err="1" smtClean="0"/>
              <a:t>провадження</a:t>
            </a:r>
            <a:r>
              <a:rPr lang="ru-RU" sz="1500" dirty="0" smtClean="0"/>
              <a:t> </a:t>
            </a:r>
            <a:r>
              <a:rPr lang="ru-RU" sz="1500" dirty="0" err="1" smtClean="0"/>
              <a:t>пов'язані</a:t>
            </a:r>
            <a:r>
              <a:rPr lang="ru-RU" sz="1500" dirty="0" smtClean="0"/>
              <a:t> </a:t>
            </a:r>
            <a:r>
              <a:rPr lang="ru-RU" sz="1500" dirty="0" err="1" smtClean="0"/>
              <a:t>між</a:t>
            </a:r>
            <a:r>
              <a:rPr lang="ru-RU" sz="1500" dirty="0" smtClean="0"/>
              <a:t> собою, </a:t>
            </a:r>
            <a:r>
              <a:rPr lang="ru-RU" sz="1500" dirty="0" err="1" smtClean="0"/>
              <a:t>постійно</a:t>
            </a:r>
            <a:r>
              <a:rPr lang="ru-RU" sz="1500" dirty="0" smtClean="0"/>
              <a:t> </a:t>
            </a:r>
            <a:r>
              <a:rPr lang="ru-RU" sz="1500" dirty="0" err="1" smtClean="0"/>
              <a:t>взаємодіють</a:t>
            </a:r>
            <a:r>
              <a:rPr lang="ru-RU" sz="1500" dirty="0" smtClean="0"/>
              <a:t>, </a:t>
            </a:r>
            <a:r>
              <a:rPr lang="ru-RU" sz="1500" dirty="0" err="1" smtClean="0"/>
              <a:t>але</a:t>
            </a:r>
            <a:r>
              <a:rPr lang="ru-RU" sz="1500" dirty="0" smtClean="0"/>
              <a:t> </a:t>
            </a:r>
            <a:r>
              <a:rPr lang="ru-RU" sz="1500" dirty="0" err="1" smtClean="0"/>
              <a:t>це</a:t>
            </a:r>
            <a:r>
              <a:rPr lang="ru-RU" sz="1500" dirty="0" smtClean="0"/>
              <a:t> не </a:t>
            </a:r>
            <a:r>
              <a:rPr lang="ru-RU" sz="1500" dirty="0" err="1" smtClean="0"/>
              <a:t>означає</a:t>
            </a:r>
            <a:r>
              <a:rPr lang="ru-RU" sz="1500" dirty="0" smtClean="0"/>
              <a:t>, </a:t>
            </a:r>
            <a:r>
              <a:rPr lang="ru-RU" sz="1500" dirty="0" err="1" smtClean="0"/>
              <a:t>що</a:t>
            </a:r>
            <a:r>
              <a:rPr lang="ru-RU" sz="1500" dirty="0" smtClean="0"/>
              <a:t> </a:t>
            </a:r>
            <a:r>
              <a:rPr lang="ru-RU" sz="1500" dirty="0" err="1" smtClean="0"/>
              <a:t>одні</a:t>
            </a:r>
            <a:r>
              <a:rPr lang="ru-RU" sz="1500" dirty="0" smtClean="0"/>
              <a:t> </a:t>
            </a:r>
            <a:r>
              <a:rPr lang="ru-RU" sz="1500" dirty="0" err="1" smtClean="0"/>
              <a:t>з</a:t>
            </a:r>
            <a:r>
              <a:rPr lang="ru-RU" sz="1500" dirty="0" smtClean="0"/>
              <a:t> них «</a:t>
            </a:r>
            <a:r>
              <a:rPr lang="ru-RU" sz="1500" dirty="0" err="1" smtClean="0"/>
              <a:t>підкоряються</a:t>
            </a:r>
            <a:r>
              <a:rPr lang="ru-RU" sz="1500" dirty="0" smtClean="0"/>
              <a:t>» </a:t>
            </a:r>
            <a:r>
              <a:rPr lang="ru-RU" sz="1500" dirty="0" err="1" smtClean="0"/>
              <a:t>іншим</a:t>
            </a:r>
            <a:r>
              <a:rPr lang="ru-RU" sz="1500" dirty="0" smtClean="0"/>
              <a:t>, </a:t>
            </a:r>
            <a:r>
              <a:rPr lang="ru-RU" sz="1500" dirty="0" err="1" smtClean="0"/>
              <a:t>оскільки</a:t>
            </a:r>
            <a:r>
              <a:rPr lang="ru-RU" sz="1500" dirty="0" smtClean="0"/>
              <a:t> </a:t>
            </a:r>
            <a:r>
              <a:rPr lang="ru-RU" sz="1500" dirty="0" err="1" smtClean="0"/>
              <a:t>є</a:t>
            </a:r>
            <a:r>
              <a:rPr lang="ru-RU" sz="1500" dirty="0" smtClean="0"/>
              <a:t> засади, </a:t>
            </a:r>
            <a:r>
              <a:rPr lang="ru-RU" sz="1500" dirty="0" err="1" smtClean="0"/>
              <a:t>котрі</a:t>
            </a:r>
            <a:r>
              <a:rPr lang="ru-RU" sz="1500" dirty="0" smtClean="0"/>
              <a:t> </a:t>
            </a:r>
            <a:r>
              <a:rPr lang="ru-RU" sz="1500" dirty="0" err="1" smtClean="0"/>
              <a:t>є</a:t>
            </a:r>
            <a:r>
              <a:rPr lang="ru-RU" sz="1500" dirty="0" smtClean="0"/>
              <a:t> </a:t>
            </a:r>
            <a:r>
              <a:rPr lang="ru-RU" sz="1500" dirty="0" err="1" smtClean="0"/>
              <a:t>лише</a:t>
            </a:r>
            <a:r>
              <a:rPr lang="ru-RU" sz="1500" dirty="0" smtClean="0"/>
              <a:t> </a:t>
            </a:r>
            <a:r>
              <a:rPr lang="ru-RU" sz="1500" dirty="0" err="1" smtClean="0"/>
              <a:t>гарантіями</a:t>
            </a:r>
            <a:r>
              <a:rPr lang="ru-RU" sz="1500" dirty="0" smtClean="0"/>
              <a:t> </a:t>
            </a:r>
            <a:r>
              <a:rPr lang="ru-RU" sz="1500" dirty="0" err="1" smtClean="0"/>
              <a:t>здійснення</a:t>
            </a:r>
            <a:r>
              <a:rPr lang="ru-RU" sz="1500" dirty="0" smtClean="0"/>
              <a:t> </a:t>
            </a:r>
            <a:r>
              <a:rPr lang="ru-RU" sz="1500" dirty="0" err="1" smtClean="0"/>
              <a:t>інших</a:t>
            </a:r>
            <a:r>
              <a:rPr lang="ru-RU" sz="1500" dirty="0" smtClean="0"/>
              <a:t> засад, а </a:t>
            </a:r>
            <a:r>
              <a:rPr lang="ru-RU" sz="1500" dirty="0" err="1" smtClean="0"/>
              <a:t>є</a:t>
            </a:r>
            <a:r>
              <a:rPr lang="ru-RU" sz="1500" dirty="0" smtClean="0"/>
              <a:t> </a:t>
            </a:r>
            <a:r>
              <a:rPr lang="ru-RU" sz="1500" dirty="0" err="1" smtClean="0"/>
              <a:t>такі</a:t>
            </a:r>
            <a:r>
              <a:rPr lang="ru-RU" sz="1500" dirty="0" smtClean="0"/>
              <a:t>, </a:t>
            </a:r>
            <a:r>
              <a:rPr lang="ru-RU" sz="1500" dirty="0" err="1" smtClean="0"/>
              <a:t>котрі</a:t>
            </a:r>
            <a:r>
              <a:rPr lang="ru-RU" sz="1500" dirty="0" smtClean="0"/>
              <a:t> </a:t>
            </a:r>
            <a:r>
              <a:rPr lang="ru-RU" sz="1500" dirty="0" err="1" smtClean="0"/>
              <a:t>випливають</a:t>
            </a:r>
            <a:r>
              <a:rPr lang="ru-RU" sz="1500" dirty="0" smtClean="0"/>
              <a:t> </a:t>
            </a:r>
            <a:r>
              <a:rPr lang="ru-RU" sz="1500" dirty="0" err="1" smtClean="0"/>
              <a:t>з</a:t>
            </a:r>
            <a:r>
              <a:rPr lang="ru-RU" sz="1500" dirty="0" smtClean="0"/>
              <a:t> </a:t>
            </a:r>
            <a:r>
              <a:rPr lang="ru-RU" sz="1500" dirty="0" err="1" smtClean="0"/>
              <a:t>інших</a:t>
            </a:r>
            <a:r>
              <a:rPr lang="ru-RU" sz="1500" dirty="0" smtClean="0"/>
              <a:t> засад. </a:t>
            </a:r>
            <a:r>
              <a:rPr lang="ru-RU" sz="1500" dirty="0" err="1" smtClean="0"/>
              <a:t>Тільки</a:t>
            </a:r>
            <a:r>
              <a:rPr lang="ru-RU" sz="1500" dirty="0" smtClean="0"/>
              <a:t> </a:t>
            </a:r>
            <a:r>
              <a:rPr lang="ru-RU" sz="1500" dirty="0" err="1" smtClean="0"/>
              <a:t>реалізація</a:t>
            </a:r>
            <a:r>
              <a:rPr lang="ru-RU" sz="1500" dirty="0" smtClean="0"/>
              <a:t> </a:t>
            </a:r>
            <a:r>
              <a:rPr lang="ru-RU" sz="1500" dirty="0" err="1" smtClean="0"/>
              <a:t>всіх</a:t>
            </a:r>
            <a:r>
              <a:rPr lang="ru-RU" sz="1500" dirty="0" smtClean="0"/>
              <a:t> засад у </a:t>
            </a:r>
            <a:r>
              <a:rPr lang="ru-RU" sz="1500" dirty="0" err="1" smtClean="0"/>
              <a:t>їх</a:t>
            </a:r>
            <a:r>
              <a:rPr lang="ru-RU" sz="1500" dirty="0" smtClean="0"/>
              <a:t> </a:t>
            </a:r>
            <a:r>
              <a:rPr lang="ru-RU" sz="1500" dirty="0" err="1" smtClean="0"/>
              <a:t>сукупності</a:t>
            </a:r>
            <a:r>
              <a:rPr lang="ru-RU" sz="1500" dirty="0" smtClean="0"/>
              <a:t>, в </a:t>
            </a:r>
            <a:r>
              <a:rPr lang="ru-RU" sz="1500" dirty="0" err="1" smtClean="0"/>
              <a:t>системі</a:t>
            </a:r>
            <a:r>
              <a:rPr lang="ru-RU" sz="1500" dirty="0" smtClean="0"/>
              <a:t>, у </a:t>
            </a:r>
            <a:r>
              <a:rPr lang="ru-RU" sz="1500" dirty="0" err="1" smtClean="0"/>
              <a:t>взаємозв'язку</a:t>
            </a:r>
            <a:r>
              <a:rPr lang="ru-RU" sz="1500" dirty="0" smtClean="0"/>
              <a:t> </a:t>
            </a:r>
            <a:r>
              <a:rPr lang="ru-RU" sz="1500" dirty="0" err="1" smtClean="0"/>
              <a:t>може</a:t>
            </a:r>
            <a:r>
              <a:rPr lang="ru-RU" sz="1500" dirty="0" smtClean="0"/>
              <a:t> </a:t>
            </a:r>
            <a:r>
              <a:rPr lang="ru-RU" sz="1500" dirty="0" err="1" smtClean="0"/>
              <a:t>сприяти</a:t>
            </a:r>
            <a:r>
              <a:rPr lang="ru-RU" sz="1500" dirty="0" smtClean="0"/>
              <a:t> </a:t>
            </a:r>
            <a:r>
              <a:rPr lang="ru-RU" sz="1500" dirty="0" err="1" smtClean="0"/>
              <a:t>виконанню</a:t>
            </a:r>
            <a:r>
              <a:rPr lang="ru-RU" sz="1500" dirty="0" smtClean="0"/>
              <a:t> </a:t>
            </a:r>
            <a:r>
              <a:rPr lang="ru-RU" sz="1500" dirty="0" err="1" smtClean="0"/>
              <a:t>завдань</a:t>
            </a:r>
            <a:r>
              <a:rPr lang="ru-RU" sz="1500" dirty="0" smtClean="0"/>
              <a:t> </a:t>
            </a:r>
            <a:r>
              <a:rPr lang="ru-RU" sz="1500" dirty="0" err="1" smtClean="0"/>
              <a:t>кримінального</a:t>
            </a:r>
            <a:r>
              <a:rPr lang="ru-RU" sz="1500" dirty="0" smtClean="0"/>
              <a:t> </a:t>
            </a:r>
            <a:r>
              <a:rPr lang="ru-RU" sz="1500" dirty="0" err="1" smtClean="0"/>
              <a:t>судочинства</a:t>
            </a:r>
            <a:r>
              <a:rPr lang="ru-RU" sz="1500" dirty="0" smtClean="0"/>
              <a:t/>
            </a:r>
            <a:br>
              <a:rPr lang="ru-RU" sz="1500" dirty="0" smtClean="0"/>
            </a:br>
            <a:r>
              <a:rPr lang="ru-RU" sz="1500" dirty="0" smtClean="0"/>
              <a:t/>
            </a:r>
            <a:br>
              <a:rPr lang="ru-RU" sz="1500" dirty="0" smtClean="0"/>
            </a:br>
            <a:r>
              <a:rPr lang="ru-RU" sz="1400" dirty="0" smtClean="0"/>
              <a:t/>
            </a:r>
            <a:br>
              <a:rPr lang="ru-RU" sz="1400" dirty="0" smtClean="0"/>
            </a:br>
            <a:endParaRPr lang="ru-RU" sz="1400" dirty="0"/>
          </a:p>
        </p:txBody>
      </p:sp>
      <p:pic>
        <p:nvPicPr>
          <p:cNvPr id="22531" name="Рисунок 3" descr="i.jpg"/>
          <p:cNvPicPr>
            <a:picLocks noChangeAspect="1"/>
          </p:cNvPicPr>
          <p:nvPr/>
        </p:nvPicPr>
        <p:blipFill>
          <a:blip r:embed="rId2"/>
          <a:srcRect/>
          <a:stretch>
            <a:fillRect/>
          </a:stretch>
        </p:blipFill>
        <p:spPr bwMode="auto">
          <a:xfrm>
            <a:off x="7715250" y="0"/>
            <a:ext cx="1028700" cy="14287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Рисунок 4" descr="i (2).jpg"/>
          <p:cNvPicPr>
            <a:picLocks noChangeAspect="1"/>
          </p:cNvPicPr>
          <p:nvPr/>
        </p:nvPicPr>
        <p:blipFill>
          <a:blip r:embed="rId2"/>
          <a:srcRect/>
          <a:stretch>
            <a:fillRect/>
          </a:stretch>
        </p:blipFill>
        <p:spPr bwMode="auto">
          <a:xfrm>
            <a:off x="5500688" y="3476625"/>
            <a:ext cx="3336925" cy="3167063"/>
          </a:xfrm>
          <a:prstGeom prst="rect">
            <a:avLst/>
          </a:prstGeom>
          <a:noFill/>
          <a:ln w="9525">
            <a:noFill/>
            <a:miter lim="800000"/>
            <a:headEnd/>
            <a:tailEnd/>
          </a:ln>
        </p:spPr>
      </p:pic>
      <p:sp>
        <p:nvSpPr>
          <p:cNvPr id="2" name="Заголовок 1"/>
          <p:cNvSpPr>
            <a:spLocks noGrp="1"/>
          </p:cNvSpPr>
          <p:nvPr>
            <p:ph type="title"/>
          </p:nvPr>
        </p:nvSpPr>
        <p:spPr>
          <a:xfrm>
            <a:off x="642938" y="0"/>
            <a:ext cx="7467600" cy="725488"/>
          </a:xfrm>
        </p:spPr>
        <p:txBody>
          <a:bodyPr/>
          <a:lstStyle/>
          <a:p>
            <a:pPr algn="ctr" fontAlgn="auto">
              <a:spcAft>
                <a:spcPts val="0"/>
              </a:spcAft>
              <a:defRPr/>
            </a:pPr>
            <a:r>
              <a:rPr lang="uk-UA" dirty="0" smtClean="0"/>
              <a:t>План</a:t>
            </a:r>
            <a:endParaRPr lang="ru-RU" dirty="0"/>
          </a:p>
        </p:txBody>
      </p:sp>
      <p:sp>
        <p:nvSpPr>
          <p:cNvPr id="3" name="Содержимое 2"/>
          <p:cNvSpPr>
            <a:spLocks noGrp="1"/>
          </p:cNvSpPr>
          <p:nvPr>
            <p:ph sz="quarter" idx="1"/>
          </p:nvPr>
        </p:nvSpPr>
        <p:spPr>
          <a:xfrm>
            <a:off x="285750" y="714375"/>
            <a:ext cx="8429625" cy="6143625"/>
          </a:xfrm>
        </p:spPr>
        <p:txBody>
          <a:bodyPr>
            <a:normAutofit fontScale="92500" lnSpcReduction="20000"/>
          </a:bodyPr>
          <a:lstStyle/>
          <a:p>
            <a:pPr marL="274320" indent="-274320" fontAlgn="auto">
              <a:spcAft>
                <a:spcPts val="0"/>
              </a:spcAft>
              <a:buFont typeface="Wingdings"/>
              <a:buChar char=""/>
              <a:defRPr/>
            </a:pPr>
            <a:r>
              <a:rPr lang="uk-UA" dirty="0" smtClean="0"/>
              <a:t>Вступ</a:t>
            </a:r>
          </a:p>
          <a:p>
            <a:pPr marL="274320" indent="-274320" fontAlgn="auto">
              <a:spcAft>
                <a:spcPts val="0"/>
              </a:spcAft>
              <a:buFont typeface="Wingdings"/>
              <a:buNone/>
              <a:defRPr/>
            </a:pPr>
            <a:endParaRPr lang="ru-RU" dirty="0" smtClean="0"/>
          </a:p>
          <a:p>
            <a:pPr marL="274320" indent="-274320" fontAlgn="auto">
              <a:spcAft>
                <a:spcPts val="0"/>
              </a:spcAft>
              <a:buFont typeface="Wingdings"/>
              <a:buChar char=""/>
              <a:defRPr/>
            </a:pPr>
            <a:r>
              <a:rPr lang="ru-RU" dirty="0" smtClean="0"/>
              <a:t>1. </a:t>
            </a:r>
            <a:r>
              <a:rPr lang="ru-RU" dirty="0" err="1" smtClean="0"/>
              <a:t>Поняття</a:t>
            </a:r>
            <a:r>
              <a:rPr lang="ru-RU" dirty="0" smtClean="0"/>
              <a:t>, </a:t>
            </a:r>
            <a:r>
              <a:rPr lang="ru-RU" dirty="0" err="1" smtClean="0"/>
              <a:t>значення</a:t>
            </a:r>
            <a:r>
              <a:rPr lang="ru-RU" dirty="0" smtClean="0"/>
              <a:t> </a:t>
            </a:r>
            <a:r>
              <a:rPr lang="ru-RU" dirty="0" err="1" smtClean="0"/>
              <a:t>і</a:t>
            </a:r>
            <a:r>
              <a:rPr lang="ru-RU" dirty="0" smtClean="0"/>
              <a:t> </a:t>
            </a:r>
            <a:r>
              <a:rPr lang="ru-RU" dirty="0" err="1" smtClean="0"/>
              <a:t>класифікація</a:t>
            </a:r>
            <a:r>
              <a:rPr lang="ru-RU" dirty="0" smtClean="0"/>
              <a:t> засад </a:t>
            </a:r>
            <a:r>
              <a:rPr lang="ru-RU" dirty="0" err="1" smtClean="0"/>
              <a:t>кримінального</a:t>
            </a:r>
            <a:r>
              <a:rPr lang="ru-RU" dirty="0" smtClean="0"/>
              <a:t> </a:t>
            </a:r>
            <a:r>
              <a:rPr lang="ru-RU" dirty="0" err="1" smtClean="0"/>
              <a:t>провадження</a:t>
            </a:r>
            <a:r>
              <a:rPr lang="ru-RU" dirty="0" smtClean="0"/>
              <a:t>.</a:t>
            </a:r>
          </a:p>
          <a:p>
            <a:pPr marL="274320" indent="-274320" fontAlgn="auto">
              <a:spcAft>
                <a:spcPts val="0"/>
              </a:spcAft>
              <a:buFont typeface="Wingdings"/>
              <a:buNone/>
              <a:defRPr/>
            </a:pPr>
            <a:endParaRPr lang="ru-RU" dirty="0" smtClean="0"/>
          </a:p>
          <a:p>
            <a:pPr marL="274320" indent="-274320" fontAlgn="auto">
              <a:spcAft>
                <a:spcPts val="0"/>
              </a:spcAft>
              <a:buFont typeface="Wingdings"/>
              <a:buChar char=""/>
              <a:defRPr/>
            </a:pPr>
            <a:r>
              <a:rPr lang="ru-RU" dirty="0" smtClean="0"/>
              <a:t>2. </a:t>
            </a:r>
            <a:r>
              <a:rPr lang="ru-RU" dirty="0" err="1" smtClean="0"/>
              <a:t>Конституційні</a:t>
            </a:r>
            <a:r>
              <a:rPr lang="ru-RU" dirty="0" smtClean="0"/>
              <a:t> засади </a:t>
            </a:r>
            <a:r>
              <a:rPr lang="ru-RU" dirty="0" err="1" smtClean="0"/>
              <a:t>кримінального</a:t>
            </a:r>
            <a:r>
              <a:rPr lang="ru-RU" dirty="0" smtClean="0"/>
              <a:t> </a:t>
            </a:r>
            <a:r>
              <a:rPr lang="ru-RU" dirty="0" err="1" smtClean="0"/>
              <a:t>провадження</a:t>
            </a:r>
            <a:r>
              <a:rPr lang="ru-RU" dirty="0" smtClean="0"/>
              <a:t>.</a:t>
            </a:r>
          </a:p>
          <a:p>
            <a:pPr marL="274320" indent="-274320" fontAlgn="auto">
              <a:spcAft>
                <a:spcPts val="0"/>
              </a:spcAft>
              <a:buFont typeface="Wingdings"/>
              <a:buNone/>
              <a:defRPr/>
            </a:pPr>
            <a:endParaRPr lang="ru-RU" dirty="0" smtClean="0"/>
          </a:p>
          <a:p>
            <a:pPr marL="274320" indent="-274320" fontAlgn="auto">
              <a:spcAft>
                <a:spcPts val="0"/>
              </a:spcAft>
              <a:buFont typeface="Wingdings"/>
              <a:buChar char=""/>
              <a:defRPr/>
            </a:pPr>
            <a:r>
              <a:rPr lang="ru-RU" dirty="0" smtClean="0"/>
              <a:t>3. </a:t>
            </a:r>
            <a:r>
              <a:rPr lang="ru-RU" dirty="0" err="1" smtClean="0"/>
              <a:t>Спеціальні</a:t>
            </a:r>
            <a:r>
              <a:rPr lang="ru-RU" dirty="0" smtClean="0"/>
              <a:t> засади </a:t>
            </a:r>
            <a:r>
              <a:rPr lang="ru-RU" dirty="0" err="1" smtClean="0"/>
              <a:t>кримінального</a:t>
            </a:r>
            <a:r>
              <a:rPr lang="ru-RU" dirty="0" smtClean="0"/>
              <a:t> </a:t>
            </a:r>
            <a:r>
              <a:rPr lang="ru-RU" dirty="0" err="1" smtClean="0"/>
              <a:t>провадження</a:t>
            </a:r>
            <a:r>
              <a:rPr lang="ru-RU" dirty="0" smtClean="0"/>
              <a:t> та </a:t>
            </a:r>
            <a:r>
              <a:rPr lang="ru-RU" dirty="0" err="1" smtClean="0"/>
              <a:t>їх</a:t>
            </a:r>
            <a:r>
              <a:rPr lang="ru-RU" dirty="0" smtClean="0"/>
              <a:t> характеристика.</a:t>
            </a:r>
          </a:p>
          <a:p>
            <a:pPr marL="274320" indent="-274320" fontAlgn="auto">
              <a:spcAft>
                <a:spcPts val="0"/>
              </a:spcAft>
              <a:buFont typeface="Wingdings"/>
              <a:buNone/>
              <a:defRPr/>
            </a:pPr>
            <a:endParaRPr lang="ru-RU" dirty="0" smtClean="0"/>
          </a:p>
          <a:p>
            <a:pPr marL="274320" indent="-274320" fontAlgn="auto">
              <a:spcAft>
                <a:spcPts val="0"/>
              </a:spcAft>
              <a:buFont typeface="Wingdings"/>
              <a:buChar char=""/>
              <a:defRPr/>
            </a:pPr>
            <a:r>
              <a:rPr lang="ru-RU" dirty="0" err="1" smtClean="0"/>
              <a:t>Висновок</a:t>
            </a:r>
            <a:endParaRPr lang="ru-RU" dirty="0" smtClean="0"/>
          </a:p>
          <a:p>
            <a:pPr marL="274320" indent="-274320" fontAlgn="auto">
              <a:spcAft>
                <a:spcPts val="0"/>
              </a:spcAft>
              <a:buFont typeface="Wingdings"/>
              <a:buNone/>
              <a:defRPr/>
            </a:pPr>
            <a:endParaRPr lang="ru-RU" dirty="0" smtClean="0"/>
          </a:p>
          <a:p>
            <a:pPr marL="274320" indent="-274320" fontAlgn="auto">
              <a:spcAft>
                <a:spcPts val="0"/>
              </a:spcAft>
              <a:buFont typeface="Wingdings"/>
              <a:buChar char=""/>
              <a:defRPr/>
            </a:pPr>
            <a:r>
              <a:rPr lang="ru-RU" dirty="0" err="1" smtClean="0"/>
              <a:t>Рекомендовані</a:t>
            </a:r>
            <a:r>
              <a:rPr lang="ru-RU" dirty="0" smtClean="0"/>
              <a:t> </a:t>
            </a:r>
            <a:r>
              <a:rPr lang="ru-RU" dirty="0" err="1" smtClean="0"/>
              <a:t>нормативні</a:t>
            </a:r>
            <a:r>
              <a:rPr lang="ru-RU" dirty="0" smtClean="0"/>
              <a:t> </a:t>
            </a:r>
            <a:r>
              <a:rPr lang="ru-RU" dirty="0" err="1" smtClean="0"/>
              <a:t>акти</a:t>
            </a:r>
            <a:r>
              <a:rPr lang="ru-RU" dirty="0" smtClean="0"/>
              <a:t> та </a:t>
            </a:r>
            <a:r>
              <a:rPr lang="ru-RU" dirty="0" err="1" smtClean="0"/>
              <a:t>література</a:t>
            </a: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75" y="0"/>
            <a:ext cx="7467600" cy="846138"/>
          </a:xfrm>
        </p:spPr>
        <p:txBody>
          <a:bodyPr/>
          <a:lstStyle/>
          <a:p>
            <a:pPr algn="ctr" fontAlgn="auto">
              <a:spcAft>
                <a:spcPts val="0"/>
              </a:spcAft>
              <a:defRPr/>
            </a:pPr>
            <a:r>
              <a:rPr lang="uk-UA" dirty="0" smtClean="0"/>
              <a:t>Вступ</a:t>
            </a:r>
            <a:endParaRPr lang="ru-RU" dirty="0"/>
          </a:p>
        </p:txBody>
      </p:sp>
      <p:sp>
        <p:nvSpPr>
          <p:cNvPr id="3" name="Содержимое 2"/>
          <p:cNvSpPr>
            <a:spLocks noGrp="1"/>
          </p:cNvSpPr>
          <p:nvPr>
            <p:ph sz="quarter" idx="1"/>
          </p:nvPr>
        </p:nvSpPr>
        <p:spPr>
          <a:xfrm>
            <a:off x="285750" y="1357313"/>
            <a:ext cx="8429625" cy="4857750"/>
          </a:xfrm>
        </p:spPr>
        <p:txBody>
          <a:bodyPr>
            <a:normAutofit fontScale="85000" lnSpcReduction="20000"/>
          </a:bodyPr>
          <a:lstStyle/>
          <a:p>
            <a:pPr marL="274320" indent="-274320" algn="just" fontAlgn="auto">
              <a:spcAft>
                <a:spcPts val="0"/>
              </a:spcAft>
              <a:buFont typeface="Wingdings"/>
              <a:buNone/>
              <a:defRPr/>
            </a:pPr>
            <a:r>
              <a:rPr lang="ru-RU" dirty="0" smtClean="0"/>
              <a:t>    </a:t>
            </a:r>
            <a:r>
              <a:rPr lang="ru-RU" sz="1400" dirty="0" smtClean="0"/>
              <a:t>	</a:t>
            </a:r>
            <a:r>
              <a:rPr lang="ru-RU" sz="2200" dirty="0" smtClean="0"/>
              <a:t>При </a:t>
            </a:r>
            <a:r>
              <a:rPr lang="ru-RU" sz="2200" dirty="0" err="1" smtClean="0"/>
              <a:t>вивченні</a:t>
            </a:r>
            <a:r>
              <a:rPr lang="ru-RU" sz="2200" dirty="0" smtClean="0"/>
              <a:t> </a:t>
            </a:r>
            <a:r>
              <a:rPr lang="ru-RU" sz="2200" dirty="0" err="1" smtClean="0"/>
              <a:t>цієї</a:t>
            </a:r>
            <a:r>
              <a:rPr lang="ru-RU" sz="2200" dirty="0" smtClean="0"/>
              <a:t> теми </a:t>
            </a:r>
            <a:r>
              <a:rPr lang="ru-RU" sz="2200" dirty="0" err="1" smtClean="0"/>
              <a:t>потрібно</a:t>
            </a:r>
            <a:r>
              <a:rPr lang="ru-RU" sz="2200" dirty="0" smtClean="0"/>
              <a:t> </a:t>
            </a:r>
            <a:r>
              <a:rPr lang="ru-RU" sz="2200" dirty="0" err="1" smtClean="0"/>
              <a:t>мати</a:t>
            </a:r>
            <a:r>
              <a:rPr lang="ru-RU" sz="2200" dirty="0" smtClean="0"/>
              <a:t> на </a:t>
            </a:r>
            <a:r>
              <a:rPr lang="ru-RU" sz="2200" dirty="0" err="1" smtClean="0"/>
              <a:t>увазі</a:t>
            </a:r>
            <a:r>
              <a:rPr lang="ru-RU" sz="2200" dirty="0" smtClean="0"/>
              <a:t>, </a:t>
            </a:r>
            <a:r>
              <a:rPr lang="ru-RU" sz="2200" dirty="0" err="1" smtClean="0"/>
              <a:t>що</a:t>
            </a:r>
            <a:r>
              <a:rPr lang="ru-RU" sz="2200" dirty="0" smtClean="0"/>
              <a:t> вона </a:t>
            </a:r>
            <a:r>
              <a:rPr lang="ru-RU" sz="2200" dirty="0" err="1" smtClean="0"/>
              <a:t>є</a:t>
            </a:r>
            <a:r>
              <a:rPr lang="ru-RU" sz="2200" dirty="0" smtClean="0"/>
              <a:t> </a:t>
            </a:r>
            <a:r>
              <a:rPr lang="ru-RU" sz="2200" dirty="0" err="1" smtClean="0"/>
              <a:t>однією</a:t>
            </a:r>
            <a:r>
              <a:rPr lang="ru-RU" sz="2200" dirty="0" smtClean="0"/>
              <a:t> </a:t>
            </a:r>
            <a:r>
              <a:rPr lang="ru-RU" sz="2200" dirty="0" err="1" smtClean="0"/>
              <a:t>з</a:t>
            </a:r>
            <a:r>
              <a:rPr lang="ru-RU" sz="2200" dirty="0" smtClean="0"/>
              <a:t> </a:t>
            </a:r>
            <a:r>
              <a:rPr lang="ru-RU" sz="2200" dirty="0" err="1" smtClean="0"/>
              <a:t>основних</a:t>
            </a:r>
            <a:r>
              <a:rPr lang="ru-RU" sz="2200" dirty="0" smtClean="0"/>
              <a:t> тем </a:t>
            </a:r>
            <a:r>
              <a:rPr lang="ru-RU" sz="2200" dirty="0" err="1" smtClean="0"/>
              <a:t>з</a:t>
            </a:r>
            <a:r>
              <a:rPr lang="ru-RU" sz="2200" dirty="0" smtClean="0"/>
              <a:t> курсу </a:t>
            </a:r>
            <a:r>
              <a:rPr lang="ru-RU" sz="2200" dirty="0" err="1" smtClean="0"/>
              <a:t>кримінального</a:t>
            </a:r>
            <a:r>
              <a:rPr lang="ru-RU" sz="2200" dirty="0" smtClean="0"/>
              <a:t> </a:t>
            </a:r>
            <a:r>
              <a:rPr lang="ru-RU" sz="2200" dirty="0" err="1" smtClean="0"/>
              <a:t>процесу</a:t>
            </a:r>
            <a:r>
              <a:rPr lang="ru-RU" sz="2200" dirty="0" smtClean="0"/>
              <a:t>. </a:t>
            </a:r>
            <a:r>
              <a:rPr lang="ru-RU" sz="2200" dirty="0" err="1" smtClean="0"/>
              <a:t>Складнощі</a:t>
            </a:r>
            <a:r>
              <a:rPr lang="ru-RU" sz="2200" dirty="0" smtClean="0"/>
              <a:t> у </a:t>
            </a:r>
            <a:r>
              <a:rPr lang="ru-RU" sz="2200" dirty="0" err="1" smtClean="0"/>
              <a:t>засвоєні</a:t>
            </a:r>
            <a:r>
              <a:rPr lang="ru-RU" sz="2200" dirty="0" smtClean="0"/>
              <a:t> </a:t>
            </a:r>
            <a:r>
              <a:rPr lang="ru-RU" sz="2200" dirty="0" err="1" smtClean="0"/>
              <a:t>питань</a:t>
            </a:r>
            <a:r>
              <a:rPr lang="ru-RU" sz="2200" dirty="0" smtClean="0"/>
              <a:t> теми у </a:t>
            </a:r>
            <a:r>
              <a:rPr lang="ru-RU" sz="2200" dirty="0" err="1" smtClean="0"/>
              <a:t>студентів</a:t>
            </a:r>
            <a:r>
              <a:rPr lang="ru-RU" sz="2200" dirty="0" smtClean="0"/>
              <a:t> </a:t>
            </a:r>
            <a:r>
              <a:rPr lang="ru-RU" sz="2200" dirty="0" err="1" smtClean="0"/>
              <a:t>можуть</a:t>
            </a:r>
            <a:r>
              <a:rPr lang="ru-RU" sz="2200" dirty="0" smtClean="0"/>
              <a:t> </a:t>
            </a:r>
            <a:r>
              <a:rPr lang="ru-RU" sz="2200" dirty="0" err="1" smtClean="0"/>
              <a:t>виникнути</a:t>
            </a:r>
            <a:r>
              <a:rPr lang="ru-RU" sz="2200" dirty="0" smtClean="0"/>
              <a:t> через великий </a:t>
            </a:r>
            <a:r>
              <a:rPr lang="ru-RU" sz="2200" dirty="0" err="1" smtClean="0"/>
              <a:t>обсяг</a:t>
            </a:r>
            <a:r>
              <a:rPr lang="ru-RU" sz="2200" dirty="0" smtClean="0"/>
              <a:t> </a:t>
            </a:r>
            <a:r>
              <a:rPr lang="ru-RU" sz="2200" dirty="0" err="1" smtClean="0"/>
              <a:t>правової</a:t>
            </a:r>
            <a:r>
              <a:rPr lang="ru-RU" sz="2200" dirty="0" smtClean="0"/>
              <a:t> </a:t>
            </a:r>
            <a:r>
              <a:rPr lang="ru-RU" sz="2200" dirty="0" err="1" smtClean="0"/>
              <a:t>інформації</a:t>
            </a:r>
            <a:r>
              <a:rPr lang="ru-RU" sz="2200" dirty="0" smtClean="0"/>
              <a:t>, </a:t>
            </a:r>
            <a:r>
              <a:rPr lang="ru-RU" sz="2200" dirty="0" err="1" smtClean="0"/>
              <a:t>що</a:t>
            </a:r>
            <a:r>
              <a:rPr lang="ru-RU" sz="2200" dirty="0" smtClean="0"/>
              <a:t> </a:t>
            </a:r>
            <a:r>
              <a:rPr lang="ru-RU" sz="2200" dirty="0" err="1" smtClean="0"/>
              <a:t>зумовлено</a:t>
            </a:r>
            <a:r>
              <a:rPr lang="ru-RU" sz="2200" dirty="0" smtClean="0"/>
              <a:t> </a:t>
            </a:r>
            <a:r>
              <a:rPr lang="ru-RU" sz="2200" dirty="0" err="1" smtClean="0"/>
              <a:t>дискусійними</a:t>
            </a:r>
            <a:r>
              <a:rPr lang="ru-RU" sz="2200" dirty="0" smtClean="0"/>
              <a:t> </a:t>
            </a:r>
            <a:r>
              <a:rPr lang="ru-RU" sz="2200" dirty="0" err="1" smtClean="0"/>
              <a:t>поглядами</a:t>
            </a:r>
            <a:r>
              <a:rPr lang="ru-RU" sz="2200" dirty="0" smtClean="0"/>
              <a:t> </a:t>
            </a:r>
            <a:r>
              <a:rPr lang="ru-RU" sz="2200" dirty="0" err="1" smtClean="0"/>
              <a:t>науковців</a:t>
            </a:r>
            <a:r>
              <a:rPr lang="ru-RU" sz="2200" dirty="0" smtClean="0"/>
              <a:t> на природу засад </a:t>
            </a:r>
            <a:r>
              <a:rPr lang="ru-RU" sz="2200" dirty="0" err="1" smtClean="0"/>
              <a:t>кримінального</a:t>
            </a:r>
            <a:r>
              <a:rPr lang="ru-RU" sz="2200" dirty="0" smtClean="0"/>
              <a:t> </a:t>
            </a:r>
            <a:r>
              <a:rPr lang="ru-RU" sz="2200" dirty="0" err="1" smtClean="0"/>
              <a:t>судочинства</a:t>
            </a:r>
            <a:r>
              <a:rPr lang="ru-RU" sz="2200" dirty="0" smtClean="0"/>
              <a:t>, </a:t>
            </a:r>
            <a:r>
              <a:rPr lang="ru-RU" sz="2200" dirty="0" err="1" smtClean="0"/>
              <a:t>визначення</a:t>
            </a:r>
            <a:r>
              <a:rPr lang="ru-RU" sz="2200" dirty="0" smtClean="0"/>
              <a:t> </a:t>
            </a:r>
            <a:r>
              <a:rPr lang="ru-RU" sz="2200" dirty="0" err="1" smtClean="0"/>
              <a:t>їх</a:t>
            </a:r>
            <a:r>
              <a:rPr lang="ru-RU" sz="2200" dirty="0" smtClean="0"/>
              <a:t> </a:t>
            </a:r>
            <a:r>
              <a:rPr lang="ru-RU" sz="2200" dirty="0" err="1" smtClean="0"/>
              <a:t>поняття</a:t>
            </a:r>
            <a:r>
              <a:rPr lang="ru-RU" sz="2200" dirty="0" smtClean="0"/>
              <a:t> </a:t>
            </a:r>
            <a:r>
              <a:rPr lang="ru-RU" sz="2200" dirty="0" err="1" smtClean="0"/>
              <a:t>і</a:t>
            </a:r>
            <a:r>
              <a:rPr lang="ru-RU" sz="2200" dirty="0" smtClean="0"/>
              <a:t> </a:t>
            </a:r>
            <a:r>
              <a:rPr lang="ru-RU" sz="2200" dirty="0" err="1" smtClean="0"/>
              <a:t>системи</a:t>
            </a:r>
            <a:r>
              <a:rPr lang="ru-RU" sz="2200" dirty="0" smtClean="0"/>
              <a:t>, в яку </a:t>
            </a:r>
            <a:r>
              <a:rPr lang="ru-RU" sz="2200" dirty="0" err="1" smtClean="0"/>
              <a:t>відповідно</a:t>
            </a:r>
            <a:r>
              <a:rPr lang="ru-RU" sz="2200" dirty="0" smtClean="0"/>
              <a:t> до </a:t>
            </a:r>
            <a:r>
              <a:rPr lang="ru-RU" sz="2200" dirty="0" err="1" smtClean="0"/>
              <a:t>Кримінального</a:t>
            </a:r>
            <a:r>
              <a:rPr lang="ru-RU" sz="2200" dirty="0" smtClean="0"/>
              <a:t> </a:t>
            </a:r>
            <a:r>
              <a:rPr lang="ru-RU" sz="2200" dirty="0" err="1" smtClean="0"/>
              <a:t>процесуального</a:t>
            </a:r>
            <a:r>
              <a:rPr lang="ru-RU" sz="2200" dirty="0" smtClean="0"/>
              <a:t> кодексу </a:t>
            </a:r>
            <a:r>
              <a:rPr lang="ru-RU" sz="2200" dirty="0" err="1" smtClean="0"/>
              <a:t>від</a:t>
            </a:r>
            <a:r>
              <a:rPr lang="ru-RU" sz="2200" dirty="0" smtClean="0"/>
              <a:t> 13 </a:t>
            </a:r>
            <a:r>
              <a:rPr lang="ru-RU" sz="2200" dirty="0" err="1" smtClean="0"/>
              <a:t>квітня</a:t>
            </a:r>
            <a:r>
              <a:rPr lang="ru-RU" sz="2200" dirty="0" smtClean="0"/>
              <a:t> 2012 року </a:t>
            </a:r>
            <a:r>
              <a:rPr lang="ru-RU" sz="2200" dirty="0" err="1" smtClean="0"/>
              <a:t>віднесено</a:t>
            </a:r>
            <a:r>
              <a:rPr lang="ru-RU" sz="2200" dirty="0" smtClean="0"/>
              <a:t> </a:t>
            </a:r>
            <a:r>
              <a:rPr lang="ru-RU" sz="2200" dirty="0" err="1" smtClean="0"/>
              <a:t>двадцять</a:t>
            </a:r>
            <a:r>
              <a:rPr lang="ru-RU" sz="2200" dirty="0" smtClean="0"/>
              <a:t> </a:t>
            </a:r>
            <a:r>
              <a:rPr lang="ru-RU" sz="2200" dirty="0" err="1" smtClean="0"/>
              <a:t>дві</a:t>
            </a:r>
            <a:r>
              <a:rPr lang="ru-RU" sz="2200" dirty="0" smtClean="0"/>
              <a:t> засади.</a:t>
            </a:r>
          </a:p>
          <a:p>
            <a:pPr marL="274320" indent="-274320" fontAlgn="auto">
              <a:spcAft>
                <a:spcPts val="0"/>
              </a:spcAft>
              <a:buFont typeface="Wingdings"/>
              <a:buNone/>
              <a:defRPr/>
            </a:pPr>
            <a:r>
              <a:rPr lang="ru-RU" sz="2200" dirty="0" smtClean="0"/>
              <a:t>		</a:t>
            </a:r>
            <a:r>
              <a:rPr lang="ru-RU" sz="2200" dirty="0" err="1" smtClean="0"/>
              <a:t>Слід</a:t>
            </a:r>
            <a:r>
              <a:rPr lang="ru-RU" sz="2200" dirty="0" smtClean="0"/>
              <a:t> </a:t>
            </a:r>
            <a:r>
              <a:rPr lang="ru-RU" sz="2200" dirty="0" err="1" smtClean="0"/>
              <a:t>уяснити</a:t>
            </a:r>
            <a:r>
              <a:rPr lang="ru-RU" sz="2200" dirty="0" smtClean="0"/>
              <a:t>, </a:t>
            </a:r>
            <a:r>
              <a:rPr lang="ru-RU" sz="2200" dirty="0" err="1" smtClean="0"/>
              <a:t>що</a:t>
            </a:r>
            <a:r>
              <a:rPr lang="ru-RU" sz="2200" dirty="0" smtClean="0"/>
              <a:t> засади (</a:t>
            </a:r>
            <a:r>
              <a:rPr lang="ru-RU" sz="2200" dirty="0" err="1" smtClean="0"/>
              <a:t>принципи</a:t>
            </a:r>
            <a:r>
              <a:rPr lang="ru-RU" sz="2200" dirty="0" smtClean="0"/>
              <a:t>) </a:t>
            </a:r>
            <a:r>
              <a:rPr lang="ru-RU" sz="2200" dirty="0" err="1" smtClean="0"/>
              <a:t>виражають</a:t>
            </a:r>
            <a:r>
              <a:rPr lang="ru-RU" sz="2200" dirty="0" smtClean="0"/>
              <a:t> </a:t>
            </a:r>
            <a:r>
              <a:rPr lang="ru-RU" sz="2200" dirty="0" err="1" smtClean="0"/>
              <a:t>домінуючі</a:t>
            </a:r>
            <a:r>
              <a:rPr lang="ru-RU" sz="2200" dirty="0" smtClean="0"/>
              <a:t> в </a:t>
            </a:r>
            <a:r>
              <a:rPr lang="ru-RU" sz="2200" dirty="0" err="1" smtClean="0"/>
              <a:t>державі</a:t>
            </a:r>
            <a:r>
              <a:rPr lang="ru-RU" sz="2200" dirty="0" smtClean="0"/>
              <a:t> </a:t>
            </a:r>
            <a:r>
              <a:rPr lang="ru-RU" sz="2200" dirty="0" err="1" smtClean="0"/>
              <a:t>політичні</a:t>
            </a:r>
            <a:r>
              <a:rPr lang="ru-RU" sz="2200" dirty="0" smtClean="0"/>
              <a:t> та </a:t>
            </a:r>
            <a:r>
              <a:rPr lang="ru-RU" sz="2200" dirty="0" err="1" smtClean="0"/>
              <a:t>правові</a:t>
            </a:r>
            <a:r>
              <a:rPr lang="ru-RU" sz="2200" dirty="0" smtClean="0"/>
              <a:t> </a:t>
            </a:r>
            <a:r>
              <a:rPr lang="ru-RU" sz="2200" dirty="0" err="1" smtClean="0"/>
              <a:t>ідеї</a:t>
            </a:r>
            <a:r>
              <a:rPr lang="ru-RU" sz="2200" dirty="0" smtClean="0"/>
              <a:t>, </a:t>
            </a:r>
            <a:r>
              <a:rPr lang="ru-RU" sz="2200" dirty="0" err="1" smtClean="0"/>
              <a:t>які</a:t>
            </a:r>
            <a:r>
              <a:rPr lang="ru-RU" sz="2200" dirty="0" smtClean="0"/>
              <a:t> </a:t>
            </a:r>
            <a:r>
              <a:rPr lang="ru-RU" sz="2200" dirty="0" err="1" smtClean="0"/>
              <a:t>стосуються</a:t>
            </a:r>
            <a:r>
              <a:rPr lang="ru-RU" sz="2200" dirty="0" smtClean="0"/>
              <a:t> </a:t>
            </a:r>
            <a:r>
              <a:rPr lang="ru-RU" sz="2200" dirty="0" err="1" smtClean="0"/>
              <a:t>завдань</a:t>
            </a:r>
            <a:r>
              <a:rPr lang="ru-RU" sz="2200" dirty="0" smtClean="0"/>
              <a:t>, способу </a:t>
            </a:r>
            <a:r>
              <a:rPr lang="ru-RU" sz="2200" dirty="0" err="1" smtClean="0"/>
              <a:t>формування</a:t>
            </a:r>
            <a:r>
              <a:rPr lang="ru-RU" sz="2200" dirty="0" smtClean="0"/>
              <a:t> </a:t>
            </a:r>
            <a:r>
              <a:rPr lang="ru-RU" sz="2200" dirty="0" err="1" smtClean="0"/>
              <a:t>і</a:t>
            </a:r>
            <a:r>
              <a:rPr lang="ru-RU" sz="2200" dirty="0" smtClean="0"/>
              <a:t> </a:t>
            </a:r>
            <a:r>
              <a:rPr lang="ru-RU" sz="2200" dirty="0" err="1" smtClean="0"/>
              <a:t>здійснення</a:t>
            </a:r>
            <a:r>
              <a:rPr lang="ru-RU" sz="2200" dirty="0" smtClean="0"/>
              <a:t> </a:t>
            </a:r>
            <a:r>
              <a:rPr lang="ru-RU" sz="2200" dirty="0" err="1" smtClean="0"/>
              <a:t>кримінального</a:t>
            </a:r>
            <a:r>
              <a:rPr lang="ru-RU" sz="2200" dirty="0" smtClean="0"/>
              <a:t> </a:t>
            </a:r>
            <a:r>
              <a:rPr lang="ru-RU" sz="2200" dirty="0" err="1" smtClean="0"/>
              <a:t>судочинства</a:t>
            </a:r>
            <a:r>
              <a:rPr lang="ru-RU" sz="2200" dirty="0" smtClean="0"/>
              <a:t>, </a:t>
            </a:r>
            <a:r>
              <a:rPr lang="ru-RU" sz="2200" dirty="0" err="1" smtClean="0"/>
              <a:t>тобто</a:t>
            </a:r>
            <a:r>
              <a:rPr lang="ru-RU" sz="2200" dirty="0" smtClean="0"/>
              <a:t> </a:t>
            </a:r>
            <a:r>
              <a:rPr lang="ru-RU" sz="2200" dirty="0" err="1" smtClean="0"/>
              <a:t>положення</a:t>
            </a:r>
            <a:r>
              <a:rPr lang="ru-RU" sz="2200" dirty="0" smtClean="0"/>
              <a:t>, </a:t>
            </a:r>
            <a:r>
              <a:rPr lang="ru-RU" sz="2200" dirty="0" err="1" smtClean="0"/>
              <a:t>які</a:t>
            </a:r>
            <a:r>
              <a:rPr lang="ru-RU" sz="2200" dirty="0" smtClean="0"/>
              <a:t> </a:t>
            </a:r>
            <a:r>
              <a:rPr lang="ru-RU" sz="2200" dirty="0" err="1" smtClean="0"/>
              <a:t>визначають</a:t>
            </a:r>
            <a:r>
              <a:rPr lang="ru-RU" sz="2200" dirty="0" smtClean="0"/>
              <a:t> </a:t>
            </a:r>
            <a:r>
              <a:rPr lang="ru-RU" sz="2200" dirty="0" err="1" smtClean="0"/>
              <a:t>головні</a:t>
            </a:r>
            <a:r>
              <a:rPr lang="ru-RU" sz="2200" dirty="0" smtClean="0"/>
              <a:t>, </a:t>
            </a:r>
            <a:r>
              <a:rPr lang="ru-RU" sz="2200" dirty="0" err="1" smtClean="0"/>
              <a:t>найважливіші</a:t>
            </a:r>
            <a:r>
              <a:rPr lang="ru-RU" sz="2200" dirty="0" smtClean="0"/>
              <a:t> </a:t>
            </a:r>
            <a:r>
              <a:rPr lang="ru-RU" sz="2200" dirty="0" err="1" smtClean="0"/>
              <a:t>моменти</a:t>
            </a:r>
            <a:r>
              <a:rPr lang="ru-RU" sz="2200" dirty="0" smtClean="0"/>
              <a:t> устрою </a:t>
            </a:r>
            <a:r>
              <a:rPr lang="ru-RU" sz="2200" dirty="0" err="1" smtClean="0"/>
              <a:t>й</a:t>
            </a:r>
            <a:r>
              <a:rPr lang="ru-RU" sz="2200" dirty="0" smtClean="0"/>
              <a:t> </a:t>
            </a:r>
            <a:r>
              <a:rPr lang="ru-RU" sz="2200" dirty="0" err="1" smtClean="0"/>
              <a:t>діяльності</a:t>
            </a:r>
            <a:r>
              <a:rPr lang="ru-RU" sz="2200" dirty="0" smtClean="0"/>
              <a:t> </a:t>
            </a:r>
            <a:r>
              <a:rPr lang="ru-RU" sz="2200" dirty="0" err="1" smtClean="0"/>
              <a:t>суб'єктів</a:t>
            </a:r>
            <a:r>
              <a:rPr lang="ru-RU" sz="2200" dirty="0" smtClean="0"/>
              <a:t> </a:t>
            </a:r>
            <a:r>
              <a:rPr lang="ru-RU" sz="2200" dirty="0" err="1" smtClean="0"/>
              <a:t>кримінального</a:t>
            </a:r>
            <a:r>
              <a:rPr lang="ru-RU" sz="2200" dirty="0" smtClean="0"/>
              <a:t> </a:t>
            </a:r>
            <a:r>
              <a:rPr lang="ru-RU" sz="2200" dirty="0" err="1" smtClean="0"/>
              <a:t>судочинства</a:t>
            </a:r>
            <a:r>
              <a:rPr lang="ru-RU" sz="2200" dirty="0" smtClean="0"/>
              <a:t>. </a:t>
            </a:r>
            <a:r>
              <a:rPr lang="ru-RU" sz="2200" dirty="0" err="1" smtClean="0"/>
              <a:t>Порушення</a:t>
            </a:r>
            <a:r>
              <a:rPr lang="ru-RU" sz="2200" dirty="0" smtClean="0"/>
              <a:t> </a:t>
            </a:r>
            <a:r>
              <a:rPr lang="ru-RU" sz="2200" dirty="0" err="1" smtClean="0"/>
              <a:t>будь-якої</a:t>
            </a:r>
            <a:r>
              <a:rPr lang="ru-RU" sz="2200" dirty="0" smtClean="0"/>
              <a:t> </a:t>
            </a:r>
            <a:r>
              <a:rPr lang="ru-RU" sz="2200" dirty="0" err="1" smtClean="0"/>
              <a:t>з</a:t>
            </a:r>
            <a:r>
              <a:rPr lang="ru-RU" sz="2200" dirty="0" smtClean="0"/>
              <a:t> засад </a:t>
            </a:r>
            <a:r>
              <a:rPr lang="ru-RU" sz="2200" dirty="0" err="1" smtClean="0"/>
              <a:t>означає</a:t>
            </a:r>
            <a:r>
              <a:rPr lang="ru-RU" sz="2200" dirty="0" smtClean="0"/>
              <a:t> </a:t>
            </a:r>
            <a:r>
              <a:rPr lang="ru-RU" sz="2200" dirty="0" err="1" smtClean="0"/>
              <a:t>незаконність</a:t>
            </a:r>
            <a:r>
              <a:rPr lang="ru-RU" sz="2200" dirty="0" smtClean="0"/>
              <a:t> </a:t>
            </a:r>
            <a:r>
              <a:rPr lang="ru-RU" sz="2200" dirty="0" err="1" smtClean="0"/>
              <a:t>рішення</a:t>
            </a:r>
            <a:r>
              <a:rPr lang="ru-RU" sz="2200" dirty="0" smtClean="0"/>
              <a:t> в </a:t>
            </a:r>
            <a:r>
              <a:rPr lang="ru-RU" sz="2200" dirty="0" err="1" smtClean="0"/>
              <a:t>справі</a:t>
            </a:r>
            <a:r>
              <a:rPr lang="ru-RU" sz="2200" dirty="0" smtClean="0"/>
              <a:t> та </a:t>
            </a:r>
            <a:r>
              <a:rPr lang="ru-RU" sz="2200" dirty="0" err="1" smtClean="0"/>
              <a:t>обов'язково</a:t>
            </a:r>
            <a:r>
              <a:rPr lang="ru-RU" sz="2200" dirty="0" smtClean="0"/>
              <a:t> </a:t>
            </a:r>
            <a:r>
              <a:rPr lang="ru-RU" sz="2200" dirty="0" err="1" smtClean="0"/>
              <a:t>тягне</a:t>
            </a:r>
            <a:r>
              <a:rPr lang="ru-RU" sz="2200" dirty="0" smtClean="0"/>
              <a:t> за собою </a:t>
            </a:r>
            <a:r>
              <a:rPr lang="ru-RU" sz="2200" dirty="0" err="1" smtClean="0"/>
              <a:t>його</a:t>
            </a:r>
            <a:r>
              <a:rPr lang="ru-RU" sz="2200" dirty="0" smtClean="0"/>
              <a:t> </a:t>
            </a:r>
            <a:r>
              <a:rPr lang="ru-RU" sz="2200" dirty="0" err="1" smtClean="0"/>
              <a:t>скасування</a:t>
            </a:r>
            <a:r>
              <a:rPr lang="ru-RU" sz="2200" dirty="0" smtClean="0"/>
              <a:t>.</a:t>
            </a:r>
            <a:br>
              <a:rPr lang="ru-RU" sz="2200" dirty="0" smtClean="0"/>
            </a:br>
            <a:r>
              <a:rPr lang="ru-RU" sz="2200" dirty="0" smtClean="0"/>
              <a:t/>
            </a:r>
            <a:br>
              <a:rPr lang="ru-RU" sz="2200" dirty="0" smtClean="0"/>
            </a:br>
            <a:r>
              <a:rPr lang="ru-RU" dirty="0" smtClean="0"/>
              <a:t/>
            </a:r>
            <a:br>
              <a:rPr lang="ru-RU" dirty="0" smtClean="0"/>
            </a:br>
            <a:r>
              <a:rPr lang="ru-RU" dirty="0" smtClean="0"/>
              <a:t/>
            </a:r>
            <a:br>
              <a:rPr lang="ru-RU" dirty="0" smtClean="0"/>
            </a:br>
            <a:endParaRPr lang="uk-UA" dirty="0" smtClean="0"/>
          </a:p>
        </p:txBody>
      </p:sp>
      <p:pic>
        <p:nvPicPr>
          <p:cNvPr id="4" name="Рисунок 3" descr="i (1).jpg"/>
          <p:cNvPicPr>
            <a:picLocks noChangeAspect="1"/>
          </p:cNvPicPr>
          <p:nvPr/>
        </p:nvPicPr>
        <p:blipFill>
          <a:blip r:embed="rId2"/>
          <a:stretch>
            <a:fillRect/>
          </a:stretch>
        </p:blipFill>
        <p:spPr>
          <a:xfrm>
            <a:off x="7143768" y="0"/>
            <a:ext cx="1585894" cy="1285860"/>
          </a:xfrm>
          <a:prstGeom prst="rect">
            <a:avLst/>
          </a:prstGeom>
          <a:ln>
            <a:noFill/>
          </a:ln>
          <a:effectLst>
            <a:softEdge rad="112500"/>
          </a:effectLst>
        </p:spPr>
      </p:pic>
      <p:pic>
        <p:nvPicPr>
          <p:cNvPr id="6" name="Рисунок 5" descr="imgpreview.jpg"/>
          <p:cNvPicPr>
            <a:picLocks noChangeAspect="1"/>
          </p:cNvPicPr>
          <p:nvPr/>
        </p:nvPicPr>
        <p:blipFill>
          <a:blip r:embed="rId3"/>
          <a:stretch>
            <a:fillRect/>
          </a:stretch>
        </p:blipFill>
        <p:spPr>
          <a:xfrm>
            <a:off x="285720" y="5000636"/>
            <a:ext cx="2524216" cy="1857364"/>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50" y="285750"/>
            <a:ext cx="8286750" cy="1071563"/>
          </a:xfrm>
        </p:spPr>
        <p:txBody>
          <a:bodyPr>
            <a:normAutofit fontScale="90000"/>
          </a:bodyPr>
          <a:lstStyle/>
          <a:p>
            <a:pPr algn="ctr" fontAlgn="auto">
              <a:spcAft>
                <a:spcPts val="0"/>
              </a:spcAft>
              <a:defRPr/>
            </a:pPr>
            <a:r>
              <a:rPr lang="ru-RU" dirty="0" smtClean="0"/>
              <a:t>1. </a:t>
            </a:r>
            <a:r>
              <a:rPr lang="ru-RU" dirty="0" err="1" smtClean="0"/>
              <a:t>Поняття</a:t>
            </a:r>
            <a:r>
              <a:rPr lang="ru-RU" dirty="0" smtClean="0"/>
              <a:t>, </a:t>
            </a:r>
            <a:r>
              <a:rPr lang="ru-RU" dirty="0" err="1" smtClean="0"/>
              <a:t>значення</a:t>
            </a:r>
            <a:r>
              <a:rPr lang="ru-RU" dirty="0" smtClean="0"/>
              <a:t> </a:t>
            </a:r>
            <a:r>
              <a:rPr lang="ru-RU" dirty="0" err="1" smtClean="0"/>
              <a:t>і</a:t>
            </a:r>
            <a:r>
              <a:rPr lang="ru-RU" dirty="0" smtClean="0"/>
              <a:t> </a:t>
            </a:r>
            <a:r>
              <a:rPr lang="ru-RU" dirty="0" err="1" smtClean="0"/>
              <a:t>класифікація</a:t>
            </a:r>
            <a:r>
              <a:rPr lang="ru-RU" dirty="0" smtClean="0"/>
              <a:t> засад </a:t>
            </a:r>
            <a:r>
              <a:rPr lang="ru-RU" dirty="0" err="1" smtClean="0"/>
              <a:t>кримінального</a:t>
            </a:r>
            <a:r>
              <a:rPr lang="ru-RU" dirty="0" smtClean="0"/>
              <a:t> </a:t>
            </a:r>
            <a:r>
              <a:rPr lang="ru-RU" dirty="0" err="1" smtClean="0"/>
              <a:t>провадження</a:t>
            </a:r>
            <a:r>
              <a:rPr lang="ru-RU" dirty="0" smtClean="0"/>
              <a:t>.</a:t>
            </a:r>
            <a:br>
              <a:rPr lang="ru-RU" dirty="0" smtClean="0"/>
            </a:br>
            <a:endParaRPr lang="ru-RU" dirty="0"/>
          </a:p>
        </p:txBody>
      </p:sp>
      <p:sp>
        <p:nvSpPr>
          <p:cNvPr id="3" name="Содержимое 2"/>
          <p:cNvSpPr>
            <a:spLocks noGrp="1"/>
          </p:cNvSpPr>
          <p:nvPr>
            <p:ph sz="quarter" idx="1"/>
          </p:nvPr>
        </p:nvSpPr>
        <p:spPr>
          <a:xfrm>
            <a:off x="457200" y="1000125"/>
            <a:ext cx="8115300" cy="5857875"/>
          </a:xfrm>
        </p:spPr>
        <p:txBody>
          <a:bodyPr>
            <a:normAutofit fontScale="77500" lnSpcReduction="20000"/>
          </a:bodyPr>
          <a:lstStyle/>
          <a:p>
            <a:pPr marL="274320" indent="-274320" fontAlgn="auto">
              <a:spcAft>
                <a:spcPts val="0"/>
              </a:spcAft>
              <a:buFont typeface="Wingdings"/>
              <a:buNone/>
              <a:defRPr/>
            </a:pPr>
            <a:r>
              <a:rPr lang="ru-RU" dirty="0" smtClean="0"/>
              <a:t>		</a:t>
            </a:r>
            <a:r>
              <a:rPr lang="ru-RU" sz="1800" b="1" u="sng" dirty="0" smtClean="0"/>
              <a:t>Засади </a:t>
            </a:r>
            <a:r>
              <a:rPr lang="ru-RU" sz="1800" b="1" u="sng" dirty="0" err="1" smtClean="0"/>
              <a:t>кримінально-процесуального</a:t>
            </a:r>
            <a:r>
              <a:rPr lang="ru-RU" sz="1800" b="1" u="sng" dirty="0" smtClean="0"/>
              <a:t> права </a:t>
            </a:r>
            <a:r>
              <a:rPr lang="ru-RU" sz="1800" dirty="0" smtClean="0"/>
              <a:t>– </a:t>
            </a:r>
            <a:r>
              <a:rPr lang="ru-RU" sz="1800" dirty="0" err="1" smtClean="0"/>
              <a:t>це</a:t>
            </a:r>
            <a:r>
              <a:rPr lang="ru-RU" sz="1800" dirty="0" smtClean="0"/>
              <a:t> </a:t>
            </a:r>
            <a:r>
              <a:rPr lang="ru-RU" sz="1800" dirty="0" err="1" smtClean="0"/>
              <a:t>закріплені</a:t>
            </a:r>
            <a:r>
              <a:rPr lang="ru-RU" sz="1800" dirty="0" smtClean="0"/>
              <a:t> в </a:t>
            </a:r>
            <a:r>
              <a:rPr lang="ru-RU" sz="1800" dirty="0" err="1" smtClean="0"/>
              <a:t>правових</a:t>
            </a:r>
            <a:r>
              <a:rPr lang="ru-RU" sz="1800" dirty="0" smtClean="0"/>
              <a:t> нормах </a:t>
            </a:r>
            <a:r>
              <a:rPr lang="ru-RU" sz="1800" dirty="0" err="1" smtClean="0"/>
              <a:t>вихідні</a:t>
            </a:r>
            <a:r>
              <a:rPr lang="ru-RU" sz="1800" dirty="0" smtClean="0"/>
              <a:t> </a:t>
            </a:r>
            <a:r>
              <a:rPr lang="ru-RU" sz="1800" dirty="0" err="1" smtClean="0"/>
              <a:t>положення</a:t>
            </a:r>
            <a:r>
              <a:rPr lang="ru-RU" sz="1800" dirty="0" smtClean="0"/>
              <a:t>, </a:t>
            </a:r>
            <a:r>
              <a:rPr lang="ru-RU" sz="1800" dirty="0" err="1" smtClean="0"/>
              <a:t>що</a:t>
            </a:r>
            <a:r>
              <a:rPr lang="ru-RU" sz="1800" dirty="0" smtClean="0"/>
              <a:t> </a:t>
            </a:r>
            <a:r>
              <a:rPr lang="ru-RU" sz="1800" dirty="0" err="1" smtClean="0"/>
              <a:t>відбивають</a:t>
            </a:r>
            <a:r>
              <a:rPr lang="ru-RU" sz="1800" dirty="0" smtClean="0"/>
              <a:t> </a:t>
            </a:r>
            <a:r>
              <a:rPr lang="ru-RU" sz="1800" dirty="0" err="1" smtClean="0"/>
              <a:t>панівні</a:t>
            </a:r>
            <a:r>
              <a:rPr lang="ru-RU" sz="1800" dirty="0" smtClean="0"/>
              <a:t> в </a:t>
            </a:r>
            <a:r>
              <a:rPr lang="ru-RU" sz="1800" dirty="0" err="1" smtClean="0"/>
              <a:t>державі</a:t>
            </a:r>
            <a:r>
              <a:rPr lang="ru-RU" sz="1800" dirty="0" smtClean="0"/>
              <a:t> </a:t>
            </a:r>
            <a:r>
              <a:rPr lang="ru-RU" sz="1800" dirty="0" err="1" smtClean="0"/>
              <a:t>політичні</a:t>
            </a:r>
            <a:r>
              <a:rPr lang="ru-RU" sz="1800" dirty="0" smtClean="0"/>
              <a:t> та </a:t>
            </a:r>
            <a:r>
              <a:rPr lang="ru-RU" sz="1800" dirty="0" err="1" smtClean="0"/>
              <a:t>правові</a:t>
            </a:r>
            <a:r>
              <a:rPr lang="ru-RU" sz="1800" dirty="0" smtClean="0"/>
              <a:t> </a:t>
            </a:r>
            <a:r>
              <a:rPr lang="ru-RU" sz="1800" dirty="0" err="1" smtClean="0"/>
              <a:t>ідеї</a:t>
            </a:r>
            <a:r>
              <a:rPr lang="ru-RU" sz="1800" dirty="0" smtClean="0"/>
              <a:t> </a:t>
            </a:r>
            <a:r>
              <a:rPr lang="ru-RU" sz="1800" dirty="0" err="1" smtClean="0"/>
              <a:t>і</a:t>
            </a:r>
            <a:r>
              <a:rPr lang="ru-RU" sz="1800" dirty="0" smtClean="0"/>
              <a:t> </a:t>
            </a:r>
            <a:r>
              <a:rPr lang="ru-RU" sz="1800" dirty="0" err="1" smtClean="0"/>
              <a:t>визначають</a:t>
            </a:r>
            <a:r>
              <a:rPr lang="ru-RU" sz="1800" dirty="0" smtClean="0"/>
              <a:t> </a:t>
            </a:r>
            <a:r>
              <a:rPr lang="ru-RU" sz="1800" dirty="0" err="1" smtClean="0"/>
              <a:t>сутність</a:t>
            </a:r>
            <a:r>
              <a:rPr lang="ru-RU" sz="1800" dirty="0" smtClean="0"/>
              <a:t> </a:t>
            </a:r>
            <a:r>
              <a:rPr lang="ru-RU" sz="1800" dirty="0" err="1" smtClean="0"/>
              <a:t>організації</a:t>
            </a:r>
            <a:r>
              <a:rPr lang="ru-RU" sz="1800" dirty="0" smtClean="0"/>
              <a:t> </a:t>
            </a:r>
            <a:r>
              <a:rPr lang="ru-RU" sz="1800" dirty="0" err="1" smtClean="0"/>
              <a:t>і</a:t>
            </a:r>
            <a:r>
              <a:rPr lang="ru-RU" sz="1800" dirty="0" smtClean="0"/>
              <a:t> </a:t>
            </a:r>
            <a:r>
              <a:rPr lang="ru-RU" sz="1800" dirty="0" err="1" smtClean="0"/>
              <a:t>діяльності</a:t>
            </a:r>
            <a:r>
              <a:rPr lang="ru-RU" sz="1800" dirty="0" smtClean="0"/>
              <a:t> </a:t>
            </a:r>
            <a:r>
              <a:rPr lang="ru-RU" sz="1800" dirty="0" err="1" smtClean="0"/>
              <a:t>компетентних</a:t>
            </a:r>
            <a:r>
              <a:rPr lang="ru-RU" sz="1800" dirty="0" smtClean="0"/>
              <a:t> </a:t>
            </a:r>
            <a:r>
              <a:rPr lang="ru-RU" sz="1800" dirty="0" err="1" smtClean="0"/>
              <a:t>державних</a:t>
            </a:r>
            <a:r>
              <a:rPr lang="ru-RU" sz="1800" dirty="0" smtClean="0"/>
              <a:t> </a:t>
            </a:r>
            <a:r>
              <a:rPr lang="ru-RU" sz="1800" dirty="0" err="1" smtClean="0"/>
              <a:t>органів</a:t>
            </a:r>
            <a:r>
              <a:rPr lang="ru-RU" sz="1800" dirty="0" smtClean="0"/>
              <a:t> </a:t>
            </a:r>
            <a:r>
              <a:rPr lang="ru-RU" sz="1800" dirty="0" err="1" smtClean="0"/>
              <a:t>щодо</a:t>
            </a:r>
            <a:r>
              <a:rPr lang="ru-RU" sz="1800" dirty="0" smtClean="0"/>
              <a:t> </a:t>
            </a:r>
            <a:r>
              <a:rPr lang="ru-RU" sz="1800" dirty="0" err="1" smtClean="0"/>
              <a:t>досудового</a:t>
            </a:r>
            <a:r>
              <a:rPr lang="ru-RU" sz="1800" dirty="0" smtClean="0"/>
              <a:t> </a:t>
            </a:r>
            <a:r>
              <a:rPr lang="ru-RU" sz="1800" dirty="0" err="1" smtClean="0"/>
              <a:t>розслідування</a:t>
            </a:r>
            <a:r>
              <a:rPr lang="ru-RU" sz="1800" dirty="0" smtClean="0"/>
              <a:t> </a:t>
            </a:r>
            <a:r>
              <a:rPr lang="ru-RU" sz="1800" dirty="0" err="1" smtClean="0"/>
              <a:t>і</a:t>
            </a:r>
            <a:r>
              <a:rPr lang="ru-RU" sz="1800" dirty="0" smtClean="0"/>
              <a:t> судового </a:t>
            </a:r>
            <a:r>
              <a:rPr lang="ru-RU" sz="1800" dirty="0" err="1" smtClean="0"/>
              <a:t>розгляду</a:t>
            </a:r>
            <a:r>
              <a:rPr lang="ru-RU" sz="1800" dirty="0" smtClean="0"/>
              <a:t> </a:t>
            </a:r>
            <a:r>
              <a:rPr lang="ru-RU" sz="1800" dirty="0" err="1" smtClean="0"/>
              <a:t>кримінальних</a:t>
            </a:r>
            <a:r>
              <a:rPr lang="ru-RU" sz="1800" dirty="0" smtClean="0"/>
              <a:t> справ.</a:t>
            </a:r>
          </a:p>
          <a:p>
            <a:pPr marL="274320" indent="-274320" fontAlgn="auto">
              <a:spcAft>
                <a:spcPts val="0"/>
              </a:spcAft>
              <a:buFont typeface="Wingdings"/>
              <a:buNone/>
              <a:defRPr/>
            </a:pPr>
            <a:r>
              <a:rPr lang="ru-RU" sz="1800" dirty="0" smtClean="0"/>
              <a:t>		</a:t>
            </a:r>
            <a:r>
              <a:rPr lang="ru-RU" sz="1800" b="1" u="sng" dirty="0" err="1" smtClean="0"/>
              <a:t>Ознаки</a:t>
            </a:r>
            <a:r>
              <a:rPr lang="ru-RU" sz="1800" b="1" u="sng" dirty="0" smtClean="0"/>
              <a:t> засад </a:t>
            </a:r>
            <a:r>
              <a:rPr lang="ru-RU" sz="1800" b="1" u="sng" dirty="0" err="1" smtClean="0"/>
              <a:t>кримінально-процесуального</a:t>
            </a:r>
            <a:r>
              <a:rPr lang="ru-RU" sz="1800" b="1" u="sng" dirty="0" smtClean="0"/>
              <a:t> права: </a:t>
            </a:r>
          </a:p>
          <a:p>
            <a:pPr marL="274320" indent="-274320" fontAlgn="auto">
              <a:spcAft>
                <a:spcPts val="0"/>
              </a:spcAft>
              <a:buFont typeface="Wingdings"/>
              <a:buNone/>
              <a:defRPr/>
            </a:pPr>
            <a:r>
              <a:rPr lang="ru-RU" sz="1800" dirty="0" smtClean="0"/>
              <a:t> 1)вони </a:t>
            </a:r>
            <a:r>
              <a:rPr lang="ru-RU" sz="1800" dirty="0" err="1" smtClean="0"/>
              <a:t>втілені</a:t>
            </a:r>
            <a:r>
              <a:rPr lang="ru-RU" sz="1800" dirty="0" smtClean="0"/>
              <a:t> у </a:t>
            </a:r>
            <a:r>
              <a:rPr lang="ru-RU" sz="1800" dirty="0" err="1" smtClean="0"/>
              <a:t>формі</a:t>
            </a:r>
            <a:r>
              <a:rPr lang="ru-RU" sz="1800" dirty="0" smtClean="0"/>
              <a:t> </a:t>
            </a:r>
            <a:r>
              <a:rPr lang="ru-RU" sz="1800" dirty="0" err="1" smtClean="0"/>
              <a:t>правових</a:t>
            </a:r>
            <a:r>
              <a:rPr lang="ru-RU" sz="1800" dirty="0" smtClean="0"/>
              <a:t> норм. Не </a:t>
            </a:r>
            <a:r>
              <a:rPr lang="ru-RU" sz="1800" dirty="0" err="1" smtClean="0"/>
              <a:t>можна</a:t>
            </a:r>
            <a:r>
              <a:rPr lang="ru-RU" sz="1800" dirty="0" smtClean="0"/>
              <a:t> </a:t>
            </a:r>
            <a:r>
              <a:rPr lang="ru-RU" sz="1800" dirty="0" err="1" smtClean="0"/>
              <a:t>вважати</a:t>
            </a:r>
            <a:r>
              <a:rPr lang="ru-RU" sz="1800" dirty="0" smtClean="0"/>
              <a:t> принципами </a:t>
            </a:r>
            <a:r>
              <a:rPr lang="ru-RU" sz="1800" dirty="0" err="1" smtClean="0"/>
              <a:t>ті</a:t>
            </a:r>
            <a:r>
              <a:rPr lang="ru-RU" sz="1800" dirty="0" smtClean="0"/>
              <a:t> </a:t>
            </a:r>
            <a:r>
              <a:rPr lang="ru-RU" sz="1800" dirty="0" err="1" smtClean="0"/>
              <a:t>наукові</a:t>
            </a:r>
            <a:r>
              <a:rPr lang="ru-RU" sz="1800" dirty="0" smtClean="0"/>
              <a:t> та </a:t>
            </a:r>
            <a:r>
              <a:rPr lang="ru-RU" sz="1800" dirty="0" err="1" smtClean="0"/>
              <a:t>політичні</a:t>
            </a:r>
            <a:r>
              <a:rPr lang="ru-RU" sz="1800" dirty="0" smtClean="0"/>
              <a:t> </a:t>
            </a:r>
            <a:r>
              <a:rPr lang="ru-RU" sz="1800" dirty="0" err="1" smtClean="0"/>
              <a:t>ідеї</a:t>
            </a:r>
            <a:r>
              <a:rPr lang="ru-RU" sz="1800" dirty="0" smtClean="0"/>
              <a:t>, </a:t>
            </a:r>
            <a:r>
              <a:rPr lang="ru-RU" sz="1800" dirty="0" err="1" smtClean="0"/>
              <a:t>що</a:t>
            </a:r>
            <a:r>
              <a:rPr lang="ru-RU" sz="1800" dirty="0" smtClean="0"/>
              <a:t> не </a:t>
            </a:r>
            <a:r>
              <a:rPr lang="ru-RU" sz="1800" dirty="0" err="1" smtClean="0"/>
              <a:t>дістали</a:t>
            </a:r>
            <a:r>
              <a:rPr lang="ru-RU" sz="1800" dirty="0" smtClean="0"/>
              <a:t> </a:t>
            </a:r>
            <a:r>
              <a:rPr lang="ru-RU" sz="1800" dirty="0" err="1" smtClean="0"/>
              <a:t>відображення</a:t>
            </a:r>
            <a:r>
              <a:rPr lang="ru-RU" sz="1800" dirty="0" smtClean="0"/>
              <a:t> у нормах права; </a:t>
            </a:r>
          </a:p>
          <a:p>
            <a:pPr marL="274320" indent="-274320" fontAlgn="auto">
              <a:spcAft>
                <a:spcPts val="0"/>
              </a:spcAft>
              <a:buFont typeface="Wingdings"/>
              <a:buNone/>
              <a:defRPr/>
            </a:pPr>
            <a:r>
              <a:rPr lang="ru-RU" sz="1800" dirty="0" smtClean="0"/>
              <a:t> 2)</a:t>
            </a:r>
            <a:r>
              <a:rPr lang="ru-RU" sz="1800" dirty="0" err="1" smtClean="0"/>
              <a:t>норми-принципи</a:t>
            </a:r>
            <a:r>
              <a:rPr lang="ru-RU" sz="1800" dirty="0" smtClean="0"/>
              <a:t> </a:t>
            </a:r>
            <a:r>
              <a:rPr lang="ru-RU" sz="1800" dirty="0" err="1" smtClean="0"/>
              <a:t>є</a:t>
            </a:r>
            <a:r>
              <a:rPr lang="ru-RU" sz="1800" dirty="0" smtClean="0"/>
              <a:t> не </a:t>
            </a:r>
            <a:r>
              <a:rPr lang="ru-RU" sz="1800" dirty="0" err="1" smtClean="0"/>
              <a:t>вивідними</a:t>
            </a:r>
            <a:r>
              <a:rPr lang="ru-RU" sz="1800" dirty="0" smtClean="0"/>
              <a:t>, а </a:t>
            </a:r>
            <a:r>
              <a:rPr lang="ru-RU" sz="1800" dirty="0" err="1" smtClean="0"/>
              <a:t>навпаки</a:t>
            </a:r>
            <a:r>
              <a:rPr lang="ru-RU" sz="1800" dirty="0" smtClean="0"/>
              <a:t> – </a:t>
            </a:r>
            <a:r>
              <a:rPr lang="ru-RU" sz="1800" dirty="0" err="1" smtClean="0"/>
              <a:t>із</a:t>
            </a:r>
            <a:r>
              <a:rPr lang="ru-RU" sz="1800" dirty="0" smtClean="0"/>
              <a:t> них </a:t>
            </a:r>
            <a:r>
              <a:rPr lang="ru-RU" sz="1800" dirty="0" err="1" smtClean="0"/>
              <a:t>виводяться</a:t>
            </a:r>
            <a:r>
              <a:rPr lang="ru-RU" sz="1800" dirty="0" smtClean="0"/>
              <a:t> </a:t>
            </a:r>
            <a:r>
              <a:rPr lang="ru-RU" sz="1800" dirty="0" err="1" smtClean="0"/>
              <a:t>всі</a:t>
            </a:r>
            <a:r>
              <a:rPr lang="ru-RU" sz="1800" dirty="0" smtClean="0"/>
              <a:t> </a:t>
            </a:r>
            <a:r>
              <a:rPr lang="ru-RU" sz="1800" dirty="0" err="1" smtClean="0"/>
              <a:t>інші</a:t>
            </a:r>
            <a:r>
              <a:rPr lang="ru-RU" sz="1800" dirty="0" smtClean="0"/>
              <a:t> </a:t>
            </a:r>
            <a:r>
              <a:rPr lang="ru-RU" sz="1800" dirty="0" err="1" smtClean="0"/>
              <a:t>норми</a:t>
            </a:r>
            <a:r>
              <a:rPr lang="ru-RU" sz="1800" dirty="0" smtClean="0"/>
              <a:t> </a:t>
            </a:r>
            <a:r>
              <a:rPr lang="ru-RU" sz="1800" dirty="0" err="1" smtClean="0"/>
              <a:t>кримінально-процесуального</a:t>
            </a:r>
            <a:r>
              <a:rPr lang="ru-RU" sz="1800" dirty="0" smtClean="0"/>
              <a:t> права (</a:t>
            </a:r>
            <a:r>
              <a:rPr lang="ru-RU" sz="1800" dirty="0" err="1" smtClean="0"/>
              <a:t>які</a:t>
            </a:r>
            <a:r>
              <a:rPr lang="ru-RU" sz="1800" dirty="0" smtClean="0"/>
              <a:t> </a:t>
            </a:r>
            <a:r>
              <a:rPr lang="ru-RU" sz="1800" dirty="0" err="1" smtClean="0"/>
              <a:t>перебувають</a:t>
            </a:r>
            <a:r>
              <a:rPr lang="ru-RU" sz="1800" dirty="0" smtClean="0"/>
              <a:t> «</a:t>
            </a:r>
            <a:r>
              <a:rPr lang="ru-RU" sz="1800" dirty="0" err="1" smtClean="0"/>
              <a:t>під</a:t>
            </a:r>
            <a:r>
              <a:rPr lang="ru-RU" sz="1800" dirty="0" smtClean="0"/>
              <a:t> нормами-принципами»);</a:t>
            </a:r>
          </a:p>
          <a:p>
            <a:pPr marL="274320" indent="-274320" fontAlgn="auto">
              <a:spcAft>
                <a:spcPts val="0"/>
              </a:spcAft>
              <a:buFont typeface="Wingdings"/>
              <a:buNone/>
              <a:defRPr/>
            </a:pPr>
            <a:r>
              <a:rPr lang="ru-RU" sz="1800" dirty="0" smtClean="0"/>
              <a:t> 3)вони </a:t>
            </a:r>
            <a:r>
              <a:rPr lang="ru-RU" sz="1800" dirty="0" err="1" smtClean="0"/>
              <a:t>є</a:t>
            </a:r>
            <a:r>
              <a:rPr lang="ru-RU" sz="1800" dirty="0" smtClean="0"/>
              <a:t> </a:t>
            </a:r>
            <a:r>
              <a:rPr lang="ru-RU" sz="1800" dirty="0" err="1" smtClean="0"/>
              <a:t>найзагальнішими</a:t>
            </a:r>
            <a:r>
              <a:rPr lang="ru-RU" sz="1800" dirty="0" smtClean="0"/>
              <a:t>, </a:t>
            </a:r>
            <a:r>
              <a:rPr lang="ru-RU" sz="1800" dirty="0" err="1" smtClean="0"/>
              <a:t>фундаментальними</a:t>
            </a:r>
            <a:r>
              <a:rPr lang="ru-RU" sz="1800" dirty="0" smtClean="0"/>
              <a:t> </a:t>
            </a:r>
            <a:r>
              <a:rPr lang="ru-RU" sz="1800" dirty="0" err="1" smtClean="0"/>
              <a:t>правовими</a:t>
            </a:r>
            <a:r>
              <a:rPr lang="ru-RU" sz="1800" dirty="0" smtClean="0"/>
              <a:t> </a:t>
            </a:r>
            <a:r>
              <a:rPr lang="ru-RU" sz="1800" dirty="0" err="1" smtClean="0"/>
              <a:t>положеннями</a:t>
            </a:r>
            <a:r>
              <a:rPr lang="ru-RU" sz="1800" dirty="0" smtClean="0"/>
              <a:t>; </a:t>
            </a:r>
          </a:p>
          <a:p>
            <a:pPr marL="274320" indent="-274320" fontAlgn="auto">
              <a:spcAft>
                <a:spcPts val="0"/>
              </a:spcAft>
              <a:buFont typeface="Wingdings"/>
              <a:buNone/>
              <a:defRPr/>
            </a:pPr>
            <a:r>
              <a:rPr lang="ru-RU" sz="1800" dirty="0" smtClean="0"/>
              <a:t> 4)на </a:t>
            </a:r>
            <a:r>
              <a:rPr lang="ru-RU" sz="1800" dirty="0" err="1" smtClean="0"/>
              <a:t>їх</a:t>
            </a:r>
            <a:r>
              <a:rPr lang="ru-RU" sz="1800" dirty="0" smtClean="0"/>
              <a:t> </a:t>
            </a:r>
            <a:r>
              <a:rPr lang="ru-RU" sz="1800" dirty="0" err="1" smtClean="0"/>
              <a:t>основі</a:t>
            </a:r>
            <a:r>
              <a:rPr lang="ru-RU" sz="1800" dirty="0" smtClean="0"/>
              <a:t> </a:t>
            </a:r>
            <a:r>
              <a:rPr lang="ru-RU" sz="1800" dirty="0" err="1" smtClean="0"/>
              <a:t>побудована</a:t>
            </a:r>
            <a:r>
              <a:rPr lang="ru-RU" sz="1800" dirty="0" smtClean="0"/>
              <a:t> </a:t>
            </a:r>
            <a:r>
              <a:rPr lang="ru-RU" sz="1800" dirty="0" err="1" smtClean="0"/>
              <a:t>і</a:t>
            </a:r>
            <a:r>
              <a:rPr lang="ru-RU" sz="1800" dirty="0" smtClean="0"/>
              <a:t> </a:t>
            </a:r>
            <a:r>
              <a:rPr lang="ru-RU" sz="1800" dirty="0" err="1" smtClean="0"/>
              <a:t>діє</a:t>
            </a:r>
            <a:r>
              <a:rPr lang="ru-RU" sz="1800" dirty="0" smtClean="0"/>
              <a:t> вся </a:t>
            </a:r>
            <a:r>
              <a:rPr lang="ru-RU" sz="1800" dirty="0" err="1" smtClean="0"/>
              <a:t>кримінально-процесуальна</a:t>
            </a:r>
            <a:r>
              <a:rPr lang="ru-RU" sz="1800" dirty="0" smtClean="0"/>
              <a:t> система (</a:t>
            </a:r>
            <a:r>
              <a:rPr lang="ru-RU" sz="1800" dirty="0" err="1" smtClean="0"/>
              <a:t>ця</a:t>
            </a:r>
            <a:r>
              <a:rPr lang="ru-RU" sz="1800" dirty="0" smtClean="0"/>
              <a:t> </a:t>
            </a:r>
            <a:r>
              <a:rPr lang="ru-RU" sz="1800" dirty="0" err="1" smtClean="0"/>
              <a:t>ознака</a:t>
            </a:r>
            <a:r>
              <a:rPr lang="ru-RU" sz="1800" dirty="0" smtClean="0"/>
              <a:t> </a:t>
            </a:r>
            <a:r>
              <a:rPr lang="ru-RU" sz="1800" dirty="0" err="1" smtClean="0"/>
              <a:t>принципів</a:t>
            </a:r>
            <a:r>
              <a:rPr lang="ru-RU" sz="1800" dirty="0" smtClean="0"/>
              <a:t> </a:t>
            </a:r>
            <a:r>
              <a:rPr lang="ru-RU" sz="1800" dirty="0" err="1" smtClean="0"/>
              <a:t>характеризує</a:t>
            </a:r>
            <a:r>
              <a:rPr lang="ru-RU" sz="1800" dirty="0" smtClean="0"/>
              <a:t> </a:t>
            </a:r>
            <a:r>
              <a:rPr lang="ru-RU" sz="1800" dirty="0" err="1" smtClean="0"/>
              <a:t>процес</a:t>
            </a:r>
            <a:r>
              <a:rPr lang="ru-RU" sz="1800" dirty="0" smtClean="0"/>
              <a:t> </a:t>
            </a:r>
            <a:r>
              <a:rPr lang="ru-RU" sz="1800" dirty="0" err="1" smtClean="0"/>
              <a:t>із</a:t>
            </a:r>
            <a:r>
              <a:rPr lang="ru-RU" sz="1800" dirty="0" smtClean="0"/>
              <a:t> </a:t>
            </a:r>
            <a:r>
              <a:rPr lang="ru-RU" sz="1800" dirty="0" err="1" smtClean="0"/>
              <a:t>середини</a:t>
            </a:r>
            <a:r>
              <a:rPr lang="ru-RU" sz="1800" dirty="0" smtClean="0"/>
              <a:t>);</a:t>
            </a:r>
          </a:p>
          <a:p>
            <a:pPr marL="274320" indent="-274320" fontAlgn="auto">
              <a:spcAft>
                <a:spcPts val="0"/>
              </a:spcAft>
              <a:buFont typeface="Wingdings"/>
              <a:buNone/>
              <a:defRPr/>
            </a:pPr>
            <a:r>
              <a:rPr lang="ru-RU" sz="1800" dirty="0" smtClean="0"/>
              <a:t> 5)вони </a:t>
            </a:r>
            <a:r>
              <a:rPr lang="ru-RU" sz="1800" dirty="0" err="1" smtClean="0"/>
              <a:t>характеризують</a:t>
            </a:r>
            <a:r>
              <a:rPr lang="ru-RU" sz="1800" dirty="0" smtClean="0"/>
              <a:t> </a:t>
            </a:r>
            <a:r>
              <a:rPr lang="ru-RU" sz="1800" dirty="0" err="1" smtClean="0"/>
              <a:t>кримінальний</a:t>
            </a:r>
            <a:r>
              <a:rPr lang="ru-RU" sz="1800" dirty="0" smtClean="0"/>
              <a:t> </a:t>
            </a:r>
            <a:r>
              <a:rPr lang="ru-RU" sz="1800" dirty="0" err="1" smtClean="0"/>
              <a:t>процес</a:t>
            </a:r>
            <a:r>
              <a:rPr lang="ru-RU" sz="1800" dirty="0" smtClean="0"/>
              <a:t> у </a:t>
            </a:r>
            <a:r>
              <a:rPr lang="ru-RU" sz="1800" dirty="0" err="1" smtClean="0"/>
              <a:t>цілому</a:t>
            </a:r>
            <a:r>
              <a:rPr lang="ru-RU" sz="1800" dirty="0" smtClean="0"/>
              <a:t> – </a:t>
            </a:r>
            <a:r>
              <a:rPr lang="ru-RU" sz="1800" dirty="0" err="1" smtClean="0"/>
              <a:t>ззовні</a:t>
            </a:r>
            <a:r>
              <a:rPr lang="ru-RU" sz="1800" dirty="0" smtClean="0"/>
              <a:t>;</a:t>
            </a:r>
          </a:p>
          <a:p>
            <a:pPr marL="274320" indent="-274320" fontAlgn="auto">
              <a:spcAft>
                <a:spcPts val="0"/>
              </a:spcAft>
              <a:buFont typeface="Wingdings"/>
              <a:buNone/>
              <a:defRPr/>
            </a:pPr>
            <a:r>
              <a:rPr lang="ru-RU" sz="1800" dirty="0" smtClean="0"/>
              <a:t> 6)</a:t>
            </a:r>
            <a:r>
              <a:rPr lang="ru-RU" sz="1800" dirty="0" err="1" smtClean="0"/>
              <a:t>норми-принципи</a:t>
            </a:r>
            <a:r>
              <a:rPr lang="ru-RU" sz="1800" dirty="0" smtClean="0"/>
              <a:t> </a:t>
            </a:r>
            <a:r>
              <a:rPr lang="ru-RU" sz="1800" dirty="0" err="1" smtClean="0"/>
              <a:t>діють</a:t>
            </a:r>
            <a:r>
              <a:rPr lang="ru-RU" sz="1800" dirty="0" smtClean="0"/>
              <a:t> на </a:t>
            </a:r>
            <a:r>
              <a:rPr lang="ru-RU" sz="1800" dirty="0" err="1" smtClean="0"/>
              <a:t>всіх</a:t>
            </a:r>
            <a:r>
              <a:rPr lang="ru-RU" sz="1800" dirty="0" smtClean="0"/>
              <a:t> </a:t>
            </a:r>
            <a:r>
              <a:rPr lang="ru-RU" sz="1800" dirty="0" err="1" smtClean="0"/>
              <a:t>або</a:t>
            </a:r>
            <a:r>
              <a:rPr lang="ru-RU" sz="1800" dirty="0" smtClean="0"/>
              <a:t> </a:t>
            </a:r>
            <a:r>
              <a:rPr lang="ru-RU" sz="1800" dirty="0" err="1" smtClean="0"/>
              <a:t>на</a:t>
            </a:r>
            <a:r>
              <a:rPr lang="ru-RU" sz="1800" dirty="0" smtClean="0"/>
              <a:t> </a:t>
            </a:r>
            <a:r>
              <a:rPr lang="ru-RU" sz="1800" dirty="0" err="1" smtClean="0"/>
              <a:t>більшості</a:t>
            </a:r>
            <a:r>
              <a:rPr lang="ru-RU" sz="1800" dirty="0" smtClean="0"/>
              <a:t> </a:t>
            </a:r>
            <a:r>
              <a:rPr lang="ru-RU" sz="1800" dirty="0" err="1" smtClean="0"/>
              <a:t>стадій</a:t>
            </a:r>
            <a:r>
              <a:rPr lang="ru-RU" sz="1800" dirty="0" smtClean="0"/>
              <a:t> </a:t>
            </a:r>
            <a:r>
              <a:rPr lang="ru-RU" sz="1800" dirty="0" err="1" smtClean="0"/>
              <a:t>кримінального</a:t>
            </a:r>
            <a:r>
              <a:rPr lang="ru-RU" sz="1800" dirty="0" smtClean="0"/>
              <a:t> </a:t>
            </a:r>
            <a:r>
              <a:rPr lang="ru-RU" sz="1800" dirty="0" err="1" smtClean="0"/>
              <a:t>процесу</a:t>
            </a:r>
            <a:r>
              <a:rPr lang="ru-RU" sz="1800" dirty="0" smtClean="0"/>
              <a:t> </a:t>
            </a:r>
            <a:r>
              <a:rPr lang="ru-RU" sz="1800" dirty="0" err="1" smtClean="0"/>
              <a:t>і</a:t>
            </a:r>
            <a:r>
              <a:rPr lang="ru-RU" sz="1800" dirty="0" smtClean="0"/>
              <a:t> </a:t>
            </a:r>
            <a:r>
              <a:rPr lang="ru-RU" sz="1800" dirty="0" err="1" smtClean="0"/>
              <a:t>обов'язково</a:t>
            </a:r>
            <a:r>
              <a:rPr lang="ru-RU" sz="1800" dirty="0" smtClean="0"/>
              <a:t> в </a:t>
            </a:r>
            <a:r>
              <a:rPr lang="ru-RU" sz="1800" dirty="0" err="1" smtClean="0"/>
              <a:t>його</a:t>
            </a:r>
            <a:r>
              <a:rPr lang="ru-RU" sz="1800" dirty="0" smtClean="0"/>
              <a:t> </a:t>
            </a:r>
            <a:r>
              <a:rPr lang="ru-RU" sz="1800" dirty="0" err="1" smtClean="0"/>
              <a:t>центральній</a:t>
            </a:r>
            <a:r>
              <a:rPr lang="ru-RU" sz="1800" dirty="0" smtClean="0"/>
              <a:t> </a:t>
            </a:r>
            <a:r>
              <a:rPr lang="ru-RU" sz="1800" dirty="0" err="1" smtClean="0"/>
              <a:t>стадії</a:t>
            </a:r>
            <a:r>
              <a:rPr lang="ru-RU" sz="1800" dirty="0" smtClean="0"/>
              <a:t> – судовому </a:t>
            </a:r>
            <a:r>
              <a:rPr lang="ru-RU" sz="1800" dirty="0" err="1" smtClean="0"/>
              <a:t>розгляді</a:t>
            </a:r>
            <a:r>
              <a:rPr lang="ru-RU" sz="1800" dirty="0" smtClean="0"/>
              <a:t> </a:t>
            </a:r>
            <a:r>
              <a:rPr lang="ru-RU" sz="1800" dirty="0" err="1" smtClean="0"/>
              <a:t>кримінальної</a:t>
            </a:r>
            <a:r>
              <a:rPr lang="ru-RU" sz="1800" dirty="0" smtClean="0"/>
              <a:t> </a:t>
            </a:r>
            <a:r>
              <a:rPr lang="ru-RU" sz="1800" dirty="0" err="1" smtClean="0"/>
              <a:t>справи</a:t>
            </a:r>
            <a:r>
              <a:rPr lang="ru-RU" sz="1800" dirty="0" smtClean="0"/>
              <a:t>;</a:t>
            </a:r>
          </a:p>
          <a:p>
            <a:pPr marL="274320" indent="-274320" fontAlgn="auto">
              <a:spcAft>
                <a:spcPts val="0"/>
              </a:spcAft>
              <a:buFont typeface="Wingdings"/>
              <a:buNone/>
              <a:defRPr/>
            </a:pPr>
            <a:r>
              <a:rPr lang="ru-RU" sz="1800" dirty="0" smtClean="0"/>
              <a:t> 7)</a:t>
            </a:r>
            <a:r>
              <a:rPr lang="ru-RU" sz="1800" dirty="0" err="1" smtClean="0"/>
              <a:t>порушення</a:t>
            </a:r>
            <a:r>
              <a:rPr lang="ru-RU" sz="1800" dirty="0" smtClean="0"/>
              <a:t> одного принципу, як правило, </a:t>
            </a:r>
            <a:r>
              <a:rPr lang="ru-RU" sz="1800" dirty="0" err="1" smtClean="0"/>
              <a:t>призводить</a:t>
            </a:r>
            <a:r>
              <a:rPr lang="ru-RU" sz="1800" dirty="0" smtClean="0"/>
              <a:t> до </a:t>
            </a:r>
            <a:r>
              <a:rPr lang="ru-RU" sz="1800" dirty="0" err="1" smtClean="0"/>
              <a:t>порушення</a:t>
            </a:r>
            <a:r>
              <a:rPr lang="ru-RU" sz="1800" dirty="0" smtClean="0"/>
              <a:t> </a:t>
            </a:r>
            <a:r>
              <a:rPr lang="ru-RU" sz="1800" dirty="0" err="1" smtClean="0"/>
              <a:t>інших</a:t>
            </a:r>
            <a:r>
              <a:rPr lang="ru-RU" sz="1800" dirty="0" smtClean="0"/>
              <a:t> </a:t>
            </a:r>
            <a:r>
              <a:rPr lang="ru-RU" sz="1800" dirty="0" err="1" smtClean="0"/>
              <a:t>принципів</a:t>
            </a:r>
            <a:r>
              <a:rPr lang="ru-RU" sz="1800" dirty="0" smtClean="0"/>
              <a:t> </a:t>
            </a:r>
            <a:r>
              <a:rPr lang="ru-RU" sz="1800" dirty="0" err="1" smtClean="0"/>
              <a:t>і</a:t>
            </a:r>
            <a:r>
              <a:rPr lang="ru-RU" sz="1800" dirty="0" smtClean="0"/>
              <a:t> </a:t>
            </a:r>
            <a:r>
              <a:rPr lang="ru-RU" sz="1800" dirty="0" err="1" smtClean="0"/>
              <a:t>тим</a:t>
            </a:r>
            <a:r>
              <a:rPr lang="ru-RU" sz="1800" dirty="0" smtClean="0"/>
              <a:t> самим до </a:t>
            </a:r>
            <a:r>
              <a:rPr lang="ru-RU" sz="1800" dirty="0" err="1" smtClean="0"/>
              <a:t>порушення</a:t>
            </a:r>
            <a:r>
              <a:rPr lang="ru-RU" sz="1800" dirty="0" smtClean="0"/>
              <a:t> </a:t>
            </a:r>
            <a:r>
              <a:rPr lang="ru-RU" sz="1800" dirty="0" err="1" smtClean="0"/>
              <a:t>законності</a:t>
            </a:r>
            <a:r>
              <a:rPr lang="ru-RU" sz="1800" dirty="0" smtClean="0"/>
              <a:t> при </a:t>
            </a:r>
            <a:r>
              <a:rPr lang="ru-RU" sz="1800" dirty="0" err="1" smtClean="0"/>
              <a:t>провадженні</a:t>
            </a:r>
            <a:r>
              <a:rPr lang="ru-RU" sz="1800" dirty="0" smtClean="0"/>
              <a:t> у </a:t>
            </a:r>
            <a:r>
              <a:rPr lang="ru-RU" sz="1800" dirty="0" err="1" smtClean="0"/>
              <a:t>кримінальній</a:t>
            </a:r>
            <a:r>
              <a:rPr lang="ru-RU" sz="1800" dirty="0" smtClean="0"/>
              <a:t> </a:t>
            </a:r>
            <a:r>
              <a:rPr lang="ru-RU" sz="1800" dirty="0" err="1" smtClean="0"/>
              <a:t>справі</a:t>
            </a:r>
            <a:r>
              <a:rPr lang="ru-RU" sz="1800" dirty="0" smtClean="0"/>
              <a:t>; </a:t>
            </a:r>
          </a:p>
          <a:p>
            <a:pPr marL="274320" indent="-274320" fontAlgn="auto">
              <a:spcAft>
                <a:spcPts val="0"/>
              </a:spcAft>
              <a:buFont typeface="Wingdings"/>
              <a:buNone/>
              <a:defRPr/>
            </a:pPr>
            <a:r>
              <a:rPr lang="ru-RU" sz="1800" dirty="0" smtClean="0"/>
              <a:t> 8)</a:t>
            </a:r>
            <a:r>
              <a:rPr lang="ru-RU" sz="1800" dirty="0" err="1" smtClean="0"/>
              <a:t>недотримання</a:t>
            </a:r>
            <a:r>
              <a:rPr lang="ru-RU" sz="1800" dirty="0" smtClean="0"/>
              <a:t> </a:t>
            </a:r>
            <a:r>
              <a:rPr lang="ru-RU" sz="1800" dirty="0" err="1" smtClean="0"/>
              <a:t>хоча</a:t>
            </a:r>
            <a:r>
              <a:rPr lang="ru-RU" sz="1800" dirty="0" smtClean="0"/>
              <a:t> б одного принципу </a:t>
            </a:r>
            <a:r>
              <a:rPr lang="ru-RU" sz="1800" dirty="0" err="1" smtClean="0"/>
              <a:t>спричиняє</a:t>
            </a:r>
            <a:r>
              <a:rPr lang="ru-RU" sz="1800" dirty="0" smtClean="0"/>
              <a:t> </a:t>
            </a:r>
            <a:r>
              <a:rPr lang="ru-RU" sz="1800" dirty="0" err="1" smtClean="0"/>
              <a:t>скасування</a:t>
            </a:r>
            <a:r>
              <a:rPr lang="ru-RU" sz="1800" dirty="0" smtClean="0"/>
              <a:t> </a:t>
            </a:r>
            <a:r>
              <a:rPr lang="ru-RU" sz="1800" dirty="0" err="1" smtClean="0"/>
              <a:t>прийнятих</a:t>
            </a:r>
            <a:r>
              <a:rPr lang="ru-RU" sz="1800" dirty="0" smtClean="0"/>
              <a:t> у </a:t>
            </a:r>
            <a:r>
              <a:rPr lang="ru-RU" sz="1800" dirty="0" err="1" smtClean="0"/>
              <a:t>справі</a:t>
            </a:r>
            <a:r>
              <a:rPr lang="ru-RU" sz="1800" dirty="0" smtClean="0"/>
              <a:t> </a:t>
            </a:r>
            <a:r>
              <a:rPr lang="ru-RU" sz="1800" dirty="0" err="1" smtClean="0"/>
              <a:t>рішень</a:t>
            </a:r>
            <a:r>
              <a:rPr lang="ru-RU" sz="1800" dirty="0" smtClean="0"/>
              <a:t> та </a:t>
            </a:r>
            <a:r>
              <a:rPr lang="ru-RU" sz="1800" dirty="0" err="1" smtClean="0"/>
              <a:t>інші</a:t>
            </a:r>
            <a:r>
              <a:rPr lang="ru-RU" sz="1800" dirty="0" smtClean="0"/>
              <a:t> </a:t>
            </a:r>
            <a:r>
              <a:rPr lang="ru-RU" sz="1800" dirty="0" err="1" smtClean="0"/>
              <a:t>негативні</a:t>
            </a:r>
            <a:r>
              <a:rPr lang="ru-RU" sz="1800" dirty="0" smtClean="0"/>
              <a:t> </a:t>
            </a:r>
            <a:r>
              <a:rPr lang="ru-RU" sz="1800" dirty="0" err="1" smtClean="0"/>
              <a:t>наслідки</a:t>
            </a:r>
            <a:r>
              <a:rPr lang="ru-RU" sz="1800" dirty="0" smtClean="0"/>
              <a:t>.</a:t>
            </a:r>
          </a:p>
          <a:p>
            <a:pPr marL="274320" indent="-274320" fontAlgn="auto">
              <a:spcAft>
                <a:spcPts val="0"/>
              </a:spcAft>
              <a:buFont typeface="Wingdings"/>
              <a:buNone/>
              <a:defRPr/>
            </a:pPr>
            <a:r>
              <a:rPr lang="ru-RU" sz="1800" dirty="0" smtClean="0"/>
              <a:t>		</a:t>
            </a:r>
            <a:r>
              <a:rPr lang="ru-RU" sz="1800" dirty="0" err="1" smtClean="0"/>
              <a:t>Кожна</a:t>
            </a:r>
            <a:r>
              <a:rPr lang="ru-RU" sz="1800" dirty="0" smtClean="0"/>
              <a:t> </a:t>
            </a:r>
            <a:r>
              <a:rPr lang="ru-RU" sz="1800" dirty="0" err="1" smtClean="0"/>
              <a:t>ознака</a:t>
            </a:r>
            <a:r>
              <a:rPr lang="ru-RU" sz="1800" dirty="0" smtClean="0"/>
              <a:t> </a:t>
            </a:r>
            <a:r>
              <a:rPr lang="ru-RU" sz="1800" dirty="0" err="1" smtClean="0"/>
              <a:t>і</a:t>
            </a:r>
            <a:r>
              <a:rPr lang="ru-RU" sz="1800" dirty="0" smtClean="0"/>
              <a:t> </a:t>
            </a:r>
            <a:r>
              <a:rPr lang="ru-RU" sz="1800" dirty="0" err="1" smtClean="0"/>
              <a:t>всі</a:t>
            </a:r>
            <a:r>
              <a:rPr lang="ru-RU" sz="1800" dirty="0" smtClean="0"/>
              <a:t> вони в </a:t>
            </a:r>
            <a:r>
              <a:rPr lang="ru-RU" sz="1800" dirty="0" err="1" smtClean="0"/>
              <a:t>цілому</a:t>
            </a:r>
            <a:r>
              <a:rPr lang="ru-RU" sz="1800" dirty="0" smtClean="0"/>
              <a:t> </a:t>
            </a:r>
            <a:r>
              <a:rPr lang="ru-RU" sz="1800" dirty="0" err="1" smtClean="0"/>
              <a:t>підкреслюють</a:t>
            </a:r>
            <a:r>
              <a:rPr lang="ru-RU" sz="1800" dirty="0" smtClean="0"/>
              <a:t> </a:t>
            </a:r>
            <a:r>
              <a:rPr lang="ru-RU" sz="1800" dirty="0" err="1" smtClean="0"/>
              <a:t>загальність</a:t>
            </a:r>
            <a:r>
              <a:rPr lang="ru-RU" sz="1800" dirty="0" smtClean="0"/>
              <a:t> </a:t>
            </a:r>
            <a:r>
              <a:rPr lang="ru-RU" sz="1800" dirty="0" err="1" smtClean="0"/>
              <a:t>положень</a:t>
            </a:r>
            <a:r>
              <a:rPr lang="ru-RU" sz="1800" dirty="0" smtClean="0"/>
              <a:t>, </a:t>
            </a:r>
            <a:r>
              <a:rPr lang="ru-RU" sz="1800" dirty="0" err="1" smtClean="0"/>
              <a:t>що</a:t>
            </a:r>
            <a:r>
              <a:rPr lang="ru-RU" sz="1800" dirty="0" smtClean="0"/>
              <a:t> </a:t>
            </a:r>
            <a:r>
              <a:rPr lang="ru-RU" sz="1800" dirty="0" err="1" smtClean="0"/>
              <a:t>є</a:t>
            </a:r>
            <a:r>
              <a:rPr lang="ru-RU" sz="1800" dirty="0" smtClean="0"/>
              <a:t> засадами </a:t>
            </a:r>
            <a:r>
              <a:rPr lang="ru-RU" sz="1800" dirty="0" err="1" smtClean="0"/>
              <a:t>кримінально-процесуального</a:t>
            </a:r>
            <a:r>
              <a:rPr lang="ru-RU" sz="1800" dirty="0" smtClean="0"/>
              <a:t> права. </a:t>
            </a:r>
            <a:r>
              <a:rPr lang="ru-RU" sz="1800" dirty="0" err="1" smtClean="0"/>
              <a:t>Однак</a:t>
            </a:r>
            <a:r>
              <a:rPr lang="ru-RU" sz="1800" dirty="0" smtClean="0"/>
              <a:t> у </a:t>
            </a:r>
            <a:r>
              <a:rPr lang="ru-RU" sz="1800" dirty="0" err="1" smtClean="0"/>
              <a:t>літературі</a:t>
            </a:r>
            <a:r>
              <a:rPr lang="ru-RU" sz="1800" dirty="0" smtClean="0"/>
              <a:t> </a:t>
            </a:r>
            <a:r>
              <a:rPr lang="ru-RU" sz="1800" dirty="0" err="1" smtClean="0"/>
              <a:t>триває</a:t>
            </a:r>
            <a:r>
              <a:rPr lang="ru-RU" sz="1800" dirty="0" smtClean="0"/>
              <a:t> </a:t>
            </a:r>
            <a:r>
              <a:rPr lang="ru-RU" sz="1800" dirty="0" err="1" smtClean="0"/>
              <a:t>полеміка</a:t>
            </a:r>
            <a:r>
              <a:rPr lang="ru-RU" sz="1800" dirty="0" smtClean="0"/>
              <a:t> </a:t>
            </a:r>
            <a:r>
              <a:rPr lang="ru-RU" sz="1800" dirty="0" err="1" smtClean="0"/>
              <a:t>вчених</a:t>
            </a:r>
            <a:r>
              <a:rPr lang="ru-RU" sz="1800" dirty="0" smtClean="0"/>
              <a:t> </a:t>
            </a:r>
            <a:r>
              <a:rPr lang="ru-RU" sz="1800" dirty="0" err="1" smtClean="0"/>
              <a:t>щодо</a:t>
            </a:r>
            <a:r>
              <a:rPr lang="ru-RU" sz="1800" dirty="0" smtClean="0"/>
              <a:t> </a:t>
            </a:r>
            <a:r>
              <a:rPr lang="ru-RU" sz="1800" dirty="0" err="1" smtClean="0"/>
              <a:t>наявності</a:t>
            </a:r>
            <a:r>
              <a:rPr lang="ru-RU" sz="1800" dirty="0" smtClean="0"/>
              <a:t> </a:t>
            </a:r>
            <a:r>
              <a:rPr lang="ru-RU" sz="1800" dirty="0" err="1" smtClean="0"/>
              <a:t>або</a:t>
            </a:r>
            <a:r>
              <a:rPr lang="ru-RU" sz="1800" dirty="0" smtClean="0"/>
              <a:t> </a:t>
            </a:r>
            <a:r>
              <a:rPr lang="ru-RU" sz="1800" dirty="0" err="1" smtClean="0"/>
              <a:t>відсутності</a:t>
            </a:r>
            <a:r>
              <a:rPr lang="ru-RU" sz="1800" dirty="0" smtClean="0"/>
              <a:t> </a:t>
            </a:r>
            <a:r>
              <a:rPr lang="ru-RU" sz="1800" dirty="0" err="1" smtClean="0"/>
              <a:t>специфічних</a:t>
            </a:r>
            <a:r>
              <a:rPr lang="ru-RU" sz="1800" dirty="0" smtClean="0"/>
              <a:t> </a:t>
            </a:r>
            <a:r>
              <a:rPr lang="ru-RU" sz="1800" dirty="0" err="1" smtClean="0"/>
              <a:t>загальних</a:t>
            </a:r>
            <a:r>
              <a:rPr lang="ru-RU" sz="1800" dirty="0" smtClean="0"/>
              <a:t> </a:t>
            </a:r>
            <a:r>
              <a:rPr lang="ru-RU" sz="1800" dirty="0" err="1" smtClean="0"/>
              <a:t>правових</a:t>
            </a:r>
            <a:r>
              <a:rPr lang="ru-RU" sz="1800" dirty="0" smtClean="0"/>
              <a:t> </a:t>
            </a:r>
            <a:r>
              <a:rPr lang="ru-RU" sz="1800" dirty="0" err="1" smtClean="0"/>
              <a:t>положень</a:t>
            </a:r>
            <a:r>
              <a:rPr lang="ru-RU" sz="1800" dirty="0" smtClean="0"/>
              <a:t> (засад), </a:t>
            </a:r>
            <a:r>
              <a:rPr lang="ru-RU" sz="1800" dirty="0" err="1" smtClean="0"/>
              <a:t>притаманних</a:t>
            </a:r>
            <a:r>
              <a:rPr lang="ru-RU" sz="1800" dirty="0" smtClean="0"/>
              <a:t> для </a:t>
            </a:r>
            <a:r>
              <a:rPr lang="ru-RU" sz="1800" dirty="0" err="1" smtClean="0"/>
              <a:t>окремих</a:t>
            </a:r>
            <a:r>
              <a:rPr lang="ru-RU" sz="1800" dirty="0" smtClean="0"/>
              <a:t> </a:t>
            </a:r>
            <a:r>
              <a:rPr lang="ru-RU" sz="1800" dirty="0" err="1" smtClean="0"/>
              <a:t>стадій</a:t>
            </a:r>
            <a:r>
              <a:rPr lang="ru-RU" sz="1800" dirty="0" smtClean="0"/>
              <a:t>.</a:t>
            </a:r>
            <a:br>
              <a:rPr lang="ru-RU" sz="1800" dirty="0" smtClean="0"/>
            </a:br>
            <a:r>
              <a:rPr lang="ru-RU" sz="1800" dirty="0" smtClean="0"/>
              <a:t/>
            </a:r>
            <a:br>
              <a:rPr lang="ru-RU" sz="1800" dirty="0" smtClean="0"/>
            </a:br>
            <a:r>
              <a:rPr lang="ru-RU" sz="1600" dirty="0" smtClean="0"/>
              <a:t/>
            </a:r>
            <a:br>
              <a:rPr lang="ru-RU" sz="1600" dirty="0" smtClean="0"/>
            </a:br>
            <a:r>
              <a:rPr lang="ru-RU" sz="1600" dirty="0" smtClean="0"/>
              <a:t/>
            </a:r>
            <a:br>
              <a:rPr lang="ru-RU" sz="1600" dirty="0" smtClean="0"/>
            </a:br>
            <a:endParaRPr lang="ru-RU"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57188" y="285750"/>
            <a:ext cx="8358187" cy="6572250"/>
          </a:xfrm>
        </p:spPr>
        <p:txBody>
          <a:bodyPr>
            <a:normAutofit lnSpcReduction="10000"/>
          </a:bodyPr>
          <a:lstStyle/>
          <a:p>
            <a:pPr marL="274320" indent="-274320" algn="ctr" fontAlgn="auto">
              <a:spcAft>
                <a:spcPts val="0"/>
              </a:spcAft>
              <a:buFont typeface="Wingdings"/>
              <a:buNone/>
              <a:defRPr/>
            </a:pPr>
            <a:r>
              <a:rPr lang="ru-RU" b="1" u="sng" dirty="0" err="1" smtClean="0"/>
              <a:t>Значення</a:t>
            </a:r>
            <a:r>
              <a:rPr lang="ru-RU" b="1" u="sng" dirty="0" smtClean="0"/>
              <a:t> засад </a:t>
            </a:r>
            <a:r>
              <a:rPr lang="ru-RU" b="1" u="sng" dirty="0" err="1" smtClean="0"/>
              <a:t>кримінально-процесуального</a:t>
            </a:r>
            <a:r>
              <a:rPr lang="ru-RU" b="1" u="sng" dirty="0" smtClean="0"/>
              <a:t> права </a:t>
            </a:r>
            <a:r>
              <a:rPr lang="ru-RU" b="1" u="sng" dirty="0" err="1" smtClean="0"/>
              <a:t>полягає</a:t>
            </a:r>
            <a:r>
              <a:rPr lang="ru-RU" b="1" u="sng" dirty="0" smtClean="0"/>
              <a:t> в тому, </a:t>
            </a:r>
            <a:r>
              <a:rPr lang="ru-RU" b="1" u="sng" dirty="0" err="1" smtClean="0"/>
              <a:t>що</a:t>
            </a:r>
            <a:r>
              <a:rPr lang="ru-RU" b="1" u="sng" dirty="0" smtClean="0"/>
              <a:t> вони є: </a:t>
            </a:r>
          </a:p>
          <a:p>
            <a:pPr marL="274320" indent="-274320" algn="ctr" fontAlgn="auto">
              <a:spcAft>
                <a:spcPts val="0"/>
              </a:spcAft>
              <a:buFont typeface="Wingdings"/>
              <a:buNone/>
              <a:defRPr/>
            </a:pPr>
            <a:endParaRPr lang="ru-RU" b="1" u="sng" dirty="0" smtClean="0"/>
          </a:p>
          <a:p>
            <a:pPr marL="274320" indent="-274320" fontAlgn="auto">
              <a:spcAft>
                <a:spcPts val="0"/>
              </a:spcAft>
              <a:buFont typeface="Wingdings"/>
              <a:buNone/>
              <a:defRPr/>
            </a:pPr>
            <a:r>
              <a:rPr lang="ru-RU" dirty="0" smtClean="0"/>
              <a:t>1)</a:t>
            </a:r>
            <a:r>
              <a:rPr lang="ru-RU" dirty="0" err="1" smtClean="0"/>
              <a:t>гарантією</a:t>
            </a:r>
            <a:r>
              <a:rPr lang="ru-RU" dirty="0" smtClean="0"/>
              <a:t> </a:t>
            </a:r>
            <a:r>
              <a:rPr lang="ru-RU" dirty="0" err="1" smtClean="0"/>
              <a:t>дотримання</a:t>
            </a:r>
            <a:r>
              <a:rPr lang="ru-RU" dirty="0" smtClean="0"/>
              <a:t> прав </a:t>
            </a:r>
            <a:r>
              <a:rPr lang="ru-RU" dirty="0" err="1" smtClean="0"/>
              <a:t>і</a:t>
            </a:r>
            <a:r>
              <a:rPr lang="ru-RU" dirty="0" smtClean="0"/>
              <a:t> </a:t>
            </a:r>
            <a:r>
              <a:rPr lang="ru-RU" dirty="0" err="1" smtClean="0"/>
              <a:t>законних</a:t>
            </a:r>
            <a:r>
              <a:rPr lang="ru-RU" dirty="0" smtClean="0"/>
              <a:t> </a:t>
            </a:r>
            <a:r>
              <a:rPr lang="ru-RU" dirty="0" err="1" smtClean="0"/>
              <a:t>інтересів</a:t>
            </a:r>
            <a:r>
              <a:rPr lang="ru-RU" dirty="0" smtClean="0"/>
              <a:t> особи в </a:t>
            </a:r>
            <a:r>
              <a:rPr lang="ru-RU" dirty="0" err="1" smtClean="0"/>
              <a:t>кримінальному</a:t>
            </a:r>
            <a:r>
              <a:rPr lang="ru-RU" dirty="0" smtClean="0"/>
              <a:t> </a:t>
            </a:r>
            <a:r>
              <a:rPr lang="ru-RU" dirty="0" err="1" smtClean="0"/>
              <a:t>процесі</a:t>
            </a:r>
            <a:r>
              <a:rPr lang="ru-RU" dirty="0" smtClean="0"/>
              <a:t>; </a:t>
            </a:r>
          </a:p>
          <a:p>
            <a:pPr marL="274320" indent="-274320" fontAlgn="auto">
              <a:spcAft>
                <a:spcPts val="0"/>
              </a:spcAft>
              <a:buFont typeface="Wingdings"/>
              <a:buNone/>
              <a:defRPr/>
            </a:pPr>
            <a:r>
              <a:rPr lang="ru-RU" dirty="0" smtClean="0"/>
              <a:t>2)</a:t>
            </a:r>
            <a:r>
              <a:rPr lang="ru-RU" dirty="0" err="1" smtClean="0"/>
              <a:t>гарантією</a:t>
            </a:r>
            <a:r>
              <a:rPr lang="ru-RU" dirty="0" smtClean="0"/>
              <a:t> </a:t>
            </a:r>
            <a:r>
              <a:rPr lang="ru-RU" dirty="0" err="1" smtClean="0"/>
              <a:t>прийняття</a:t>
            </a:r>
            <a:r>
              <a:rPr lang="ru-RU" dirty="0" smtClean="0"/>
              <a:t> </a:t>
            </a:r>
            <a:r>
              <a:rPr lang="ru-RU" dirty="0" err="1" smtClean="0"/>
              <a:t>законних</a:t>
            </a:r>
            <a:r>
              <a:rPr lang="ru-RU" dirty="0" smtClean="0"/>
              <a:t> </a:t>
            </a:r>
            <a:r>
              <a:rPr lang="ru-RU" dirty="0" err="1" smtClean="0"/>
              <a:t>і</a:t>
            </a:r>
            <a:r>
              <a:rPr lang="ru-RU" dirty="0" smtClean="0"/>
              <a:t> </a:t>
            </a:r>
            <a:r>
              <a:rPr lang="ru-RU" dirty="0" err="1" smtClean="0"/>
              <a:t>обґрунтованих</a:t>
            </a:r>
            <a:r>
              <a:rPr lang="ru-RU" dirty="0" smtClean="0"/>
              <a:t> </a:t>
            </a:r>
            <a:r>
              <a:rPr lang="ru-RU" dirty="0" err="1" smtClean="0"/>
              <a:t>рішень</a:t>
            </a:r>
            <a:r>
              <a:rPr lang="ru-RU" dirty="0" smtClean="0"/>
              <a:t> у </a:t>
            </a:r>
            <a:r>
              <a:rPr lang="ru-RU" dirty="0" err="1" smtClean="0"/>
              <a:t>кримінальній</a:t>
            </a:r>
            <a:r>
              <a:rPr lang="ru-RU" dirty="0" smtClean="0"/>
              <a:t> </a:t>
            </a:r>
            <a:r>
              <a:rPr lang="ru-RU" dirty="0" err="1" smtClean="0"/>
              <a:t>справі</a:t>
            </a:r>
            <a:r>
              <a:rPr lang="ru-RU" dirty="0" smtClean="0"/>
              <a:t>; </a:t>
            </a:r>
          </a:p>
          <a:p>
            <a:pPr marL="274320" indent="-274320" fontAlgn="auto">
              <a:spcAft>
                <a:spcPts val="0"/>
              </a:spcAft>
              <a:buFont typeface="Wingdings"/>
              <a:buNone/>
              <a:defRPr/>
            </a:pPr>
            <a:r>
              <a:rPr lang="ru-RU" dirty="0" smtClean="0"/>
              <a:t>3)</a:t>
            </a:r>
            <a:r>
              <a:rPr lang="ru-RU" dirty="0" err="1" smtClean="0"/>
              <a:t>вихідними</a:t>
            </a:r>
            <a:r>
              <a:rPr lang="ru-RU" dirty="0" smtClean="0"/>
              <a:t> </a:t>
            </a:r>
            <a:r>
              <a:rPr lang="ru-RU" dirty="0" err="1" smtClean="0"/>
              <a:t>положеннями</a:t>
            </a:r>
            <a:r>
              <a:rPr lang="ru-RU" dirty="0" smtClean="0"/>
              <a:t> для </a:t>
            </a:r>
            <a:r>
              <a:rPr lang="ru-RU" dirty="0" err="1" smtClean="0"/>
              <a:t>тлумачення</a:t>
            </a:r>
            <a:r>
              <a:rPr lang="ru-RU" dirty="0" smtClean="0"/>
              <a:t> </a:t>
            </a:r>
            <a:r>
              <a:rPr lang="ru-RU" dirty="0" err="1" smtClean="0"/>
              <a:t>окремих</a:t>
            </a:r>
            <a:r>
              <a:rPr lang="ru-RU" dirty="0" smtClean="0"/>
              <a:t> </a:t>
            </a:r>
            <a:r>
              <a:rPr lang="ru-RU" dirty="0" err="1" smtClean="0"/>
              <a:t>кримінально-процесуальних</a:t>
            </a:r>
            <a:r>
              <a:rPr lang="ru-RU" dirty="0" smtClean="0"/>
              <a:t> норм;</a:t>
            </a:r>
          </a:p>
          <a:p>
            <a:pPr marL="274320" indent="-274320" fontAlgn="auto">
              <a:spcAft>
                <a:spcPts val="0"/>
              </a:spcAft>
              <a:buFont typeface="Wingdings"/>
              <a:buNone/>
              <a:defRPr/>
            </a:pPr>
            <a:r>
              <a:rPr lang="ru-RU" dirty="0" smtClean="0"/>
              <a:t> 4)</a:t>
            </a:r>
            <a:r>
              <a:rPr lang="ru-RU" dirty="0" err="1" smtClean="0"/>
              <a:t>засобом</a:t>
            </a:r>
            <a:r>
              <a:rPr lang="ru-RU" dirty="0" smtClean="0"/>
              <a:t>, </a:t>
            </a:r>
            <a:r>
              <a:rPr lang="ru-RU" dirty="0" err="1" smtClean="0"/>
              <a:t>завдяки</a:t>
            </a:r>
            <a:r>
              <a:rPr lang="ru-RU" dirty="0" smtClean="0"/>
              <a:t> </a:t>
            </a:r>
            <a:r>
              <a:rPr lang="ru-RU" dirty="0" err="1" smtClean="0"/>
              <a:t>якому</a:t>
            </a:r>
            <a:r>
              <a:rPr lang="ru-RU" dirty="0" smtClean="0"/>
              <a:t> </a:t>
            </a:r>
            <a:r>
              <a:rPr lang="ru-RU" dirty="0" err="1" smtClean="0"/>
              <a:t>досягається</a:t>
            </a:r>
            <a:r>
              <a:rPr lang="ru-RU" dirty="0" smtClean="0"/>
              <a:t> </a:t>
            </a:r>
            <a:r>
              <a:rPr lang="ru-RU" dirty="0" err="1" smtClean="0"/>
              <a:t>упорядкованість</a:t>
            </a:r>
            <a:r>
              <a:rPr lang="ru-RU" dirty="0" smtClean="0"/>
              <a:t> у </a:t>
            </a:r>
            <a:r>
              <a:rPr lang="ru-RU" dirty="0" err="1" smtClean="0"/>
              <a:t>розв’язанні</a:t>
            </a:r>
            <a:r>
              <a:rPr lang="ru-RU" dirty="0" smtClean="0"/>
              <a:t> </a:t>
            </a:r>
            <a:r>
              <a:rPr lang="ru-RU" dirty="0" err="1" smtClean="0"/>
              <a:t>питань</a:t>
            </a:r>
            <a:r>
              <a:rPr lang="ru-RU" dirty="0" smtClean="0"/>
              <a:t>, </a:t>
            </a:r>
            <a:r>
              <a:rPr lang="ru-RU" dirty="0" err="1" smtClean="0"/>
              <a:t>щодо</a:t>
            </a:r>
            <a:r>
              <a:rPr lang="ru-RU" dirty="0" smtClean="0"/>
              <a:t> </a:t>
            </a:r>
            <a:r>
              <a:rPr lang="ru-RU" dirty="0" err="1" smtClean="0"/>
              <a:t>яких</a:t>
            </a:r>
            <a:r>
              <a:rPr lang="ru-RU" dirty="0" smtClean="0"/>
              <a:t> </a:t>
            </a:r>
            <a:r>
              <a:rPr lang="ru-RU" dirty="0" err="1" smtClean="0"/>
              <a:t>є</a:t>
            </a:r>
            <a:r>
              <a:rPr lang="ru-RU" dirty="0" smtClean="0"/>
              <a:t> </a:t>
            </a:r>
            <a:r>
              <a:rPr lang="ru-RU" dirty="0" err="1" smtClean="0"/>
              <a:t>прогалини</a:t>
            </a:r>
            <a:r>
              <a:rPr lang="ru-RU" dirty="0" smtClean="0"/>
              <a:t> в </a:t>
            </a:r>
            <a:r>
              <a:rPr lang="ru-RU" dirty="0" err="1" smtClean="0"/>
              <a:t>праві</a:t>
            </a:r>
            <a:r>
              <a:rPr lang="ru-RU" dirty="0" smtClean="0"/>
              <a:t>, та у </a:t>
            </a:r>
            <a:r>
              <a:rPr lang="ru-RU" dirty="0" err="1" smtClean="0"/>
              <a:t>випадках</a:t>
            </a:r>
            <a:r>
              <a:rPr lang="ru-RU" dirty="0" smtClean="0"/>
              <a:t> </a:t>
            </a:r>
            <a:r>
              <a:rPr lang="ru-RU" dirty="0" err="1" smtClean="0"/>
              <a:t>застосування</a:t>
            </a:r>
            <a:r>
              <a:rPr lang="ru-RU" dirty="0" smtClean="0"/>
              <a:t> </a:t>
            </a:r>
            <a:r>
              <a:rPr lang="ru-RU" dirty="0" err="1" smtClean="0"/>
              <a:t>кримінально-процесуального</a:t>
            </a:r>
            <a:r>
              <a:rPr lang="ru-RU" dirty="0" smtClean="0"/>
              <a:t> права за </a:t>
            </a:r>
            <a:r>
              <a:rPr lang="ru-RU" dirty="0" err="1" smtClean="0"/>
              <a:t>аналогією</a:t>
            </a:r>
            <a:r>
              <a:rPr lang="ru-RU" dirty="0" smtClean="0"/>
              <a:t>; </a:t>
            </a:r>
          </a:p>
          <a:p>
            <a:pPr marL="274320" indent="-274320" fontAlgn="auto">
              <a:spcAft>
                <a:spcPts val="0"/>
              </a:spcAft>
              <a:buFont typeface="Wingdings"/>
              <a:buNone/>
              <a:defRPr/>
            </a:pPr>
            <a:r>
              <a:rPr lang="ru-RU" dirty="0" smtClean="0"/>
              <a:t>5)</a:t>
            </a:r>
            <a:r>
              <a:rPr lang="ru-RU" dirty="0" err="1" smtClean="0"/>
              <a:t>підґрунтям</a:t>
            </a:r>
            <a:r>
              <a:rPr lang="ru-RU" dirty="0" smtClean="0"/>
              <a:t> для </a:t>
            </a:r>
            <a:r>
              <a:rPr lang="ru-RU" dirty="0" err="1" smtClean="0"/>
              <a:t>вирішення</a:t>
            </a:r>
            <a:r>
              <a:rPr lang="ru-RU" dirty="0" smtClean="0"/>
              <a:t> </a:t>
            </a:r>
            <a:r>
              <a:rPr lang="ru-RU" dirty="0" err="1" smtClean="0"/>
              <a:t>всіх</a:t>
            </a:r>
            <a:r>
              <a:rPr lang="ru-RU" dirty="0" smtClean="0"/>
              <a:t> </a:t>
            </a:r>
            <a:r>
              <a:rPr lang="ru-RU" dirty="0" err="1" smtClean="0"/>
              <a:t>суперечностей</a:t>
            </a:r>
            <a:r>
              <a:rPr lang="ru-RU" dirty="0" smtClean="0"/>
              <a:t>, </a:t>
            </a:r>
            <a:r>
              <a:rPr lang="ru-RU" dirty="0" err="1" smtClean="0"/>
              <a:t>що</a:t>
            </a:r>
            <a:r>
              <a:rPr lang="ru-RU" dirty="0" smtClean="0"/>
              <a:t> </a:t>
            </a:r>
            <a:r>
              <a:rPr lang="ru-RU" dirty="0" err="1" smtClean="0"/>
              <a:t>виникають</a:t>
            </a:r>
            <a:r>
              <a:rPr lang="ru-RU" dirty="0" smtClean="0"/>
              <a:t> </a:t>
            </a:r>
            <a:r>
              <a:rPr lang="ru-RU" dirty="0" err="1" smtClean="0"/>
              <a:t>під</a:t>
            </a:r>
            <a:r>
              <a:rPr lang="ru-RU" dirty="0" smtClean="0"/>
              <a:t> час </a:t>
            </a:r>
            <a:r>
              <a:rPr lang="ru-RU" dirty="0" err="1" smtClean="0"/>
              <a:t>провадження</a:t>
            </a:r>
            <a:r>
              <a:rPr lang="ru-RU" dirty="0" smtClean="0"/>
              <a:t> у </a:t>
            </a:r>
            <a:r>
              <a:rPr lang="ru-RU" dirty="0" err="1" smtClean="0"/>
              <a:t>кримінальній</a:t>
            </a:r>
            <a:r>
              <a:rPr lang="ru-RU" dirty="0" smtClean="0"/>
              <a:t> </a:t>
            </a:r>
            <a:r>
              <a:rPr lang="ru-RU" dirty="0" err="1" smtClean="0"/>
              <a:t>справі</a:t>
            </a:r>
            <a:r>
              <a:rPr lang="ru-RU" dirty="0" smtClean="0"/>
              <a:t>.</a:t>
            </a:r>
            <a:br>
              <a:rPr lang="ru-RU" dirty="0" smtClean="0"/>
            </a:br>
            <a:r>
              <a:rPr lang="ru-RU" dirty="0" smtClean="0"/>
              <a:t/>
            </a:r>
            <a:br>
              <a:rPr lang="ru-RU" dirty="0" smtClean="0"/>
            </a:b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Рисунок 3" descr="i (7).jpg"/>
          <p:cNvPicPr>
            <a:picLocks noChangeAspect="1"/>
          </p:cNvPicPr>
          <p:nvPr/>
        </p:nvPicPr>
        <p:blipFill>
          <a:blip r:embed="rId2"/>
          <a:srcRect/>
          <a:stretch>
            <a:fillRect/>
          </a:stretch>
        </p:blipFill>
        <p:spPr bwMode="auto">
          <a:xfrm>
            <a:off x="6643688" y="2000250"/>
            <a:ext cx="2286000" cy="1571625"/>
          </a:xfrm>
          <a:prstGeom prst="rect">
            <a:avLst/>
          </a:prstGeom>
          <a:noFill/>
          <a:ln w="9525">
            <a:noFill/>
            <a:miter lim="800000"/>
            <a:headEnd/>
            <a:tailEnd/>
          </a:ln>
        </p:spPr>
      </p:pic>
      <p:sp>
        <p:nvSpPr>
          <p:cNvPr id="2" name="Заголовок 1"/>
          <p:cNvSpPr>
            <a:spLocks noGrp="1"/>
          </p:cNvSpPr>
          <p:nvPr>
            <p:ph type="title"/>
          </p:nvPr>
        </p:nvSpPr>
        <p:spPr>
          <a:xfrm>
            <a:off x="457200" y="274638"/>
            <a:ext cx="7467600" cy="439737"/>
          </a:xfrm>
        </p:spPr>
        <p:txBody>
          <a:bodyPr>
            <a:normAutofit fontScale="90000"/>
          </a:bodyPr>
          <a:lstStyle/>
          <a:p>
            <a:pPr algn="ctr" fontAlgn="auto">
              <a:spcAft>
                <a:spcPts val="0"/>
              </a:spcAft>
              <a:defRPr/>
            </a:pPr>
            <a:r>
              <a:rPr lang="uk-UA" dirty="0" smtClean="0"/>
              <a:t>Класифікація</a:t>
            </a:r>
            <a:endParaRPr lang="ru-RU" dirty="0"/>
          </a:p>
        </p:txBody>
      </p:sp>
      <p:sp>
        <p:nvSpPr>
          <p:cNvPr id="3" name="Содержимое 2"/>
          <p:cNvSpPr>
            <a:spLocks noGrp="1"/>
          </p:cNvSpPr>
          <p:nvPr>
            <p:ph sz="quarter" idx="1"/>
          </p:nvPr>
        </p:nvSpPr>
        <p:spPr>
          <a:xfrm>
            <a:off x="214313" y="714375"/>
            <a:ext cx="8786812" cy="6143625"/>
          </a:xfrm>
        </p:spPr>
        <p:txBody>
          <a:bodyPr>
            <a:normAutofit fontScale="55000" lnSpcReduction="20000"/>
          </a:bodyPr>
          <a:lstStyle/>
          <a:p>
            <a:pPr marL="274320" indent="-274320" algn="just" fontAlgn="auto">
              <a:spcAft>
                <a:spcPts val="0"/>
              </a:spcAft>
              <a:buFont typeface="Wingdings"/>
              <a:buNone/>
              <a:defRPr/>
            </a:pPr>
            <a:r>
              <a:rPr lang="ru-RU" dirty="0" smtClean="0"/>
              <a:t>	</a:t>
            </a:r>
            <a:r>
              <a:rPr lang="ru-RU" sz="2600" u="sng" dirty="0" smtClean="0"/>
              <a:t>За </a:t>
            </a:r>
            <a:r>
              <a:rPr lang="ru-RU" sz="2600" u="sng" dirty="0" err="1" smtClean="0"/>
              <a:t>юридичною</a:t>
            </a:r>
            <a:r>
              <a:rPr lang="ru-RU" sz="2600" u="sng" dirty="0" smtClean="0"/>
              <a:t> силою </a:t>
            </a:r>
            <a:r>
              <a:rPr lang="ru-RU" sz="2600" u="sng" dirty="0" err="1" smtClean="0"/>
              <a:t>джерела</a:t>
            </a:r>
            <a:r>
              <a:rPr lang="ru-RU" sz="2600" u="sng" dirty="0" smtClean="0"/>
              <a:t>, в </a:t>
            </a:r>
            <a:r>
              <a:rPr lang="ru-RU" sz="2600" u="sng" dirty="0" err="1" smtClean="0"/>
              <a:t>якому</a:t>
            </a:r>
            <a:r>
              <a:rPr lang="ru-RU" sz="2600" u="sng" dirty="0" smtClean="0"/>
              <a:t> </a:t>
            </a:r>
            <a:r>
              <a:rPr lang="ru-RU" sz="2600" u="sng" dirty="0" err="1" smtClean="0"/>
              <a:t>їх</a:t>
            </a:r>
            <a:r>
              <a:rPr lang="ru-RU" sz="2600" u="sng" dirty="0" smtClean="0"/>
              <a:t> </a:t>
            </a:r>
            <a:r>
              <a:rPr lang="ru-RU" sz="2600" u="sng" dirty="0" err="1" smtClean="0"/>
              <a:t>закріплено</a:t>
            </a:r>
            <a:r>
              <a:rPr lang="ru-RU" sz="2600" u="sng" dirty="0" smtClean="0"/>
              <a:t>: </a:t>
            </a:r>
            <a:r>
              <a:rPr lang="ru-RU" sz="2600" dirty="0" smtClean="0"/>
              <a:t>-         </a:t>
            </a:r>
          </a:p>
          <a:p>
            <a:pPr marL="274320" indent="-274320" algn="just" fontAlgn="auto">
              <a:spcAft>
                <a:spcPts val="0"/>
              </a:spcAft>
              <a:buFont typeface="Arial" pitchFamily="34" charset="0"/>
              <a:buChar char="•"/>
              <a:defRPr/>
            </a:pPr>
            <a:r>
              <a:rPr lang="ru-RU" sz="2600" dirty="0" smtClean="0"/>
              <a:t> </a:t>
            </a:r>
            <a:r>
              <a:rPr lang="ru-RU" sz="2600" dirty="0" err="1" smtClean="0"/>
              <a:t>конституційні</a:t>
            </a:r>
            <a:r>
              <a:rPr lang="ru-RU" sz="2600" dirty="0" smtClean="0"/>
              <a:t> – в </a:t>
            </a:r>
            <a:r>
              <a:rPr lang="ru-RU" sz="2600" dirty="0" err="1" smtClean="0"/>
              <a:t>Конституції</a:t>
            </a:r>
            <a:r>
              <a:rPr lang="ru-RU" sz="2600" dirty="0" smtClean="0"/>
              <a:t> </a:t>
            </a:r>
            <a:r>
              <a:rPr lang="ru-RU" sz="2600" dirty="0" err="1" smtClean="0"/>
              <a:t>України</a:t>
            </a:r>
            <a:r>
              <a:rPr lang="ru-RU" sz="2600" dirty="0" smtClean="0"/>
              <a:t> (</a:t>
            </a:r>
            <a:r>
              <a:rPr lang="ru-RU" sz="2600" dirty="0" err="1" smtClean="0"/>
              <a:t>головним</a:t>
            </a:r>
            <a:r>
              <a:rPr lang="ru-RU" sz="2600" dirty="0" smtClean="0"/>
              <a:t> чином у </a:t>
            </a:r>
            <a:r>
              <a:rPr lang="ru-RU" sz="2600" dirty="0" err="1" smtClean="0"/>
              <a:t>розділі</a:t>
            </a:r>
            <a:r>
              <a:rPr lang="ru-RU" sz="2600" dirty="0" smtClean="0"/>
              <a:t> 2 та в ст. 129);</a:t>
            </a:r>
          </a:p>
          <a:p>
            <a:pPr marL="274320" indent="-274320" algn="just" fontAlgn="auto">
              <a:spcAft>
                <a:spcPts val="0"/>
              </a:spcAft>
              <a:buFont typeface="Arial" pitchFamily="34" charset="0"/>
              <a:buChar char="•"/>
              <a:defRPr/>
            </a:pPr>
            <a:r>
              <a:rPr lang="ru-RU" sz="2600" dirty="0" smtClean="0"/>
              <a:t> </a:t>
            </a:r>
            <a:r>
              <a:rPr lang="ru-RU" sz="2600" dirty="0" err="1" smtClean="0"/>
              <a:t>спеціальні</a:t>
            </a:r>
            <a:r>
              <a:rPr lang="ru-RU" sz="2600" dirty="0" smtClean="0"/>
              <a:t> (</a:t>
            </a:r>
            <a:r>
              <a:rPr lang="ru-RU" sz="2600" dirty="0" err="1" smtClean="0"/>
              <a:t>інші</a:t>
            </a:r>
            <a:r>
              <a:rPr lang="ru-RU" sz="2600" dirty="0" smtClean="0"/>
              <a:t>) – в </a:t>
            </a:r>
            <a:r>
              <a:rPr lang="ru-RU" sz="2600" dirty="0" err="1" smtClean="0"/>
              <a:t>інших</a:t>
            </a:r>
            <a:r>
              <a:rPr lang="ru-RU" sz="2600" dirty="0" smtClean="0"/>
              <a:t> законах, </a:t>
            </a:r>
            <a:r>
              <a:rPr lang="ru-RU" sz="2600" dirty="0" err="1" smtClean="0"/>
              <a:t>передусім</a:t>
            </a:r>
            <a:r>
              <a:rPr lang="ru-RU" sz="2600" dirty="0" smtClean="0"/>
              <a:t>, у КПК. </a:t>
            </a:r>
          </a:p>
          <a:p>
            <a:pPr marL="274320" indent="-274320" fontAlgn="auto">
              <a:spcAft>
                <a:spcPts val="0"/>
              </a:spcAft>
              <a:buFont typeface="Wingdings"/>
              <a:buNone/>
              <a:defRPr/>
            </a:pPr>
            <a:r>
              <a:rPr lang="ru-RU" sz="2600" dirty="0" err="1" smtClean="0"/>
              <a:t>Поділ</a:t>
            </a:r>
            <a:r>
              <a:rPr lang="ru-RU" sz="2600" dirty="0" smtClean="0"/>
              <a:t> засад </a:t>
            </a:r>
            <a:r>
              <a:rPr lang="ru-RU" sz="2600" dirty="0" err="1" smtClean="0"/>
              <a:t>процесу</a:t>
            </a:r>
            <a:r>
              <a:rPr lang="ru-RU" sz="2600" dirty="0" smtClean="0"/>
              <a:t> на </a:t>
            </a:r>
            <a:r>
              <a:rPr lang="ru-RU" sz="2600" dirty="0" err="1" smtClean="0"/>
              <a:t>конституційні</a:t>
            </a:r>
            <a:r>
              <a:rPr lang="ru-RU" sz="2600" dirty="0" smtClean="0"/>
              <a:t> та </a:t>
            </a:r>
            <a:r>
              <a:rPr lang="ru-RU" sz="2600" dirty="0" err="1" smtClean="0"/>
              <a:t>спеціальні</a:t>
            </a:r>
            <a:r>
              <a:rPr lang="ru-RU" sz="2600" dirty="0" smtClean="0"/>
              <a:t> </a:t>
            </a:r>
            <a:r>
              <a:rPr lang="ru-RU" sz="2600" dirty="0" err="1" smtClean="0"/>
              <a:t>зовсім</a:t>
            </a:r>
            <a:r>
              <a:rPr lang="ru-RU" sz="2600" dirty="0" smtClean="0"/>
              <a:t> не </a:t>
            </a:r>
            <a:r>
              <a:rPr lang="ru-RU" sz="2600" dirty="0" err="1" smtClean="0"/>
              <a:t>означає</a:t>
            </a:r>
            <a:r>
              <a:rPr lang="ru-RU" sz="2600" dirty="0" smtClean="0"/>
              <a:t>, </a:t>
            </a:r>
            <a:r>
              <a:rPr lang="ru-RU" sz="2600" dirty="0" err="1" smtClean="0"/>
              <a:t>що</a:t>
            </a:r>
            <a:r>
              <a:rPr lang="ru-RU" sz="2600" dirty="0" smtClean="0"/>
              <a:t> </a:t>
            </a:r>
            <a:r>
              <a:rPr lang="ru-RU" sz="2600" dirty="0" err="1" smtClean="0"/>
              <a:t>одні</a:t>
            </a:r>
            <a:r>
              <a:rPr lang="ru-RU" sz="2600" dirty="0" smtClean="0"/>
              <a:t> </a:t>
            </a:r>
            <a:r>
              <a:rPr lang="ru-RU" sz="2600" dirty="0" err="1" smtClean="0"/>
              <a:t>із</a:t>
            </a:r>
            <a:endParaRPr lang="ru-RU" sz="2600" dirty="0" smtClean="0"/>
          </a:p>
          <a:p>
            <a:pPr marL="274320" indent="-274320" algn="just" fontAlgn="auto">
              <a:spcAft>
                <a:spcPts val="0"/>
              </a:spcAft>
              <a:buFont typeface="Wingdings"/>
              <a:buNone/>
              <a:defRPr/>
            </a:pPr>
            <a:r>
              <a:rPr lang="ru-RU" sz="2600" dirty="0" smtClean="0"/>
              <a:t>них (</a:t>
            </a:r>
            <a:r>
              <a:rPr lang="ru-RU" sz="2600" dirty="0" err="1" smtClean="0"/>
              <a:t>конституційні</a:t>
            </a:r>
            <a:r>
              <a:rPr lang="ru-RU" sz="2600" dirty="0" smtClean="0"/>
              <a:t>) </a:t>
            </a:r>
            <a:r>
              <a:rPr lang="ru-RU" sz="2600" dirty="0" err="1" smtClean="0"/>
              <a:t>є</a:t>
            </a:r>
            <a:r>
              <a:rPr lang="ru-RU" sz="2600" dirty="0" smtClean="0"/>
              <a:t> </a:t>
            </a:r>
            <a:r>
              <a:rPr lang="ru-RU" sz="2600" dirty="0" err="1" smtClean="0"/>
              <a:t>головними</a:t>
            </a:r>
            <a:r>
              <a:rPr lang="ru-RU" sz="2600" dirty="0" smtClean="0"/>
              <a:t>, а </a:t>
            </a:r>
            <a:r>
              <a:rPr lang="ru-RU" sz="2600" dirty="0" err="1" smtClean="0"/>
              <a:t>інші</a:t>
            </a:r>
            <a:r>
              <a:rPr lang="ru-RU" sz="2600" dirty="0" smtClean="0"/>
              <a:t> (</a:t>
            </a:r>
            <a:r>
              <a:rPr lang="ru-RU" sz="2600" dirty="0" err="1" smtClean="0"/>
              <a:t>спеціальні</a:t>
            </a:r>
            <a:r>
              <a:rPr lang="ru-RU" sz="2600" dirty="0" smtClean="0"/>
              <a:t>) – </a:t>
            </a:r>
            <a:r>
              <a:rPr lang="ru-RU" sz="2600" dirty="0" err="1" smtClean="0"/>
              <a:t>другорядними</a:t>
            </a:r>
            <a:r>
              <a:rPr lang="ru-RU" sz="2600" dirty="0" smtClean="0"/>
              <a:t>. </a:t>
            </a:r>
            <a:r>
              <a:rPr lang="ru-RU" sz="2600" dirty="0" err="1" smtClean="0"/>
              <a:t>Всі</a:t>
            </a:r>
            <a:r>
              <a:rPr lang="ru-RU" sz="2600" dirty="0" smtClean="0"/>
              <a:t> вони</a:t>
            </a:r>
          </a:p>
          <a:p>
            <a:pPr marL="274320" indent="-274320" algn="just" fontAlgn="auto">
              <a:spcAft>
                <a:spcPts val="0"/>
              </a:spcAft>
              <a:buFont typeface="Wingdings"/>
              <a:buNone/>
              <a:defRPr/>
            </a:pPr>
            <a:r>
              <a:rPr lang="ru-RU" sz="2600" dirty="0" err="1" smtClean="0"/>
              <a:t>мають</a:t>
            </a:r>
            <a:r>
              <a:rPr lang="ru-RU" sz="2600" dirty="0" smtClean="0"/>
              <a:t> у </a:t>
            </a:r>
            <a:r>
              <a:rPr lang="ru-RU" sz="2600" dirty="0" err="1" smtClean="0"/>
              <a:t>кримінальному</a:t>
            </a:r>
            <a:r>
              <a:rPr lang="ru-RU" sz="2600" dirty="0" smtClean="0"/>
              <a:t> </a:t>
            </a:r>
            <a:r>
              <a:rPr lang="ru-RU" sz="2600" dirty="0" err="1" smtClean="0"/>
              <a:t>процесі</a:t>
            </a:r>
            <a:r>
              <a:rPr lang="ru-RU" sz="2600" dirty="0" smtClean="0"/>
              <a:t> </a:t>
            </a:r>
            <a:r>
              <a:rPr lang="ru-RU" sz="2600" dirty="0" err="1" smtClean="0"/>
              <a:t>однакові</a:t>
            </a:r>
            <a:r>
              <a:rPr lang="ru-RU" sz="2600" dirty="0" smtClean="0"/>
              <a:t> </a:t>
            </a:r>
            <a:r>
              <a:rPr lang="ru-RU" sz="2600" dirty="0" err="1" smtClean="0"/>
              <a:t>юридичну</a:t>
            </a:r>
            <a:r>
              <a:rPr lang="ru-RU" sz="2600" dirty="0" smtClean="0"/>
              <a:t> силу </a:t>
            </a:r>
            <a:r>
              <a:rPr lang="ru-RU" sz="2600" dirty="0" err="1" smtClean="0"/>
              <a:t>і</a:t>
            </a:r>
            <a:r>
              <a:rPr lang="ru-RU" sz="2600" dirty="0" smtClean="0"/>
              <a:t> </a:t>
            </a:r>
            <a:r>
              <a:rPr lang="ru-RU" sz="2600" dirty="0" err="1" smtClean="0"/>
              <a:t>значення</a:t>
            </a:r>
            <a:r>
              <a:rPr lang="ru-RU" sz="2600" dirty="0" smtClean="0"/>
              <a:t>.</a:t>
            </a:r>
          </a:p>
          <a:p>
            <a:pPr marL="274320" indent="-274320" algn="just" fontAlgn="auto">
              <a:spcAft>
                <a:spcPts val="0"/>
              </a:spcAft>
              <a:buFont typeface="Wingdings"/>
              <a:buNone/>
              <a:defRPr/>
            </a:pPr>
            <a:r>
              <a:rPr lang="ru-RU" sz="2600" u="sng" dirty="0" smtClean="0"/>
              <a:t> </a:t>
            </a:r>
            <a:r>
              <a:rPr lang="ru-RU" sz="2600" u="sng" dirty="0" err="1" smtClean="0"/>
              <a:t>Залежно</a:t>
            </a:r>
            <a:r>
              <a:rPr lang="ru-RU" sz="2600" u="sng" dirty="0" smtClean="0"/>
              <a:t> </a:t>
            </a:r>
            <a:r>
              <a:rPr lang="ru-RU" sz="2600" u="sng" dirty="0" err="1" smtClean="0"/>
              <a:t>від</a:t>
            </a:r>
            <a:r>
              <a:rPr lang="ru-RU" sz="2600" u="sng" dirty="0" smtClean="0"/>
              <a:t> </a:t>
            </a:r>
            <a:r>
              <a:rPr lang="ru-RU" sz="2600" u="sng" dirty="0" err="1" smtClean="0"/>
              <a:t>поширеності</a:t>
            </a:r>
            <a:r>
              <a:rPr lang="ru-RU" sz="2600" u="sng" dirty="0" smtClean="0"/>
              <a:t> на </a:t>
            </a:r>
            <a:r>
              <a:rPr lang="ru-RU" sz="2600" u="sng" dirty="0" err="1" smtClean="0"/>
              <a:t>функціональні</a:t>
            </a:r>
            <a:r>
              <a:rPr lang="ru-RU" sz="2600" u="sng" dirty="0" smtClean="0"/>
              <a:t> </a:t>
            </a:r>
            <a:r>
              <a:rPr lang="ru-RU" sz="2600" u="sng" dirty="0" err="1" smtClean="0"/>
              <a:t>частини</a:t>
            </a:r>
            <a:r>
              <a:rPr lang="ru-RU" sz="2600" u="sng" dirty="0" smtClean="0"/>
              <a:t> </a:t>
            </a:r>
            <a:r>
              <a:rPr lang="ru-RU" sz="2600" u="sng" dirty="0" err="1" smtClean="0"/>
              <a:t>кримінально</a:t>
            </a:r>
            <a:endParaRPr lang="ru-RU" sz="2600" u="sng" dirty="0" smtClean="0"/>
          </a:p>
          <a:p>
            <a:pPr marL="274320" indent="-274320" algn="just" fontAlgn="auto">
              <a:spcAft>
                <a:spcPts val="0"/>
              </a:spcAft>
              <a:buFont typeface="Wingdings"/>
              <a:buNone/>
              <a:defRPr/>
            </a:pPr>
            <a:r>
              <a:rPr lang="ru-RU" sz="2600" u="sng" dirty="0" err="1" smtClean="0"/>
              <a:t>процесуальної</a:t>
            </a:r>
            <a:r>
              <a:rPr lang="ru-RU" sz="2600" u="sng" dirty="0" smtClean="0"/>
              <a:t> </a:t>
            </a:r>
            <a:r>
              <a:rPr lang="ru-RU" sz="2600" u="sng" dirty="0" err="1" smtClean="0"/>
              <a:t>діяльності</a:t>
            </a:r>
            <a:r>
              <a:rPr lang="ru-RU" sz="2600" u="sng" dirty="0" smtClean="0"/>
              <a:t> </a:t>
            </a:r>
            <a:r>
              <a:rPr lang="ru-RU" sz="2600" u="sng" dirty="0" err="1" smtClean="0"/>
              <a:t>розрізняють</a:t>
            </a:r>
            <a:r>
              <a:rPr lang="ru-RU" sz="2600" u="sng" dirty="0" smtClean="0"/>
              <a:t> засади:</a:t>
            </a:r>
            <a:r>
              <a:rPr lang="ru-RU" sz="2600" dirty="0" smtClean="0"/>
              <a:t>        </a:t>
            </a:r>
          </a:p>
          <a:p>
            <a:pPr marL="274320" indent="-274320" algn="just" fontAlgn="auto">
              <a:spcAft>
                <a:spcPts val="0"/>
              </a:spcAft>
              <a:buFont typeface="Arial" pitchFamily="34" charset="0"/>
              <a:buChar char="•"/>
              <a:defRPr/>
            </a:pPr>
            <a:r>
              <a:rPr lang="ru-RU" sz="2600" dirty="0" smtClean="0"/>
              <a:t>  </a:t>
            </a:r>
            <a:r>
              <a:rPr lang="ru-RU" sz="2600" dirty="0" err="1" smtClean="0"/>
              <a:t>обвинувачення</a:t>
            </a:r>
            <a:r>
              <a:rPr lang="ru-RU" sz="2600" dirty="0" smtClean="0"/>
              <a:t> (</a:t>
            </a:r>
            <a:r>
              <a:rPr lang="ru-RU" sz="2600" dirty="0" err="1" smtClean="0"/>
              <a:t>переслідування</a:t>
            </a:r>
            <a:r>
              <a:rPr lang="ru-RU" sz="2600" dirty="0" smtClean="0"/>
              <a:t>); </a:t>
            </a:r>
          </a:p>
          <a:p>
            <a:pPr marL="274320" indent="-274320" algn="just" fontAlgn="auto">
              <a:spcAft>
                <a:spcPts val="0"/>
              </a:spcAft>
              <a:buFont typeface="Arial" pitchFamily="34" charset="0"/>
              <a:buChar char="•"/>
              <a:defRPr/>
            </a:pPr>
            <a:r>
              <a:rPr lang="ru-RU" sz="2600" dirty="0" smtClean="0"/>
              <a:t>  </a:t>
            </a:r>
            <a:r>
              <a:rPr lang="ru-RU" sz="2600" dirty="0" err="1" smtClean="0"/>
              <a:t>захисту</a:t>
            </a:r>
            <a:r>
              <a:rPr lang="ru-RU" sz="2600" dirty="0" smtClean="0"/>
              <a:t>; </a:t>
            </a:r>
          </a:p>
          <a:p>
            <a:pPr marL="274320" indent="-274320" algn="just" fontAlgn="auto">
              <a:spcAft>
                <a:spcPts val="0"/>
              </a:spcAft>
              <a:buFont typeface="Arial" pitchFamily="34" charset="0"/>
              <a:buChar char="•"/>
              <a:defRPr/>
            </a:pPr>
            <a:r>
              <a:rPr lang="ru-RU" sz="2600" dirty="0" smtClean="0"/>
              <a:t>  </a:t>
            </a:r>
            <a:r>
              <a:rPr lang="ru-RU" sz="2600" dirty="0" err="1" smtClean="0"/>
              <a:t>правосудця</a:t>
            </a:r>
            <a:r>
              <a:rPr lang="ru-RU" sz="2600" dirty="0" smtClean="0"/>
              <a:t> (</a:t>
            </a:r>
            <a:r>
              <a:rPr lang="ru-RU" sz="2600" dirty="0" err="1" smtClean="0"/>
              <a:t>вирішення</a:t>
            </a:r>
            <a:r>
              <a:rPr lang="ru-RU" sz="2600" dirty="0" smtClean="0"/>
              <a:t> </a:t>
            </a:r>
            <a:r>
              <a:rPr lang="ru-RU" sz="2600" dirty="0" err="1" smtClean="0"/>
              <a:t>справи</a:t>
            </a:r>
            <a:r>
              <a:rPr lang="ru-RU" sz="2600" dirty="0" smtClean="0"/>
              <a:t>). </a:t>
            </a:r>
          </a:p>
          <a:p>
            <a:pPr marL="274320" indent="-274320" algn="just" fontAlgn="auto">
              <a:spcAft>
                <a:spcPts val="0"/>
              </a:spcAft>
              <a:buFont typeface="Wingdings"/>
              <a:buNone/>
              <a:defRPr/>
            </a:pPr>
            <a:r>
              <a:rPr lang="ru-RU" sz="2600" u="sng" dirty="0" err="1" smtClean="0"/>
              <a:t>Залежно</a:t>
            </a:r>
            <a:r>
              <a:rPr lang="ru-RU" sz="2600" u="sng" dirty="0" smtClean="0"/>
              <a:t> </a:t>
            </a:r>
            <a:r>
              <a:rPr lang="ru-RU" sz="2600" u="sng" dirty="0" err="1" smtClean="0"/>
              <a:t>від</a:t>
            </a:r>
            <a:r>
              <a:rPr lang="ru-RU" sz="2600" u="sng" dirty="0" smtClean="0"/>
              <a:t> </a:t>
            </a:r>
            <a:r>
              <a:rPr lang="ru-RU" sz="2600" u="sng" dirty="0" err="1" smtClean="0"/>
              <a:t>поширеності</a:t>
            </a:r>
            <a:r>
              <a:rPr lang="ru-RU" sz="2600" u="sng" dirty="0" smtClean="0"/>
              <a:t> на </a:t>
            </a:r>
            <a:r>
              <a:rPr lang="ru-RU" sz="2600" u="sng" dirty="0" err="1" smtClean="0"/>
              <a:t>галузі</a:t>
            </a:r>
            <a:r>
              <a:rPr lang="ru-RU" sz="2600" u="sng" dirty="0" smtClean="0"/>
              <a:t> права засади </a:t>
            </a:r>
            <a:r>
              <a:rPr lang="ru-RU" sz="2600" u="sng" dirty="0" err="1" smtClean="0"/>
              <a:t>поділяють</a:t>
            </a:r>
            <a:r>
              <a:rPr lang="ru-RU" sz="2600" u="sng" dirty="0" smtClean="0"/>
              <a:t> на: </a:t>
            </a:r>
          </a:p>
          <a:p>
            <a:pPr marL="274320" indent="-274320" algn="just" fontAlgn="auto">
              <a:spcAft>
                <a:spcPts val="0"/>
              </a:spcAft>
              <a:buFont typeface="Arial" pitchFamily="34" charset="0"/>
              <a:buChar char="•"/>
              <a:defRPr/>
            </a:pPr>
            <a:r>
              <a:rPr lang="ru-RU" sz="2600" dirty="0" smtClean="0"/>
              <a:t> </a:t>
            </a:r>
            <a:r>
              <a:rPr lang="ru-RU" sz="2600" dirty="0" err="1" smtClean="0"/>
              <a:t>загальноправові</a:t>
            </a:r>
            <a:r>
              <a:rPr lang="ru-RU" sz="2600" dirty="0" smtClean="0"/>
              <a:t>, </a:t>
            </a:r>
            <a:r>
              <a:rPr lang="ru-RU" sz="2600" dirty="0" err="1" smtClean="0"/>
              <a:t>тобто</a:t>
            </a:r>
            <a:r>
              <a:rPr lang="ru-RU" sz="2600" dirty="0" smtClean="0"/>
              <a:t> </a:t>
            </a:r>
            <a:r>
              <a:rPr lang="ru-RU" sz="2600" dirty="0" err="1" smtClean="0"/>
              <a:t>ті</a:t>
            </a:r>
            <a:r>
              <a:rPr lang="ru-RU" sz="2600" dirty="0" smtClean="0"/>
              <a:t>, </a:t>
            </a:r>
            <a:r>
              <a:rPr lang="ru-RU" sz="2600" dirty="0" err="1" smtClean="0"/>
              <a:t>що</a:t>
            </a:r>
            <a:r>
              <a:rPr lang="ru-RU" sz="2600" dirty="0" smtClean="0"/>
              <a:t> </a:t>
            </a:r>
            <a:r>
              <a:rPr lang="ru-RU" sz="2600" dirty="0" err="1" smtClean="0"/>
              <a:t>діють</a:t>
            </a:r>
            <a:r>
              <a:rPr lang="ru-RU" sz="2600" dirty="0" smtClean="0"/>
              <a:t> у </a:t>
            </a:r>
            <a:r>
              <a:rPr lang="ru-RU" sz="2600" dirty="0" err="1" smtClean="0"/>
              <a:t>всіх</a:t>
            </a:r>
            <a:r>
              <a:rPr lang="ru-RU" sz="2600" dirty="0" smtClean="0"/>
              <a:t> </a:t>
            </a:r>
            <a:r>
              <a:rPr lang="ru-RU" sz="2600" dirty="0" err="1" smtClean="0"/>
              <a:t>галузях</a:t>
            </a:r>
            <a:r>
              <a:rPr lang="ru-RU" sz="2600" dirty="0" smtClean="0"/>
              <a:t> права (</a:t>
            </a:r>
            <a:r>
              <a:rPr lang="ru-RU" sz="2600" dirty="0" err="1" smtClean="0"/>
              <a:t>наприклад</a:t>
            </a:r>
            <a:r>
              <a:rPr lang="ru-RU" sz="2600" dirty="0" smtClean="0"/>
              <a:t>, засада </a:t>
            </a:r>
            <a:r>
              <a:rPr lang="ru-RU" sz="2600" dirty="0" err="1" smtClean="0"/>
              <a:t>законності</a:t>
            </a:r>
            <a:r>
              <a:rPr lang="ru-RU" sz="2600" dirty="0" smtClean="0"/>
              <a:t>), </a:t>
            </a:r>
            <a:r>
              <a:rPr lang="ru-RU" sz="2600" dirty="0" err="1" smtClean="0"/>
              <a:t>але</a:t>
            </a:r>
            <a:r>
              <a:rPr lang="ru-RU" sz="2600" dirty="0" smtClean="0"/>
              <a:t> </a:t>
            </a:r>
            <a:r>
              <a:rPr lang="ru-RU" sz="2600" dirty="0" err="1" smtClean="0"/>
              <a:t>виявляються</a:t>
            </a:r>
            <a:r>
              <a:rPr lang="ru-RU" sz="2600" dirty="0" smtClean="0"/>
              <a:t> </a:t>
            </a:r>
            <a:r>
              <a:rPr lang="ru-RU" sz="2600" dirty="0" err="1" smtClean="0"/>
              <a:t>з</a:t>
            </a:r>
            <a:r>
              <a:rPr lang="ru-RU" sz="2600" dirty="0" smtClean="0"/>
              <a:t> </a:t>
            </a:r>
            <a:r>
              <a:rPr lang="ru-RU" sz="2600" dirty="0" err="1" smtClean="0"/>
              <a:t>певними</a:t>
            </a:r>
            <a:r>
              <a:rPr lang="ru-RU" sz="2600" dirty="0" smtClean="0"/>
              <a:t> </a:t>
            </a:r>
            <a:r>
              <a:rPr lang="ru-RU" sz="2600" dirty="0" err="1" smtClean="0"/>
              <a:t>особливостями</a:t>
            </a:r>
            <a:r>
              <a:rPr lang="ru-RU" sz="2600" dirty="0" smtClean="0"/>
              <a:t> в </a:t>
            </a:r>
            <a:r>
              <a:rPr lang="ru-RU" sz="2600" dirty="0" err="1" smtClean="0"/>
              <a:t>кримінально-процесуальному</a:t>
            </a:r>
            <a:r>
              <a:rPr lang="ru-RU" sz="2600" dirty="0" smtClean="0"/>
              <a:t> </a:t>
            </a:r>
            <a:r>
              <a:rPr lang="ru-RU" sz="2600" dirty="0" err="1" smtClean="0"/>
              <a:t>праві</a:t>
            </a:r>
            <a:r>
              <a:rPr lang="ru-RU" sz="2600" dirty="0" smtClean="0"/>
              <a:t>; -         </a:t>
            </a:r>
          </a:p>
          <a:p>
            <a:pPr marL="274320" indent="-274320" algn="just" fontAlgn="auto">
              <a:spcAft>
                <a:spcPts val="0"/>
              </a:spcAft>
              <a:buFont typeface="Arial" pitchFamily="34" charset="0"/>
              <a:buChar char="•"/>
              <a:defRPr/>
            </a:pPr>
            <a:r>
              <a:rPr lang="ru-RU" sz="2600" dirty="0" err="1" smtClean="0"/>
              <a:t>міжгалузеві</a:t>
            </a:r>
            <a:r>
              <a:rPr lang="ru-RU" sz="2600" dirty="0" smtClean="0"/>
              <a:t> – </a:t>
            </a:r>
            <a:r>
              <a:rPr lang="ru-RU" sz="2600" dirty="0" err="1" smtClean="0"/>
              <a:t>діють</a:t>
            </a:r>
            <a:r>
              <a:rPr lang="ru-RU" sz="2600" dirty="0" smtClean="0"/>
              <a:t> у </a:t>
            </a:r>
            <a:r>
              <a:rPr lang="ru-RU" sz="2600" dirty="0" err="1" smtClean="0"/>
              <a:t>кількох</a:t>
            </a:r>
            <a:r>
              <a:rPr lang="ru-RU" sz="2600" dirty="0" smtClean="0"/>
              <a:t> </a:t>
            </a:r>
            <a:r>
              <a:rPr lang="ru-RU" sz="2600" dirty="0" err="1" smtClean="0"/>
              <a:t>галузях</a:t>
            </a:r>
            <a:r>
              <a:rPr lang="ru-RU" sz="2600" dirty="0" smtClean="0"/>
              <a:t> права (</a:t>
            </a:r>
            <a:r>
              <a:rPr lang="ru-RU" sz="2600" dirty="0" err="1" smtClean="0"/>
              <a:t>наприклад</a:t>
            </a:r>
            <a:r>
              <a:rPr lang="ru-RU" sz="2600" dirty="0" smtClean="0"/>
              <a:t>, засада </a:t>
            </a:r>
            <a:r>
              <a:rPr lang="ru-RU" sz="2600" dirty="0" err="1" smtClean="0"/>
              <a:t>змагальності</a:t>
            </a:r>
            <a:r>
              <a:rPr lang="ru-RU" sz="2600" dirty="0" smtClean="0"/>
              <a:t>) </a:t>
            </a:r>
            <a:r>
              <a:rPr lang="ru-RU" sz="2600" dirty="0" err="1" smtClean="0"/>
              <a:t>і</a:t>
            </a:r>
            <a:r>
              <a:rPr lang="ru-RU" sz="2600" dirty="0" smtClean="0"/>
              <a:t> </a:t>
            </a:r>
            <a:r>
              <a:rPr lang="ru-RU" sz="2600" dirty="0" err="1" smtClean="0"/>
              <a:t>також</a:t>
            </a:r>
            <a:r>
              <a:rPr lang="ru-RU" sz="2600" dirty="0" smtClean="0"/>
              <a:t> </a:t>
            </a:r>
            <a:r>
              <a:rPr lang="ru-RU" sz="2600" dirty="0" err="1" smtClean="0"/>
              <a:t>по-особливому</a:t>
            </a:r>
            <a:r>
              <a:rPr lang="ru-RU" sz="2600" dirty="0" smtClean="0"/>
              <a:t> – в </a:t>
            </a:r>
            <a:r>
              <a:rPr lang="ru-RU" sz="2600" dirty="0" err="1" smtClean="0"/>
              <a:t>кримінально-процесуальному</a:t>
            </a:r>
            <a:r>
              <a:rPr lang="ru-RU" sz="2600" dirty="0" smtClean="0"/>
              <a:t> </a:t>
            </a:r>
            <a:r>
              <a:rPr lang="ru-RU" sz="2600" dirty="0" err="1" smtClean="0"/>
              <a:t>праві</a:t>
            </a:r>
            <a:r>
              <a:rPr lang="ru-RU" sz="2600" dirty="0" smtClean="0"/>
              <a:t>; -     </a:t>
            </a:r>
          </a:p>
          <a:p>
            <a:pPr marL="274320" indent="-274320" algn="just" fontAlgn="auto">
              <a:spcAft>
                <a:spcPts val="0"/>
              </a:spcAft>
              <a:buFont typeface="Arial" pitchFamily="34" charset="0"/>
              <a:buChar char="•"/>
              <a:defRPr/>
            </a:pPr>
            <a:r>
              <a:rPr lang="ru-RU" sz="2600" dirty="0" smtClean="0"/>
              <a:t>  </a:t>
            </a:r>
            <a:r>
              <a:rPr lang="ru-RU" sz="2600" dirty="0" err="1" smtClean="0"/>
              <a:t>галузеві</a:t>
            </a:r>
            <a:r>
              <a:rPr lang="ru-RU" sz="2600" dirty="0" smtClean="0"/>
              <a:t> – </a:t>
            </a:r>
            <a:r>
              <a:rPr lang="ru-RU" sz="2600" dirty="0" err="1" smtClean="0"/>
              <a:t>діють</a:t>
            </a:r>
            <a:r>
              <a:rPr lang="ru-RU" sz="2600" dirty="0" smtClean="0"/>
              <a:t> </a:t>
            </a:r>
            <a:r>
              <a:rPr lang="ru-RU" sz="2600" dirty="0" err="1" smtClean="0"/>
              <a:t>лише</a:t>
            </a:r>
            <a:r>
              <a:rPr lang="ru-RU" sz="2600" dirty="0" smtClean="0"/>
              <a:t> в межах </a:t>
            </a:r>
            <a:r>
              <a:rPr lang="ru-RU" sz="2600" dirty="0" err="1" smtClean="0"/>
              <a:t>кримінального</a:t>
            </a:r>
            <a:r>
              <a:rPr lang="ru-RU" sz="2600" dirty="0" smtClean="0"/>
              <a:t> </a:t>
            </a:r>
            <a:r>
              <a:rPr lang="ru-RU" sz="2600" dirty="0" err="1" smtClean="0"/>
              <a:t>процесу</a:t>
            </a:r>
            <a:r>
              <a:rPr lang="ru-RU" sz="2600" dirty="0" smtClean="0"/>
              <a:t> (</a:t>
            </a:r>
            <a:r>
              <a:rPr lang="ru-RU" sz="2600" dirty="0" err="1" smtClean="0"/>
              <a:t>наприклад</a:t>
            </a:r>
            <a:r>
              <a:rPr lang="ru-RU" sz="2600" dirty="0" smtClean="0"/>
              <a:t>, засада </a:t>
            </a:r>
            <a:r>
              <a:rPr lang="ru-RU" sz="2600" dirty="0" err="1" smtClean="0"/>
              <a:t>розумності</a:t>
            </a:r>
            <a:r>
              <a:rPr lang="ru-RU" sz="2600" dirty="0" smtClean="0"/>
              <a:t> </a:t>
            </a:r>
            <a:r>
              <a:rPr lang="ru-RU" sz="2600" dirty="0" err="1" smtClean="0"/>
              <a:t>строків</a:t>
            </a:r>
            <a:r>
              <a:rPr lang="ru-RU" sz="2600" dirty="0" smtClean="0"/>
              <a:t>). </a:t>
            </a:r>
          </a:p>
          <a:p>
            <a:pPr marL="274320" indent="-274320" algn="just" fontAlgn="auto">
              <a:spcAft>
                <a:spcPts val="0"/>
              </a:spcAft>
              <a:buFont typeface="Wingdings"/>
              <a:buNone/>
              <a:defRPr/>
            </a:pPr>
            <a:r>
              <a:rPr lang="ru-RU" sz="2600" u="sng" dirty="0" err="1" smtClean="0"/>
              <a:t>Залежно</a:t>
            </a:r>
            <a:r>
              <a:rPr lang="ru-RU" sz="2600" u="sng" dirty="0" smtClean="0"/>
              <a:t> </a:t>
            </a:r>
            <a:r>
              <a:rPr lang="ru-RU" sz="2600" u="sng" dirty="0" err="1" smtClean="0"/>
              <a:t>від</a:t>
            </a:r>
            <a:r>
              <a:rPr lang="ru-RU" sz="2600" u="sng" dirty="0" smtClean="0"/>
              <a:t> </a:t>
            </a:r>
            <a:r>
              <a:rPr lang="ru-RU" sz="2600" u="sng" dirty="0" err="1" smtClean="0"/>
              <a:t>організаційної</a:t>
            </a:r>
            <a:r>
              <a:rPr lang="ru-RU" sz="2600" u="sng" dirty="0" smtClean="0"/>
              <a:t> </a:t>
            </a:r>
            <a:r>
              <a:rPr lang="ru-RU" sz="2600" u="sng" dirty="0" err="1" smtClean="0"/>
              <a:t>побудови</a:t>
            </a:r>
            <a:r>
              <a:rPr lang="ru-RU" sz="2600" u="sng" dirty="0" smtClean="0"/>
              <a:t> </a:t>
            </a:r>
            <a:r>
              <a:rPr lang="ru-RU" sz="2600" u="sng" dirty="0" err="1" smtClean="0"/>
              <a:t>кримінального</a:t>
            </a:r>
            <a:r>
              <a:rPr lang="ru-RU" sz="2600" u="sng" dirty="0" smtClean="0"/>
              <a:t> </a:t>
            </a:r>
            <a:r>
              <a:rPr lang="ru-RU" sz="2600" u="sng" dirty="0" err="1" smtClean="0"/>
              <a:t>процесу</a:t>
            </a:r>
            <a:r>
              <a:rPr lang="ru-RU" sz="2600" u="sng" dirty="0" smtClean="0"/>
              <a:t> засади </a:t>
            </a:r>
            <a:r>
              <a:rPr lang="ru-RU" sz="2600" u="sng" dirty="0" err="1" smtClean="0"/>
              <a:t>поділяють</a:t>
            </a:r>
            <a:r>
              <a:rPr lang="ru-RU" sz="2600" u="sng" dirty="0" smtClean="0"/>
              <a:t> на</a:t>
            </a:r>
            <a:r>
              <a:rPr lang="ru-RU" sz="2600" dirty="0" smtClean="0"/>
              <a:t>: </a:t>
            </a:r>
          </a:p>
          <a:p>
            <a:pPr marL="274320" indent="-274320" algn="just" fontAlgn="auto">
              <a:spcAft>
                <a:spcPts val="0"/>
              </a:spcAft>
              <a:buFont typeface="Arial" pitchFamily="34" charset="0"/>
              <a:buChar char="•"/>
              <a:defRPr/>
            </a:pPr>
            <a:r>
              <a:rPr lang="ru-RU" sz="2600" dirty="0" smtClean="0"/>
              <a:t> </a:t>
            </a:r>
            <a:r>
              <a:rPr lang="ru-RU" sz="2600" dirty="0" err="1" smtClean="0"/>
              <a:t>суто</a:t>
            </a:r>
            <a:r>
              <a:rPr lang="ru-RU" sz="2600" dirty="0" smtClean="0"/>
              <a:t> </a:t>
            </a:r>
            <a:r>
              <a:rPr lang="ru-RU" sz="2600" dirty="0" err="1" smtClean="0"/>
              <a:t>організаційні</a:t>
            </a:r>
            <a:r>
              <a:rPr lang="ru-RU" sz="2600" dirty="0" smtClean="0"/>
              <a:t> (</a:t>
            </a:r>
            <a:r>
              <a:rPr lang="ru-RU" sz="2600" dirty="0" err="1" smtClean="0"/>
              <a:t>наприклад</a:t>
            </a:r>
            <a:r>
              <a:rPr lang="ru-RU" sz="2600" dirty="0" smtClean="0"/>
              <a:t>, </a:t>
            </a:r>
            <a:r>
              <a:rPr lang="ru-RU" sz="2600" dirty="0" err="1" smtClean="0"/>
              <a:t>призначення</a:t>
            </a:r>
            <a:r>
              <a:rPr lang="ru-RU" sz="2600" dirty="0" smtClean="0"/>
              <a:t> </a:t>
            </a:r>
            <a:r>
              <a:rPr lang="ru-RU" sz="2600" dirty="0" err="1" smtClean="0"/>
              <a:t>слідчих</a:t>
            </a:r>
            <a:r>
              <a:rPr lang="ru-RU" sz="2600" dirty="0" smtClean="0"/>
              <a:t> </a:t>
            </a:r>
            <a:r>
              <a:rPr lang="ru-RU" sz="2600" dirty="0" err="1" smtClean="0"/>
              <a:t>і</a:t>
            </a:r>
            <a:r>
              <a:rPr lang="ru-RU" sz="2600" dirty="0" smtClean="0"/>
              <a:t> </a:t>
            </a:r>
            <a:r>
              <a:rPr lang="ru-RU" sz="2600" dirty="0" err="1" smtClean="0"/>
              <a:t>прокурорів</a:t>
            </a:r>
            <a:r>
              <a:rPr lang="ru-RU" sz="2600" dirty="0" smtClean="0"/>
              <a:t>, </a:t>
            </a:r>
            <a:r>
              <a:rPr lang="ru-RU" sz="2600" dirty="0" err="1" smtClean="0"/>
              <a:t>централізація</a:t>
            </a:r>
            <a:r>
              <a:rPr lang="ru-RU" sz="2600" dirty="0" smtClean="0"/>
              <a:t> та </a:t>
            </a:r>
            <a:r>
              <a:rPr lang="ru-RU" sz="2600" dirty="0" err="1" smtClean="0"/>
              <a:t>єдиноначальність</a:t>
            </a:r>
            <a:r>
              <a:rPr lang="ru-RU" sz="2600" dirty="0" smtClean="0"/>
              <a:t> у </a:t>
            </a:r>
            <a:r>
              <a:rPr lang="ru-RU" sz="2600" dirty="0" err="1" smtClean="0"/>
              <a:t>системі</a:t>
            </a:r>
            <a:r>
              <a:rPr lang="ru-RU" sz="2600" dirty="0" smtClean="0"/>
              <a:t> </a:t>
            </a:r>
            <a:r>
              <a:rPr lang="ru-RU" sz="2600" dirty="0" err="1" smtClean="0"/>
              <a:t>органів</a:t>
            </a:r>
            <a:r>
              <a:rPr lang="ru-RU" sz="2600" dirty="0" smtClean="0"/>
              <a:t> </a:t>
            </a:r>
            <a:r>
              <a:rPr lang="ru-RU" sz="2600" dirty="0" err="1" smtClean="0"/>
              <a:t>прокуратури</a:t>
            </a:r>
            <a:r>
              <a:rPr lang="ru-RU" sz="2600" dirty="0" smtClean="0"/>
              <a:t>, </a:t>
            </a:r>
            <a:r>
              <a:rPr lang="ru-RU" sz="2600" dirty="0" err="1" smtClean="0"/>
              <a:t>виборність</a:t>
            </a:r>
            <a:r>
              <a:rPr lang="ru-RU" sz="2600" dirty="0" smtClean="0"/>
              <a:t> </a:t>
            </a:r>
            <a:r>
              <a:rPr lang="ru-RU" sz="2600" dirty="0" err="1" smtClean="0"/>
              <a:t>і</a:t>
            </a:r>
            <a:r>
              <a:rPr lang="ru-RU" sz="2600" dirty="0" smtClean="0"/>
              <a:t> </a:t>
            </a:r>
            <a:r>
              <a:rPr lang="ru-RU" sz="2600" dirty="0" err="1" smtClean="0"/>
              <a:t>призначення</a:t>
            </a:r>
            <a:r>
              <a:rPr lang="ru-RU" sz="2600" dirty="0" smtClean="0"/>
              <a:t> </a:t>
            </a:r>
            <a:r>
              <a:rPr lang="ru-RU" sz="2600" dirty="0" err="1" smtClean="0"/>
              <a:t>суддів</a:t>
            </a:r>
            <a:r>
              <a:rPr lang="ru-RU" sz="2600" dirty="0" smtClean="0"/>
              <a:t> </a:t>
            </a:r>
            <a:r>
              <a:rPr lang="ru-RU" sz="2600" dirty="0" err="1" smtClean="0"/>
              <a:t>тощо</a:t>
            </a:r>
            <a:r>
              <a:rPr lang="ru-RU" sz="2600" dirty="0" smtClean="0"/>
              <a:t>) </a:t>
            </a:r>
          </a:p>
          <a:p>
            <a:pPr marL="274320" indent="-274320" algn="just" fontAlgn="auto">
              <a:spcAft>
                <a:spcPts val="0"/>
              </a:spcAft>
              <a:buFont typeface="Arial" pitchFamily="34" charset="0"/>
              <a:buChar char="•"/>
              <a:defRPr/>
            </a:pPr>
            <a:r>
              <a:rPr lang="ru-RU" sz="2600" dirty="0" smtClean="0"/>
              <a:t>  </a:t>
            </a:r>
            <a:r>
              <a:rPr lang="ru-RU" sz="2600" dirty="0" err="1" smtClean="0"/>
              <a:t>організаційно-функціональні</a:t>
            </a:r>
            <a:r>
              <a:rPr lang="ru-RU" sz="2600" dirty="0" smtClean="0"/>
              <a:t> (</a:t>
            </a:r>
            <a:r>
              <a:rPr lang="ru-RU" sz="2600" dirty="0" err="1" smtClean="0"/>
              <a:t>наприклад</a:t>
            </a:r>
            <a:r>
              <a:rPr lang="ru-RU" sz="2600" dirty="0" smtClean="0"/>
              <a:t>, засада </a:t>
            </a:r>
            <a:r>
              <a:rPr lang="ru-RU" sz="2600" dirty="0" err="1" smtClean="0"/>
              <a:t>одноособовості</a:t>
            </a:r>
            <a:r>
              <a:rPr lang="ru-RU" sz="2600" dirty="0" smtClean="0"/>
              <a:t> </a:t>
            </a:r>
            <a:r>
              <a:rPr lang="ru-RU" sz="2600" dirty="0" err="1" smtClean="0"/>
              <a:t>і</a:t>
            </a:r>
            <a:r>
              <a:rPr lang="ru-RU" sz="2600" dirty="0" smtClean="0"/>
              <a:t> </a:t>
            </a:r>
            <a:r>
              <a:rPr lang="ru-RU" sz="2600" dirty="0" err="1" smtClean="0"/>
              <a:t>колегіальності</a:t>
            </a:r>
            <a:r>
              <a:rPr lang="ru-RU" sz="2600" dirty="0" smtClean="0"/>
              <a:t>, </a:t>
            </a:r>
            <a:r>
              <a:rPr lang="ru-RU" sz="2600" dirty="0" err="1" smtClean="0"/>
              <a:t>нагляду</a:t>
            </a:r>
            <a:r>
              <a:rPr lang="ru-RU" sz="2600" dirty="0" smtClean="0"/>
              <a:t> </a:t>
            </a:r>
            <a:r>
              <a:rPr lang="ru-RU" sz="2600" dirty="0" err="1" smtClean="0"/>
              <a:t>вищестоящих</a:t>
            </a:r>
            <a:r>
              <a:rPr lang="ru-RU" sz="2600" dirty="0" smtClean="0"/>
              <a:t> </a:t>
            </a:r>
            <a:r>
              <a:rPr lang="ru-RU" sz="2600" dirty="0" err="1" smtClean="0"/>
              <a:t>суддів</a:t>
            </a:r>
            <a:r>
              <a:rPr lang="ru-RU" sz="2600" dirty="0" smtClean="0"/>
              <a:t> за судовою </a:t>
            </a:r>
            <a:r>
              <a:rPr lang="ru-RU" sz="2600" dirty="0" err="1" smtClean="0"/>
              <a:t>діяльністю</a:t>
            </a:r>
            <a:r>
              <a:rPr lang="ru-RU" sz="2600" dirty="0" smtClean="0"/>
              <a:t> </a:t>
            </a:r>
            <a:r>
              <a:rPr lang="ru-RU" sz="2600" dirty="0" err="1" smtClean="0"/>
              <a:t>нижчестоящих</a:t>
            </a:r>
            <a:r>
              <a:rPr lang="ru-RU" sz="2600" dirty="0" smtClean="0"/>
              <a:t>) </a:t>
            </a:r>
          </a:p>
          <a:p>
            <a:pPr marL="274320" indent="-274320" algn="just" fontAlgn="auto">
              <a:spcAft>
                <a:spcPts val="0"/>
              </a:spcAft>
              <a:buFont typeface="Arial" pitchFamily="34" charset="0"/>
              <a:buChar char="•"/>
              <a:defRPr/>
            </a:pPr>
            <a:r>
              <a:rPr lang="ru-RU" sz="2600" dirty="0" smtClean="0"/>
              <a:t> </a:t>
            </a:r>
            <a:r>
              <a:rPr lang="ru-RU" sz="2600" dirty="0" err="1" smtClean="0"/>
              <a:t>функціональні</a:t>
            </a:r>
            <a:r>
              <a:rPr lang="ru-RU" sz="2600" dirty="0" smtClean="0"/>
              <a:t>, </a:t>
            </a:r>
            <a:r>
              <a:rPr lang="ru-RU" sz="2600" dirty="0" err="1" smtClean="0"/>
              <a:t>суто</a:t>
            </a:r>
            <a:r>
              <a:rPr lang="ru-RU" sz="2600" dirty="0" smtClean="0"/>
              <a:t> </a:t>
            </a:r>
            <a:r>
              <a:rPr lang="ru-RU" sz="2600" dirty="0" err="1" smtClean="0"/>
              <a:t>кримінально-процесуальні</a:t>
            </a:r>
            <a:r>
              <a:rPr lang="ru-RU" sz="2600" dirty="0" smtClean="0"/>
              <a:t> (</a:t>
            </a:r>
            <a:r>
              <a:rPr lang="ru-RU" sz="2600" dirty="0" err="1" smtClean="0"/>
              <a:t>наприклад</a:t>
            </a:r>
            <a:r>
              <a:rPr lang="ru-RU" sz="2600" dirty="0" smtClean="0"/>
              <a:t>, засада </a:t>
            </a:r>
            <a:r>
              <a:rPr lang="ru-RU" sz="2600" dirty="0" err="1" smtClean="0"/>
              <a:t>презумпції</a:t>
            </a:r>
            <a:r>
              <a:rPr lang="ru-RU" sz="2600" dirty="0" smtClean="0"/>
              <a:t> </a:t>
            </a:r>
            <a:r>
              <a:rPr lang="ru-RU" sz="2600" dirty="0" err="1" smtClean="0"/>
              <a:t>невинуватості</a:t>
            </a:r>
            <a:r>
              <a:rPr lang="ru-RU" sz="2600" dirty="0" smtClean="0"/>
              <a:t>, </a:t>
            </a:r>
            <a:r>
              <a:rPr lang="ru-RU" sz="2600" dirty="0" err="1" smtClean="0"/>
              <a:t>змагальності</a:t>
            </a:r>
            <a:r>
              <a:rPr lang="ru-RU" sz="2600" dirty="0" smtClean="0"/>
              <a:t> </a:t>
            </a:r>
            <a:r>
              <a:rPr lang="ru-RU" sz="2600" dirty="0" err="1" smtClean="0"/>
              <a:t>тощо</a:t>
            </a:r>
            <a:r>
              <a:rPr lang="ru-RU" sz="2600" dirty="0" smtClean="0"/>
              <a:t>).</a:t>
            </a:r>
            <a:br>
              <a:rPr lang="ru-RU" sz="2600" dirty="0" smtClean="0"/>
            </a:br>
            <a:endParaRPr lang="ru-RU"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50" y="142875"/>
            <a:ext cx="8572500" cy="1214438"/>
          </a:xfrm>
        </p:spPr>
        <p:txBody>
          <a:bodyPr>
            <a:normAutofit fontScale="90000"/>
          </a:bodyPr>
          <a:lstStyle/>
          <a:p>
            <a:pPr algn="ctr" fontAlgn="auto">
              <a:spcAft>
                <a:spcPts val="0"/>
              </a:spcAft>
              <a:defRPr/>
            </a:pPr>
            <a:r>
              <a:rPr lang="ru-RU" dirty="0" smtClean="0"/>
              <a:t/>
            </a:r>
            <a:br>
              <a:rPr lang="ru-RU" dirty="0" smtClean="0"/>
            </a:br>
            <a:r>
              <a:rPr lang="ru-RU" dirty="0" smtClean="0"/>
              <a:t/>
            </a:r>
            <a:br>
              <a:rPr lang="ru-RU" dirty="0" smtClean="0"/>
            </a:br>
            <a:r>
              <a:rPr lang="ru-RU" dirty="0" smtClean="0"/>
              <a:t/>
            </a:r>
            <a:br>
              <a:rPr lang="ru-RU" dirty="0" smtClean="0"/>
            </a:br>
            <a:r>
              <a:rPr lang="ru-RU" dirty="0" smtClean="0"/>
              <a:t>2. </a:t>
            </a:r>
            <a:r>
              <a:rPr lang="ru-RU" dirty="0" err="1" smtClean="0"/>
              <a:t>Конституційні</a:t>
            </a:r>
            <a:r>
              <a:rPr lang="ru-RU" dirty="0" smtClean="0"/>
              <a:t> засади </a:t>
            </a:r>
            <a:r>
              <a:rPr lang="ru-RU" dirty="0" err="1" smtClean="0"/>
              <a:t>кримінального</a:t>
            </a:r>
            <a:r>
              <a:rPr lang="ru-RU" dirty="0" smtClean="0"/>
              <a:t> </a:t>
            </a:r>
            <a:r>
              <a:rPr lang="ru-RU" dirty="0" err="1" smtClean="0"/>
              <a:t>провадження</a:t>
            </a:r>
            <a:r>
              <a:rPr lang="ru-RU" dirty="0" smtClean="0"/>
              <a:t>.</a:t>
            </a:r>
            <a:br>
              <a:rPr lang="ru-RU" dirty="0" smtClean="0"/>
            </a:br>
            <a:endParaRPr lang="ru-RU" dirty="0"/>
          </a:p>
        </p:txBody>
      </p:sp>
      <p:sp>
        <p:nvSpPr>
          <p:cNvPr id="19458" name="Содержимое 2"/>
          <p:cNvSpPr>
            <a:spLocks noGrp="1"/>
          </p:cNvSpPr>
          <p:nvPr>
            <p:ph sz="quarter" idx="1"/>
          </p:nvPr>
        </p:nvSpPr>
        <p:spPr>
          <a:xfrm>
            <a:off x="457200" y="1071563"/>
            <a:ext cx="8186738" cy="5402262"/>
          </a:xfrm>
        </p:spPr>
        <p:txBody>
          <a:bodyPr/>
          <a:lstStyle/>
          <a:p>
            <a:pPr>
              <a:buFont typeface="Wingdings" pitchFamily="2" charset="2"/>
              <a:buNone/>
            </a:pPr>
            <a:r>
              <a:rPr lang="ru-RU" smtClean="0"/>
              <a:t>		</a:t>
            </a:r>
            <a:r>
              <a:rPr lang="ru-RU" sz="1600" smtClean="0"/>
              <a:t>Засада верховенства права - це кримінально-процесуальне положення, яке полягає в тому, що людина, її права та свободи визнаються найвищими цінностями та визначають зміст і спрямованість діяльності держави. Дана засада закріплена в ст. 8 Конституції України та ст. 8 КПК. Відповідно до ст. 8 Конституції України, в Україні визнається і діє принцип верховенства права. Конституція України має найвищу юридичну силу. Закони та інші нормативно-правові акти приймаються на основі Конституції України і повинні відповідати їй. Норми Конституції України є нормами прямої дії. Звернення до суду для захисту конституційних прав і свобод людини і громадянина безпосередньо на підставі Конституції України гарантується.</a:t>
            </a:r>
            <a:r>
              <a:rPr lang="ru-RU" sz="2000" smtClean="0"/>
              <a:t/>
            </a:r>
            <a:br>
              <a:rPr lang="ru-RU" sz="2000" smtClean="0"/>
            </a:br>
            <a:endParaRPr lang="ru-RU" sz="2000" smtClean="0"/>
          </a:p>
        </p:txBody>
      </p:sp>
      <p:pic>
        <p:nvPicPr>
          <p:cNvPr id="19459" name="Рисунок 4" descr="i (5).jpg"/>
          <p:cNvPicPr>
            <a:picLocks noChangeAspect="1"/>
          </p:cNvPicPr>
          <p:nvPr/>
        </p:nvPicPr>
        <p:blipFill>
          <a:blip r:embed="rId2"/>
          <a:srcRect/>
          <a:stretch>
            <a:fillRect/>
          </a:stretch>
        </p:blipFill>
        <p:spPr bwMode="auto">
          <a:xfrm>
            <a:off x="4643438" y="3857625"/>
            <a:ext cx="4130675" cy="272573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313"/>
            <a:ext cx="8186738" cy="1203325"/>
          </a:xfrm>
        </p:spPr>
        <p:txBody>
          <a:bodyPr>
            <a:normAutofit fontScale="90000"/>
          </a:bodyPr>
          <a:lstStyle/>
          <a:p>
            <a:pPr algn="ctr" fontAlgn="auto">
              <a:spcAft>
                <a:spcPts val="0"/>
              </a:spcAft>
              <a:defRPr/>
            </a:pPr>
            <a:r>
              <a:rPr lang="ru-RU" dirty="0" smtClean="0"/>
              <a:t>3. </a:t>
            </a:r>
            <a:r>
              <a:rPr lang="ru-RU" dirty="0" err="1" smtClean="0"/>
              <a:t>Спеціальні</a:t>
            </a:r>
            <a:r>
              <a:rPr lang="ru-RU" dirty="0" smtClean="0"/>
              <a:t> засади </a:t>
            </a:r>
            <a:r>
              <a:rPr lang="ru-RU" dirty="0" err="1" smtClean="0"/>
              <a:t>кримінального</a:t>
            </a:r>
            <a:r>
              <a:rPr lang="ru-RU" dirty="0" smtClean="0"/>
              <a:t> </a:t>
            </a:r>
            <a:r>
              <a:rPr lang="ru-RU" dirty="0" err="1" smtClean="0"/>
              <a:t>провадження</a:t>
            </a:r>
            <a:r>
              <a:rPr lang="ru-RU" dirty="0" smtClean="0"/>
              <a:t> та </a:t>
            </a:r>
            <a:r>
              <a:rPr lang="ru-RU" dirty="0" err="1" smtClean="0"/>
              <a:t>їх</a:t>
            </a:r>
            <a:r>
              <a:rPr lang="ru-RU" dirty="0" smtClean="0"/>
              <a:t> характеристика.</a:t>
            </a:r>
            <a:br>
              <a:rPr lang="ru-RU" dirty="0" smtClean="0"/>
            </a:br>
            <a:endParaRPr lang="ru-RU" dirty="0"/>
          </a:p>
        </p:txBody>
      </p:sp>
      <p:sp>
        <p:nvSpPr>
          <p:cNvPr id="3" name="Содержимое 2"/>
          <p:cNvSpPr>
            <a:spLocks noGrp="1"/>
          </p:cNvSpPr>
          <p:nvPr>
            <p:ph sz="quarter" idx="1"/>
          </p:nvPr>
        </p:nvSpPr>
        <p:spPr>
          <a:xfrm>
            <a:off x="214313" y="1000125"/>
            <a:ext cx="8715375" cy="6143625"/>
          </a:xfrm>
        </p:spPr>
        <p:txBody>
          <a:bodyPr>
            <a:normAutofit fontScale="85000" lnSpcReduction="20000"/>
          </a:bodyPr>
          <a:lstStyle/>
          <a:p>
            <a:pPr marL="274320" indent="-274320" fontAlgn="auto">
              <a:spcAft>
                <a:spcPts val="0"/>
              </a:spcAft>
              <a:buFont typeface="Wingdings"/>
              <a:buNone/>
              <a:defRPr/>
            </a:pPr>
            <a:r>
              <a:rPr lang="ru-RU" dirty="0" smtClean="0"/>
              <a:t>	</a:t>
            </a:r>
            <a:r>
              <a:rPr lang="ru-RU" sz="1900" dirty="0" smtClean="0"/>
              <a:t>	Засада </a:t>
            </a:r>
            <a:r>
              <a:rPr lang="ru-RU" sz="1900" dirty="0" err="1" smtClean="0"/>
              <a:t>публічності</a:t>
            </a:r>
            <a:r>
              <a:rPr lang="ru-RU" sz="1900" dirty="0" smtClean="0"/>
              <a:t> </a:t>
            </a:r>
            <a:r>
              <a:rPr lang="ru-RU" sz="1900" dirty="0" err="1" smtClean="0"/>
              <a:t>закріплена</a:t>
            </a:r>
            <a:r>
              <a:rPr lang="ru-RU" sz="1900" dirty="0" smtClean="0"/>
              <a:t> в ст. 25 КПК </a:t>
            </a:r>
            <a:r>
              <a:rPr lang="ru-RU" sz="1900" dirty="0" err="1" smtClean="0"/>
              <a:t>України</a:t>
            </a:r>
            <a:r>
              <a:rPr lang="ru-RU" sz="1900" dirty="0" smtClean="0"/>
              <a:t> та </a:t>
            </a:r>
            <a:r>
              <a:rPr lang="ru-RU" sz="1900" dirty="0" err="1" smtClean="0"/>
              <a:t>передбачає</a:t>
            </a:r>
            <a:r>
              <a:rPr lang="ru-RU" sz="1900" dirty="0" smtClean="0"/>
              <a:t>, </a:t>
            </a:r>
            <a:r>
              <a:rPr lang="ru-RU" sz="1900" dirty="0" err="1" smtClean="0"/>
              <a:t>що</a:t>
            </a:r>
            <a:r>
              <a:rPr lang="ru-RU" sz="1900" dirty="0" smtClean="0"/>
              <a:t> прокурор, </a:t>
            </a:r>
            <a:r>
              <a:rPr lang="ru-RU" sz="1900" dirty="0" err="1" smtClean="0"/>
              <a:t>слідчий</a:t>
            </a:r>
            <a:r>
              <a:rPr lang="ru-RU" sz="1900" dirty="0" smtClean="0"/>
              <a:t> </a:t>
            </a:r>
            <a:r>
              <a:rPr lang="ru-RU" sz="1900" dirty="0" err="1" smtClean="0"/>
              <a:t>зобов'язані</a:t>
            </a:r>
            <a:r>
              <a:rPr lang="ru-RU" sz="1900" dirty="0" smtClean="0"/>
              <a:t> в межах </a:t>
            </a:r>
            <a:r>
              <a:rPr lang="ru-RU" sz="1900" dirty="0" err="1" smtClean="0"/>
              <a:t>своєї</a:t>
            </a:r>
            <a:r>
              <a:rPr lang="ru-RU" sz="1900" dirty="0" smtClean="0"/>
              <a:t> </a:t>
            </a:r>
            <a:r>
              <a:rPr lang="ru-RU" sz="1900" dirty="0" err="1" smtClean="0"/>
              <a:t>компетенції</a:t>
            </a:r>
            <a:r>
              <a:rPr lang="ru-RU" sz="1900" dirty="0" smtClean="0"/>
              <a:t> </a:t>
            </a:r>
            <a:r>
              <a:rPr lang="ru-RU" sz="1900" dirty="0" err="1" smtClean="0"/>
              <a:t>розпочати</a:t>
            </a:r>
            <a:r>
              <a:rPr lang="ru-RU" sz="1900" dirty="0" smtClean="0"/>
              <a:t> </a:t>
            </a:r>
            <a:r>
              <a:rPr lang="ru-RU" sz="1900" dirty="0" err="1" smtClean="0"/>
              <a:t>досудове</a:t>
            </a:r>
            <a:r>
              <a:rPr lang="ru-RU" sz="1900" dirty="0" smtClean="0"/>
              <a:t> </a:t>
            </a:r>
            <a:r>
              <a:rPr lang="ru-RU" sz="1900" dirty="0" err="1" smtClean="0"/>
              <a:t>розслідування</a:t>
            </a:r>
            <a:r>
              <a:rPr lang="ru-RU" sz="1900" dirty="0" smtClean="0"/>
              <a:t> в кожному </a:t>
            </a:r>
            <a:r>
              <a:rPr lang="ru-RU" sz="1900" dirty="0" err="1" smtClean="0"/>
              <a:t>випадку</a:t>
            </a:r>
            <a:r>
              <a:rPr lang="ru-RU" sz="1900" dirty="0" smtClean="0"/>
              <a:t> </a:t>
            </a:r>
            <a:r>
              <a:rPr lang="ru-RU" sz="1900" dirty="0" err="1" smtClean="0"/>
              <a:t>безпосереднього</a:t>
            </a:r>
            <a:r>
              <a:rPr lang="ru-RU" sz="1900" dirty="0" smtClean="0"/>
              <a:t> </a:t>
            </a:r>
            <a:r>
              <a:rPr lang="ru-RU" sz="1900" dirty="0" err="1" smtClean="0"/>
              <a:t>виявлення</a:t>
            </a:r>
            <a:r>
              <a:rPr lang="ru-RU" sz="1900" dirty="0" smtClean="0"/>
              <a:t> </a:t>
            </a:r>
            <a:r>
              <a:rPr lang="ru-RU" sz="1900" dirty="0" err="1" smtClean="0"/>
              <a:t>ознак</a:t>
            </a:r>
            <a:r>
              <a:rPr lang="ru-RU" sz="1900" dirty="0" smtClean="0"/>
              <a:t> </a:t>
            </a:r>
            <a:r>
              <a:rPr lang="ru-RU" sz="1900" dirty="0" err="1" smtClean="0"/>
              <a:t>кримінального</a:t>
            </a:r>
            <a:r>
              <a:rPr lang="ru-RU" sz="1900" dirty="0" smtClean="0"/>
              <a:t> </a:t>
            </a:r>
            <a:r>
              <a:rPr lang="ru-RU" sz="1900" dirty="0" err="1" smtClean="0"/>
              <a:t>правопорушення</a:t>
            </a:r>
            <a:r>
              <a:rPr lang="ru-RU" sz="1900" dirty="0" smtClean="0"/>
              <a:t> (за </a:t>
            </a:r>
            <a:r>
              <a:rPr lang="ru-RU" sz="1900" dirty="0" err="1" smtClean="0"/>
              <a:t>виключенням</a:t>
            </a:r>
            <a:r>
              <a:rPr lang="ru-RU" sz="1900" dirty="0" smtClean="0"/>
              <a:t> </a:t>
            </a:r>
            <a:r>
              <a:rPr lang="ru-RU" sz="1900" dirty="0" err="1" smtClean="0"/>
              <a:t>випадків</a:t>
            </a:r>
            <a:r>
              <a:rPr lang="ru-RU" sz="1900" dirty="0" smtClean="0"/>
              <a:t>, коли </a:t>
            </a:r>
            <a:r>
              <a:rPr lang="ru-RU" sz="1900" dirty="0" err="1" smtClean="0"/>
              <a:t>кримінальне</a:t>
            </a:r>
            <a:r>
              <a:rPr lang="ru-RU" sz="1900" dirty="0" smtClean="0"/>
              <a:t> </a:t>
            </a:r>
            <a:r>
              <a:rPr lang="ru-RU" sz="1900" dirty="0" err="1" smtClean="0"/>
              <a:t>провадження</a:t>
            </a:r>
            <a:r>
              <a:rPr lang="ru-RU" sz="1900" dirty="0" smtClean="0"/>
              <a:t> </a:t>
            </a:r>
            <a:r>
              <a:rPr lang="ru-RU" sz="1900" dirty="0" err="1" smtClean="0"/>
              <a:t>може</a:t>
            </a:r>
            <a:r>
              <a:rPr lang="ru-RU" sz="1900" dirty="0" smtClean="0"/>
              <a:t> бути </a:t>
            </a:r>
            <a:r>
              <a:rPr lang="ru-RU" sz="1900" dirty="0" err="1" smtClean="0"/>
              <a:t>розпочате</a:t>
            </a:r>
            <a:r>
              <a:rPr lang="ru-RU" sz="1900" dirty="0" smtClean="0"/>
              <a:t> </a:t>
            </a:r>
            <a:r>
              <a:rPr lang="ru-RU" sz="1900" dirty="0" err="1" smtClean="0"/>
              <a:t>лише</a:t>
            </a:r>
            <a:r>
              <a:rPr lang="ru-RU" sz="1900" dirty="0" smtClean="0"/>
              <a:t> на </a:t>
            </a:r>
            <a:r>
              <a:rPr lang="ru-RU" sz="1900" dirty="0" err="1" smtClean="0"/>
              <a:t>підставі</a:t>
            </a:r>
            <a:r>
              <a:rPr lang="ru-RU" sz="1900" dirty="0" smtClean="0"/>
              <a:t> заяви </a:t>
            </a:r>
            <a:r>
              <a:rPr lang="ru-RU" sz="1900" dirty="0" err="1" smtClean="0"/>
              <a:t>потерпілого</a:t>
            </a:r>
            <a:r>
              <a:rPr lang="ru-RU" sz="1900" dirty="0" smtClean="0"/>
              <a:t>) </a:t>
            </a:r>
            <a:r>
              <a:rPr lang="ru-RU" sz="1900" dirty="0" err="1" smtClean="0"/>
              <a:t>або</a:t>
            </a:r>
            <a:r>
              <a:rPr lang="ru-RU" sz="1900" dirty="0" smtClean="0"/>
              <a:t> в </a:t>
            </a:r>
            <a:r>
              <a:rPr lang="ru-RU" sz="1900" dirty="0" err="1" smtClean="0"/>
              <a:t>разі</a:t>
            </a:r>
            <a:r>
              <a:rPr lang="ru-RU" sz="1900" dirty="0" smtClean="0"/>
              <a:t> </a:t>
            </a:r>
            <a:r>
              <a:rPr lang="ru-RU" sz="1900" dirty="0" err="1" smtClean="0"/>
              <a:t>надходження</a:t>
            </a:r>
            <a:r>
              <a:rPr lang="ru-RU" sz="1900" dirty="0" smtClean="0"/>
              <a:t> заяви про </a:t>
            </a:r>
            <a:r>
              <a:rPr lang="ru-RU" sz="1900" dirty="0" err="1" smtClean="0"/>
              <a:t>вчинення</a:t>
            </a:r>
            <a:r>
              <a:rPr lang="ru-RU" sz="1900" dirty="0" smtClean="0"/>
              <a:t> </a:t>
            </a:r>
            <a:r>
              <a:rPr lang="ru-RU" sz="1900" dirty="0" err="1" smtClean="0"/>
              <a:t>кримінального</a:t>
            </a:r>
            <a:r>
              <a:rPr lang="ru-RU" sz="1900" dirty="0" smtClean="0"/>
              <a:t> </a:t>
            </a:r>
            <a:r>
              <a:rPr lang="ru-RU" sz="1900" dirty="0" err="1" smtClean="0"/>
              <a:t>правопорушення</a:t>
            </a:r>
            <a:r>
              <a:rPr lang="ru-RU" sz="1900" dirty="0" smtClean="0"/>
              <a:t>, а </a:t>
            </a:r>
            <a:r>
              <a:rPr lang="ru-RU" sz="1900" dirty="0" err="1" smtClean="0"/>
              <a:t>також</a:t>
            </a:r>
            <a:r>
              <a:rPr lang="ru-RU" sz="1900" dirty="0" smtClean="0"/>
              <a:t> </a:t>
            </a:r>
            <a:r>
              <a:rPr lang="ru-RU" sz="1900" dirty="0" err="1" smtClean="0"/>
              <a:t>вжити</a:t>
            </a:r>
            <a:r>
              <a:rPr lang="ru-RU" sz="1900" dirty="0" smtClean="0"/>
              <a:t> </a:t>
            </a:r>
            <a:r>
              <a:rPr lang="ru-RU" sz="1900" dirty="0" err="1" smtClean="0"/>
              <a:t>всіх</a:t>
            </a:r>
            <a:r>
              <a:rPr lang="ru-RU" sz="1900" dirty="0" smtClean="0"/>
              <a:t> </a:t>
            </a:r>
            <a:r>
              <a:rPr lang="ru-RU" sz="1900" dirty="0" err="1" smtClean="0"/>
              <a:t>передбачених</a:t>
            </a:r>
            <a:r>
              <a:rPr lang="ru-RU" sz="1900" dirty="0" smtClean="0"/>
              <a:t> законом </a:t>
            </a:r>
            <a:r>
              <a:rPr lang="ru-RU" sz="1900" dirty="0" err="1" smtClean="0"/>
              <a:t>заходів</a:t>
            </a:r>
            <a:r>
              <a:rPr lang="ru-RU" sz="1900" dirty="0" smtClean="0"/>
              <a:t> для </a:t>
            </a:r>
            <a:r>
              <a:rPr lang="ru-RU" sz="1900" dirty="0" err="1" smtClean="0"/>
              <a:t>встановлення</a:t>
            </a:r>
            <a:r>
              <a:rPr lang="ru-RU" sz="1900" dirty="0" smtClean="0"/>
              <a:t> </a:t>
            </a:r>
            <a:r>
              <a:rPr lang="ru-RU" sz="1900" dirty="0" err="1" smtClean="0"/>
              <a:t>події</a:t>
            </a:r>
            <a:r>
              <a:rPr lang="ru-RU" sz="1900" dirty="0" smtClean="0"/>
              <a:t> </a:t>
            </a:r>
            <a:r>
              <a:rPr lang="ru-RU" sz="1900" dirty="0" err="1" smtClean="0"/>
              <a:t>кримінального</a:t>
            </a:r>
            <a:r>
              <a:rPr lang="ru-RU" sz="1900" dirty="0" smtClean="0"/>
              <a:t> </a:t>
            </a:r>
            <a:r>
              <a:rPr lang="ru-RU" sz="1900" dirty="0" err="1" smtClean="0"/>
              <a:t>правопорушення</a:t>
            </a:r>
            <a:r>
              <a:rPr lang="ru-RU" sz="1900" dirty="0" smtClean="0"/>
              <a:t> та особи, яка </a:t>
            </a:r>
            <a:r>
              <a:rPr lang="ru-RU" sz="1900" dirty="0" err="1" smtClean="0"/>
              <a:t>його</a:t>
            </a:r>
            <a:r>
              <a:rPr lang="ru-RU" sz="1900" dirty="0" smtClean="0"/>
              <a:t> вчинила.</a:t>
            </a:r>
          </a:p>
          <a:p>
            <a:pPr marL="274320" indent="-274320" fontAlgn="auto">
              <a:spcAft>
                <a:spcPts val="0"/>
              </a:spcAft>
              <a:buFont typeface="Wingdings"/>
              <a:buNone/>
              <a:defRPr/>
            </a:pPr>
            <a:r>
              <a:rPr lang="ru-RU" sz="1900" dirty="0" smtClean="0"/>
              <a:t>		Засада </a:t>
            </a:r>
            <a:r>
              <a:rPr lang="ru-RU" sz="1900" dirty="0" err="1" smtClean="0"/>
              <a:t>публічності</a:t>
            </a:r>
            <a:r>
              <a:rPr lang="ru-RU" sz="1900" dirty="0" smtClean="0"/>
              <a:t> </a:t>
            </a:r>
            <a:r>
              <a:rPr lang="ru-RU" sz="1900" dirty="0" err="1" smtClean="0"/>
              <a:t>кримінального</a:t>
            </a:r>
            <a:r>
              <a:rPr lang="ru-RU" sz="1900" dirty="0" smtClean="0"/>
              <a:t> </a:t>
            </a:r>
            <a:r>
              <a:rPr lang="ru-RU" sz="1900" dirty="0" err="1" smtClean="0"/>
              <a:t>процесу</a:t>
            </a:r>
            <a:r>
              <a:rPr lang="ru-RU" sz="1900" dirty="0" smtClean="0"/>
              <a:t> </a:t>
            </a:r>
            <a:r>
              <a:rPr lang="ru-RU" sz="1900" dirty="0" err="1" smtClean="0"/>
              <a:t>проявляється</a:t>
            </a:r>
            <a:r>
              <a:rPr lang="ru-RU" sz="1900" dirty="0" smtClean="0"/>
              <a:t>: як </a:t>
            </a:r>
            <a:r>
              <a:rPr lang="ru-RU" sz="1900" dirty="0" err="1" smtClean="0"/>
              <a:t>вимога</a:t>
            </a:r>
            <a:r>
              <a:rPr lang="ru-RU" sz="1900" dirty="0" smtClean="0"/>
              <a:t> закону до </a:t>
            </a:r>
            <a:r>
              <a:rPr lang="ru-RU" sz="1900" dirty="0" err="1" smtClean="0"/>
              <a:t>державних</a:t>
            </a:r>
            <a:r>
              <a:rPr lang="ru-RU" sz="1900" dirty="0" smtClean="0"/>
              <a:t> </a:t>
            </a:r>
            <a:r>
              <a:rPr lang="ru-RU" sz="1900" dirty="0" err="1" smtClean="0"/>
              <a:t>органів</a:t>
            </a:r>
            <a:r>
              <a:rPr lang="ru-RU" sz="1900" dirty="0" smtClean="0"/>
              <a:t>, </a:t>
            </a:r>
            <a:r>
              <a:rPr lang="ru-RU" sz="1900" dirty="0" err="1" smtClean="0"/>
              <a:t>що</a:t>
            </a:r>
            <a:r>
              <a:rPr lang="ru-RU" sz="1900" dirty="0" smtClean="0"/>
              <a:t> </a:t>
            </a:r>
            <a:r>
              <a:rPr lang="ru-RU" sz="1900" dirty="0" err="1" smtClean="0"/>
              <a:t>уповноважені</a:t>
            </a:r>
            <a:r>
              <a:rPr lang="ru-RU" sz="1900" dirty="0" smtClean="0"/>
              <a:t> </a:t>
            </a:r>
            <a:r>
              <a:rPr lang="ru-RU" sz="1900" dirty="0" err="1" smtClean="0"/>
              <a:t>здійснювати</a:t>
            </a:r>
            <a:r>
              <a:rPr lang="ru-RU" sz="1900" dirty="0" smtClean="0"/>
              <a:t> </a:t>
            </a:r>
            <a:r>
              <a:rPr lang="ru-RU" sz="1900" dirty="0" err="1" smtClean="0"/>
              <a:t>кримінальне</a:t>
            </a:r>
            <a:r>
              <a:rPr lang="ru-RU" sz="1900" dirty="0" smtClean="0"/>
              <a:t> </a:t>
            </a:r>
            <a:r>
              <a:rPr lang="ru-RU" sz="1900" dirty="0" err="1" smtClean="0"/>
              <a:t>судочинство</a:t>
            </a:r>
            <a:r>
              <a:rPr lang="ru-RU" sz="1900" dirty="0" smtClean="0"/>
              <a:t>, вести </a:t>
            </a:r>
            <a:r>
              <a:rPr lang="ru-RU" sz="1900" dirty="0" err="1" smtClean="0"/>
              <a:t>процес</a:t>
            </a:r>
            <a:r>
              <a:rPr lang="ru-RU" sz="1900" dirty="0" smtClean="0"/>
              <a:t> </a:t>
            </a:r>
            <a:r>
              <a:rPr lang="ru-RU" sz="1900" dirty="0" err="1" smtClean="0"/>
              <a:t>від</a:t>
            </a:r>
            <a:r>
              <a:rPr lang="ru-RU" sz="1900" dirty="0" smtClean="0"/>
              <a:t> </a:t>
            </a:r>
            <a:r>
              <a:rPr lang="ru-RU" sz="1900" dirty="0" err="1" smtClean="0"/>
              <a:t>імені</a:t>
            </a:r>
            <a:r>
              <a:rPr lang="ru-RU" sz="1900" dirty="0" smtClean="0"/>
              <a:t> </a:t>
            </a:r>
            <a:r>
              <a:rPr lang="ru-RU" sz="1900" dirty="0" err="1" smtClean="0"/>
              <a:t>держави</a:t>
            </a:r>
            <a:r>
              <a:rPr lang="ru-RU" sz="1900" dirty="0" smtClean="0"/>
              <a:t> (</a:t>
            </a:r>
            <a:r>
              <a:rPr lang="ru-RU" sz="1900" dirty="0" err="1" smtClean="0"/>
              <a:t>ех</a:t>
            </a:r>
            <a:r>
              <a:rPr lang="ru-RU" sz="1900" dirty="0" smtClean="0"/>
              <a:t> </a:t>
            </a:r>
            <a:r>
              <a:rPr lang="ru-RU" sz="1900" dirty="0" err="1" smtClean="0"/>
              <a:t>оffiсіо</a:t>
            </a:r>
            <a:r>
              <a:rPr lang="ru-RU" sz="1900" dirty="0" smtClean="0"/>
              <a:t>); як </a:t>
            </a:r>
            <a:r>
              <a:rPr lang="ru-RU" sz="1900" dirty="0" err="1" smtClean="0"/>
              <a:t>вимога</a:t>
            </a:r>
            <a:r>
              <a:rPr lang="ru-RU" sz="1900" dirty="0" smtClean="0"/>
              <a:t> закону до </a:t>
            </a:r>
            <a:r>
              <a:rPr lang="ru-RU" sz="1900" dirty="0" err="1" smtClean="0"/>
              <a:t>цих</a:t>
            </a:r>
            <a:r>
              <a:rPr lang="ru-RU" sz="1900" dirty="0" smtClean="0"/>
              <a:t> </a:t>
            </a:r>
            <a:r>
              <a:rPr lang="ru-RU" sz="1900" dirty="0" err="1" smtClean="0"/>
              <a:t>органів</a:t>
            </a:r>
            <a:r>
              <a:rPr lang="ru-RU" sz="1900" dirty="0" smtClean="0"/>
              <a:t> </a:t>
            </a:r>
            <a:r>
              <a:rPr lang="ru-RU" sz="1900" dirty="0" err="1" smtClean="0"/>
              <a:t>керуватися</a:t>
            </a:r>
            <a:r>
              <a:rPr lang="ru-RU" sz="1900" dirty="0" smtClean="0"/>
              <a:t> законом, </a:t>
            </a:r>
            <a:r>
              <a:rPr lang="ru-RU" sz="1900" dirty="0" err="1" smtClean="0"/>
              <a:t>діяти</a:t>
            </a:r>
            <a:r>
              <a:rPr lang="ru-RU" sz="1900" dirty="0" smtClean="0"/>
              <a:t> в межах </a:t>
            </a:r>
            <a:r>
              <a:rPr lang="ru-RU" sz="1900" dirty="0" err="1" smtClean="0"/>
              <a:t>своїх</a:t>
            </a:r>
            <a:r>
              <a:rPr lang="ru-RU" sz="1900" dirty="0" smtClean="0"/>
              <a:t> </a:t>
            </a:r>
            <a:r>
              <a:rPr lang="ru-RU" sz="1900" dirty="0" err="1" smtClean="0"/>
              <a:t>повноважень</a:t>
            </a:r>
            <a:r>
              <a:rPr lang="ru-RU" sz="1900" dirty="0" smtClean="0"/>
              <a:t> на </a:t>
            </a:r>
            <a:r>
              <a:rPr lang="ru-RU" sz="1900" dirty="0" err="1" smtClean="0"/>
              <a:t>виконання</a:t>
            </a:r>
            <a:r>
              <a:rPr lang="ru-RU" sz="1900" dirty="0" smtClean="0"/>
              <a:t> </a:t>
            </a:r>
            <a:r>
              <a:rPr lang="ru-RU" sz="1900" dirty="0" err="1" smtClean="0"/>
              <a:t>поставлених</a:t>
            </a:r>
            <a:r>
              <a:rPr lang="ru-RU" sz="1900" dirty="0" smtClean="0"/>
              <a:t> </a:t>
            </a:r>
            <a:r>
              <a:rPr lang="ru-RU" sz="1900" dirty="0" err="1" smtClean="0"/>
              <a:t>завдань</a:t>
            </a:r>
            <a:r>
              <a:rPr lang="ru-RU" sz="1900" dirty="0" smtClean="0"/>
              <a:t> за </a:t>
            </a:r>
            <a:r>
              <a:rPr lang="ru-RU" sz="1900" dirty="0" err="1" smtClean="0"/>
              <a:t>власною</a:t>
            </a:r>
            <a:r>
              <a:rPr lang="ru-RU" sz="1900" dirty="0" smtClean="0"/>
              <a:t> </a:t>
            </a:r>
            <a:r>
              <a:rPr lang="ru-RU" sz="1900" dirty="0" err="1" smtClean="0"/>
              <a:t>ініціативою</a:t>
            </a:r>
            <a:r>
              <a:rPr lang="ru-RU" sz="1900" dirty="0" smtClean="0"/>
              <a:t>, в </a:t>
            </a:r>
            <a:r>
              <a:rPr lang="ru-RU" sz="1900" dirty="0" err="1" smtClean="0"/>
              <a:t>інтересах</a:t>
            </a:r>
            <a:r>
              <a:rPr lang="ru-RU" sz="1900" dirty="0" smtClean="0"/>
              <a:t> </a:t>
            </a:r>
            <a:r>
              <a:rPr lang="ru-RU" sz="1900" dirty="0" err="1" smtClean="0"/>
              <a:t>держави</a:t>
            </a:r>
            <a:r>
              <a:rPr lang="ru-RU" sz="1900" dirty="0" smtClean="0"/>
              <a:t>, </a:t>
            </a:r>
            <a:r>
              <a:rPr lang="ru-RU" sz="1900" dirty="0" err="1" smtClean="0"/>
              <a:t>незалежно</a:t>
            </a:r>
            <a:r>
              <a:rPr lang="ru-RU" sz="1900" dirty="0" smtClean="0"/>
              <a:t> </a:t>
            </a:r>
            <a:r>
              <a:rPr lang="ru-RU" sz="1900" dirty="0" err="1" smtClean="0"/>
              <a:t>від</a:t>
            </a:r>
            <a:r>
              <a:rPr lang="ru-RU" sz="1900" dirty="0" smtClean="0"/>
              <a:t> </a:t>
            </a:r>
            <a:r>
              <a:rPr lang="ru-RU" sz="1900" dirty="0" err="1" smtClean="0"/>
              <a:t>інтересів</a:t>
            </a:r>
            <a:r>
              <a:rPr lang="ru-RU" sz="1900" dirty="0" smtClean="0"/>
              <a:t>, </a:t>
            </a:r>
            <a:r>
              <a:rPr lang="ru-RU" sz="1900" dirty="0" err="1" smtClean="0"/>
              <a:t>бажань</a:t>
            </a:r>
            <a:r>
              <a:rPr lang="ru-RU" sz="1900" dirty="0" smtClean="0"/>
              <a:t> та </a:t>
            </a:r>
            <a:r>
              <a:rPr lang="ru-RU" sz="1900" dirty="0" err="1" smtClean="0"/>
              <a:t>уподобань</a:t>
            </a:r>
            <a:r>
              <a:rPr lang="ru-RU" sz="1900" dirty="0" smtClean="0"/>
              <a:t> </a:t>
            </a:r>
            <a:r>
              <a:rPr lang="ru-RU" sz="1900" dirty="0" err="1" smtClean="0"/>
              <a:t>будь-яких</a:t>
            </a:r>
            <a:r>
              <a:rPr lang="ru-RU" sz="1900" dirty="0" smtClean="0"/>
              <a:t> </a:t>
            </a:r>
            <a:r>
              <a:rPr lang="ru-RU" sz="1900" dirty="0" err="1" smtClean="0"/>
              <a:t>інших</a:t>
            </a:r>
            <a:r>
              <a:rPr lang="ru-RU" sz="1900" dirty="0" smtClean="0"/>
              <a:t> </a:t>
            </a:r>
            <a:r>
              <a:rPr lang="ru-RU" sz="1900" dirty="0" err="1" smtClean="0"/>
              <a:t>державних</a:t>
            </a:r>
            <a:r>
              <a:rPr lang="ru-RU" sz="1900" dirty="0" smtClean="0"/>
              <a:t> </a:t>
            </a:r>
            <a:r>
              <a:rPr lang="ru-RU" sz="1900" dirty="0" err="1" smtClean="0"/>
              <a:t>органів</a:t>
            </a:r>
            <a:r>
              <a:rPr lang="ru-RU" sz="1900" dirty="0" smtClean="0"/>
              <a:t>, </a:t>
            </a:r>
            <a:r>
              <a:rPr lang="ru-RU" sz="1900" dirty="0" err="1" smtClean="0"/>
              <a:t>службових</a:t>
            </a:r>
            <a:r>
              <a:rPr lang="ru-RU" sz="1900" dirty="0" smtClean="0"/>
              <a:t> </a:t>
            </a:r>
            <a:r>
              <a:rPr lang="ru-RU" sz="1900" dirty="0" err="1" smtClean="0"/>
              <a:t>осіб</a:t>
            </a:r>
            <a:r>
              <a:rPr lang="ru-RU" sz="1900" dirty="0" smtClean="0"/>
              <a:t>, </a:t>
            </a:r>
            <a:r>
              <a:rPr lang="ru-RU" sz="1900" dirty="0" err="1" smtClean="0"/>
              <a:t>політичних</a:t>
            </a:r>
            <a:r>
              <a:rPr lang="ru-RU" sz="1900" dirty="0" smtClean="0"/>
              <a:t> </a:t>
            </a:r>
            <a:r>
              <a:rPr lang="ru-RU" sz="1900" dirty="0" err="1" smtClean="0"/>
              <a:t>партій</a:t>
            </a:r>
            <a:r>
              <a:rPr lang="ru-RU" sz="1900" dirty="0" smtClean="0"/>
              <a:t> </a:t>
            </a:r>
            <a:r>
              <a:rPr lang="ru-RU" sz="1900" dirty="0" err="1" smtClean="0"/>
              <a:t>і</a:t>
            </a:r>
            <a:r>
              <a:rPr lang="ru-RU" sz="1900" dirty="0" smtClean="0"/>
              <a:t> </a:t>
            </a:r>
            <a:r>
              <a:rPr lang="ru-RU" sz="1900" dirty="0" err="1" smtClean="0"/>
              <a:t>громадських</a:t>
            </a:r>
            <a:r>
              <a:rPr lang="ru-RU" sz="1900" dirty="0" smtClean="0"/>
              <a:t> </a:t>
            </a:r>
            <a:r>
              <a:rPr lang="ru-RU" sz="1900" dirty="0" err="1" smtClean="0"/>
              <a:t>організацій</a:t>
            </a:r>
            <a:r>
              <a:rPr lang="ru-RU" sz="1900" dirty="0" smtClean="0"/>
              <a:t>, </a:t>
            </a:r>
            <a:r>
              <a:rPr lang="ru-RU" sz="1900" dirty="0" err="1" smtClean="0"/>
              <a:t>окремих</a:t>
            </a:r>
            <a:r>
              <a:rPr lang="ru-RU" sz="1900" dirty="0" smtClean="0"/>
              <a:t> </a:t>
            </a:r>
            <a:r>
              <a:rPr lang="ru-RU" sz="1900" dirty="0" err="1" smtClean="0"/>
              <a:t>громадян</a:t>
            </a:r>
            <a:r>
              <a:rPr lang="ru-RU" sz="1900" dirty="0" smtClean="0"/>
              <a:t>; </a:t>
            </a:r>
            <a:r>
              <a:rPr lang="ru-RU" sz="1900" dirty="0" err="1" smtClean="0"/>
              <a:t>заінтересовані</a:t>
            </a:r>
            <a:r>
              <a:rPr lang="ru-RU" sz="1900" dirty="0" smtClean="0"/>
              <a:t> </a:t>
            </a:r>
            <a:r>
              <a:rPr lang="ru-RU" sz="1900" dirty="0" err="1" smtClean="0"/>
              <a:t>громадяни</a:t>
            </a:r>
            <a:r>
              <a:rPr lang="ru-RU" sz="1900" dirty="0" smtClean="0"/>
              <a:t> </a:t>
            </a:r>
            <a:r>
              <a:rPr lang="ru-RU" sz="1900" dirty="0" err="1" smtClean="0"/>
              <a:t>та</a:t>
            </a:r>
            <a:r>
              <a:rPr lang="ru-RU" sz="1900" dirty="0" smtClean="0"/>
              <a:t> </a:t>
            </a:r>
            <a:r>
              <a:rPr lang="ru-RU" sz="1900" dirty="0" err="1" smtClean="0"/>
              <a:t>організації</a:t>
            </a:r>
            <a:r>
              <a:rPr lang="ru-RU" sz="1900" dirty="0" smtClean="0"/>
              <a:t> </a:t>
            </a:r>
            <a:r>
              <a:rPr lang="ru-RU" sz="1900" dirty="0" err="1" smtClean="0"/>
              <a:t>мають</a:t>
            </a:r>
            <a:r>
              <a:rPr lang="ru-RU" sz="1900" dirty="0" smtClean="0"/>
              <a:t> право </a:t>
            </a:r>
            <a:r>
              <a:rPr lang="ru-RU" sz="1900" dirty="0" err="1" smtClean="0"/>
              <a:t>звертатися</a:t>
            </a:r>
            <a:r>
              <a:rPr lang="ru-RU" sz="1900" dirty="0" smtClean="0"/>
              <a:t> до </a:t>
            </a:r>
            <a:r>
              <a:rPr lang="ru-RU" sz="1900" dirty="0" err="1" smtClean="0"/>
              <a:t>уповноважених</a:t>
            </a:r>
            <a:r>
              <a:rPr lang="ru-RU" sz="1900" dirty="0" smtClean="0"/>
              <a:t> </a:t>
            </a:r>
            <a:r>
              <a:rPr lang="ru-RU" sz="1900" dirty="0" err="1" smtClean="0"/>
              <a:t>державних</a:t>
            </a:r>
            <a:r>
              <a:rPr lang="ru-RU" sz="1900" dirty="0" smtClean="0"/>
              <a:t> </a:t>
            </a:r>
            <a:r>
              <a:rPr lang="ru-RU" sz="1900" dirty="0" err="1" smtClean="0"/>
              <a:t>органів</a:t>
            </a:r>
            <a:r>
              <a:rPr lang="ru-RU" sz="1900" dirty="0" smtClean="0"/>
              <a:t> за </a:t>
            </a:r>
            <a:r>
              <a:rPr lang="ru-RU" sz="1900" dirty="0" err="1" smtClean="0"/>
              <a:t>захистом</a:t>
            </a:r>
            <a:r>
              <a:rPr lang="ru-RU" sz="1900" dirty="0" smtClean="0"/>
              <a:t> </a:t>
            </a:r>
            <a:r>
              <a:rPr lang="ru-RU" sz="1900" dirty="0" err="1" smtClean="0"/>
              <a:t>своїх</a:t>
            </a:r>
            <a:r>
              <a:rPr lang="ru-RU" sz="1900" dirty="0" smtClean="0"/>
              <a:t> прав та </a:t>
            </a:r>
            <a:r>
              <a:rPr lang="ru-RU" sz="1900" dirty="0" err="1" smtClean="0"/>
              <a:t>законних</a:t>
            </a:r>
            <a:r>
              <a:rPr lang="ru-RU" sz="1900" dirty="0" smtClean="0"/>
              <a:t> </a:t>
            </a:r>
            <a:r>
              <a:rPr lang="ru-RU" sz="1900" dirty="0" err="1" smtClean="0"/>
              <a:t>інтересів</a:t>
            </a:r>
            <a:r>
              <a:rPr lang="ru-RU" sz="1900" dirty="0" smtClean="0"/>
              <a:t>, </a:t>
            </a:r>
            <a:r>
              <a:rPr lang="ru-RU" sz="1900" dirty="0" err="1" smtClean="0"/>
              <a:t>що</a:t>
            </a:r>
            <a:r>
              <a:rPr lang="ru-RU" sz="1900" dirty="0" smtClean="0"/>
              <a:t> </a:t>
            </a:r>
            <a:r>
              <a:rPr lang="ru-RU" sz="1900" dirty="0" err="1" smtClean="0"/>
              <a:t>охороняються</a:t>
            </a:r>
            <a:r>
              <a:rPr lang="ru-RU" sz="1900" dirty="0" smtClean="0"/>
              <a:t> законом, а </a:t>
            </a:r>
            <a:r>
              <a:rPr lang="ru-RU" sz="1900" dirty="0" err="1" smtClean="0"/>
              <a:t>останні</a:t>
            </a:r>
            <a:r>
              <a:rPr lang="ru-RU" sz="1900" dirty="0" smtClean="0"/>
              <a:t> </a:t>
            </a:r>
            <a:r>
              <a:rPr lang="ru-RU" sz="1900" dirty="0" err="1" smtClean="0"/>
              <a:t>зобов'язані</a:t>
            </a:r>
            <a:r>
              <a:rPr lang="ru-RU" sz="1900" dirty="0" smtClean="0"/>
              <a:t> </a:t>
            </a:r>
            <a:r>
              <a:rPr lang="ru-RU" sz="1900" dirty="0" err="1" smtClean="0"/>
              <a:t>вжити</a:t>
            </a:r>
            <a:r>
              <a:rPr lang="ru-RU" sz="1900" dirty="0" smtClean="0"/>
              <a:t> заходи </a:t>
            </a:r>
            <a:r>
              <a:rPr lang="ru-RU" sz="1900" dirty="0" err="1" smtClean="0"/>
              <a:t>щодо</a:t>
            </a:r>
            <a:r>
              <a:rPr lang="ru-RU" sz="1900" dirty="0" smtClean="0"/>
              <a:t> </a:t>
            </a:r>
            <a:r>
              <a:rPr lang="ru-RU" sz="1900" dirty="0" err="1" smtClean="0"/>
              <a:t>захисту</a:t>
            </a:r>
            <a:r>
              <a:rPr lang="ru-RU" sz="1900" dirty="0" smtClean="0"/>
              <a:t> </a:t>
            </a:r>
            <a:r>
              <a:rPr lang="ru-RU" sz="1900" dirty="0" err="1" smtClean="0"/>
              <a:t>їхніх</a:t>
            </a:r>
            <a:r>
              <a:rPr lang="ru-RU" sz="1900" dirty="0" smtClean="0"/>
              <a:t> прав та </a:t>
            </a:r>
            <a:r>
              <a:rPr lang="ru-RU" sz="1900" dirty="0" err="1" smtClean="0"/>
              <a:t>законних</a:t>
            </a:r>
            <a:r>
              <a:rPr lang="ru-RU" sz="1900" dirty="0" smtClean="0"/>
              <a:t> </a:t>
            </a:r>
            <a:r>
              <a:rPr lang="ru-RU" sz="1900" dirty="0" err="1" smtClean="0"/>
              <a:t>інтересів</a:t>
            </a:r>
            <a:r>
              <a:rPr lang="ru-RU" sz="1900" dirty="0" smtClean="0"/>
              <a:t>.</a:t>
            </a:r>
            <a:br>
              <a:rPr lang="ru-RU" sz="1900" dirty="0" smtClean="0"/>
            </a:br>
            <a:r>
              <a:rPr lang="ru-RU" sz="1900" dirty="0" smtClean="0"/>
              <a:t>	</a:t>
            </a:r>
          </a:p>
          <a:p>
            <a:pPr marL="274320" indent="-274320" fontAlgn="auto">
              <a:spcAft>
                <a:spcPts val="0"/>
              </a:spcAft>
              <a:buFont typeface="Wingdings"/>
              <a:buNone/>
              <a:defRPr/>
            </a:pPr>
            <a:r>
              <a:rPr lang="ru-RU" sz="1900" dirty="0" smtClean="0"/>
              <a:t>		Засада </a:t>
            </a:r>
            <a:r>
              <a:rPr lang="ru-RU" sz="1900" dirty="0" err="1" smtClean="0"/>
              <a:t>безпосередності</a:t>
            </a:r>
            <a:r>
              <a:rPr lang="ru-RU" sz="1900" dirty="0" smtClean="0"/>
              <a:t> </a:t>
            </a:r>
            <a:r>
              <a:rPr lang="ru-RU" sz="1900" dirty="0" err="1" smtClean="0"/>
              <a:t>дослідження</a:t>
            </a:r>
            <a:r>
              <a:rPr lang="ru-RU" sz="1900" dirty="0" smtClean="0"/>
              <a:t> </a:t>
            </a:r>
            <a:r>
              <a:rPr lang="ru-RU" sz="1900" dirty="0" err="1" smtClean="0"/>
              <a:t>показань</a:t>
            </a:r>
            <a:r>
              <a:rPr lang="ru-RU" sz="1900" dirty="0" smtClean="0"/>
              <a:t>, речей </a:t>
            </a:r>
            <a:r>
              <a:rPr lang="ru-RU" sz="1900" dirty="0" err="1" smtClean="0"/>
              <a:t>і</a:t>
            </a:r>
            <a:r>
              <a:rPr lang="ru-RU" sz="1900" dirty="0" smtClean="0"/>
              <a:t> </a:t>
            </a:r>
            <a:r>
              <a:rPr lang="ru-RU" sz="1900" dirty="0" err="1" smtClean="0"/>
              <a:t>документів</a:t>
            </a:r>
            <a:r>
              <a:rPr lang="ru-RU" sz="1900" dirty="0" smtClean="0"/>
              <a:t> </a:t>
            </a:r>
            <a:r>
              <a:rPr lang="ru-RU" sz="1900" dirty="0" err="1" smtClean="0"/>
              <a:t>передбачає</a:t>
            </a:r>
            <a:r>
              <a:rPr lang="ru-RU" sz="1900" dirty="0" smtClean="0"/>
              <a:t>, </a:t>
            </a:r>
            <a:r>
              <a:rPr lang="ru-RU" sz="1900" dirty="0" err="1" smtClean="0"/>
              <a:t>що</a:t>
            </a:r>
            <a:r>
              <a:rPr lang="ru-RU" sz="1900" dirty="0" smtClean="0"/>
              <a:t> суд </a:t>
            </a:r>
            <a:r>
              <a:rPr lang="ru-RU" sz="1900" dirty="0" err="1" smtClean="0"/>
              <a:t>досліджує</a:t>
            </a:r>
            <a:r>
              <a:rPr lang="ru-RU" sz="1900" dirty="0" smtClean="0"/>
              <a:t> </a:t>
            </a:r>
            <a:r>
              <a:rPr lang="ru-RU" sz="1900" dirty="0" err="1" smtClean="0"/>
              <a:t>докази</a:t>
            </a:r>
            <a:r>
              <a:rPr lang="ru-RU" sz="1900" dirty="0" smtClean="0"/>
              <a:t> </a:t>
            </a:r>
            <a:r>
              <a:rPr lang="ru-RU" sz="1900" dirty="0" err="1" smtClean="0"/>
              <a:t>безпосередньо</a:t>
            </a:r>
            <a:r>
              <a:rPr lang="ru-RU" sz="1900" dirty="0" smtClean="0"/>
              <a:t>. </a:t>
            </a:r>
            <a:r>
              <a:rPr lang="ru-RU" sz="1900" dirty="0" err="1" smtClean="0"/>
              <a:t>Показання</a:t>
            </a:r>
            <a:r>
              <a:rPr lang="ru-RU" sz="1900" dirty="0" smtClean="0"/>
              <a:t> </a:t>
            </a:r>
            <a:r>
              <a:rPr lang="ru-RU" sz="1900" dirty="0" err="1" smtClean="0"/>
              <a:t>учасників</a:t>
            </a:r>
            <a:r>
              <a:rPr lang="ru-RU" sz="1900" dirty="0" smtClean="0"/>
              <a:t> </a:t>
            </a:r>
            <a:r>
              <a:rPr lang="ru-RU" sz="1900" dirty="0" err="1" smtClean="0"/>
              <a:t>кримінального</a:t>
            </a:r>
            <a:r>
              <a:rPr lang="ru-RU" sz="1900" dirty="0" smtClean="0"/>
              <a:t> </a:t>
            </a:r>
            <a:r>
              <a:rPr lang="ru-RU" sz="1900" dirty="0" err="1" smtClean="0"/>
              <a:t>провадження</a:t>
            </a:r>
            <a:r>
              <a:rPr lang="ru-RU" sz="1900" dirty="0" smtClean="0"/>
              <a:t> суд </a:t>
            </a:r>
            <a:r>
              <a:rPr lang="ru-RU" sz="1900" dirty="0" err="1" smtClean="0"/>
              <a:t>отримує</a:t>
            </a:r>
            <a:r>
              <a:rPr lang="ru-RU" sz="1900" dirty="0" smtClean="0"/>
              <a:t> </a:t>
            </a:r>
            <a:r>
              <a:rPr lang="ru-RU" sz="1900" dirty="0" err="1" smtClean="0"/>
              <a:t>усно</a:t>
            </a:r>
            <a:r>
              <a:rPr lang="ru-RU" sz="1900" dirty="0" smtClean="0"/>
              <a:t>. Не </a:t>
            </a:r>
            <a:r>
              <a:rPr lang="ru-RU" sz="1900" dirty="0" err="1" smtClean="0"/>
              <a:t>можуть</a:t>
            </a:r>
            <a:r>
              <a:rPr lang="ru-RU" sz="1900" dirty="0" smtClean="0"/>
              <a:t> бути </a:t>
            </a:r>
            <a:r>
              <a:rPr lang="ru-RU" sz="1900" dirty="0" err="1" smtClean="0"/>
              <a:t>визнані</a:t>
            </a:r>
            <a:r>
              <a:rPr lang="ru-RU" sz="1900" dirty="0" smtClean="0"/>
              <a:t> </a:t>
            </a:r>
            <a:r>
              <a:rPr lang="ru-RU" sz="1900" dirty="0" err="1" smtClean="0"/>
              <a:t>доказами</a:t>
            </a:r>
            <a:r>
              <a:rPr lang="ru-RU" sz="1900" dirty="0" smtClean="0"/>
              <a:t> </a:t>
            </a:r>
            <a:r>
              <a:rPr lang="ru-RU" sz="1900" dirty="0" err="1" smtClean="0"/>
              <a:t>відомості</a:t>
            </a:r>
            <a:r>
              <a:rPr lang="ru-RU" sz="1900" dirty="0" smtClean="0"/>
              <a:t>, </a:t>
            </a:r>
            <a:r>
              <a:rPr lang="ru-RU" sz="1900" dirty="0" err="1" smtClean="0"/>
              <a:t>що</a:t>
            </a:r>
            <a:r>
              <a:rPr lang="ru-RU" sz="1900" dirty="0" smtClean="0"/>
              <a:t> </a:t>
            </a:r>
            <a:r>
              <a:rPr lang="ru-RU" sz="1900" dirty="0" err="1" smtClean="0"/>
              <a:t>містяться</a:t>
            </a:r>
            <a:r>
              <a:rPr lang="ru-RU" sz="1900" dirty="0" smtClean="0"/>
              <a:t> в </a:t>
            </a:r>
            <a:r>
              <a:rPr lang="ru-RU" sz="1900" dirty="0" err="1" smtClean="0"/>
              <a:t>показаннях</a:t>
            </a:r>
            <a:r>
              <a:rPr lang="ru-RU" sz="1900" dirty="0" smtClean="0"/>
              <a:t>, речах </a:t>
            </a:r>
            <a:r>
              <a:rPr lang="ru-RU" sz="1900" dirty="0" err="1" smtClean="0"/>
              <a:t>і</a:t>
            </a:r>
            <a:r>
              <a:rPr lang="ru-RU" sz="1900" dirty="0" smtClean="0"/>
              <a:t> документах, </a:t>
            </a:r>
            <a:r>
              <a:rPr lang="ru-RU" sz="1900" dirty="0" err="1" smtClean="0"/>
              <a:t>які</a:t>
            </a:r>
            <a:r>
              <a:rPr lang="ru-RU" sz="1900" dirty="0" smtClean="0"/>
              <a:t> не </a:t>
            </a:r>
            <a:r>
              <a:rPr lang="ru-RU" sz="1900" dirty="0" err="1" smtClean="0"/>
              <a:t>були</a:t>
            </a:r>
            <a:r>
              <a:rPr lang="ru-RU" sz="1900" dirty="0" smtClean="0"/>
              <a:t> предметом </a:t>
            </a:r>
            <a:r>
              <a:rPr lang="ru-RU" sz="1900" dirty="0" err="1" smtClean="0"/>
              <a:t>безпосереднього</a:t>
            </a:r>
            <a:r>
              <a:rPr lang="ru-RU" sz="1900" dirty="0" smtClean="0"/>
              <a:t> </a:t>
            </a:r>
            <a:r>
              <a:rPr lang="ru-RU" sz="1900" dirty="0" err="1" smtClean="0"/>
              <a:t>дослідження</a:t>
            </a:r>
            <a:r>
              <a:rPr lang="ru-RU" sz="1900" dirty="0" smtClean="0"/>
              <a:t> суду, </a:t>
            </a:r>
            <a:r>
              <a:rPr lang="ru-RU" sz="1900" dirty="0" err="1" smtClean="0"/>
              <a:t>крім</a:t>
            </a:r>
            <a:r>
              <a:rPr lang="ru-RU" sz="1900" dirty="0" smtClean="0"/>
              <a:t> </a:t>
            </a:r>
            <a:r>
              <a:rPr lang="ru-RU" sz="1900" dirty="0" err="1" smtClean="0"/>
              <a:t>випадків</a:t>
            </a:r>
            <a:r>
              <a:rPr lang="ru-RU" sz="1900" dirty="0" smtClean="0"/>
              <a:t>, </a:t>
            </a:r>
            <a:r>
              <a:rPr lang="ru-RU" sz="1900" dirty="0" err="1" smtClean="0"/>
              <a:t>передбачених</a:t>
            </a:r>
            <a:r>
              <a:rPr lang="ru-RU" sz="1900" dirty="0" smtClean="0"/>
              <a:t> КПК. </a:t>
            </a:r>
            <a:br>
              <a:rPr lang="ru-RU" sz="1900" dirty="0" smtClean="0"/>
            </a:br>
            <a:r>
              <a:rPr lang="ru-RU" dirty="0" smtClean="0"/>
              <a:t/>
            </a:r>
            <a:br>
              <a:rPr lang="ru-RU" dirty="0" smtClean="0"/>
            </a:br>
            <a:r>
              <a:rPr lang="ru-RU" dirty="0" smtClean="0"/>
              <a:t/>
            </a:r>
            <a:br>
              <a:rPr lang="ru-RU" dirty="0" smtClean="0"/>
            </a:b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Содержимое 2"/>
          <p:cNvSpPr>
            <a:spLocks noGrp="1"/>
          </p:cNvSpPr>
          <p:nvPr>
            <p:ph sz="quarter" idx="1"/>
          </p:nvPr>
        </p:nvSpPr>
        <p:spPr>
          <a:xfrm>
            <a:off x="457200" y="571500"/>
            <a:ext cx="8186738" cy="5902325"/>
          </a:xfrm>
        </p:spPr>
        <p:txBody>
          <a:bodyPr/>
          <a:lstStyle/>
          <a:p>
            <a:pPr>
              <a:buFont typeface="Wingdings" pitchFamily="2" charset="2"/>
              <a:buNone/>
            </a:pPr>
            <a:r>
              <a:rPr lang="ru-RU" smtClean="0"/>
              <a:t>		</a:t>
            </a:r>
            <a:r>
              <a:rPr lang="ru-RU" sz="1600" smtClean="0"/>
              <a:t>Засада розумних строків полягає в тому, що під час кримінального провадження кожна процесуальна дія або процесуальне рішення повинні бути виконані або прийняті у розумні строки. Розумними вважаються строки, що є об'єктивно необхідними для виконання процесуальних дій та прийняття процесуальних рішень. Розумні строки не можуть перевищувати передбачені КПК строки виконання окремих процесуальних дій або прийняття окремих процесуальних рішень (ч.1 ст. 28 КПК).</a:t>
            </a:r>
          </a:p>
          <a:p>
            <a:pPr>
              <a:buFont typeface="Wingdings" pitchFamily="2" charset="2"/>
              <a:buNone/>
            </a:pPr>
            <a:r>
              <a:rPr lang="ru-RU" sz="1600" smtClean="0"/>
              <a:t>		Проведення досудового розслідування у розумні строки забезпечує прокурор, слідчий суддя (в частині строків розгляду питань, віднесених до його компетенції), а судового провадження – суд.</a:t>
            </a:r>
            <a:br>
              <a:rPr lang="ru-RU" sz="1600" smtClean="0"/>
            </a:br>
            <a:r>
              <a:rPr lang="ru-RU" sz="1600" smtClean="0"/>
              <a:t>	Підозрюваний, обвинувачений, потерпілий мають право на звернення до прокурора, слідчого судді або суду з клопотанням, в якому викладаються обставини, що обумовлюють необхідність здійснення кримінального провадження (або окремих процесуальних дій) у більш короткі строки, ніж ті, що передбачені КПК.  </a:t>
            </a:r>
            <a:br>
              <a:rPr lang="ru-RU" sz="1600" smtClean="0"/>
            </a:br>
            <a:r>
              <a:rPr lang="ru-RU" smtClean="0"/>
              <a:t/>
            </a:r>
            <a:br>
              <a:rPr lang="ru-RU" smtClean="0"/>
            </a:br>
            <a:r>
              <a:rPr lang="ru-RU" smtClean="0"/>
              <a:t/>
            </a:r>
            <a:br>
              <a:rPr lang="ru-RU" smtClean="0"/>
            </a:br>
            <a:endParaRPr lang="ru-RU" smtClean="0"/>
          </a:p>
        </p:txBody>
      </p:sp>
      <p:pic>
        <p:nvPicPr>
          <p:cNvPr id="4" name="Рисунок 3" descr="i (8).jpg"/>
          <p:cNvPicPr>
            <a:picLocks noChangeAspect="1"/>
          </p:cNvPicPr>
          <p:nvPr/>
        </p:nvPicPr>
        <p:blipFill>
          <a:blip r:embed="rId2"/>
          <a:stretch>
            <a:fillRect/>
          </a:stretch>
        </p:blipFill>
        <p:spPr>
          <a:xfrm>
            <a:off x="5000628" y="4500570"/>
            <a:ext cx="3857652" cy="2214554"/>
          </a:xfrm>
          <a:prstGeom prst="rect">
            <a:avLst/>
          </a:prstGeom>
          <a:ln>
            <a:noFill/>
          </a:ln>
          <a:effectLst>
            <a:softEdge rad="11250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110</TotalTime>
  <Words>1330</Words>
  <Application>Microsoft Office PowerPoint</Application>
  <PresentationFormat>Экран (4:3)</PresentationFormat>
  <Paragraphs>73</Paragraphs>
  <Slides>10</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7</vt:i4>
      </vt:variant>
      <vt:variant>
        <vt:lpstr>Заголовки слайдов</vt:lpstr>
      </vt:variant>
      <vt:variant>
        <vt:i4>10</vt:i4>
      </vt:variant>
    </vt:vector>
  </HeadingPairs>
  <TitlesOfParts>
    <vt:vector size="22" baseType="lpstr">
      <vt:lpstr>Century Schoolbook</vt:lpstr>
      <vt:lpstr>Arial</vt:lpstr>
      <vt:lpstr>Wingdings</vt:lpstr>
      <vt:lpstr>Wingdings 2</vt:lpstr>
      <vt:lpstr>Calibri</vt:lpstr>
      <vt:lpstr>Эркер</vt:lpstr>
      <vt:lpstr>Эркер</vt:lpstr>
      <vt:lpstr>Эркер</vt:lpstr>
      <vt:lpstr>Эркер</vt:lpstr>
      <vt:lpstr>Эркер</vt:lpstr>
      <vt:lpstr>Эркер</vt:lpstr>
      <vt:lpstr>Эркер</vt:lpstr>
      <vt:lpstr>ПРЕЗЕНТАЦІЯ НА ТЕМУ: “ЗАСАДИ КРИМІНАЛЬНОГО ПРОЦЕСУ”</vt:lpstr>
      <vt:lpstr>ПЛАН</vt:lpstr>
      <vt:lpstr>ВСТУП</vt:lpstr>
      <vt:lpstr>1. ПОНЯТТЯ, ЗНАЧЕННЯ І КЛАСИФІКАЦІЯ ЗАСАД КРИМІНАЛЬНОГО ПРОВАДЖЕННЯ. </vt:lpstr>
      <vt:lpstr>Слайд 5</vt:lpstr>
      <vt:lpstr>КЛАСИФІКАЦІЯ</vt:lpstr>
      <vt:lpstr>   2. КОНСТИТУЦІЙНІ ЗАСАДИ КРИМІНАЛЬНОГО ПРОВАДЖЕННЯ. </vt:lpstr>
      <vt:lpstr>3. СПЕЦІАЛЬНІ ЗАСАДИ КРИМІНАЛЬНОГО ПРОВАДЖЕННЯ ТА ЇХ ХАРАКТЕРИСТИКА. </vt:lpstr>
      <vt:lpstr>Слайд 9</vt:lpstr>
      <vt:lpstr>ВИСНОВОК</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на тему: “Засади кримінального процесу”</dc:title>
  <dc:creator>User</dc:creator>
  <cp:lastModifiedBy>administrator</cp:lastModifiedBy>
  <cp:revision>13</cp:revision>
  <dcterms:created xsi:type="dcterms:W3CDTF">2013-10-20T11:11:02Z</dcterms:created>
  <dcterms:modified xsi:type="dcterms:W3CDTF">2018-02-23T10:24:22Z</dcterms:modified>
</cp:coreProperties>
</file>