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72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83EE11F-7C9A-D548-AAFC-78ABFDBA86DD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6143" y="4558466"/>
            <a:ext cx="4318000" cy="1909521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endParaRPr lang="ru-RU" dirty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156857" y="639544"/>
            <a:ext cx="5808200" cy="319090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/>
                <a:cs typeface="Times New Roman"/>
              </a:rPr>
              <a:t>КОРПОРАТИВНА КУЛЬТУРА СУЧАСНОГО ПІДПРИЄМСТВА: КЛЮЧОВІ ХАРАКТЕРИСТИКИ ТА МЕХАНІЗМ ФОРМУВАННЯ</a:t>
            </a:r>
            <a:endParaRPr lang="ru-RU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50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азвание 18"/>
          <p:cNvSpPr>
            <a:spLocks noGrp="1"/>
          </p:cNvSpPr>
          <p:nvPr>
            <p:ph sz="quarter" idx="13"/>
          </p:nvPr>
        </p:nvSpPr>
        <p:spPr>
          <a:xfrm>
            <a:off x="129177" y="163286"/>
            <a:ext cx="8869680" cy="64048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uk-UA" sz="3200" i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3200" i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sz="3200" i="1" dirty="0" smtClean="0">
                <a:latin typeface="Times New Roman"/>
                <a:cs typeface="Times New Roman"/>
              </a:rPr>
              <a:t>“</a:t>
            </a:r>
            <a:r>
              <a:rPr lang="ru-RU" sz="3200" b="1" i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cs typeface="Times New Roman"/>
              </a:rPr>
              <a:t>Культура</a:t>
            </a:r>
            <a:r>
              <a:rPr lang="ru-RU" sz="3200" i="1" dirty="0" smtClean="0">
                <a:latin typeface="Times New Roman"/>
                <a:cs typeface="Times New Roman"/>
              </a:rPr>
              <a:t> </a:t>
            </a:r>
            <a:r>
              <a:rPr lang="ru-RU" sz="3200" i="1" dirty="0">
                <a:latin typeface="Times New Roman"/>
                <a:cs typeface="Times New Roman"/>
              </a:rPr>
              <a:t>— не просто одна из составляющих игры, это и есть игра. В конце концов, компания — это не более чем коллективная способность ее работников создавать ценности</a:t>
            </a:r>
            <a:r>
              <a:rPr lang="uk-UA" sz="3200" i="1" dirty="0">
                <a:latin typeface="Times New Roman"/>
                <a:cs typeface="Times New Roman"/>
              </a:rPr>
              <a:t>”</a:t>
            </a:r>
            <a:r>
              <a:rPr lang="ru-RU" sz="3200" i="1" dirty="0">
                <a:latin typeface="Times New Roman"/>
                <a:cs typeface="Times New Roman"/>
              </a:rPr>
              <a:t> </a:t>
            </a:r>
            <a:endParaRPr lang="ru-RU" sz="3200" i="1" dirty="0" smtClean="0"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uk-UA" sz="2400" dirty="0" smtClean="0">
                <a:latin typeface="Times New Roman"/>
                <a:cs typeface="Times New Roman"/>
              </a:rPr>
              <a:t>Лу Герстнер</a:t>
            </a:r>
            <a:r>
              <a:rPr lang="ru-RU" sz="2400" dirty="0" smtClean="0">
                <a:latin typeface="Times New Roman"/>
                <a:cs typeface="Times New Roman"/>
              </a:rPr>
              <a:t>,</a:t>
            </a:r>
          </a:p>
          <a:p>
            <a:pPr marL="0" indent="0" algn="r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колишній голова правління IBM </a:t>
            </a:r>
            <a:endParaRPr lang="ru-RU" sz="2400" dirty="0">
              <a:latin typeface="Times New Roman"/>
              <a:cs typeface="Times New Roman"/>
            </a:endParaRPr>
          </a:p>
        </p:txBody>
      </p:sp>
      <p:pic>
        <p:nvPicPr>
          <p:cNvPr id="2" name="Изображение 1" descr="marke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3624942"/>
            <a:ext cx="39243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7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Содержимое 15" descr="images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37" b="6155"/>
          <a:stretch/>
        </p:blipFill>
        <p:spPr>
          <a:xfrm>
            <a:off x="270678" y="-145143"/>
            <a:ext cx="8873322" cy="6788810"/>
          </a:xfrm>
        </p:spPr>
      </p:pic>
      <p:sp>
        <p:nvSpPr>
          <p:cNvPr id="18" name="Название 1"/>
          <p:cNvSpPr>
            <a:spLocks noGrp="1"/>
          </p:cNvSpPr>
          <p:nvPr>
            <p:ph type="title"/>
          </p:nvPr>
        </p:nvSpPr>
        <p:spPr>
          <a:xfrm>
            <a:off x="146533" y="248803"/>
            <a:ext cx="7800038" cy="3434197"/>
          </a:xfrm>
          <a:solidFill>
            <a:schemeClr val="lt1">
              <a:alpha val="7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uk-UA" sz="2800" b="1" dirty="0">
                <a:effectLst>
                  <a:reflection blurRad="6350" stA="55000" endA="50" endPos="85000" dir="5400000" sy="-100000" algn="bl" rotWithShape="0"/>
                </a:effectLst>
                <a:latin typeface="Times New Roman"/>
                <a:cs typeface="Times New Roman"/>
              </a:rPr>
              <a:t>Корпоративна культура </a:t>
            </a:r>
            <a:r>
              <a:rPr lang="uk-UA" sz="2800" dirty="0">
                <a:latin typeface="Times New Roman"/>
                <a:cs typeface="Times New Roman"/>
              </a:rPr>
              <a:t>може розглядатися як комплекс елементів підприємства, які вирізняють його серед інших, спрямовані на формування сприятливого мікроклімату, іміджу та ґрунтуються на системі цінностей працівників з метою досягнення ними максимальних показників ефективності роботи. </a:t>
            </a:r>
            <a:endParaRPr lang="ru-RU" sz="2800" dirty="0">
              <a:solidFill>
                <a:schemeClr val="tx2">
                  <a:lumMod val="90000"/>
                  <a:lumOff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49714" y="4496710"/>
            <a:ext cx="6477000" cy="1569660"/>
          </a:xfrm>
          <a:prstGeom prst="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i="1" dirty="0" smtClean="0">
                <a:latin typeface="Times New Roman"/>
                <a:cs typeface="Times New Roman"/>
              </a:rPr>
              <a:t>Мета існування корпоративної культури </a:t>
            </a:r>
            <a:r>
              <a:rPr lang="uk-UA" sz="2400" i="1" dirty="0">
                <a:latin typeface="Times New Roman"/>
                <a:cs typeface="Times New Roman"/>
              </a:rPr>
              <a:t>на підприємстві -  мотивація робітників до ефективної </a:t>
            </a:r>
            <a:r>
              <a:rPr lang="uk-UA" sz="2400" i="1" dirty="0" smtClean="0">
                <a:latin typeface="Times New Roman"/>
                <a:cs typeface="Times New Roman"/>
              </a:rPr>
              <a:t>праці, що </a:t>
            </a:r>
            <a:r>
              <a:rPr lang="uk-UA" sz="2400" i="1" dirty="0">
                <a:latin typeface="Times New Roman"/>
                <a:cs typeface="Times New Roman"/>
              </a:rPr>
              <a:t>сприяє досягненню цілей підприємства.</a:t>
            </a:r>
            <a:r>
              <a:rPr lang="ru-RU" sz="2400" i="1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822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45975" y="164159"/>
            <a:ext cx="8591550" cy="992408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Структурні елементи корпоративної культури підприємства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Сердце 4"/>
          <p:cNvSpPr/>
          <p:nvPr/>
        </p:nvSpPr>
        <p:spPr>
          <a:xfrm>
            <a:off x="3370236" y="2578137"/>
            <a:ext cx="2572448" cy="2224497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/>
                <a:cs typeface="Times New Roman"/>
              </a:rPr>
              <a:t>Корпоративна культура</a:t>
            </a:r>
            <a:endParaRPr lang="ru-RU" b="1" dirty="0">
              <a:latin typeface="Times New Roman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70236" y="1189128"/>
            <a:ext cx="2686419" cy="10086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/>
                <a:cs typeface="Times New Roman"/>
              </a:rPr>
              <a:t>Корпоративна місія (корпоративні цінності, цілі та стратегії) </a:t>
            </a:r>
            <a:endParaRPr lang="uk-UA" sz="1600" b="1" dirty="0">
              <a:latin typeface="Times New Roman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469" y="1677531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Корпоративна філософія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4469" y="2865301"/>
            <a:ext cx="2246823" cy="6616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Корпоративна етика (кодекс)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1926" y="4986915"/>
            <a:ext cx="2246823" cy="9702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Корпоративний стиль, імідж та репутація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4469" y="3937866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Корпоративні заходи ( традиції)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86518" y="5434831"/>
            <a:ext cx="2686418" cy="12047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/>
                <a:cs typeface="Times New Roman"/>
              </a:rPr>
              <a:t>Управління людськими ресурсами ( кадрова й соціальна політика, мотивація персоналу) </a:t>
            </a:r>
            <a:endParaRPr lang="uk-UA" sz="1600" b="1" dirty="0">
              <a:latin typeface="Times New Roman"/>
              <a:cs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34920" y="1994653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Корпоративний дух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18639" y="3215663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Корпоративне управління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34920" y="4653512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Стиль керівництва та лідерства</a:t>
            </a:r>
            <a:endParaRPr lang="uk-UA" b="1" dirty="0">
              <a:latin typeface="Times New Roman"/>
              <a:cs typeface="Times New Roman"/>
            </a:endParaRPr>
          </a:p>
        </p:txBody>
      </p:sp>
      <p:cxnSp>
        <p:nvCxnSpPr>
          <p:cNvPr id="27" name="Прямая со стрелкой 26"/>
          <p:cNvCxnSpPr>
            <a:stCxn id="16" idx="1"/>
          </p:cNvCxnSpPr>
          <p:nvPr/>
        </p:nvCxnSpPr>
        <p:spPr>
          <a:xfrm flipH="1" flipV="1">
            <a:off x="5584495" y="4281671"/>
            <a:ext cx="1150425" cy="705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4" idx="1"/>
          </p:cNvCxnSpPr>
          <p:nvPr/>
        </p:nvCxnSpPr>
        <p:spPr>
          <a:xfrm flipH="1">
            <a:off x="6056653" y="3549066"/>
            <a:ext cx="661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1"/>
          </p:cNvCxnSpPr>
          <p:nvPr/>
        </p:nvCxnSpPr>
        <p:spPr>
          <a:xfrm flipH="1">
            <a:off x="5942684" y="2328056"/>
            <a:ext cx="792236" cy="504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2"/>
          </p:cNvCxnSpPr>
          <p:nvPr/>
        </p:nvCxnSpPr>
        <p:spPr>
          <a:xfrm flipH="1">
            <a:off x="4689024" y="2197816"/>
            <a:ext cx="24422" cy="4636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2" idx="0"/>
          </p:cNvCxnSpPr>
          <p:nvPr/>
        </p:nvCxnSpPr>
        <p:spPr>
          <a:xfrm flipH="1" flipV="1">
            <a:off x="4713446" y="4986915"/>
            <a:ext cx="16281" cy="447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1" idx="3"/>
          </p:cNvCxnSpPr>
          <p:nvPr/>
        </p:nvCxnSpPr>
        <p:spPr>
          <a:xfrm>
            <a:off x="2621292" y="4271269"/>
            <a:ext cx="1090850" cy="10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9" idx="3"/>
          </p:cNvCxnSpPr>
          <p:nvPr/>
        </p:nvCxnSpPr>
        <p:spPr>
          <a:xfrm>
            <a:off x="2621292" y="3196104"/>
            <a:ext cx="602411" cy="195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8" idx="3"/>
          </p:cNvCxnSpPr>
          <p:nvPr/>
        </p:nvCxnSpPr>
        <p:spPr>
          <a:xfrm>
            <a:off x="2621292" y="2010934"/>
            <a:ext cx="748944" cy="650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0" idx="3"/>
          </p:cNvCxnSpPr>
          <p:nvPr/>
        </p:nvCxnSpPr>
        <p:spPr>
          <a:xfrm flipV="1">
            <a:off x="2968749" y="4653512"/>
            <a:ext cx="1036457" cy="8185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1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15646"/>
          </a:xfrm>
        </p:spPr>
        <p:txBody>
          <a:bodyPr>
            <a:prstTxWarp prst="textInflate">
              <a:avLst/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Рівні корпоративної культури</a:t>
            </a:r>
            <a:endParaRPr lang="ru-RU" b="1" cap="all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quarter" idx="13"/>
          </p:nvPr>
        </p:nvSpPr>
        <p:spPr>
          <a:xfrm>
            <a:off x="276224" y="1432649"/>
            <a:ext cx="8772549" cy="52747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Корпоративна культура 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в уявленні стороннього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спостерігача  </a:t>
            </a: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Загальні для</a:t>
            </a: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 членів підприємства </a:t>
            </a: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основні </a:t>
            </a: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цінності та негласні </a:t>
            </a: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домовленості </a:t>
            </a:r>
            <a:endParaRPr lang="uk-UA" sz="2000" dirty="0">
              <a:latin typeface="Times New Roman"/>
              <a:cs typeface="Times New Roman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81737" y="1790813"/>
            <a:ext cx="5193743" cy="49165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i="1" dirty="0" smtClean="0">
                <a:latin typeface="Times New Roman"/>
                <a:cs typeface="Times New Roman"/>
              </a:rPr>
              <a:t>Видимий рівень</a:t>
            </a:r>
          </a:p>
          <a:p>
            <a:pPr marL="400050" indent="-400050">
              <a:buFont typeface="+mj-lt"/>
              <a:buAutoNum type="romanUcPeriod"/>
            </a:pPr>
            <a:r>
              <a:rPr lang="uk-UA" dirty="0" smtClean="0">
                <a:latin typeface="Times New Roman"/>
                <a:cs typeface="Times New Roman"/>
              </a:rPr>
              <a:t>Артефакти культури ( манера спілкування, манера вдягатися,</a:t>
            </a:r>
            <a:r>
              <a:rPr lang="uk-UA" dirty="0">
                <a:latin typeface="Times New Roman"/>
                <a:cs typeface="Times New Roman"/>
              </a:rPr>
              <a:t> девізи, правила поведінки, фізичні символи, </a:t>
            </a:r>
            <a:r>
              <a:rPr lang="uk-UA" dirty="0" smtClean="0">
                <a:latin typeface="Times New Roman"/>
                <a:cs typeface="Times New Roman"/>
              </a:rPr>
              <a:t>ритуали й церемонії тощо);</a:t>
            </a:r>
          </a:p>
          <a:p>
            <a:endParaRPr lang="uk-UA" i="1" dirty="0" smtClean="0">
              <a:latin typeface="Times New Roman"/>
              <a:cs typeface="Times New Roman"/>
            </a:endParaRPr>
          </a:p>
          <a:p>
            <a:r>
              <a:rPr lang="uk-UA" i="1" dirty="0" smtClean="0">
                <a:latin typeface="Times New Roman"/>
                <a:cs typeface="Times New Roman"/>
              </a:rPr>
              <a:t>Невидимі рівні</a:t>
            </a:r>
          </a:p>
          <a:p>
            <a:r>
              <a:rPr lang="uk-UA" dirty="0" smtClean="0">
                <a:latin typeface="Times New Roman"/>
                <a:cs typeface="Times New Roman"/>
              </a:rPr>
              <a:t>ІІ.   Загальні цінності та переконання, що знаходять відображення у словах і справах</a:t>
            </a:r>
          </a:p>
          <a:p>
            <a:r>
              <a:rPr lang="uk-UA" dirty="0" smtClean="0">
                <a:latin typeface="Times New Roman"/>
                <a:cs typeface="Times New Roman"/>
              </a:rPr>
              <a:t>ІІІ. </a:t>
            </a:r>
            <a:r>
              <a:rPr lang="uk-UA" dirty="0">
                <a:latin typeface="Times New Roman"/>
                <a:cs typeface="Times New Roman"/>
              </a:rPr>
              <a:t>Основні припущення і </a:t>
            </a:r>
            <a:r>
              <a:rPr lang="uk-UA" dirty="0" smtClean="0">
                <a:latin typeface="Times New Roman"/>
                <a:cs typeface="Times New Roman"/>
              </a:rPr>
              <a:t>переконання</a:t>
            </a:r>
            <a:r>
              <a:rPr lang="ru-RU" dirty="0" smtClean="0">
                <a:latin typeface="Times New Roman"/>
                <a:cs typeface="Times New Roman"/>
              </a:rPr>
              <a:t>, </a:t>
            </a:r>
            <a:r>
              <a:rPr lang="uk-UA" dirty="0" smtClean="0">
                <a:latin typeface="Times New Roman"/>
                <a:cs typeface="Times New Roman"/>
              </a:rPr>
              <a:t>які </a:t>
            </a:r>
            <a:r>
              <a:rPr lang="uk-UA" dirty="0">
                <a:latin typeface="Times New Roman"/>
                <a:cs typeface="Times New Roman"/>
              </a:rPr>
              <a:t>керують поведінкою і рішеннями людей на підсвідомому рівні.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8" name="5-конечная звезда 7"/>
          <p:cNvSpPr/>
          <p:nvPr/>
        </p:nvSpPr>
        <p:spPr>
          <a:xfrm>
            <a:off x="121552" y="3793268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91996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025724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432757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1872353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5077502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565941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6070662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6510257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966135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7422011" y="3793268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7880162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8284921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8739429" y="3793268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4692619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4249426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3777268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3337672" y="3793268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2865513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2377074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76225" y="130919"/>
            <a:ext cx="8591550" cy="1066510"/>
          </a:xfrm>
        </p:spPr>
        <p:txBody>
          <a:bodyPr>
            <a:normAutofit fontScale="90000"/>
            <a:scene3d>
              <a:camera prst="perspectiveLef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/>
                <a:cs typeface="Times New Roman"/>
              </a:rPr>
              <a:t>Класифікаційні типи корпоративної культури</a:t>
            </a:r>
            <a:endParaRPr lang="uk-UA" sz="3200" b="1" cap="all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487" y="1588476"/>
            <a:ext cx="39878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cs typeface="Times New Roman"/>
              </a:rPr>
              <a:t>ТРАДИЦІЙНІ</a:t>
            </a:r>
          </a:p>
          <a:p>
            <a:r>
              <a:rPr lang="uk-UA" sz="2400" dirty="0" smtClean="0">
                <a:latin typeface="Times New Roman"/>
                <a:cs typeface="Times New Roman"/>
              </a:rPr>
              <a:t>(</a:t>
            </a:r>
            <a:r>
              <a:rPr lang="uk-UA" sz="2400" dirty="0">
                <a:latin typeface="Times New Roman"/>
                <a:cs typeface="Times New Roman"/>
              </a:rPr>
              <a:t>адаптивна, орієнтовану на результати, кланова, бюрократична, типологія Дж. </a:t>
            </a:r>
            <a:r>
              <a:rPr lang="uk-UA" sz="2400" dirty="0" smtClean="0">
                <a:latin typeface="Times New Roman"/>
                <a:cs typeface="Times New Roman"/>
              </a:rPr>
              <a:t>Зоненфельда) 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6714" y="5109036"/>
            <a:ext cx="3824061" cy="1200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cs typeface="Times New Roman"/>
              </a:rPr>
              <a:t>НЕТРАДИЦІЙНІ</a:t>
            </a:r>
          </a:p>
          <a:p>
            <a:pPr algn="ctr"/>
            <a:r>
              <a:rPr lang="uk-UA" sz="2400" dirty="0" smtClean="0">
                <a:latin typeface="Times New Roman"/>
                <a:cs typeface="Times New Roman"/>
              </a:rPr>
              <a:t>(</a:t>
            </a:r>
            <a:r>
              <a:rPr lang="uk-UA" sz="2400" dirty="0">
                <a:latin typeface="Times New Roman"/>
                <a:cs typeface="Times New Roman"/>
              </a:rPr>
              <a:t>маніпулятивна та </a:t>
            </a:r>
            <a:r>
              <a:rPr lang="uk-UA" sz="2400" dirty="0" smtClean="0">
                <a:latin typeface="Times New Roman"/>
                <a:cs typeface="Times New Roman"/>
              </a:rPr>
              <a:t>гармонізуюча)</a:t>
            </a:r>
            <a:r>
              <a:rPr lang="uk-UA" sz="2400" b="1" dirty="0" smtClean="0">
                <a:latin typeface="Times New Roman"/>
                <a:cs typeface="Times New Roman"/>
              </a:rPr>
              <a:t> </a:t>
            </a:r>
            <a:endParaRPr lang="ru-RU" sz="2400" dirty="0">
              <a:latin typeface="Times New Roman"/>
              <a:cs typeface="Times New Roman"/>
            </a:endParaRPr>
          </a:p>
        </p:txBody>
      </p:sp>
      <p:pic>
        <p:nvPicPr>
          <p:cNvPr id="24" name="Изображение 23" descr="21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3797299"/>
            <a:ext cx="4344924" cy="2480129"/>
          </a:xfrm>
          <a:prstGeom prst="rect">
            <a:avLst/>
          </a:prstGeom>
        </p:spPr>
      </p:pic>
      <p:cxnSp>
        <p:nvCxnSpPr>
          <p:cNvPr id="27" name="Прямая со стрелкой 26"/>
          <p:cNvCxnSpPr>
            <a:stCxn id="2" idx="2"/>
            <a:endCxn id="4" idx="0"/>
          </p:cNvCxnSpPr>
          <p:nvPr/>
        </p:nvCxnSpPr>
        <p:spPr>
          <a:xfrm flipH="1">
            <a:off x="2106387" y="1197429"/>
            <a:ext cx="2465613" cy="391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0" name="Изображение 29" descr="KK.jpg"/>
          <p:cNvPicPr>
            <a:picLocks noChangeAspect="1"/>
          </p:cNvPicPr>
          <p:nvPr/>
        </p:nvPicPr>
        <p:blipFill>
          <a:blip r:embed="rId3">
            <a:alphaModFix amt="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732" y="1588476"/>
            <a:ext cx="4264025" cy="3336836"/>
          </a:xfrm>
          <a:prstGeom prst="rect">
            <a:avLst/>
          </a:prstGeom>
        </p:spPr>
      </p:pic>
      <p:cxnSp>
        <p:nvCxnSpPr>
          <p:cNvPr id="37" name="Прямая со стрелкой 36"/>
          <p:cNvCxnSpPr>
            <a:stCxn id="2" idx="2"/>
            <a:endCxn id="5" idx="0"/>
          </p:cNvCxnSpPr>
          <p:nvPr/>
        </p:nvCxnSpPr>
        <p:spPr>
          <a:xfrm>
            <a:off x="4572000" y="1197429"/>
            <a:ext cx="2256745" cy="3911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91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86872" y="872455"/>
            <a:ext cx="7675895" cy="817398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Етапи впровадження корпоративної культури на підприємстві</a:t>
            </a:r>
            <a:r>
              <a:rPr lang="en-US" sz="2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:</a:t>
            </a:r>
            <a:endParaRPr lang="uk-UA" sz="24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6872" y="1763778"/>
            <a:ext cx="7561925" cy="5058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1. Аналіз внутрішніх організаційних процесів підприємства </a:t>
            </a:r>
            <a:endParaRPr lang="uk-UA" sz="20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6872" y="2269656"/>
            <a:ext cx="7561925" cy="4666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837938"/>
                </a:solidFill>
                <a:latin typeface="Times New Roman"/>
                <a:cs typeface="Times New Roman"/>
              </a:rPr>
              <a:t>2. Аналіз психологічного клімату на підприємстві</a:t>
            </a:r>
            <a:endParaRPr lang="uk-UA" sz="2000" dirty="0">
              <a:solidFill>
                <a:srgbClr val="837938"/>
              </a:solidFill>
              <a:latin typeface="Times New Roman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6872" y="2736277"/>
            <a:ext cx="7561925" cy="5439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837938"/>
                </a:solidFill>
                <a:latin typeface="Times New Roman"/>
                <a:cs typeface="Times New Roman"/>
              </a:rPr>
              <a:t>3. Формування моделі корпоратвної культури </a:t>
            </a:r>
            <a:endParaRPr lang="uk-UA" sz="2000" dirty="0">
              <a:solidFill>
                <a:srgbClr val="837938"/>
              </a:solidFill>
              <a:latin typeface="Times New Roman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6872" y="3291642"/>
            <a:ext cx="7561925" cy="4961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837938"/>
                </a:solidFill>
                <a:latin typeface="Times New Roman"/>
                <a:cs typeface="Times New Roman"/>
              </a:rPr>
              <a:t>4. Впровадження моделі корпоратвної культури</a:t>
            </a:r>
            <a:endParaRPr lang="uk-UA" sz="2000" dirty="0">
              <a:solidFill>
                <a:srgbClr val="837938"/>
              </a:solidFill>
              <a:latin typeface="Times New Roman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6872" y="3787808"/>
            <a:ext cx="7561925" cy="5553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837938"/>
                </a:solidFill>
                <a:latin typeface="Times New Roman"/>
                <a:cs typeface="Times New Roman"/>
              </a:rPr>
              <a:t>5. Підтримка моделі корпоратвної культури</a:t>
            </a:r>
            <a:endParaRPr lang="uk-UA" sz="2000" dirty="0">
              <a:solidFill>
                <a:srgbClr val="837938"/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9888" y="4775014"/>
            <a:ext cx="767589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>
                <a:latin typeface="Times New Roman"/>
                <a:cs typeface="Times New Roman"/>
              </a:rPr>
              <a:t>Принципи корпоративної культури – це базові вихідні положення, які забезпечують її формування та розвиток.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1010888" y="5482900"/>
            <a:ext cx="3456947" cy="5520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4467835" y="5482900"/>
            <a:ext cx="2675338" cy="552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17714" y="6061202"/>
            <a:ext cx="244928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Times New Roman"/>
                <a:cs typeface="Times New Roman"/>
              </a:rPr>
              <a:t>Б</a:t>
            </a:r>
            <a:r>
              <a:rPr lang="uk-UA" sz="2000" dirty="0" smtClean="0">
                <a:latin typeface="Times New Roman"/>
                <a:cs typeface="Times New Roman"/>
              </a:rPr>
              <a:t>азові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95143" y="6061202"/>
            <a:ext cx="226421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Times New Roman"/>
                <a:cs typeface="Times New Roman"/>
              </a:rPr>
              <a:t>С</a:t>
            </a:r>
            <a:r>
              <a:rPr lang="uk-UA" sz="2000" dirty="0" smtClean="0">
                <a:latin typeface="Times New Roman"/>
                <a:cs typeface="Times New Roman"/>
              </a:rPr>
              <a:t>пеціальні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7714" y="164569"/>
            <a:ext cx="854164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Times New Roman"/>
                <a:cs typeface="Times New Roman"/>
              </a:rPr>
              <a:t>Механізм формування корпоративної культури підприємства передбачає виділення етапів її впровадження та принципів функціонування. 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558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14067" y="195361"/>
            <a:ext cx="7505691" cy="56980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КОРПОРАТИВНА КУЛЬТУРА НА ПІДПРИЄМСТВІ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8948" y="1358529"/>
            <a:ext cx="257456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Загальна зацікавленість працівника в роботі, його кар</a:t>
            </a:r>
            <a:r>
              <a:rPr lang="en-US" dirty="0">
                <a:latin typeface="Times New Roman"/>
                <a:cs typeface="Times New Roman"/>
              </a:rPr>
              <a:t>’</a:t>
            </a:r>
            <a:r>
              <a:rPr lang="uk-UA" dirty="0">
                <a:latin typeface="Times New Roman"/>
                <a:cs typeface="Times New Roman"/>
              </a:rPr>
              <a:t>єрне зростання 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5566" y="1378493"/>
            <a:ext cx="250269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Виконавча дисципліна, активність працівника, робота в команді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5159" y="1358529"/>
            <a:ext cx="264000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Творчість, інноваційність та креативність працівника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702" y="2875002"/>
            <a:ext cx="199694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Індивідний аспект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3477" y="2875002"/>
            <a:ext cx="201850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>
                <a:latin typeface="Times New Roman"/>
                <a:cs typeface="Times New Roman"/>
              </a:rPr>
              <a:t>Суб</a:t>
            </a:r>
            <a:r>
              <a:rPr lang="en-US" dirty="0" smtClean="0">
                <a:latin typeface="Times New Roman"/>
                <a:cs typeface="Times New Roman"/>
              </a:rPr>
              <a:t>’</a:t>
            </a:r>
            <a:r>
              <a:rPr lang="uk-UA" dirty="0" smtClean="0">
                <a:latin typeface="Times New Roman"/>
                <a:cs typeface="Times New Roman"/>
              </a:rPr>
              <a:t>єктний </a:t>
            </a:r>
            <a:r>
              <a:rPr lang="uk-UA" dirty="0">
                <a:latin typeface="Times New Roman"/>
                <a:cs typeface="Times New Roman"/>
              </a:rPr>
              <a:t>аспект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49122" y="2875002"/>
            <a:ext cx="19120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Особовий аспект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67138" y="4016583"/>
            <a:ext cx="68311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/>
                <a:cs typeface="Times New Roman"/>
              </a:rPr>
              <a:t>МОТИВАЦІЙНИЙ МЕХАНІЗМ</a:t>
            </a:r>
            <a:endParaRPr lang="ru-RU" sz="2000" b="1" dirty="0">
              <a:latin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67138" y="4943282"/>
            <a:ext cx="683117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/>
                <a:cs typeface="Times New Roman"/>
              </a:rPr>
              <a:t>ПІДВИЩЕННЯ ПРОДУКТИВНОСТІ ПРАЦІ</a:t>
            </a:r>
            <a:endParaRPr lang="ru-RU" sz="2000" b="1" dirty="0">
              <a:latin typeface="Times New Roman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67138" y="5868770"/>
            <a:ext cx="683118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/>
                <a:cs typeface="Times New Roman"/>
              </a:rPr>
              <a:t>ЕФЕКТИВНІСТЬ СТРАТЕГІЧНОГО УПРАВЛІННЯ ПІДПРИЄМСТВОМ</a:t>
            </a:r>
            <a:endParaRPr lang="ru-RU" sz="2000" b="1" dirty="0">
              <a:latin typeface="Times New Roman"/>
              <a:cs typeface="Times New Roman"/>
            </a:endParaRPr>
          </a:p>
        </p:txBody>
      </p:sp>
      <p:cxnSp>
        <p:nvCxnSpPr>
          <p:cNvPr id="16" name="Прямая со стрелкой 15"/>
          <p:cNvCxnSpPr>
            <a:stCxn id="6" idx="2"/>
            <a:endCxn id="2" idx="0"/>
          </p:cNvCxnSpPr>
          <p:nvPr/>
        </p:nvCxnSpPr>
        <p:spPr>
          <a:xfrm flipH="1">
            <a:off x="1596231" y="765166"/>
            <a:ext cx="2970682" cy="593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3" idx="0"/>
          </p:cNvCxnSpPr>
          <p:nvPr/>
        </p:nvCxnSpPr>
        <p:spPr>
          <a:xfrm>
            <a:off x="4566913" y="765166"/>
            <a:ext cx="0" cy="613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4" idx="0"/>
          </p:cNvCxnSpPr>
          <p:nvPr/>
        </p:nvCxnSpPr>
        <p:spPr>
          <a:xfrm>
            <a:off x="4566913" y="765166"/>
            <a:ext cx="3038248" cy="593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2"/>
          </p:cNvCxnSpPr>
          <p:nvPr/>
        </p:nvCxnSpPr>
        <p:spPr>
          <a:xfrm>
            <a:off x="1596231" y="2281859"/>
            <a:ext cx="0" cy="593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2"/>
            <a:endCxn id="10" idx="0"/>
          </p:cNvCxnSpPr>
          <p:nvPr/>
        </p:nvCxnSpPr>
        <p:spPr>
          <a:xfrm>
            <a:off x="4566913" y="2301823"/>
            <a:ext cx="15815" cy="57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  <a:endCxn id="11" idx="0"/>
          </p:cNvCxnSpPr>
          <p:nvPr/>
        </p:nvCxnSpPr>
        <p:spPr>
          <a:xfrm>
            <a:off x="7605161" y="2281859"/>
            <a:ext cx="0" cy="593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0" idx="2"/>
            <a:endCxn id="12" idx="0"/>
          </p:cNvCxnSpPr>
          <p:nvPr/>
        </p:nvCxnSpPr>
        <p:spPr>
          <a:xfrm>
            <a:off x="4582728" y="3244334"/>
            <a:ext cx="0" cy="772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2" idx="2"/>
            <a:endCxn id="13" idx="0"/>
          </p:cNvCxnSpPr>
          <p:nvPr/>
        </p:nvCxnSpPr>
        <p:spPr>
          <a:xfrm>
            <a:off x="4582728" y="4416693"/>
            <a:ext cx="0" cy="526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3" idx="2"/>
            <a:endCxn id="14" idx="0"/>
          </p:cNvCxnSpPr>
          <p:nvPr/>
        </p:nvCxnSpPr>
        <p:spPr>
          <a:xfrm>
            <a:off x="4582728" y="5343392"/>
            <a:ext cx="0" cy="525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1" idx="2"/>
          </p:cNvCxnSpPr>
          <p:nvPr/>
        </p:nvCxnSpPr>
        <p:spPr>
          <a:xfrm flipH="1">
            <a:off x="4737201" y="3244334"/>
            <a:ext cx="2867960" cy="772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5" idx="2"/>
          </p:cNvCxnSpPr>
          <p:nvPr/>
        </p:nvCxnSpPr>
        <p:spPr>
          <a:xfrm>
            <a:off x="1551176" y="3244334"/>
            <a:ext cx="2774095" cy="772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Изображение 49" descr="1images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38" y="1610018"/>
            <a:ext cx="8790549" cy="49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7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" y="3697231"/>
            <a:ext cx="5087257" cy="284842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4171" y="280911"/>
            <a:ext cx="853439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/>
                <a:cs typeface="Times New Roman"/>
              </a:rPr>
              <a:t>“</a:t>
            </a:r>
            <a:r>
              <a:rPr lang="uk-UA" sz="2400" dirty="0" err="1" smtClean="0">
                <a:latin typeface="Times New Roman"/>
                <a:cs typeface="Times New Roman"/>
              </a:rPr>
              <a:t>Google</a:t>
            </a:r>
            <a:endParaRPr lang="ru-RU" sz="2400" dirty="0">
              <a:latin typeface="Times New Roman"/>
              <a:cs typeface="Times New Roman"/>
            </a:endParaRPr>
          </a:p>
        </p:txBody>
      </p:sp>
      <p:pic>
        <p:nvPicPr>
          <p:cNvPr id="7" name="Изображение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970" y="4056459"/>
            <a:ext cx="32766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52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Сохо.thmx</Template>
  <TotalTime>374</TotalTime>
  <Words>390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Soho</vt:lpstr>
      <vt:lpstr>КОРПОРАТИВНА КУЛЬТУРА СУЧАСНОГО ПІДПРИЄМСТВА: КЛЮЧОВІ ХАРАКТЕРИСТИКИ ТА МЕХАНІЗМ ФОРМУВАННЯ</vt:lpstr>
      <vt:lpstr>Презентация PowerPoint</vt:lpstr>
      <vt:lpstr>Корпоративна культура може розглядатися як комплекс елементів підприємства, які вирізняють його серед інших, спрямовані на формування сприятливого мікроклімату, іміджу та ґрунтуються на системі цінностей працівників з метою досягнення ними максимальних показників ефективності роботи. </vt:lpstr>
      <vt:lpstr>Структурні елементи корпоративної культури підприємства</vt:lpstr>
      <vt:lpstr>Рівні корпоративної культури</vt:lpstr>
      <vt:lpstr>Класифікаційні типи корпоративної культури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380970776157</cp:lastModifiedBy>
  <cp:revision>207</cp:revision>
  <dcterms:created xsi:type="dcterms:W3CDTF">2012-12-01T13:21:34Z</dcterms:created>
  <dcterms:modified xsi:type="dcterms:W3CDTF">2023-03-02T13:52:33Z</dcterms:modified>
</cp:coreProperties>
</file>