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9" r:id="rId3"/>
    <p:sldId id="257" r:id="rId4"/>
    <p:sldId id="258" r:id="rId5"/>
    <p:sldId id="261" r:id="rId6"/>
    <p:sldId id="262" r:id="rId7"/>
    <p:sldId id="263" r:id="rId8"/>
    <p:sldId id="259" r:id="rId9"/>
    <p:sldId id="264" r:id="rId10"/>
    <p:sldId id="265" r:id="rId11"/>
    <p:sldId id="271" r:id="rId12"/>
    <p:sldId id="270" r:id="rId13"/>
    <p:sldId id="266" r:id="rId14"/>
    <p:sldId id="267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6F4C-DBE1-46D0-BB19-05E5CE54A049}" type="datetimeFigureOut">
              <a:rPr lang="uk-UA" smtClean="0"/>
              <a:t>17.12.2014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54C3-98BD-4739-97B2-00FCFF58CF7F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6F4C-DBE1-46D0-BB19-05E5CE54A049}" type="datetimeFigureOut">
              <a:rPr lang="uk-UA" smtClean="0"/>
              <a:t>17.12.2014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54C3-98BD-4739-97B2-00FCFF58CF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6F4C-DBE1-46D0-BB19-05E5CE54A049}" type="datetimeFigureOut">
              <a:rPr lang="uk-UA" smtClean="0"/>
              <a:t>17.12.2014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54C3-98BD-4739-97B2-00FCFF58CF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6F4C-DBE1-46D0-BB19-05E5CE54A049}" type="datetimeFigureOut">
              <a:rPr lang="uk-UA" smtClean="0"/>
              <a:t>17.12.2014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54C3-98BD-4739-97B2-00FCFF58CF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6F4C-DBE1-46D0-BB19-05E5CE54A049}" type="datetimeFigureOut">
              <a:rPr lang="uk-UA" smtClean="0"/>
              <a:t>17.12.2014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54C3-98BD-4739-97B2-00FCFF58CF7F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6F4C-DBE1-46D0-BB19-05E5CE54A049}" type="datetimeFigureOut">
              <a:rPr lang="uk-UA" smtClean="0"/>
              <a:t>17.12.2014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54C3-98BD-4739-97B2-00FCFF58CF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6F4C-DBE1-46D0-BB19-05E5CE54A049}" type="datetimeFigureOut">
              <a:rPr lang="uk-UA" smtClean="0"/>
              <a:t>17.12.2014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54C3-98BD-4739-97B2-00FCFF58CF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6F4C-DBE1-46D0-BB19-05E5CE54A049}" type="datetimeFigureOut">
              <a:rPr lang="uk-UA" smtClean="0"/>
              <a:t>17.12.2014</a:t>
            </a:fld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BF54C3-98BD-4739-97B2-00FCFF58CF7F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6F4C-DBE1-46D0-BB19-05E5CE54A049}" type="datetimeFigureOut">
              <a:rPr lang="uk-UA" smtClean="0"/>
              <a:t>17.12.2014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54C3-98BD-4739-97B2-00FCFF58CF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6F4C-DBE1-46D0-BB19-05E5CE54A049}" type="datetimeFigureOut">
              <a:rPr lang="uk-UA" smtClean="0"/>
              <a:t>17.12.2014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6BF54C3-98BD-4739-97B2-00FCFF58CF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CBD6F4C-DBE1-46D0-BB19-05E5CE54A049}" type="datetimeFigureOut">
              <a:rPr lang="uk-UA" smtClean="0"/>
              <a:t>17.12.2014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54C3-98BD-4739-97B2-00FCFF58CF7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CBD6F4C-DBE1-46D0-BB19-05E5CE54A049}" type="datetimeFigureOut">
              <a:rPr lang="uk-UA" smtClean="0"/>
              <a:t>17.12.2014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6BF54C3-98BD-4739-97B2-00FCFF58CF7F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1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0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15816" y="1579901"/>
            <a:ext cx="5830888" cy="1871662"/>
          </a:xfrm>
        </p:spPr>
        <p:txBody>
          <a:bodyPr>
            <a:normAutofit/>
            <a:scene3d>
              <a:camera prst="perspectiveHeroicExtremeLeftFacing"/>
              <a:lightRig rig="threePt" dir="t"/>
            </a:scene3d>
          </a:bodyPr>
          <a:lstStyle/>
          <a:p>
            <a:pPr eaLnBrk="1" hangingPunct="1"/>
            <a:r>
              <a:rPr lang="uk-UA" altLang="uk-UA" sz="5400" cap="none" dirty="0" err="1" smtClean="0">
                <a:solidFill>
                  <a:srgbClr val="FF000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Arial Black" pitchFamily="34" charset="0"/>
              </a:rPr>
              <a:t>Темперамен</a:t>
            </a:r>
            <a:endParaRPr lang="uk-UA" altLang="uk-UA" sz="5400" cap="none" dirty="0" smtClean="0">
              <a:solidFill>
                <a:srgbClr val="FF0000"/>
              </a:solidFill>
              <a:effectLst>
                <a:reflection blurRad="6350" stA="50000" endA="300" endPos="50000" dist="60007" dir="5400000" sy="-100000" algn="bl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20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0793" y="188640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Меланхолік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цього типу темпераменту характерна слабкість нервових процесів збудження і гальмування. Умовні рефлекси у нього утворюються повільно і легко гальмуються.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Меланхолік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дуже вразливий, сором’язливий, легко ображається навіть із незначного приводу, плаксивий, замикається в собі.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433" y="4173367"/>
            <a:ext cx="2052955" cy="26846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3367"/>
            <a:ext cx="3495890" cy="25891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" y="1881411"/>
            <a:ext cx="8178221" cy="237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2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64" fill="hold">
                                          <p:stCondLst>
                                            <p:cond delay="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2" decel="50000" autoRev="1" fill="hold">
                                          <p:stCondLst>
                                            <p:cond delay="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9" fill="hold">
                                          <p:stCondLst>
                                            <p:cond delay="1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визначення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темпераменту використовують тест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Айзенка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у якому пропонується 56 запитань на які потрібно відповісти «так» або «ні». Після проведення тесту, по результатам заповнюється графік який показує до якого типу темпераменту відноситься дана людина.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131" y="1340490"/>
            <a:ext cx="5385133" cy="538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5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13" tmFilter="0, 0; 0.125,0.2665; 0.25,0.4; 0.375,0.465; 0.5,0.5;  0.625,0.535; 0.75,0.6; 0.875,0.7335; 1,1">
                                          <p:stCondLst>
                                            <p:cond delay="91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6" tmFilter="0, 0; 0.125,0.2665; 0.25,0.4; 0.375,0.465; 0.5,0.5;  0.625,0.535; 0.75,0.6; 0.875,0.7335; 1,1">
                                          <p:stCondLst>
                                            <p:cond delay="1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6" tmFilter="0, 0; 0.125,0.2665; 0.25,0.4; 0.375,0.465; 0.5,0.5;  0.625,0.535; 0.75,0.6; 0.875,0.7335; 1,1">
                                          <p:stCondLst>
                                            <p:cond delay="227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6">
                                          <p:stCondLst>
                                            <p:cond delay="89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28" decel="50000">
                                          <p:stCondLst>
                                            <p:cond delay="9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6">
                                          <p:stCondLst>
                                            <p:cond delay="18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28" decel="50000">
                                          <p:stCondLst>
                                            <p:cond delay="18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6">
                                          <p:stCondLst>
                                            <p:cond delay="225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28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6">
                                          <p:stCondLst>
                                            <p:cond delay="24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28" decel="50000">
                                          <p:stCondLst>
                                            <p:cond delay="25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Висновок</a:t>
            </a:r>
            <a:b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96752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Темперамент є природною основою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 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темпераменті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невластиві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темпераменту.</a:t>
            </a:r>
          </a:p>
          <a:p>
            <a:pPr indent="457200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темперамент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трохи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змінюється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Темперамент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самовиховання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доросла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темперамент.</a:t>
            </a:r>
          </a:p>
          <a:p>
            <a:pPr indent="457200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39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92696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Використана література</a:t>
            </a:r>
          </a:p>
          <a:p>
            <a:pPr marL="342900" indent="-342900">
              <a:buAutoNum type="arabicPeriod"/>
            </a:pPr>
            <a:r>
              <a:rPr lang="uk-UA" sz="2400" dirty="0" smtClean="0"/>
              <a:t>Загальна </a:t>
            </a:r>
            <a:r>
              <a:rPr lang="uk-UA" sz="2400" dirty="0"/>
              <a:t>психологія: </a:t>
            </a:r>
            <a:r>
              <a:rPr lang="uk-UA" sz="2400" dirty="0" err="1"/>
              <a:t>Навч</a:t>
            </a:r>
            <a:r>
              <a:rPr lang="uk-UA" sz="2400" dirty="0"/>
              <a:t>. посібник О. </a:t>
            </a:r>
            <a:r>
              <a:rPr lang="uk-UA" sz="2400" dirty="0" err="1"/>
              <a:t>Скрипченко</a:t>
            </a:r>
            <a:r>
              <a:rPr lang="uk-UA" sz="2400" dirty="0"/>
              <a:t>, Л. </a:t>
            </a:r>
            <a:r>
              <a:rPr lang="uk-UA" sz="2400" dirty="0" err="1"/>
              <a:t>Долинська</a:t>
            </a:r>
            <a:r>
              <a:rPr lang="uk-UA" sz="2400" dirty="0"/>
              <a:t> та ін. – К.: “А.П.Н.”, 1999</a:t>
            </a:r>
            <a:r>
              <a:rPr lang="uk-UA" sz="2400" dirty="0" smtClean="0"/>
              <a:t>.</a:t>
            </a:r>
          </a:p>
          <a:p>
            <a:pPr marL="342900" indent="-342900">
              <a:buAutoNum type="arabicPeriod"/>
            </a:pPr>
            <a:r>
              <a:rPr lang="uk-UA" sz="2400" dirty="0" smtClean="0"/>
              <a:t> Ільїна </a:t>
            </a:r>
            <a:r>
              <a:rPr lang="uk-UA" sz="2400" dirty="0"/>
              <a:t>Н.М. Загальна психологія в екзаменаційних питаннях і відповідях: навчальний посібник / Н.М.</a:t>
            </a:r>
            <a:r>
              <a:rPr lang="uk-UA" sz="2400" dirty="0" err="1"/>
              <a:t>Ільїна.-</a:t>
            </a:r>
            <a:r>
              <a:rPr lang="uk-UA" sz="2400" dirty="0"/>
              <a:t> Суми : ВТД “Університетська книга”, 2009</a:t>
            </a:r>
            <a:r>
              <a:rPr lang="uk-UA" sz="2400" dirty="0" smtClean="0"/>
              <a:t>.</a:t>
            </a:r>
          </a:p>
          <a:p>
            <a:pPr marL="342900" indent="-342900">
              <a:buAutoNum type="arabicPeriod"/>
            </a:pPr>
            <a:r>
              <a:rPr lang="uk-UA" sz="2400" dirty="0" smtClean="0"/>
              <a:t>Тернопільська </a:t>
            </a:r>
            <a:r>
              <a:rPr lang="uk-UA" sz="2400" dirty="0"/>
              <a:t>В.І. Психологія для старшокласників (від самопізнання до соціальної відповідальності): Навчальний посібник / За ред. проф. М.В. </a:t>
            </a:r>
            <a:r>
              <a:rPr lang="uk-UA" sz="2400" dirty="0" err="1"/>
              <a:t>Левківського</a:t>
            </a:r>
            <a:r>
              <a:rPr lang="uk-UA" sz="2400" dirty="0"/>
              <a:t>. – К.: Центр навчальної літератури, 2004. </a:t>
            </a:r>
            <a:endParaRPr lang="uk-UA" sz="2400" dirty="0" smtClean="0"/>
          </a:p>
          <a:p>
            <a:pPr marL="342900" indent="-342900">
              <a:buAutoNum type="arabicPeriod"/>
            </a:pPr>
            <a:r>
              <a:rPr lang="uk-UA" sz="2400" dirty="0" err="1" smtClean="0"/>
              <a:t>Цимбалюк</a:t>
            </a:r>
            <a:r>
              <a:rPr lang="uk-UA" sz="2400" dirty="0" smtClean="0"/>
              <a:t> </a:t>
            </a:r>
            <a:r>
              <a:rPr lang="uk-UA" sz="2400" dirty="0"/>
              <a:t>І.М. Психологія: </a:t>
            </a:r>
            <a:r>
              <a:rPr lang="uk-UA" sz="2400" dirty="0" err="1"/>
              <a:t>Навч</a:t>
            </a:r>
            <a:r>
              <a:rPr lang="uk-UA" sz="2400" dirty="0"/>
              <a:t>. </a:t>
            </a:r>
            <a:r>
              <a:rPr lang="uk-UA" sz="2400" dirty="0" err="1"/>
              <a:t>посіб</a:t>
            </a:r>
            <a:r>
              <a:rPr lang="uk-UA" sz="2400" dirty="0"/>
              <a:t>. – 2-ге </a:t>
            </a:r>
            <a:r>
              <a:rPr lang="uk-UA" sz="2400" dirty="0" err="1"/>
              <a:t>вид-ня</a:t>
            </a:r>
            <a:r>
              <a:rPr lang="uk-UA" sz="2400" dirty="0"/>
              <a:t>: випр. і </a:t>
            </a:r>
            <a:r>
              <a:rPr lang="uk-UA" sz="2400" dirty="0" err="1"/>
              <a:t>доп</a:t>
            </a:r>
            <a:r>
              <a:rPr lang="uk-UA" sz="2400" dirty="0"/>
              <a:t>. – К.: ВД “Професіонал”, 2006.</a:t>
            </a:r>
          </a:p>
        </p:txBody>
      </p:sp>
    </p:spTree>
    <p:extLst>
      <p:ext uri="{BB962C8B-B14F-4D97-AF65-F5344CB8AC3E}">
        <p14:creationId xmlns:p14="http://schemas.microsoft.com/office/powerpoint/2010/main" val="350030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9239" y="267906"/>
            <a:ext cx="9144000" cy="156966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pPr algn="ctr"/>
            <a:r>
              <a:rPr lang="uk-UA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КІНЕЦЬ</a:t>
            </a:r>
            <a:endParaRPr lang="uk-UA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30382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7467600" cy="295232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темперамент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вчення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темперамент.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темпераменту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Тест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Айзенка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Список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використаної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18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6604" y="260648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Темперамент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головна властивість особистості. Його вважають найбільш стійкою характеристикою особистості людини, яка майже не змінюється впродовж життя і виявляється у всіх сферах життєдіяльності.</a:t>
            </a:r>
          </a:p>
          <a:p>
            <a:endParaRPr lang="uk-UA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3" y="2708920"/>
            <a:ext cx="8977393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1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951228"/>
            <a:ext cx="7632848" cy="5591757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9100" y="188640"/>
            <a:ext cx="8229600" cy="777875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altLang="uk-UA" sz="320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типів вищої нервової діяльності</a:t>
            </a:r>
            <a:endParaRPr lang="ru-RU" altLang="uk-UA" sz="3200" i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62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96448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uk-UA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розвитку вчення про </a:t>
            </a:r>
            <a:r>
              <a:rPr lang="uk-UA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темперамент</a:t>
            </a:r>
          </a:p>
          <a:p>
            <a:pPr indent="457200"/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Гіпократ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до н.е.) вперше ввів поняття «темперамент». Він вважав, що у тілі людини переливаються чотири рідини – кров, слиз, жовч і чорна жовч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переважає кров – людина сангвінік, слиз – флегматик, жовта жовч – холерик, чорна жовч – меланхолік. Цю теорію продовжував досліджувати Гален, давньоримський лікар. ЇЇ назвали – гуморальною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Кречмер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У.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Шелдон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пропагандисти конституційної типології. Згідно їх досліджень люди з певним типом будови тіла мають певні психічні властивості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І.Павлов вперше здійснив науковий підхід до з’ясування фізіологічних основ темпераменту у своєму вченні про типи вищої нервової діяльності у тварин і людини. Він висунув гіпотезу, що в основі індивідуальних відмінностей в поведінці лежать властивості нервових процесів – збудження та гальмування, їх врівноваженість і рухливість.</a:t>
            </a:r>
          </a:p>
        </p:txBody>
      </p:sp>
    </p:spTree>
    <p:extLst>
      <p:ext uri="{BB962C8B-B14F-4D97-AF65-F5344CB8AC3E}">
        <p14:creationId xmlns:p14="http://schemas.microsoft.com/office/powerpoint/2010/main" val="114688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53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9289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Холерик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холерика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реактивність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причому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реактивність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Неврівноваженість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гальмування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півкуль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зриву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гальмування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холерика характерна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циклічність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Холерик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екстраверт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зумовлена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переживаннями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741" y="3415056"/>
            <a:ext cx="2070889" cy="32364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81234"/>
            <a:ext cx="3092306" cy="21702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48879"/>
            <a:ext cx="6159157" cy="213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6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98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0668" y="260648"/>
            <a:ext cx="91440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uk-UA" sz="3200" dirty="0"/>
              <a:t>Сангвінік </a:t>
            </a:r>
            <a:endParaRPr lang="uk-UA" sz="32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сангвініка характерна підвищена реактивність. Він бурхливо сміється навіть із незначного приводу або може дуже розсердитися через дрібницю.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Цьому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сприяє висока лабільність нервової системи.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добре розвинуту міміку й виразні рухи. По обличчю легко вгадується його настрій, ставлення до людей і речей.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Жваво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відгукується на все, що привертає його увагу.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реактивність збалансовані.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4" y="4572250"/>
            <a:ext cx="2507405" cy="23762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007" y="3670439"/>
            <a:ext cx="3712263" cy="31875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51" y="2784577"/>
            <a:ext cx="6090919" cy="182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4" fill="hold">
                                          <p:stCondLst>
                                            <p:cond delay="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13" y="18864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Флегматик </a:t>
            </a:r>
            <a:endPara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Флегматику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 мала сенситивність та реактивність і висока активність. Тому він сповільнено реагує на подразники. Емоції виникають у нього повільно, але відзначаються значною силою, тривалістю, і стриманістю у зовнішніх проявах.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висловом І. Павлова, флегматик – це спокійний, врівноважений, завжди рівний, упертий і наполегливий працівник. Йому властиві велика зосередженість і працездатність.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4956"/>
            <a:ext cx="3040331" cy="25944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885" y="3809999"/>
            <a:ext cx="1905000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" y="2371725"/>
            <a:ext cx="739405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6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98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3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144</TotalTime>
  <Words>610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Техническая</vt:lpstr>
      <vt:lpstr>Темперамен</vt:lpstr>
      <vt:lpstr>                                 План 1. Поняття про темперамент. 2. Історія  розвитку  вчення про темперамент.  3. Психологічна характеристика типів темпераменту. 4. Тест Айзенка  5. Висновок 6. Список використаної літератури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Висновок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18</cp:revision>
  <dcterms:created xsi:type="dcterms:W3CDTF">2014-12-01T19:51:17Z</dcterms:created>
  <dcterms:modified xsi:type="dcterms:W3CDTF">2014-12-17T14:03:07Z</dcterms:modified>
</cp:coreProperties>
</file>