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5FA8-376C-49BC-BB66-0F269CAB852C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80CD-B07D-4C97-A390-ED2C7025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80CD-B07D-4C97-A390-ED2C7025EF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9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CC09A-A8B6-4127-89CE-321B299D3D4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31193A-71AC-4C34-97A1-7F2217960E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16832"/>
            <a:ext cx="6172200" cy="310173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Комунікативістика</a:t>
            </a:r>
            <a:r>
              <a:rPr lang="ru-RU" sz="3600" dirty="0"/>
              <a:t> та </a:t>
            </a:r>
            <a:r>
              <a:rPr lang="ru-RU" sz="3600" dirty="0" err="1"/>
              <a:t>основні</a:t>
            </a:r>
            <a:r>
              <a:rPr lang="ru-RU" sz="3600" dirty="0"/>
              <a:t> засади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>
                <a:solidFill>
                  <a:prstClr val="black"/>
                </a:solidFill>
              </a:rPr>
              <a:t>1. </a:t>
            </a:r>
            <a:r>
              <a:rPr lang="ru-RU" sz="2300" dirty="0" err="1">
                <a:solidFill>
                  <a:prstClr val="black"/>
                </a:solidFill>
              </a:rPr>
              <a:t>Основні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підходи</a:t>
            </a:r>
            <a:r>
              <a:rPr lang="ru-RU" sz="2300" dirty="0">
                <a:solidFill>
                  <a:prstClr val="black"/>
                </a:solidFill>
              </a:rPr>
              <a:t> до </a:t>
            </a:r>
            <a:r>
              <a:rPr lang="ru-RU" sz="2300" dirty="0" err="1">
                <a:solidFill>
                  <a:prstClr val="black"/>
                </a:solidFill>
              </a:rPr>
              <a:t>вивчення</a:t>
            </a:r>
            <a:r>
              <a:rPr lang="ru-RU" sz="2300" dirty="0">
                <a:solidFill>
                  <a:prstClr val="black"/>
                </a:solidFill>
              </a:rPr>
              <a:t>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124744"/>
            <a:ext cx="4536504" cy="50734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200" dirty="0" smtClean="0"/>
              <a:t>Ганна </a:t>
            </a:r>
            <a:r>
              <a:rPr lang="uk-UA" sz="3200" dirty="0" err="1" smtClean="0"/>
              <a:t>Арендт</a:t>
            </a:r>
            <a:r>
              <a:rPr lang="uk-UA" sz="3200" dirty="0" smtClean="0"/>
              <a:t> –</a:t>
            </a:r>
            <a:r>
              <a:rPr lang="uk-UA" sz="3200" dirty="0" err="1" smtClean="0"/>
              <a:t>фахівчиня</a:t>
            </a:r>
            <a:r>
              <a:rPr lang="uk-UA" sz="3200" dirty="0" smtClean="0"/>
              <a:t> з політичної філософії, політології, соціології.</a:t>
            </a:r>
          </a:p>
          <a:p>
            <a:pPr algn="ctr"/>
            <a:r>
              <a:rPr lang="uk-UA" sz="3200" dirty="0" smtClean="0"/>
              <a:t>Провідна праця -  «Джерела тоталітаризму» (1951 р.) з основним постулатом: маси – джерело тоталітарної влади.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76672"/>
            <a:ext cx="36004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</a:rPr>
              <a:t>1. </a:t>
            </a:r>
            <a:r>
              <a:rPr lang="ru-RU" sz="2100" b="1" dirty="0" err="1">
                <a:solidFill>
                  <a:prstClr val="black"/>
                </a:solidFill>
              </a:rPr>
              <a:t>Основні</a:t>
            </a:r>
            <a:r>
              <a:rPr lang="ru-RU" sz="2100" b="1" dirty="0">
                <a:solidFill>
                  <a:prstClr val="black"/>
                </a:solidFill>
              </a:rPr>
              <a:t> </a:t>
            </a:r>
            <a:r>
              <a:rPr lang="ru-RU" sz="2100" b="1" dirty="0" err="1">
                <a:solidFill>
                  <a:prstClr val="black"/>
                </a:solidFill>
              </a:rPr>
              <a:t>підходи</a:t>
            </a:r>
            <a:r>
              <a:rPr lang="ru-RU" sz="2100" b="1" dirty="0">
                <a:solidFill>
                  <a:prstClr val="black"/>
                </a:solidFill>
              </a:rPr>
              <a:t> до </a:t>
            </a:r>
            <a:r>
              <a:rPr lang="ru-RU" sz="2100" b="1" dirty="0" err="1">
                <a:solidFill>
                  <a:prstClr val="black"/>
                </a:solidFill>
              </a:rPr>
              <a:t>вивчення</a:t>
            </a:r>
            <a:r>
              <a:rPr lang="ru-RU" sz="2100" b="1" dirty="0">
                <a:solidFill>
                  <a:prstClr val="black"/>
                </a:solidFill>
              </a:rPr>
              <a:t> МК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5338936" cy="576064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Едвард </a:t>
            </a:r>
            <a:r>
              <a:rPr lang="uk-UA" sz="2800" dirty="0" err="1" smtClean="0"/>
              <a:t>Шілз</a:t>
            </a:r>
            <a:r>
              <a:rPr lang="uk-UA" sz="2800" dirty="0" smtClean="0"/>
              <a:t> – американський соціолог, автор некритичної  теорії масового суспільства.</a:t>
            </a:r>
          </a:p>
          <a:p>
            <a:pPr algn="ctr"/>
            <a:r>
              <a:rPr lang="uk-UA" sz="2800" dirty="0" smtClean="0"/>
              <a:t>Головні риси МС:</a:t>
            </a:r>
          </a:p>
          <a:p>
            <a:pPr marL="285750" indent="-285750" algn="ctr">
              <a:buFontTx/>
              <a:buChar char="-"/>
            </a:pPr>
            <a:r>
              <a:rPr lang="uk-UA" sz="2800" dirty="0" smtClean="0"/>
              <a:t>Переосмислення політичної влади</a:t>
            </a:r>
          </a:p>
          <a:p>
            <a:pPr marL="285750" indent="-285750" algn="ctr">
              <a:buFontTx/>
              <a:buChar char="-"/>
            </a:pPr>
            <a:r>
              <a:rPr lang="uk-UA" sz="2800" dirty="0" smtClean="0"/>
              <a:t>Послаблення впливу традицій</a:t>
            </a:r>
          </a:p>
          <a:p>
            <a:pPr marL="285750" indent="-285750" algn="ctr">
              <a:buFontTx/>
              <a:buChar char="-"/>
            </a:pPr>
            <a:r>
              <a:rPr lang="uk-UA" sz="2800" dirty="0" smtClean="0"/>
              <a:t>Толерування відмінностей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052736"/>
            <a:ext cx="25922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2075"/>
            <a:ext cx="8229600" cy="5286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1. </a:t>
            </a:r>
            <a:r>
              <a:rPr lang="ru-RU" sz="2400" b="1" dirty="0" err="1">
                <a:solidFill>
                  <a:prstClr val="black"/>
                </a:solidFill>
              </a:rPr>
              <a:t>Основні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підходи</a:t>
            </a:r>
            <a:r>
              <a:rPr lang="ru-RU" sz="2400" b="1" dirty="0">
                <a:solidFill>
                  <a:prstClr val="black"/>
                </a:solidFill>
              </a:rPr>
              <a:t> до </a:t>
            </a:r>
            <a:r>
              <a:rPr lang="ru-RU" sz="2400" b="1" dirty="0" err="1">
                <a:solidFill>
                  <a:prstClr val="black"/>
                </a:solidFill>
              </a:rPr>
              <a:t>вивчення</a:t>
            </a:r>
            <a:r>
              <a:rPr lang="ru-RU" sz="2400" b="1" dirty="0">
                <a:solidFill>
                  <a:prstClr val="black"/>
                </a:solidFill>
              </a:rPr>
              <a:t> МК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8856984" cy="5328592"/>
          </a:xfrm>
        </p:spPr>
        <p:txBody>
          <a:bodyPr>
            <a:noAutofit/>
          </a:bodyPr>
          <a:lstStyle/>
          <a:p>
            <a:pPr algn="just"/>
            <a:r>
              <a:rPr lang="uk-UA" sz="3600" dirty="0" smtClean="0"/>
              <a:t>МС              відмінності (соціокультурні) </a:t>
            </a:r>
          </a:p>
          <a:p>
            <a:pPr algn="just"/>
            <a:endParaRPr lang="uk-UA" sz="3600" dirty="0" smtClean="0"/>
          </a:p>
          <a:p>
            <a:pPr algn="just"/>
            <a:r>
              <a:rPr lang="uk-UA" sz="3600" dirty="0" smtClean="0"/>
              <a:t>незгода – фундаментальна характеристика МС.</a:t>
            </a:r>
          </a:p>
          <a:p>
            <a:pPr algn="just"/>
            <a:r>
              <a:rPr lang="uk-UA" sz="3600" dirty="0" smtClean="0"/>
              <a:t>МК згладжує відмінності, транслюючи інформацію про базові культурні цінності МС </a:t>
            </a:r>
          </a:p>
          <a:p>
            <a:pPr algn="just"/>
            <a:r>
              <a:rPr lang="uk-UA" sz="3600" dirty="0" smtClean="0"/>
              <a:t>МК підтримує та відтворює МС.</a:t>
            </a:r>
            <a:endParaRPr lang="ru-RU" sz="3600" dirty="0"/>
          </a:p>
        </p:txBody>
      </p:sp>
      <p:sp>
        <p:nvSpPr>
          <p:cNvPr id="4" name="Равно 3"/>
          <p:cNvSpPr/>
          <p:nvPr/>
        </p:nvSpPr>
        <p:spPr>
          <a:xfrm>
            <a:off x="3059832" y="605917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55576" y="19780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підходи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МК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err="1" smtClean="0"/>
              <a:t>Найпопулярніші</a:t>
            </a:r>
            <a:r>
              <a:rPr lang="ru-RU" sz="3200" dirty="0" smtClean="0"/>
              <a:t> погляди на </a:t>
            </a:r>
            <a:r>
              <a:rPr lang="ru-RU" sz="3200" dirty="0" err="1" smtClean="0"/>
              <a:t>сутність</a:t>
            </a:r>
            <a:r>
              <a:rPr lang="ru-RU" sz="3200" dirty="0" smtClean="0"/>
              <a:t> і роль </a:t>
            </a:r>
            <a:r>
              <a:rPr lang="ru-RU" sz="3200" dirty="0" err="1" smtClean="0"/>
              <a:t>медіа</a:t>
            </a:r>
            <a:r>
              <a:rPr lang="ru-RU" sz="3200" dirty="0" smtClean="0"/>
              <a:t> у </a:t>
            </a:r>
            <a:r>
              <a:rPr lang="ru-RU" sz="3200" dirty="0" err="1" smtClean="0"/>
              <a:t>суспільному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: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ЗМК – </a:t>
            </a:r>
            <a:r>
              <a:rPr lang="ru-RU" sz="3200" dirty="0" err="1" smtClean="0"/>
              <a:t>найважливіший</a:t>
            </a:r>
            <a:r>
              <a:rPr lang="ru-RU" sz="3200" dirty="0" smtClean="0"/>
              <a:t> канал </a:t>
            </a:r>
            <a:r>
              <a:rPr lang="ru-RU" sz="3200" dirty="0" err="1" smtClean="0"/>
              <a:t>прихованого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ідеологічного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впливу</a:t>
            </a:r>
            <a:r>
              <a:rPr lang="ru-RU" sz="3200" dirty="0" smtClean="0"/>
              <a:t> («</a:t>
            </a:r>
            <a:r>
              <a:rPr lang="ru-RU" sz="3200" dirty="0" err="1" smtClean="0"/>
              <a:t>Франкфуртська</a:t>
            </a:r>
            <a:r>
              <a:rPr lang="ru-RU" sz="3200" dirty="0" smtClean="0"/>
              <a:t> школа»);</a:t>
            </a:r>
          </a:p>
          <a:p>
            <a:pPr marL="514350" indent="-514350">
              <a:buAutoNum type="arabicParenR"/>
            </a:pPr>
            <a:r>
              <a:rPr lang="ru-RU" sz="3200" dirty="0" err="1" smtClean="0"/>
              <a:t>Механізм</a:t>
            </a:r>
            <a:r>
              <a:rPr lang="ru-RU" sz="3200" dirty="0" smtClean="0"/>
              <a:t> </a:t>
            </a:r>
            <a:r>
              <a:rPr lang="ru-RU" sz="3200" dirty="0" err="1" smtClean="0"/>
              <a:t>символічного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насильства</a:t>
            </a:r>
            <a:r>
              <a:rPr lang="ru-RU" sz="3200" dirty="0" smtClean="0"/>
              <a:t> (П. </a:t>
            </a:r>
            <a:r>
              <a:rPr lang="ru-RU" sz="3200" dirty="0" err="1" smtClean="0"/>
              <a:t>Бурдьє</a:t>
            </a:r>
            <a:r>
              <a:rPr lang="ru-RU" sz="3200" dirty="0" smtClean="0"/>
              <a:t>);</a:t>
            </a:r>
          </a:p>
          <a:p>
            <a:pPr marL="514350" indent="-514350">
              <a:buAutoNum type="arabicParenR"/>
            </a:pPr>
            <a:r>
              <a:rPr lang="ru-RU" sz="3200" dirty="0" err="1" smtClean="0"/>
              <a:t>Особлива</a:t>
            </a:r>
            <a:r>
              <a:rPr lang="ru-RU" sz="3200" dirty="0" smtClean="0"/>
              <a:t> система, з </a:t>
            </a:r>
            <a:r>
              <a:rPr lang="ru-RU" sz="3200" dirty="0" err="1" smtClean="0"/>
              <a:t>притаманною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їй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специфічною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логікою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функціонування</a:t>
            </a:r>
            <a:r>
              <a:rPr lang="ru-RU" sz="3200" dirty="0" smtClean="0"/>
              <a:t> (</a:t>
            </a:r>
            <a:r>
              <a:rPr lang="ru-RU" sz="3200" dirty="0" err="1" smtClean="0"/>
              <a:t>Н.Луман</a:t>
            </a:r>
            <a:r>
              <a:rPr lang="ru-RU" sz="3200" dirty="0" smtClean="0"/>
              <a:t>);</a:t>
            </a:r>
          </a:p>
          <a:p>
            <a:pPr marL="514350" indent="-514350">
              <a:buAutoNum type="arabicParenR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48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</a:rPr>
              <a:t>1. </a:t>
            </a:r>
            <a:r>
              <a:rPr lang="ru-RU" sz="2400" dirty="0" err="1">
                <a:solidFill>
                  <a:prstClr val="black"/>
                </a:solidFill>
              </a:rPr>
              <a:t>Основні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підходи</a:t>
            </a:r>
            <a:r>
              <a:rPr lang="ru-RU" sz="2400" dirty="0">
                <a:solidFill>
                  <a:prstClr val="black"/>
                </a:solidFill>
              </a:rPr>
              <a:t> до </a:t>
            </a:r>
            <a:r>
              <a:rPr lang="ru-RU" sz="2400" dirty="0" err="1">
                <a:solidFill>
                  <a:prstClr val="black"/>
                </a:solidFill>
              </a:rPr>
              <a:t>вивчення</a:t>
            </a:r>
            <a:r>
              <a:rPr lang="ru-RU" sz="2400" dirty="0">
                <a:solidFill>
                  <a:prstClr val="black"/>
                </a:solidFill>
              </a:rPr>
              <a:t> МК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61648" cy="53614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4) </a:t>
            </a:r>
            <a:r>
              <a:rPr lang="ru-RU" sz="3600" dirty="0" err="1" smtClean="0"/>
              <a:t>Основне</a:t>
            </a:r>
            <a:r>
              <a:rPr lang="ru-RU" sz="3600" dirty="0" smtClean="0"/>
              <a:t> </a:t>
            </a:r>
            <a:r>
              <a:rPr lang="ru-RU" sz="3600" dirty="0" err="1" smtClean="0"/>
              <a:t>джерело</a:t>
            </a:r>
            <a:r>
              <a:rPr lang="ru-RU" sz="3600" dirty="0" smtClean="0"/>
              <a:t> </a:t>
            </a:r>
            <a:r>
              <a:rPr lang="ru-RU" sz="3600" dirty="0" err="1" smtClean="0"/>
              <a:t>гіперреальности</a:t>
            </a:r>
            <a:r>
              <a:rPr lang="ru-RU" sz="3600" dirty="0" smtClean="0"/>
              <a:t> – реальности </a:t>
            </a:r>
            <a:r>
              <a:rPr lang="ru-RU" sz="3600" dirty="0" err="1" smtClean="0"/>
              <a:t>образів</a:t>
            </a:r>
            <a:r>
              <a:rPr lang="ru-RU" sz="3600" dirty="0" smtClean="0"/>
              <a:t>, яка </a:t>
            </a:r>
            <a:r>
              <a:rPr lang="ru-RU" sz="3600" dirty="0" err="1" smtClean="0"/>
              <a:t>заміщає</a:t>
            </a:r>
            <a:r>
              <a:rPr lang="ru-RU" sz="3600" dirty="0" smtClean="0"/>
              <a:t> </a:t>
            </a:r>
            <a:r>
              <a:rPr lang="ru-RU" sz="3600" dirty="0" err="1" smtClean="0"/>
              <a:t>істинну</a:t>
            </a:r>
            <a:r>
              <a:rPr lang="ru-RU" sz="3600" dirty="0" smtClean="0"/>
              <a:t> </a:t>
            </a:r>
            <a:r>
              <a:rPr lang="ru-RU" sz="3600" dirty="0" err="1" smtClean="0"/>
              <a:t>реальність</a:t>
            </a:r>
            <a:r>
              <a:rPr lang="ru-RU" sz="3600" dirty="0" smtClean="0"/>
              <a:t> і </a:t>
            </a:r>
            <a:r>
              <a:rPr lang="ru-RU" sz="3600" dirty="0" err="1" smtClean="0"/>
              <a:t>знецінює</a:t>
            </a:r>
            <a:r>
              <a:rPr lang="ru-RU" sz="3600" dirty="0" smtClean="0"/>
              <a:t> </a:t>
            </a:r>
            <a:r>
              <a:rPr lang="ru-RU" sz="3600" dirty="0" err="1" smtClean="0"/>
              <a:t>саме</a:t>
            </a:r>
            <a:r>
              <a:rPr lang="ru-RU" sz="3600" dirty="0" smtClean="0"/>
              <a:t> </a:t>
            </a:r>
            <a:r>
              <a:rPr lang="ru-RU" sz="3600" dirty="0" err="1" smtClean="0"/>
              <a:t>поняття</a:t>
            </a:r>
            <a:r>
              <a:rPr lang="ru-RU" sz="3600" dirty="0" smtClean="0"/>
              <a:t> </a:t>
            </a:r>
            <a:r>
              <a:rPr lang="ru-RU" sz="3600" dirty="0" err="1" smtClean="0"/>
              <a:t>істини</a:t>
            </a:r>
            <a:r>
              <a:rPr lang="ru-RU" sz="3600" dirty="0" smtClean="0"/>
              <a:t> (Ж. </a:t>
            </a:r>
            <a:r>
              <a:rPr lang="ru-RU" sz="3600" dirty="0" err="1" smtClean="0"/>
              <a:t>Бодріяр</a:t>
            </a:r>
            <a:r>
              <a:rPr lang="ru-RU" sz="3600" dirty="0" smtClean="0"/>
              <a:t>);</a:t>
            </a:r>
          </a:p>
          <a:p>
            <a:pPr marL="0" indent="0" algn="just">
              <a:buNone/>
            </a:pPr>
            <a:r>
              <a:rPr lang="ru-RU" sz="3600" dirty="0" smtClean="0"/>
              <a:t>5) </a:t>
            </a:r>
            <a:r>
              <a:rPr lang="ru-RU" sz="3600" dirty="0" err="1" smtClean="0"/>
              <a:t>Середовище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виключає</a:t>
            </a:r>
            <a:r>
              <a:rPr lang="ru-RU" sz="3600" dirty="0" smtClean="0"/>
              <a:t> </a:t>
            </a:r>
            <a:r>
              <a:rPr lang="ru-RU" sz="3600" dirty="0" err="1" smtClean="0"/>
              <a:t>раціональну</a:t>
            </a:r>
            <a:r>
              <a:rPr lang="ru-RU" sz="3600" dirty="0" smtClean="0"/>
              <a:t> </a:t>
            </a:r>
            <a:r>
              <a:rPr lang="ru-RU" sz="3600" dirty="0" err="1" smtClean="0"/>
              <a:t>комунікацію</a:t>
            </a:r>
            <a:r>
              <a:rPr lang="ru-RU" sz="3600" dirty="0" smtClean="0"/>
              <a:t> (Ю. </a:t>
            </a:r>
            <a:r>
              <a:rPr lang="ru-RU" sz="3600" dirty="0" err="1" smtClean="0"/>
              <a:t>Габермас</a:t>
            </a:r>
            <a:r>
              <a:rPr lang="ru-RU" sz="3600" dirty="0" smtClean="0"/>
              <a:t>);</a:t>
            </a:r>
          </a:p>
          <a:p>
            <a:pPr marL="0" indent="0" algn="just">
              <a:buNone/>
            </a:pPr>
            <a:r>
              <a:rPr lang="ru-RU" sz="3600" dirty="0" smtClean="0"/>
              <a:t>6) </a:t>
            </a:r>
            <a:r>
              <a:rPr lang="ru-RU" sz="3600" dirty="0" err="1" smtClean="0"/>
              <a:t>Найважливіший</a:t>
            </a:r>
            <a:r>
              <a:rPr lang="ru-RU" sz="3600" dirty="0" smtClean="0"/>
              <a:t> фактор </a:t>
            </a:r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культури</a:t>
            </a:r>
            <a:r>
              <a:rPr lang="ru-RU" sz="3600" dirty="0" smtClean="0"/>
              <a:t> «</a:t>
            </a:r>
            <a:r>
              <a:rPr lang="ru-RU" sz="3600" dirty="0" err="1" smtClean="0"/>
              <a:t>реальної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віртуальности</a:t>
            </a:r>
            <a:r>
              <a:rPr lang="ru-RU" sz="3600" dirty="0" smtClean="0"/>
              <a:t>» (М. </a:t>
            </a:r>
            <a:r>
              <a:rPr lang="ru-RU" sz="3600" dirty="0" err="1" smtClean="0"/>
              <a:t>Кастельс</a:t>
            </a:r>
            <a:r>
              <a:rPr lang="ru-RU" sz="3600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3308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2. Американська </a:t>
            </a:r>
            <a:r>
              <a:rPr lang="uk-UA" dirty="0" err="1" smtClean="0"/>
              <a:t>комунікативістика</a:t>
            </a:r>
            <a:r>
              <a:rPr lang="uk-UA" dirty="0" smtClean="0"/>
              <a:t> (перша половина ХХ ст.)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07504" y="836712"/>
            <a:ext cx="4824536" cy="561662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Гарольд </a:t>
            </a:r>
            <a:r>
              <a:rPr lang="uk-UA" sz="3200" dirty="0" err="1" smtClean="0"/>
              <a:t>Лассвелл</a:t>
            </a:r>
            <a:r>
              <a:rPr lang="uk-UA" sz="3200" dirty="0" smtClean="0"/>
              <a:t> – американський політолог, теоретик МК.</a:t>
            </a:r>
          </a:p>
          <a:p>
            <a:pPr algn="ctr"/>
            <a:r>
              <a:rPr lang="uk-UA" sz="3200" dirty="0" smtClean="0">
                <a:effectLst/>
                <a:latin typeface="Times New Roman"/>
                <a:ea typeface="Times New Roman"/>
              </a:rPr>
              <a:t>ЗМК – найпотужніша зброя політичного впливу.</a:t>
            </a:r>
          </a:p>
          <a:p>
            <a:pPr algn="ctr"/>
            <a:r>
              <a:rPr lang="uk-UA" sz="3200" dirty="0" smtClean="0">
                <a:latin typeface="Times New Roman"/>
              </a:rPr>
              <a:t>Автор масово- комунікативних теорій «чарівної кулі», «ін’єкцій».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692696"/>
            <a:ext cx="36724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82676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>
                <a:solidFill>
                  <a:prstClr val="black"/>
                </a:solidFill>
              </a:rPr>
              <a:t>2. Американська </a:t>
            </a:r>
            <a:r>
              <a:rPr lang="uk-UA" sz="1800" dirty="0" err="1">
                <a:solidFill>
                  <a:prstClr val="black"/>
                </a:solidFill>
              </a:rPr>
              <a:t>комунікативістика</a:t>
            </a:r>
            <a:r>
              <a:rPr lang="uk-UA" sz="1800" dirty="0">
                <a:solidFill>
                  <a:prstClr val="black"/>
                </a:solidFill>
              </a:rPr>
              <a:t> (перша половина ХХ ст.)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4474840" cy="5289451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Пол </a:t>
            </a:r>
            <a:r>
              <a:rPr lang="uk-UA" sz="3200" dirty="0" err="1" smtClean="0"/>
              <a:t>Лазарсфельд</a:t>
            </a:r>
            <a:r>
              <a:rPr lang="uk-UA" sz="3200" dirty="0" smtClean="0"/>
              <a:t> – американський соціолог.  </a:t>
            </a:r>
          </a:p>
          <a:p>
            <a:pPr algn="ctr"/>
            <a:r>
              <a:rPr lang="uk-UA" sz="3200" dirty="0" smtClean="0"/>
              <a:t>Послідовний критик </a:t>
            </a:r>
            <a:r>
              <a:rPr lang="uk-UA" sz="3200" dirty="0" err="1" smtClean="0"/>
              <a:t>однорівневої</a:t>
            </a:r>
            <a:r>
              <a:rPr lang="uk-UA" sz="3200" dirty="0" smtClean="0"/>
              <a:t> моделі МК Г. </a:t>
            </a:r>
            <a:r>
              <a:rPr lang="uk-UA" sz="3200" dirty="0" err="1" smtClean="0"/>
              <a:t>Лассвелла</a:t>
            </a:r>
            <a:r>
              <a:rPr lang="uk-UA" sz="3200" dirty="0" smtClean="0"/>
              <a:t>.</a:t>
            </a:r>
          </a:p>
          <a:p>
            <a:pPr algn="ctr"/>
            <a:r>
              <a:rPr lang="uk-UA" sz="3200" dirty="0" smtClean="0"/>
              <a:t>Автор теорії «лідерів думки» – дворівневої МК.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548680"/>
            <a:ext cx="327048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>
                <a:solidFill>
                  <a:prstClr val="black"/>
                </a:solidFill>
              </a:rPr>
              <a:t>2. Американська </a:t>
            </a:r>
            <a:r>
              <a:rPr lang="uk-UA" sz="1800" dirty="0" err="1">
                <a:solidFill>
                  <a:prstClr val="black"/>
                </a:solidFill>
              </a:rPr>
              <a:t>комунікативістика</a:t>
            </a:r>
            <a:r>
              <a:rPr lang="uk-UA" sz="1800" dirty="0">
                <a:solidFill>
                  <a:prstClr val="black"/>
                </a:solidFill>
              </a:rPr>
              <a:t> (перша половина ХХ ст.)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4752528" cy="532859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Карл </a:t>
            </a:r>
            <a:r>
              <a:rPr lang="uk-UA" sz="3200" dirty="0" err="1" smtClean="0"/>
              <a:t>Говленд</a:t>
            </a:r>
            <a:r>
              <a:rPr lang="uk-UA" sz="3200" dirty="0" smtClean="0"/>
              <a:t> – американський психолог.</a:t>
            </a:r>
          </a:p>
          <a:p>
            <a:pPr algn="ctr"/>
            <a:r>
              <a:rPr lang="uk-UA" sz="3200" dirty="0" smtClean="0"/>
              <a:t>Визначив змінні</a:t>
            </a:r>
            <a:r>
              <a:rPr lang="uk-UA" sz="3200" dirty="0">
                <a:solidFill>
                  <a:prstClr val="black"/>
                </a:solidFill>
              </a:rPr>
              <a:t> (</a:t>
            </a:r>
            <a:r>
              <a:rPr lang="uk-UA" sz="3200" dirty="0" smtClean="0">
                <a:solidFill>
                  <a:prstClr val="black"/>
                </a:solidFill>
              </a:rPr>
              <a:t>джерела</a:t>
            </a:r>
            <a:r>
              <a:rPr lang="uk-UA" sz="3200" dirty="0">
                <a:solidFill>
                  <a:prstClr val="black"/>
                </a:solidFill>
              </a:rPr>
              <a:t>, повідомлення, каналу, </a:t>
            </a:r>
            <a:r>
              <a:rPr lang="uk-UA" sz="3200" dirty="0" smtClean="0">
                <a:solidFill>
                  <a:prstClr val="black"/>
                </a:solidFill>
              </a:rPr>
              <a:t>одержувача</a:t>
            </a:r>
            <a:r>
              <a:rPr lang="uk-UA" sz="3200" dirty="0" smtClean="0"/>
              <a:t>), взаємозв’язок між якими визначає ефективність МК.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548680"/>
            <a:ext cx="35283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2756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3. Технократична модель МК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4536504" cy="5832648"/>
          </a:xfrm>
        </p:spPr>
        <p:txBody>
          <a:bodyPr>
            <a:noAutofit/>
          </a:bodyPr>
          <a:lstStyle/>
          <a:p>
            <a:pPr algn="just"/>
            <a:r>
              <a:rPr lang="uk-UA" sz="2800" dirty="0" err="1" smtClean="0"/>
              <a:t>Герберт</a:t>
            </a:r>
            <a:r>
              <a:rPr lang="uk-UA" sz="2800" dirty="0" smtClean="0"/>
              <a:t> Маршалл </a:t>
            </a:r>
            <a:r>
              <a:rPr lang="uk-UA" sz="2800" dirty="0" err="1" smtClean="0"/>
              <a:t>Маклуен</a:t>
            </a:r>
            <a:r>
              <a:rPr lang="uk-UA" sz="2800" dirty="0" smtClean="0"/>
              <a:t> – канадський філософ, теоретик МК.</a:t>
            </a:r>
          </a:p>
          <a:p>
            <a:pPr algn="just"/>
            <a:r>
              <a:rPr lang="uk-UA" sz="2800" dirty="0" err="1" smtClean="0"/>
              <a:t>Медії</a:t>
            </a:r>
            <a:r>
              <a:rPr lang="uk-UA" sz="2800" dirty="0" smtClean="0"/>
              <a:t>  як агент цивілізаційних змін («Галактика </a:t>
            </a:r>
            <a:r>
              <a:rPr lang="uk-UA" sz="2800" dirty="0" err="1" smtClean="0"/>
              <a:t>Ґутенберґа</a:t>
            </a:r>
            <a:r>
              <a:rPr lang="uk-UA" sz="2800" dirty="0" smtClean="0"/>
              <a:t>», 1962), як зовнішнє розширення людини («Розуміння медій», 1964), і повідомлення («ЗМІ і є повідомлення», 1967 р.). Автор теорії «глобального села». 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620688"/>
            <a:ext cx="3672408" cy="50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6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4. Функціональний аналіз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836712"/>
            <a:ext cx="4320480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200" dirty="0" smtClean="0"/>
              <a:t>Роберт </a:t>
            </a:r>
            <a:r>
              <a:rPr lang="uk-UA" sz="3200" dirty="0" err="1" smtClean="0"/>
              <a:t>Мертон</a:t>
            </a:r>
            <a:r>
              <a:rPr lang="uk-UA" sz="3200" dirty="0" smtClean="0"/>
              <a:t> – американський соціолог. Один із авторів теорії структурного функціоналізму. </a:t>
            </a:r>
          </a:p>
          <a:p>
            <a:pPr algn="ctr"/>
            <a:r>
              <a:rPr lang="uk-UA" sz="3200" dirty="0" smtClean="0"/>
              <a:t>Вивів поняття соціальних функцій і </a:t>
            </a:r>
            <a:r>
              <a:rPr lang="uk-UA" sz="3200" dirty="0" err="1" smtClean="0"/>
              <a:t>дисфункцій</a:t>
            </a:r>
            <a:r>
              <a:rPr lang="uk-UA" sz="3200" dirty="0" smtClean="0"/>
              <a:t> мас-медій.</a:t>
            </a:r>
          </a:p>
          <a:p>
            <a:pPr algn="ctr"/>
            <a:r>
              <a:rPr lang="uk-UA" sz="3200" dirty="0" smtClean="0"/>
              <a:t>«ЗМІ – це наркотик».</a:t>
            </a:r>
            <a:endParaRPr lang="ru-RU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548680"/>
            <a:ext cx="3744416" cy="55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4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Історія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вивчення</a:t>
            </a:r>
            <a:r>
              <a:rPr lang="ru-RU" sz="2800" dirty="0" smtClean="0"/>
              <a:t> МК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521744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1. </a:t>
            </a:r>
            <a:r>
              <a:rPr lang="uk-UA" sz="4000" dirty="0" smtClean="0"/>
              <a:t>Основні підходи до вивчення МК.</a:t>
            </a:r>
          </a:p>
          <a:p>
            <a:pPr algn="ctr"/>
            <a:r>
              <a:rPr lang="uk-UA" sz="4000" dirty="0" smtClean="0"/>
              <a:t>2.Американська </a:t>
            </a:r>
            <a:r>
              <a:rPr lang="uk-UA" sz="4000" dirty="0" err="1" smtClean="0"/>
              <a:t>комунікативістика</a:t>
            </a:r>
            <a:r>
              <a:rPr lang="uk-UA" sz="4000" dirty="0" smtClean="0"/>
              <a:t> (перша половина ХХ ст.)</a:t>
            </a:r>
          </a:p>
          <a:p>
            <a:pPr algn="ctr"/>
            <a:r>
              <a:rPr lang="uk-UA" sz="4000" dirty="0" smtClean="0"/>
              <a:t>3. Технократична модель МК.</a:t>
            </a:r>
          </a:p>
          <a:p>
            <a:pPr algn="ctr"/>
            <a:r>
              <a:rPr lang="uk-UA" sz="4000" dirty="0" smtClean="0"/>
              <a:t>4. Функціональний аналіз МК.</a:t>
            </a:r>
          </a:p>
          <a:p>
            <a:pPr algn="ctr"/>
            <a:r>
              <a:rPr lang="uk-UA" sz="4000" dirty="0" smtClean="0"/>
              <a:t>5. Критичні теорії МК.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955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5. Критичні теорії МК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3213993" cy="568863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Теодор Адорно та Макс </a:t>
            </a:r>
            <a:r>
              <a:rPr lang="uk-UA" sz="2800" dirty="0" err="1" smtClean="0"/>
              <a:t>Горкгаймер</a:t>
            </a:r>
            <a:r>
              <a:rPr lang="uk-UA" sz="2800" dirty="0" smtClean="0"/>
              <a:t> – представники Франкфуртської критичної школи.  Автори критичної теорії індустріального суспільства, в якому мас-</a:t>
            </a:r>
            <a:r>
              <a:rPr lang="uk-UA" sz="2800" dirty="0" err="1" smtClean="0"/>
              <a:t>медії</a:t>
            </a:r>
            <a:r>
              <a:rPr lang="uk-UA" sz="2800" dirty="0" smtClean="0"/>
              <a:t> перетворюють культуру на індустрію</a:t>
            </a:r>
            <a:r>
              <a:rPr lang="uk-UA" sz="2400" dirty="0" smtClean="0"/>
              <a:t>. 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575050" y="273050"/>
            <a:ext cx="5111750" cy="60362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89654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6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491654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5. Критичні теорії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980728"/>
            <a:ext cx="4176464" cy="514543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Юрґен</a:t>
            </a:r>
            <a:r>
              <a:rPr lang="ru-RU" sz="3200" dirty="0" smtClean="0"/>
              <a:t> </a:t>
            </a:r>
            <a:r>
              <a:rPr lang="ru-RU" sz="3200" dirty="0" err="1" smtClean="0"/>
              <a:t>Габермас</a:t>
            </a:r>
            <a:r>
              <a:rPr lang="ru-RU" sz="3200" dirty="0" smtClean="0"/>
              <a:t> – </a:t>
            </a:r>
            <a:r>
              <a:rPr lang="ru-RU" sz="3200" dirty="0" err="1" smtClean="0"/>
              <a:t>німецький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філософ</a:t>
            </a:r>
            <a:r>
              <a:rPr lang="ru-RU" sz="3200" dirty="0" smtClean="0"/>
              <a:t> і </a:t>
            </a:r>
            <a:r>
              <a:rPr lang="ru-RU" sz="3200" dirty="0" err="1" smtClean="0"/>
              <a:t>соціолог</a:t>
            </a:r>
            <a:r>
              <a:rPr lang="ru-RU" sz="3200" dirty="0" smtClean="0"/>
              <a:t>.</a:t>
            </a:r>
          </a:p>
          <a:p>
            <a:pPr algn="ctr"/>
            <a:r>
              <a:rPr lang="uk-UA" sz="3200" dirty="0" smtClean="0"/>
              <a:t>Сучасні мас-</a:t>
            </a:r>
            <a:r>
              <a:rPr lang="uk-UA" sz="3200" dirty="0" err="1" smtClean="0"/>
              <a:t>медії</a:t>
            </a:r>
            <a:r>
              <a:rPr lang="uk-UA" sz="3200" dirty="0" smtClean="0"/>
              <a:t> знищують «вільну комунікацію», тиражують готові думки. </a:t>
            </a:r>
            <a:endParaRPr lang="ru-RU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1764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491654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5. Критичні теорії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908720"/>
            <a:ext cx="4680520" cy="5577483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Жан </a:t>
            </a:r>
            <a:r>
              <a:rPr lang="uk-UA" sz="3600" dirty="0" err="1" smtClean="0"/>
              <a:t>Бодріяр</a:t>
            </a:r>
            <a:r>
              <a:rPr lang="uk-UA" sz="3600" dirty="0" smtClean="0"/>
              <a:t> – французький філософ, культуролог, соціолог. Автор теорії </a:t>
            </a:r>
            <a:r>
              <a:rPr lang="uk-UA" sz="3600" dirty="0" err="1" smtClean="0"/>
              <a:t>гіперреальности</a:t>
            </a:r>
            <a:r>
              <a:rPr lang="uk-UA" sz="3600" dirty="0" smtClean="0"/>
              <a:t>  - царства </a:t>
            </a:r>
            <a:r>
              <a:rPr lang="uk-UA" sz="3600" dirty="0" err="1" smtClean="0"/>
              <a:t>симулякрів</a:t>
            </a:r>
            <a:r>
              <a:rPr lang="uk-UA" sz="3600" dirty="0" smtClean="0"/>
              <a:t>, яку створюють мас-</a:t>
            </a:r>
            <a:r>
              <a:rPr lang="uk-UA" sz="3600" dirty="0" err="1" smtClean="0"/>
              <a:t>медії</a:t>
            </a:r>
            <a:r>
              <a:rPr lang="uk-UA" sz="3600" dirty="0" smtClean="0"/>
              <a:t>.</a:t>
            </a:r>
            <a:endParaRPr lang="ru-RU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76672"/>
            <a:ext cx="39604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8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114800" cy="707678"/>
          </a:xfrm>
        </p:spPr>
        <p:txBody>
          <a:bodyPr/>
          <a:lstStyle/>
          <a:p>
            <a:pPr algn="ctr"/>
            <a:r>
              <a:rPr lang="uk-UA" dirty="0">
                <a:solidFill>
                  <a:prstClr val="black"/>
                </a:solidFill>
              </a:rPr>
              <a:t>5. Критичні теорії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5050904" cy="5400600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 smtClean="0"/>
              <a:t>Ніклас</a:t>
            </a:r>
            <a:r>
              <a:rPr lang="uk-UA" sz="3200" dirty="0" smtClean="0"/>
              <a:t> </a:t>
            </a:r>
            <a:r>
              <a:rPr lang="uk-UA" sz="3200" dirty="0" err="1" smtClean="0"/>
              <a:t>Луман</a:t>
            </a:r>
            <a:r>
              <a:rPr lang="uk-UA" sz="3200" dirty="0" smtClean="0"/>
              <a:t> – німецький соціолог. Автор теорії «реальности мас-медій».</a:t>
            </a:r>
          </a:p>
          <a:p>
            <a:pPr algn="ctr"/>
            <a:r>
              <a:rPr lang="uk-UA" sz="3200" dirty="0" smtClean="0"/>
              <a:t>ЗМК – </a:t>
            </a:r>
            <a:r>
              <a:rPr lang="uk-UA" sz="3200" dirty="0" err="1" smtClean="0"/>
              <a:t>автопоетична</a:t>
            </a:r>
            <a:r>
              <a:rPr lang="uk-UA" sz="3200" dirty="0" smtClean="0"/>
              <a:t> система.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Мас-медії</a:t>
            </a:r>
            <a:r>
              <a:rPr lang="ru-RU" sz="3200" dirty="0" smtClean="0"/>
              <a:t> </a:t>
            </a:r>
            <a:r>
              <a:rPr lang="ru-RU" sz="3200" dirty="0" err="1" smtClean="0"/>
              <a:t>покликані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керувати</a:t>
            </a:r>
            <a:r>
              <a:rPr lang="ru-RU" sz="3200" dirty="0" smtClean="0"/>
              <a:t> «</a:t>
            </a:r>
            <a:r>
              <a:rPr lang="ru-RU" sz="3200" dirty="0" err="1" smtClean="0"/>
              <a:t>самоспостереженням</a:t>
            </a:r>
            <a:r>
              <a:rPr lang="ru-RU" sz="3200" dirty="0" smtClean="0"/>
              <a:t>» </a:t>
            </a:r>
            <a:r>
              <a:rPr lang="ru-RU" sz="3200" dirty="0" err="1" smtClean="0"/>
              <a:t>суспільства</a:t>
            </a:r>
            <a:endParaRPr lang="ru-RU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620688"/>
            <a:ext cx="345638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8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</a:rPr>
              <a:t>5. Критичні теорії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692696"/>
            <a:ext cx="4104456" cy="5832648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/>
              <a:t>Мануель</a:t>
            </a:r>
            <a:r>
              <a:rPr lang="uk-UA" sz="2800" dirty="0" smtClean="0"/>
              <a:t> </a:t>
            </a:r>
            <a:r>
              <a:rPr lang="uk-UA" sz="2800" dirty="0" err="1" smtClean="0"/>
              <a:t>Кастельс</a:t>
            </a:r>
            <a:r>
              <a:rPr lang="uk-UA" sz="2800" dirty="0" smtClean="0"/>
              <a:t> – іспанський соціолог, дослідник питань інформаційного суспільства, глобалізації та мас-медій. Автор теорії «реальної </a:t>
            </a:r>
            <a:r>
              <a:rPr lang="uk-UA" sz="2800" dirty="0" err="1" smtClean="0"/>
              <a:t>віртуальности</a:t>
            </a:r>
            <a:r>
              <a:rPr lang="uk-UA" sz="2800" dirty="0" smtClean="0"/>
              <a:t>».</a:t>
            </a:r>
          </a:p>
          <a:p>
            <a:pPr algn="ctr"/>
            <a:r>
              <a:rPr lang="uk-UA" sz="2800" dirty="0" smtClean="0"/>
              <a:t>Світ такий, якою є мова його опису. Мас-</a:t>
            </a:r>
            <a:r>
              <a:rPr lang="uk-UA" sz="2800" dirty="0" err="1" smtClean="0"/>
              <a:t>медії</a:t>
            </a:r>
            <a:r>
              <a:rPr lang="uk-UA" sz="2800" dirty="0" smtClean="0"/>
              <a:t> – лідери з опису сучасного світу. </a:t>
            </a:r>
            <a:endParaRPr lang="ru-RU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4" y="188640"/>
            <a:ext cx="403828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52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i="1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sz="8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9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</a:t>
            </a:r>
            <a:r>
              <a:rPr lang="ru-RU" sz="3200" dirty="0" err="1" smtClean="0"/>
              <a:t>Основні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підходи</a:t>
            </a:r>
            <a:r>
              <a:rPr lang="ru-RU" sz="3200" dirty="0" smtClean="0"/>
              <a:t> до </a:t>
            </a:r>
            <a:r>
              <a:rPr lang="ru-RU" sz="3200" dirty="0" err="1" smtClean="0"/>
              <a:t>вивчення</a:t>
            </a:r>
            <a:r>
              <a:rPr lang="ru-RU" sz="3200" dirty="0" smtClean="0"/>
              <a:t> МК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4000" dirty="0" smtClean="0"/>
              <a:t>МК </a:t>
            </a:r>
            <a:r>
              <a:rPr lang="ru-RU" sz="4000" dirty="0" err="1" smtClean="0"/>
              <a:t>вивчалася</a:t>
            </a:r>
            <a:r>
              <a:rPr lang="ru-RU" sz="4000" dirty="0" smtClean="0"/>
              <a:t> в </a:t>
            </a:r>
            <a:r>
              <a:rPr lang="ru-RU" sz="4000" dirty="0" err="1" smtClean="0"/>
              <a:t>річищі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різноманітних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соціологічних</a:t>
            </a:r>
            <a:r>
              <a:rPr lang="ru-RU" sz="4000" dirty="0" smtClean="0"/>
              <a:t> і </a:t>
            </a:r>
            <a:r>
              <a:rPr lang="ru-RU" sz="4000" dirty="0" err="1" smtClean="0"/>
              <a:t>філософських</a:t>
            </a:r>
            <a:r>
              <a:rPr lang="ru-RU" sz="4000" dirty="0" smtClean="0"/>
              <a:t> </a:t>
            </a:r>
            <a:r>
              <a:rPr lang="ru-RU" sz="4000" dirty="0" err="1" smtClean="0"/>
              <a:t>теорій</a:t>
            </a:r>
            <a:r>
              <a:rPr lang="ru-RU" sz="4000" dirty="0" smtClean="0"/>
              <a:t> </a:t>
            </a:r>
            <a:r>
              <a:rPr lang="ru-RU" sz="4000" dirty="0" err="1" smtClean="0"/>
              <a:t>масового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суспільства</a:t>
            </a:r>
            <a:r>
              <a:rPr lang="ru-RU" sz="4000" dirty="0" smtClean="0"/>
              <a:t>.</a:t>
            </a:r>
          </a:p>
          <a:p>
            <a:pPr marL="0" indent="0" algn="ctr">
              <a:buNone/>
            </a:pPr>
            <a:r>
              <a:rPr lang="uk-UA" sz="4000" dirty="0" smtClean="0"/>
              <a:t>Масове суспільство                     модернізація</a:t>
            </a:r>
            <a:endParaRPr lang="ru-RU" sz="40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660232" y="4293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підходи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вивчення</a:t>
            </a:r>
            <a:r>
              <a:rPr lang="ru-RU" sz="2800" dirty="0" smtClean="0"/>
              <a:t> МК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Основні</a:t>
            </a:r>
            <a:r>
              <a:rPr lang="ru-RU" sz="3600" dirty="0" smtClean="0"/>
              <a:t> </a:t>
            </a:r>
            <a:r>
              <a:rPr lang="ru-RU" sz="3600" dirty="0" err="1" smtClean="0"/>
              <a:t>компоненти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процесу</a:t>
            </a:r>
            <a:r>
              <a:rPr lang="ru-RU" sz="3600" dirty="0" smtClean="0"/>
              <a:t> </a:t>
            </a:r>
            <a:r>
              <a:rPr lang="ru-RU" sz="3600" dirty="0" err="1" smtClean="0"/>
              <a:t>модернізації</a:t>
            </a:r>
            <a:r>
              <a:rPr lang="ru-RU" sz="3600" dirty="0" smtClean="0"/>
              <a:t>:</a:t>
            </a:r>
          </a:p>
          <a:p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капіталістичної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ринкової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економіки</a:t>
            </a:r>
            <a:r>
              <a:rPr lang="ru-RU" sz="3600" dirty="0" smtClean="0"/>
              <a:t>;</a:t>
            </a:r>
          </a:p>
          <a:p>
            <a:r>
              <a:rPr lang="ru-RU" sz="3600" dirty="0" err="1" smtClean="0"/>
              <a:t>індустріалізація</a:t>
            </a:r>
            <a:r>
              <a:rPr lang="ru-RU" sz="3600" dirty="0" smtClean="0"/>
              <a:t>, </a:t>
            </a:r>
          </a:p>
          <a:p>
            <a:r>
              <a:rPr lang="ru-RU" sz="3600" dirty="0" err="1" smtClean="0"/>
              <a:t>урбанізація</a:t>
            </a:r>
            <a:r>
              <a:rPr lang="ru-RU" sz="3600" dirty="0" smtClean="0"/>
              <a:t>, </a:t>
            </a:r>
          </a:p>
          <a:p>
            <a:r>
              <a:rPr lang="ru-RU" sz="3600" dirty="0" err="1" smtClean="0"/>
              <a:t>секуляризація</a:t>
            </a:r>
            <a:r>
              <a:rPr lang="ru-RU" sz="3600" dirty="0" smtClean="0"/>
              <a:t>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1. </a:t>
            </a:r>
            <a:r>
              <a:rPr lang="ru-RU" sz="2000" dirty="0" err="1">
                <a:solidFill>
                  <a:prstClr val="black"/>
                </a:solidFill>
              </a:rPr>
              <a:t>Основні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підходи</a:t>
            </a:r>
            <a:r>
              <a:rPr lang="ru-RU" sz="2000" dirty="0">
                <a:solidFill>
                  <a:prstClr val="black"/>
                </a:solidFill>
              </a:rPr>
              <a:t> до </a:t>
            </a:r>
            <a:r>
              <a:rPr lang="ru-RU" sz="2000" dirty="0" err="1">
                <a:solidFill>
                  <a:prstClr val="black"/>
                </a:solidFill>
              </a:rPr>
              <a:t>вивчення</a:t>
            </a:r>
            <a:r>
              <a:rPr lang="ru-RU" sz="2000" dirty="0">
                <a:solidFill>
                  <a:prstClr val="black"/>
                </a:solidFill>
              </a:rPr>
              <a:t> МК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 smtClean="0"/>
              <a:t>Основні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компоненти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процесу</a:t>
            </a:r>
            <a:r>
              <a:rPr lang="ru-RU" sz="3200" dirty="0" smtClean="0"/>
              <a:t> </a:t>
            </a:r>
            <a:r>
              <a:rPr lang="ru-RU" sz="3200" dirty="0" err="1" smtClean="0"/>
              <a:t>модернізації</a:t>
            </a:r>
            <a:r>
              <a:rPr lang="ru-RU" sz="3200" dirty="0" smtClean="0"/>
              <a:t>:</a:t>
            </a:r>
          </a:p>
          <a:p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наукового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пізнання</a:t>
            </a:r>
            <a:r>
              <a:rPr lang="ru-RU" sz="3200" dirty="0" smtClean="0"/>
              <a:t> і </a:t>
            </a:r>
            <a:r>
              <a:rPr lang="ru-RU" sz="3200" dirty="0" err="1" smtClean="0"/>
              <a:t>технологій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послаблення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ролі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традицій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формування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національних</a:t>
            </a:r>
            <a:r>
              <a:rPr lang="ru-RU" sz="3200" dirty="0" smtClean="0"/>
              <a:t> держав, </a:t>
            </a:r>
          </a:p>
          <a:p>
            <a:r>
              <a:rPr lang="ru-RU" sz="3200" dirty="0" err="1" smtClean="0"/>
              <a:t>зміна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структури</a:t>
            </a:r>
            <a:r>
              <a:rPr lang="ru-RU" sz="3200" dirty="0" smtClean="0"/>
              <a:t> </a:t>
            </a:r>
            <a:r>
              <a:rPr lang="ru-RU" sz="3200" dirty="0" err="1" smtClean="0"/>
              <a:t>нерівности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зростання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індивідуалізму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4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008313" cy="8516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1. </a:t>
            </a:r>
            <a:r>
              <a:rPr lang="ru-RU" dirty="0" err="1">
                <a:solidFill>
                  <a:prstClr val="black"/>
                </a:solidFill>
              </a:rPr>
              <a:t>Основні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підходи</a:t>
            </a:r>
            <a:r>
              <a:rPr lang="ru-RU" dirty="0">
                <a:solidFill>
                  <a:prstClr val="black"/>
                </a:solidFill>
              </a:rPr>
              <a:t> до </a:t>
            </a:r>
            <a:r>
              <a:rPr lang="ru-RU" dirty="0" err="1">
                <a:solidFill>
                  <a:prstClr val="black"/>
                </a:solidFill>
              </a:rPr>
              <a:t>вивчення</a:t>
            </a:r>
            <a:r>
              <a:rPr lang="ru-RU" dirty="0">
                <a:solidFill>
                  <a:prstClr val="black"/>
                </a:solidFill>
              </a:rPr>
              <a:t>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980728"/>
            <a:ext cx="4752528" cy="54006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Девід </a:t>
            </a:r>
            <a:r>
              <a:rPr lang="uk-UA" sz="2800" dirty="0" err="1" smtClean="0"/>
              <a:t>Рісмен</a:t>
            </a:r>
            <a:r>
              <a:rPr lang="uk-UA" sz="2800" dirty="0" smtClean="0"/>
              <a:t> – американський соціолог і правник. </a:t>
            </a:r>
          </a:p>
          <a:p>
            <a:pPr algn="ctr"/>
            <a:r>
              <a:rPr lang="uk-UA" sz="2800" dirty="0" smtClean="0"/>
              <a:t>Автор книжки «Самотній натовп» (1950 р.) і типології соціального характеру.  Винахідник терміна «людина-локатор» на позначення типу соціального характеру , панівного в масовому суспільстві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16632"/>
            <a:ext cx="3537316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8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1. </a:t>
            </a:r>
            <a:r>
              <a:rPr lang="ru-RU" sz="2800" dirty="0" err="1">
                <a:solidFill>
                  <a:prstClr val="black"/>
                </a:solidFill>
              </a:rPr>
              <a:t>Основні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підходи</a:t>
            </a:r>
            <a:r>
              <a:rPr lang="ru-RU" sz="2800" dirty="0">
                <a:solidFill>
                  <a:prstClr val="black"/>
                </a:solidFill>
              </a:rPr>
              <a:t> до </a:t>
            </a:r>
            <a:r>
              <a:rPr lang="ru-RU" sz="2800" dirty="0" err="1">
                <a:solidFill>
                  <a:prstClr val="black"/>
                </a:solidFill>
              </a:rPr>
              <a:t>вивчення</a:t>
            </a:r>
            <a:r>
              <a:rPr lang="ru-RU" sz="2800" dirty="0">
                <a:solidFill>
                  <a:prstClr val="black"/>
                </a:solidFill>
              </a:rPr>
              <a:t> МК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uk-UA" dirty="0" smtClean="0"/>
          </a:p>
          <a:p>
            <a:r>
              <a:rPr lang="uk-UA" sz="4000" dirty="0" smtClean="0"/>
              <a:t>Модернізація (урбанізація)         масова людина           натовп        </a:t>
            </a:r>
          </a:p>
          <a:p>
            <a:endParaRPr lang="uk-UA" sz="4000" dirty="0"/>
          </a:p>
          <a:p>
            <a:r>
              <a:rPr lang="uk-UA" sz="4000" dirty="0" smtClean="0"/>
              <a:t>натовп                психологія мас</a:t>
            </a:r>
          </a:p>
          <a:p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4" name="Плюс 3"/>
          <p:cNvSpPr/>
          <p:nvPr/>
        </p:nvSpPr>
        <p:spPr>
          <a:xfrm>
            <a:off x="7477472" y="1628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4860032" y="230202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35361" y="3859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1. </a:t>
            </a:r>
            <a:r>
              <a:rPr lang="ru-RU" dirty="0" err="1">
                <a:solidFill>
                  <a:prstClr val="black"/>
                </a:solidFill>
              </a:rPr>
              <a:t>Основні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підходи</a:t>
            </a:r>
            <a:r>
              <a:rPr lang="ru-RU" dirty="0">
                <a:solidFill>
                  <a:prstClr val="black"/>
                </a:solidFill>
              </a:rPr>
              <a:t> до </a:t>
            </a:r>
            <a:r>
              <a:rPr lang="ru-RU" dirty="0" err="1">
                <a:solidFill>
                  <a:prstClr val="black"/>
                </a:solidFill>
              </a:rPr>
              <a:t>вивчення</a:t>
            </a:r>
            <a:r>
              <a:rPr lang="ru-RU" dirty="0">
                <a:solidFill>
                  <a:prstClr val="black"/>
                </a:solidFill>
              </a:rPr>
              <a:t>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1124744"/>
            <a:ext cx="5050904" cy="500141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err="1" smtClean="0"/>
              <a:t>Герберт</a:t>
            </a:r>
            <a:r>
              <a:rPr lang="uk-UA" sz="2800" dirty="0" smtClean="0"/>
              <a:t> </a:t>
            </a:r>
            <a:r>
              <a:rPr lang="uk-UA" sz="2800" dirty="0" err="1" smtClean="0"/>
              <a:t>Блумер</a:t>
            </a:r>
            <a:r>
              <a:rPr lang="uk-UA" sz="2800" dirty="0" smtClean="0"/>
              <a:t> – американський соціолог і соціальний психолог.</a:t>
            </a:r>
          </a:p>
          <a:p>
            <a:pPr algn="ctr"/>
            <a:r>
              <a:rPr lang="uk-UA" sz="2800" dirty="0" smtClean="0"/>
              <a:t>Перші публікації в Чиказькому університеті присвячені впливу медій, насамперед кіно, на людську  поведінку, передусім колективну.</a:t>
            </a:r>
          </a:p>
          <a:p>
            <a:pPr algn="ctr"/>
            <a:r>
              <a:rPr lang="uk-UA" sz="2800" dirty="0" smtClean="0"/>
              <a:t>Першим дав визначення поняттю «маса».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620688"/>
            <a:ext cx="31683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7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prstClr val="black"/>
                </a:solidFill>
              </a:rPr>
              <a:t>1. </a:t>
            </a:r>
            <a:r>
              <a:rPr lang="ru-RU" sz="2500" dirty="0" err="1">
                <a:solidFill>
                  <a:prstClr val="black"/>
                </a:solidFill>
              </a:rPr>
              <a:t>Основні</a:t>
            </a:r>
            <a:r>
              <a:rPr lang="ru-RU" sz="2500" dirty="0">
                <a:solidFill>
                  <a:prstClr val="black"/>
                </a:solidFill>
              </a:rPr>
              <a:t> </a:t>
            </a:r>
            <a:r>
              <a:rPr lang="ru-RU" sz="2500" dirty="0" err="1">
                <a:solidFill>
                  <a:prstClr val="black"/>
                </a:solidFill>
              </a:rPr>
              <a:t>підходи</a:t>
            </a:r>
            <a:r>
              <a:rPr lang="ru-RU" sz="2500" dirty="0">
                <a:solidFill>
                  <a:prstClr val="black"/>
                </a:solidFill>
              </a:rPr>
              <a:t> до </a:t>
            </a:r>
            <a:r>
              <a:rPr lang="ru-RU" sz="2500" dirty="0" err="1">
                <a:solidFill>
                  <a:prstClr val="black"/>
                </a:solidFill>
              </a:rPr>
              <a:t>вивчення</a:t>
            </a:r>
            <a:r>
              <a:rPr lang="ru-RU" sz="2500" dirty="0">
                <a:solidFill>
                  <a:prstClr val="black"/>
                </a:solidFill>
              </a:rPr>
              <a:t> 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124744"/>
            <a:ext cx="4680520" cy="55446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Хосе Ортеґа-і-Ґассет – іспанський філософ.</a:t>
            </a:r>
          </a:p>
          <a:p>
            <a:pPr algn="ctr"/>
            <a:r>
              <a:rPr lang="uk-UA" sz="2800" dirty="0" smtClean="0"/>
              <a:t>Один із фундаторів теорії «масового суспільства» та теорії еліт («Бунт мас», 1926 р.).</a:t>
            </a:r>
          </a:p>
          <a:p>
            <a:pPr algn="ctr"/>
            <a:r>
              <a:rPr lang="uk-UA" sz="2800" dirty="0" smtClean="0"/>
              <a:t>Його погляди на монструозну сутність масової людини лягли в основу так званої «елітарної концепції»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764704"/>
            <a:ext cx="35283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</TotalTime>
  <Words>820</Words>
  <Application>Microsoft Office PowerPoint</Application>
  <PresentationFormat>Экран (4:3)</PresentationFormat>
  <Paragraphs>98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Комунікативістика та основні засади її розвитку</vt:lpstr>
      <vt:lpstr>Історія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1. Основні підходи до вивчення МК</vt:lpstr>
      <vt:lpstr>2. Американська комунікативістика (перша половина ХХ ст.)</vt:lpstr>
      <vt:lpstr>2. Американська комунікативістика (перша половина ХХ ст.)</vt:lpstr>
      <vt:lpstr>2. Американська комунікативістика (перша половина ХХ ст.)</vt:lpstr>
      <vt:lpstr>3. Технократична модель МК</vt:lpstr>
      <vt:lpstr>4. Функціональний аналіз МК</vt:lpstr>
      <vt:lpstr>5. Критичні теорії МК</vt:lpstr>
      <vt:lpstr>5. Критичні теорії МК</vt:lpstr>
      <vt:lpstr>5. Критичні теорії МК</vt:lpstr>
      <vt:lpstr>5. Критичні теорії МК</vt:lpstr>
      <vt:lpstr>5. Критичні теорії МК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вивчення МК</dc:title>
  <dc:creator>Павел</dc:creator>
  <cp:lastModifiedBy>Юлия</cp:lastModifiedBy>
  <cp:revision>23</cp:revision>
  <dcterms:created xsi:type="dcterms:W3CDTF">2017-09-15T16:17:04Z</dcterms:created>
  <dcterms:modified xsi:type="dcterms:W3CDTF">2022-05-17T11:26:49Z</dcterms:modified>
</cp:coreProperties>
</file>