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8288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.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режими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87625" y="4437112"/>
            <a:ext cx="6594106" cy="6471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arial"/>
              </a:rPr>
              <a:t>Ознаки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політичного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режиму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11480"/>
            <a:r>
              <a:rPr lang="ru-RU" dirty="0" err="1" smtClean="0">
                <a:solidFill>
                  <a:schemeClr val="bg1"/>
                </a:solidFill>
                <a:latin typeface="arial"/>
              </a:rPr>
              <a:t>Ступінь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участі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народу в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механізмах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формування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політичної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влади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, а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також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самі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способи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такого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формування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  <a:latin typeface="arial"/>
              </a:rPr>
              <a:t>•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Співвідношення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прав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свобод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людини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й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громадянина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із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правами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держави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гарантованість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прав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свобод особи.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  <a:latin typeface="arial"/>
              </a:rPr>
              <a:t>•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Співвідношення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між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законодавчою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й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виконавчою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гілками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влади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  <a:latin typeface="arial"/>
              </a:rPr>
              <a:t>•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Політичне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юридичне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положення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й роль у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суспільстві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«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силових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» структур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держави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(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армії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поліції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органів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державної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безпеки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)</a:t>
            </a:r>
          </a:p>
          <a:p>
            <a:pPr indent="411480"/>
            <a:r>
              <a:rPr lang="ru-RU" dirty="0">
                <a:solidFill>
                  <a:schemeClr val="bg1"/>
                </a:solidFill>
                <a:latin typeface="arial"/>
              </a:rPr>
              <a:t>• Характер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стосунків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між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центральними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й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місцевими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органами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влади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й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управління</a:t>
            </a:r>
            <a:r>
              <a:rPr lang="ru-RU" dirty="0">
                <a:solidFill>
                  <a:schemeClr val="bg1"/>
                </a:solidFill>
                <a:latin typeface="arial"/>
              </a:rPr>
              <a:t>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  <a:latin typeface="arial"/>
              </a:rPr>
              <a:t>•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Місце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й роль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недержавних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структур у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політичній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системі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суспільства</a:t>
            </a:r>
            <a:r>
              <a:rPr lang="ru-RU" dirty="0">
                <a:solidFill>
                  <a:schemeClr val="bg1"/>
                </a:solidFill>
                <a:latin typeface="arial"/>
              </a:rPr>
              <a:t>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  <a:latin typeface="arial"/>
              </a:rPr>
              <a:t>•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Положення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засобів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масової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інформації</a:t>
            </a:r>
            <a:r>
              <a:rPr lang="ru-RU" dirty="0">
                <a:solidFill>
                  <a:schemeClr val="bg1"/>
                </a:solidFill>
                <a:latin typeface="arial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ступінь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гласності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в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суспільстві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й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прозорості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державного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апарата</a:t>
            </a:r>
            <a:r>
              <a:rPr lang="ru-RU" dirty="0">
                <a:solidFill>
                  <a:schemeClr val="bg1"/>
                </a:solidFill>
                <a:latin typeface="arial"/>
              </a:rPr>
              <a:t>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  <a:latin typeface="arial"/>
              </a:rPr>
              <a:t>•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Домінування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певних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методів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переконання</a:t>
            </a:r>
            <a:r>
              <a:rPr lang="ru-RU" dirty="0">
                <a:solidFill>
                  <a:schemeClr val="bg1"/>
                </a:solidFill>
                <a:latin typeface="arial"/>
              </a:rPr>
              <a:t>, примусу й т.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ін</a:t>
            </a:r>
            <a:r>
              <a:rPr lang="ru-RU" dirty="0">
                <a:solidFill>
                  <a:schemeClr val="bg1"/>
                </a:solidFill>
                <a:latin typeface="arial"/>
              </a:rPr>
              <a:t>.) при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здійсненні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державної</a:t>
            </a:r>
            <a:r>
              <a:rPr lang="ru-RU" dirty="0">
                <a:solidFill>
                  <a:schemeClr val="bg1"/>
                </a:solidFill>
                <a:latin typeface="arial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/>
              </a:rPr>
              <a:t>влади</a:t>
            </a:r>
            <a:r>
              <a:rPr lang="ru-RU" dirty="0">
                <a:solidFill>
                  <a:schemeClr val="bg1"/>
                </a:solidFill>
                <a:latin typeface="arial"/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 indent="411480"/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sibnyky.vntu.edu.ua/politolog/74._src/74._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5179467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Висновок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Влада,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проблеми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повноважень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завжди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залишаються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актуальними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тому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що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торкаються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всіх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аспекти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діяльності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людини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організацій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держави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 </a:t>
            </a:r>
            <a:endParaRPr lang="ru-RU" dirty="0" smtClean="0">
              <a:solidFill>
                <a:schemeClr val="accent1"/>
              </a:solidFill>
              <a:latin typeface="open_sansregular"/>
            </a:endParaRPr>
          </a:p>
          <a:p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Від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залежить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все – наше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сьогодення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майбутнє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долі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організацій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держав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окремих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особистостей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можна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сказати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що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прийдешня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доля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державності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зв’язана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з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вивченням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освоєнням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її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проблем, </a:t>
            </a:r>
            <a:r>
              <a:rPr lang="ru-RU" smtClean="0">
                <a:solidFill>
                  <a:schemeClr val="accent1"/>
                </a:solidFill>
                <a:latin typeface="open_sansregular"/>
              </a:rPr>
              <a:t>та здійсненням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владних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повноважень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</a:t>
            </a:r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68056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Поняття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є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одним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з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центральних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в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політології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Воно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дає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ключ до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розуміння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політичних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інститутів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політичних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рухів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самої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політики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Визначення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поняття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її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сутності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характеру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має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найважливіше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значення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для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розуміння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природи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політики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держави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дозволяє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виділити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політику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політичні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відносини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з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усієї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суми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суспільних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відносин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</a:t>
            </a:r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  <a:latin typeface="open_sansregular"/>
              </a:rPr>
              <a:t>Політична</a:t>
            </a:r>
            <a:r>
              <a:rPr lang="ru-RU" b="1" dirty="0" smtClean="0">
                <a:solidFill>
                  <a:schemeClr val="bg1"/>
                </a:solidFill>
                <a:latin typeface="open_sansregular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open_sansregular"/>
              </a:rPr>
              <a:t>влада</a:t>
            </a:r>
            <a:r>
              <a:rPr lang="ru-RU" b="1" dirty="0" smtClean="0">
                <a:solidFill>
                  <a:schemeClr val="bg1"/>
                </a:solidFill>
                <a:latin typeface="open_sansregular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—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це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вироблення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запровадження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у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життя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політичних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програм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усіма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суб’єктами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політичної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системи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а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також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різними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неформальними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угрупованнями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76664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Політична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влада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здійснюється</a:t>
            </a:r>
            <a:r>
              <a:rPr lang="ru-RU" b="1" dirty="0" smtClean="0">
                <a:solidFill>
                  <a:schemeClr val="accent1"/>
                </a:solidFill>
              </a:rPr>
              <a:t>: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ru-RU" dirty="0" smtClean="0">
                <a:solidFill>
                  <a:schemeClr val="accent1"/>
                </a:solidFill>
              </a:rPr>
              <a:t>державою;</a:t>
            </a:r>
          </a:p>
          <a:p>
            <a:pPr algn="just">
              <a:buFont typeface="+mj-lt"/>
              <a:buAutoNum type="arabicPeriod"/>
            </a:pPr>
            <a:r>
              <a:rPr lang="ru-RU" dirty="0" err="1" smtClean="0">
                <a:solidFill>
                  <a:schemeClr val="accent1"/>
                </a:solidFill>
              </a:rPr>
              <a:t>політичними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партіями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і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громадсько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політичними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організаціями</a:t>
            </a:r>
            <a:r>
              <a:rPr lang="ru-RU" dirty="0" smtClean="0">
                <a:solidFill>
                  <a:schemeClr val="accent1"/>
                </a:solidFill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dirty="0" smtClean="0">
                <a:solidFill>
                  <a:schemeClr val="accent1"/>
                </a:solidFill>
              </a:rPr>
              <a:t>органами </a:t>
            </a:r>
            <a:r>
              <a:rPr lang="ru-RU" dirty="0" err="1" smtClean="0">
                <a:solidFill>
                  <a:schemeClr val="accent1"/>
                </a:solidFill>
              </a:rPr>
              <a:t>місцевого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самоврядування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pPr algn="just">
              <a:buFont typeface="+mj-lt"/>
              <a:buAutoNum type="arabicPeriod"/>
            </a:pPr>
            <a:endParaRPr lang="uk-UA" dirty="0" smtClean="0">
              <a:solidFill>
                <a:schemeClr val="accent1"/>
              </a:solidFill>
            </a:endParaRPr>
          </a:p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Специфіка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державної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влади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полягає</a:t>
            </a:r>
            <a:r>
              <a:rPr lang="ru-RU" b="1" dirty="0" smtClean="0">
                <a:solidFill>
                  <a:schemeClr val="bg1"/>
                </a:solidFill>
              </a:rPr>
              <a:t> в тому, </a:t>
            </a:r>
            <a:r>
              <a:rPr lang="ru-RU" b="1" dirty="0" err="1" smtClean="0">
                <a:solidFill>
                  <a:schemeClr val="bg1"/>
                </a:solidFill>
              </a:rPr>
              <a:t>що</a:t>
            </a:r>
            <a:r>
              <a:rPr lang="ru-RU" b="1" dirty="0" smtClean="0">
                <a:solidFill>
                  <a:schemeClr val="bg1"/>
                </a:solidFill>
              </a:rPr>
              <a:t> вона:</a:t>
            </a:r>
            <a:endParaRPr lang="ru-RU" dirty="0" smtClean="0">
              <a:solidFill>
                <a:schemeClr val="bg1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ru-RU" dirty="0" err="1" smtClean="0">
                <a:solidFill>
                  <a:schemeClr val="accent1"/>
                </a:solidFill>
              </a:rPr>
              <a:t>здійснюється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спеціальним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апаратом</a:t>
            </a:r>
            <a:r>
              <a:rPr lang="ru-RU" dirty="0" smtClean="0">
                <a:solidFill>
                  <a:schemeClr val="accent1"/>
                </a:solidFill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dirty="0" err="1" smtClean="0">
                <a:solidFill>
                  <a:schemeClr val="accent1"/>
                </a:solidFill>
              </a:rPr>
              <a:t>поширюється</a:t>
            </a:r>
            <a:r>
              <a:rPr lang="ru-RU" dirty="0" smtClean="0">
                <a:solidFill>
                  <a:schemeClr val="accent1"/>
                </a:solidFill>
              </a:rPr>
              <a:t> на всю </a:t>
            </a:r>
            <a:r>
              <a:rPr lang="ru-RU" dirty="0" err="1" smtClean="0">
                <a:solidFill>
                  <a:schemeClr val="accent1"/>
                </a:solidFill>
              </a:rPr>
              <a:t>територію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країни</a:t>
            </a:r>
            <a:r>
              <a:rPr lang="ru-RU" dirty="0" smtClean="0">
                <a:solidFill>
                  <a:schemeClr val="accent1"/>
                </a:solidFill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dirty="0" err="1" smtClean="0">
                <a:solidFill>
                  <a:schemeClr val="accent1"/>
                </a:solidFill>
              </a:rPr>
              <a:t>наділена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монополією</a:t>
            </a:r>
            <a:r>
              <a:rPr lang="ru-RU" dirty="0" smtClean="0">
                <a:solidFill>
                  <a:schemeClr val="accent1"/>
                </a:solidFill>
              </a:rPr>
              <a:t> на </a:t>
            </a:r>
            <a:r>
              <a:rPr lang="ru-RU" dirty="0" err="1" smtClean="0">
                <a:solidFill>
                  <a:schemeClr val="accent1"/>
                </a:solidFill>
              </a:rPr>
              <a:t>прийняття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законів</a:t>
            </a:r>
            <a:r>
              <a:rPr lang="ru-RU" dirty="0" smtClean="0">
                <a:solidFill>
                  <a:schemeClr val="accent1"/>
                </a:solidFill>
              </a:rPr>
              <a:t> та </a:t>
            </a:r>
            <a:r>
              <a:rPr lang="ru-RU" dirty="0" err="1" smtClean="0">
                <a:solidFill>
                  <a:schemeClr val="accent1"/>
                </a:solidFill>
              </a:rPr>
              <a:t>застосування</a:t>
            </a:r>
            <a:r>
              <a:rPr lang="ru-RU" dirty="0" smtClean="0">
                <a:solidFill>
                  <a:schemeClr val="accent1"/>
                </a:solidFill>
              </a:rPr>
              <a:t> примусу.</a:t>
            </a:r>
          </a:p>
          <a:p>
            <a:pPr algn="just"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Функції влади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Основна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функція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політичної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-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керування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керівництво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суспільством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у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цілому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кожній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його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сфері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 Вона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полягає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в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постійному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дозволі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протиріччя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між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необхідністю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порядку в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суспільстві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різних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інтересах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різних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шарів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національних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інших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груп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окремих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особистостей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</a:t>
            </a:r>
          </a:p>
          <a:p>
            <a:r>
              <a:rPr lang="ru-RU" b="1" dirty="0">
                <a:solidFill>
                  <a:schemeClr val="accent1"/>
                </a:solidFill>
                <a:latin typeface="open_sansregular"/>
              </a:rPr>
              <a:t>Друга </a:t>
            </a:r>
            <a:r>
              <a:rPr lang="ru-RU" b="1" dirty="0" err="1">
                <a:solidFill>
                  <a:schemeClr val="accent1"/>
                </a:solidFill>
                <a:latin typeface="open_sansregular"/>
              </a:rPr>
              <a:t>функція</a:t>
            </a:r>
            <a:r>
              <a:rPr lang="ru-RU" b="1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-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функція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оптимізації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самої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політичної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системи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пристосування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її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інститутів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до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цілям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, задачам і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самій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суті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тих сил,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що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прийшли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до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</a:t>
            </a:r>
          </a:p>
          <a:p>
            <a:r>
              <a:rPr lang="ru-RU" b="1" dirty="0" err="1">
                <a:solidFill>
                  <a:schemeClr val="accent1"/>
                </a:solidFill>
                <a:latin typeface="open_sansregular"/>
              </a:rPr>
              <a:t>Третя</a:t>
            </a:r>
            <a:r>
              <a:rPr lang="ru-RU" b="1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b="1" dirty="0" err="1">
                <a:solidFill>
                  <a:schemeClr val="accent1"/>
                </a:solidFill>
                <a:latin typeface="open_sansregular"/>
              </a:rPr>
              <a:t>функція</a:t>
            </a:r>
            <a:r>
              <a:rPr lang="ru-RU" b="1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-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забезпечення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стабільності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в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країні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.</a:t>
            </a:r>
            <a:endParaRPr lang="uk-UA" dirty="0">
              <a:solidFill>
                <a:schemeClr val="accent1"/>
              </a:solidFill>
              <a:latin typeface="open_sansregular"/>
            </a:endParaRPr>
          </a:p>
          <a:p>
            <a:endParaRPr lang="ru-RU" dirty="0">
              <a:solidFill>
                <a:schemeClr val="accent1"/>
              </a:solidFill>
              <a:latin typeface="open_sansregular"/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Легітимність  влада. Типи легітимності влади.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Легітимність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-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це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суспільне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визнання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довіра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і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підтримка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які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роблять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їй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open_sansregular"/>
              </a:rPr>
              <a:t>суспільство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, народ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.</a:t>
            </a:r>
          </a:p>
          <a:p>
            <a:r>
              <a:rPr lang="ru-RU" dirty="0">
                <a:solidFill>
                  <a:schemeClr val="accent1"/>
                </a:solidFill>
                <a:latin typeface="open_sansregular"/>
              </a:rPr>
              <a:t>У науку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поняття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“</a:t>
            </a:r>
            <a:r>
              <a:rPr lang="ru-RU" dirty="0" err="1">
                <a:solidFill>
                  <a:schemeClr val="bg1"/>
                </a:solidFill>
                <a:latin typeface="open_sansregular"/>
              </a:rPr>
              <a:t>легітимність</a:t>
            </a:r>
            <a:r>
              <a:rPr lang="ru-RU" dirty="0">
                <a:solidFill>
                  <a:schemeClr val="bg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open_sansregular"/>
              </a:rPr>
              <a:t>влади</a:t>
            </a:r>
            <a:r>
              <a:rPr lang="ru-RU" dirty="0">
                <a:solidFill>
                  <a:schemeClr val="bg1"/>
                </a:solidFill>
                <a:latin typeface="open_sansregular"/>
              </a:rPr>
              <a:t>”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уперше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було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введено Максом Вебером.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Він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виділив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три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основних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джерела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(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підстави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)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законності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правомірності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політичної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влади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:</a:t>
            </a:r>
          </a:p>
          <a:p>
            <a:r>
              <a:rPr lang="ru-RU" dirty="0">
                <a:solidFill>
                  <a:schemeClr val="accent1"/>
                </a:solidFill>
                <a:latin typeface="open_sansregular"/>
              </a:rPr>
              <a:t>—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відповідно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до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традиції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(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монархія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);</a:t>
            </a:r>
          </a:p>
          <a:p>
            <a:endParaRPr lang="ru-RU" dirty="0">
              <a:solidFill>
                <a:schemeClr val="accent1"/>
              </a:solidFill>
              <a:latin typeface="open_sansregular"/>
            </a:endParaRPr>
          </a:p>
          <a:p>
            <a:r>
              <a:rPr lang="ru-RU" dirty="0">
                <a:solidFill>
                  <a:schemeClr val="accent1"/>
                </a:solidFill>
                <a:latin typeface="open_sansregular"/>
              </a:rPr>
              <a:t>—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харизматичний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тип (у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зв’язку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з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величезною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популярністю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і культом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особистості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политий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діяча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);</a:t>
            </a:r>
          </a:p>
          <a:p>
            <a:endParaRPr lang="ru-RU" dirty="0">
              <a:solidFill>
                <a:schemeClr val="accent1"/>
              </a:solidFill>
              <a:latin typeface="open_sansregular"/>
            </a:endParaRPr>
          </a:p>
          <a:p>
            <a:r>
              <a:rPr lang="ru-RU" dirty="0">
                <a:solidFill>
                  <a:schemeClr val="accent1"/>
                </a:solidFill>
                <a:latin typeface="open_sansregular"/>
              </a:rPr>
              <a:t>—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раціонально-правовий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тип </a:t>
            </a:r>
            <a:r>
              <a:rPr lang="ru-RU" dirty="0" smtClean="0">
                <a:solidFill>
                  <a:schemeClr val="accent1"/>
                </a:solidFill>
                <a:latin typeface="open_sansregular"/>
              </a:rPr>
              <a:t>-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ця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влада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визнається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народом тому,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що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вона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спирається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на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раціональні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,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визнані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їм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open_sansregular"/>
              </a:rPr>
              <a:t>закони</a:t>
            </a:r>
            <a:r>
              <a:rPr lang="ru-RU" dirty="0">
                <a:solidFill>
                  <a:schemeClr val="accent1"/>
                </a:solidFill>
                <a:latin typeface="open_sansregular"/>
              </a:rPr>
              <a:t>.</a:t>
            </a:r>
          </a:p>
          <a:p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/>
              </a:rPr>
              <a:t>Структура </a:t>
            </a:r>
            <a:r>
              <a:rPr lang="ru-RU" dirty="0" err="1" smtClean="0">
                <a:solidFill>
                  <a:schemeClr val="bg1"/>
                </a:solidFill>
                <a:latin typeface="Times New Roman"/>
              </a:rPr>
              <a:t>політичної</a:t>
            </a:r>
            <a:r>
              <a:rPr lang="ru-RU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/>
              </a:rPr>
              <a:t>влади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accent1"/>
                </a:solidFill>
              </a:rPr>
              <a:t>Структура </a:t>
            </a:r>
            <a:r>
              <a:rPr lang="ru-RU" dirty="0" err="1" smtClean="0">
                <a:solidFill>
                  <a:schemeClr val="accent1"/>
                </a:solidFill>
              </a:rPr>
              <a:t>влади</a:t>
            </a:r>
            <a:r>
              <a:rPr lang="ru-RU" dirty="0" smtClean="0">
                <a:solidFill>
                  <a:schemeClr val="accent1"/>
                </a:solidFill>
              </a:rPr>
              <a:t> - </a:t>
            </a:r>
            <a:r>
              <a:rPr lang="ru-RU" dirty="0" err="1" smtClean="0">
                <a:solidFill>
                  <a:schemeClr val="accent1"/>
                </a:solidFill>
              </a:rPr>
              <a:t>це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ті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компоненти</a:t>
            </a:r>
            <a:r>
              <a:rPr lang="ru-RU" dirty="0" smtClean="0">
                <a:solidFill>
                  <a:schemeClr val="accent1"/>
                </a:solidFill>
              </a:rPr>
              <a:t>, без </a:t>
            </a:r>
            <a:r>
              <a:rPr lang="ru-RU" dirty="0" err="1" smtClean="0">
                <a:solidFill>
                  <a:schemeClr val="accent1"/>
                </a:solidFill>
              </a:rPr>
              <a:t>яких</a:t>
            </a:r>
            <a:r>
              <a:rPr lang="ru-RU" dirty="0" smtClean="0">
                <a:solidFill>
                  <a:schemeClr val="accent1"/>
                </a:solidFill>
              </a:rPr>
              <a:t> вона не </a:t>
            </a:r>
            <a:r>
              <a:rPr lang="ru-RU" dirty="0" err="1" smtClean="0">
                <a:solidFill>
                  <a:schemeClr val="accent1"/>
                </a:solidFill>
              </a:rPr>
              <a:t>відбувається</a:t>
            </a:r>
            <a:r>
              <a:rPr lang="ru-RU" dirty="0" smtClean="0">
                <a:solidFill>
                  <a:schemeClr val="accent1"/>
                </a:solidFill>
              </a:rPr>
              <a:t>. Такими </a:t>
            </a:r>
            <a:r>
              <a:rPr lang="ru-RU" dirty="0" err="1" smtClean="0">
                <a:solidFill>
                  <a:schemeClr val="accent1"/>
                </a:solidFill>
              </a:rPr>
              <a:t>є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її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суб'єкт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об'єкт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підпорядкування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об'єкту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джерела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і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ресурси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влади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Влада </a:t>
            </a:r>
            <a:r>
              <a:rPr lang="ru-RU" dirty="0" err="1" smtClean="0">
                <a:solidFill>
                  <a:schemeClr val="accent1"/>
                </a:solidFill>
              </a:rPr>
              <a:t>може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здійснитися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тільки</a:t>
            </a:r>
            <a:r>
              <a:rPr lang="ru-RU" dirty="0" smtClean="0">
                <a:solidFill>
                  <a:schemeClr val="accent1"/>
                </a:solidFill>
              </a:rPr>
              <a:t> через </a:t>
            </a:r>
            <a:r>
              <a:rPr lang="ru-RU" dirty="0" err="1" smtClean="0">
                <a:solidFill>
                  <a:schemeClr val="accent1"/>
                </a:solidFill>
              </a:rPr>
              <a:t>взаємодію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суб'єкта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влади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і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її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об'єкта</a:t>
            </a:r>
            <a:r>
              <a:rPr lang="ru-RU" dirty="0" smtClean="0">
                <a:solidFill>
                  <a:schemeClr val="accent1"/>
                </a:solidFill>
              </a:rPr>
              <a:t>. </a:t>
            </a:r>
            <a:r>
              <a:rPr lang="ru-RU" dirty="0" err="1" smtClean="0">
                <a:solidFill>
                  <a:schemeClr val="accent1"/>
                </a:solidFill>
              </a:rPr>
              <a:t>Суб'єкт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виражає</a:t>
            </a:r>
            <a:r>
              <a:rPr lang="ru-RU" dirty="0" smtClean="0">
                <a:solidFill>
                  <a:schemeClr val="accent1"/>
                </a:solidFill>
              </a:rPr>
              <a:t> свою волю </a:t>
            </a:r>
            <a:r>
              <a:rPr lang="ru-RU" dirty="0" err="1" smtClean="0">
                <a:solidFill>
                  <a:schemeClr val="accent1"/>
                </a:solidFill>
              </a:rPr>
              <a:t>щодо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об'єкта</a:t>
            </a:r>
            <a:r>
              <a:rPr lang="ru-RU" dirty="0" smtClean="0">
                <a:solidFill>
                  <a:schemeClr val="accent1"/>
                </a:solidFill>
              </a:rPr>
              <a:t> через наказ (</a:t>
            </a:r>
            <a:r>
              <a:rPr lang="ru-RU" dirty="0" err="1" smtClean="0">
                <a:solidFill>
                  <a:schemeClr val="accent1"/>
                </a:solidFill>
              </a:rPr>
              <a:t>розпорядження</a:t>
            </a:r>
            <a:r>
              <a:rPr lang="ru-RU" dirty="0" smtClean="0">
                <a:solidFill>
                  <a:schemeClr val="accent1"/>
                </a:solidFill>
              </a:rPr>
              <a:t>, команду), </a:t>
            </a:r>
            <a:r>
              <a:rPr lang="ru-RU" dirty="0" err="1" smtClean="0">
                <a:solidFill>
                  <a:schemeClr val="accent1"/>
                </a:solidFill>
              </a:rPr>
              <a:t>що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супроводжується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загрозою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санкції</a:t>
            </a:r>
            <a:r>
              <a:rPr lang="ru-RU" dirty="0" smtClean="0">
                <a:solidFill>
                  <a:schemeClr val="accent1"/>
                </a:solidFill>
              </a:rPr>
              <a:t> у </a:t>
            </a:r>
            <a:r>
              <a:rPr lang="ru-RU" dirty="0" err="1" smtClean="0">
                <a:solidFill>
                  <a:schemeClr val="accent1"/>
                </a:solidFill>
              </a:rPr>
              <a:t>випадку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його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невиконання</a:t>
            </a:r>
            <a:endParaRPr lang="ru-RU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7._image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0916"/>
            <a:ext cx="5383170" cy="577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Політичні режими: ознаки і типологія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1"/>
                </a:solidFill>
              </a:rPr>
              <a:t>Політичний</a:t>
            </a:r>
            <a:r>
              <a:rPr lang="ru-RU" b="1" dirty="0" smtClean="0">
                <a:solidFill>
                  <a:schemeClr val="accent1"/>
                </a:solidFill>
              </a:rPr>
              <a:t> режим</a:t>
            </a:r>
            <a:r>
              <a:rPr lang="ru-RU" dirty="0" smtClean="0">
                <a:solidFill>
                  <a:schemeClr val="accent1"/>
                </a:solidFill>
              </a:rPr>
              <a:t> - </a:t>
            </a:r>
            <a:r>
              <a:rPr lang="ru-RU" dirty="0" err="1" smtClean="0">
                <a:solidFill>
                  <a:schemeClr val="accent1"/>
                </a:solidFill>
              </a:rPr>
              <a:t>це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спосіб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функціонування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політичної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системи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суспільства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визначальний</a:t>
            </a:r>
            <a:r>
              <a:rPr lang="ru-RU" dirty="0" smtClean="0">
                <a:solidFill>
                  <a:schemeClr val="accent1"/>
                </a:solidFill>
              </a:rPr>
              <a:t> характер </a:t>
            </a:r>
            <a:r>
              <a:rPr lang="ru-RU" dirty="0" err="1" smtClean="0">
                <a:solidFill>
                  <a:schemeClr val="accent1"/>
                </a:solidFill>
              </a:rPr>
              <a:t>політичного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життя</a:t>
            </a:r>
            <a:r>
              <a:rPr lang="ru-RU" dirty="0" smtClean="0">
                <a:solidFill>
                  <a:schemeClr val="accent1"/>
                </a:solidFill>
              </a:rPr>
              <a:t> в </a:t>
            </a:r>
            <a:r>
              <a:rPr lang="ru-RU" dirty="0" err="1" smtClean="0">
                <a:solidFill>
                  <a:schemeClr val="accent1"/>
                </a:solidFill>
              </a:rPr>
              <a:t>країні</a:t>
            </a:r>
            <a:r>
              <a:rPr lang="ru-RU" dirty="0" smtClean="0">
                <a:solidFill>
                  <a:schemeClr val="accent1"/>
                </a:solidFill>
              </a:rPr>
              <a:t>, система </a:t>
            </a:r>
            <a:r>
              <a:rPr lang="ru-RU" dirty="0" err="1" smtClean="0">
                <a:solidFill>
                  <a:schemeClr val="accent1"/>
                </a:solidFill>
              </a:rPr>
              <a:t>прийомів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методів</a:t>
            </a:r>
            <a:r>
              <a:rPr lang="ru-RU" dirty="0" smtClean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способів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здійснення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політичної</a:t>
            </a:r>
            <a:r>
              <a:rPr lang="ru-RU" dirty="0" smtClean="0">
                <a:solidFill>
                  <a:schemeClr val="accent1"/>
                </a:solidFill>
              </a:rPr>
              <a:t> (</a:t>
            </a:r>
            <a:r>
              <a:rPr lang="ru-RU" dirty="0" err="1" smtClean="0">
                <a:solidFill>
                  <a:schemeClr val="accent1"/>
                </a:solidFill>
              </a:rPr>
              <a:t>включаючи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державну</a:t>
            </a:r>
            <a:r>
              <a:rPr lang="ru-RU" dirty="0" smtClean="0">
                <a:solidFill>
                  <a:schemeClr val="accent1"/>
                </a:solidFill>
              </a:rPr>
              <a:t>) </a:t>
            </a:r>
            <a:r>
              <a:rPr lang="ru-RU" dirty="0" err="1" smtClean="0">
                <a:solidFill>
                  <a:schemeClr val="accent1"/>
                </a:solidFill>
              </a:rPr>
              <a:t>влади</a:t>
            </a:r>
            <a:r>
              <a:rPr lang="ru-RU" dirty="0" smtClean="0">
                <a:solidFill>
                  <a:schemeClr val="accent1"/>
                </a:solidFill>
              </a:rPr>
              <a:t> в </a:t>
            </a:r>
            <a:r>
              <a:rPr lang="ru-RU" dirty="0" err="1" smtClean="0">
                <a:solidFill>
                  <a:schemeClr val="accent1"/>
                </a:solidFill>
              </a:rPr>
              <a:t>суспільстві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454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</vt:lpstr>
      <vt:lpstr>Book Antiqua</vt:lpstr>
      <vt:lpstr>Lucida Sans</vt:lpstr>
      <vt:lpstr>open_sansregular</vt:lpstr>
      <vt:lpstr>Times New Roman</vt:lpstr>
      <vt:lpstr>Wingdings</vt:lpstr>
      <vt:lpstr>Wingdings 2</vt:lpstr>
      <vt:lpstr>Wingdings 3</vt:lpstr>
      <vt:lpstr>Апекс</vt:lpstr>
      <vt:lpstr>Політична влада. Політичні режими.</vt:lpstr>
      <vt:lpstr>Презентация PowerPoint</vt:lpstr>
      <vt:lpstr>Презентация PowerPoint</vt:lpstr>
      <vt:lpstr>Презентация PowerPoint</vt:lpstr>
      <vt:lpstr>Функції влади</vt:lpstr>
      <vt:lpstr>Легітимність  влада. Типи легітимності влади.</vt:lpstr>
      <vt:lpstr>Структура політичної влади</vt:lpstr>
      <vt:lpstr>Презентация PowerPoint</vt:lpstr>
      <vt:lpstr>Політичні режими: ознаки і типологія </vt:lpstr>
      <vt:lpstr>Ознаки політичного режиму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Політична влада. Політичні режими.</dc:title>
  <dc:creator>Ruslan</dc:creator>
  <cp:lastModifiedBy>Olena Bundak</cp:lastModifiedBy>
  <cp:revision>3</cp:revision>
  <dcterms:created xsi:type="dcterms:W3CDTF">2018-05-14T15:02:57Z</dcterms:created>
  <dcterms:modified xsi:type="dcterms:W3CDTF">2023-12-21T17:12:19Z</dcterms:modified>
</cp:coreProperties>
</file>