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62" r:id="rId6"/>
    <p:sldId id="259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8F1F94-EB51-41A9-95C6-DB77D5A47728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0D06B1-C748-4410-8278-38A6711071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8F1F94-EB51-41A9-95C6-DB77D5A47728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0D06B1-C748-4410-8278-38A6711071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8F1F94-EB51-41A9-95C6-DB77D5A47728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0D06B1-C748-4410-8278-38A6711071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8F1F94-EB51-41A9-95C6-DB77D5A47728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0D06B1-C748-4410-8278-38A6711071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8F1F94-EB51-41A9-95C6-DB77D5A47728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0D06B1-C748-4410-8278-38A6711071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8F1F94-EB51-41A9-95C6-DB77D5A47728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0D06B1-C748-4410-8278-38A6711071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8F1F94-EB51-41A9-95C6-DB77D5A47728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0D06B1-C748-4410-8278-38A6711071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8F1F94-EB51-41A9-95C6-DB77D5A47728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0D06B1-C748-4410-8278-38A6711071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8F1F94-EB51-41A9-95C6-DB77D5A47728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0D06B1-C748-4410-8278-38A6711071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8F1F94-EB51-41A9-95C6-DB77D5A47728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0D06B1-C748-4410-8278-38A6711071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8F1F94-EB51-41A9-95C6-DB77D5A47728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0D06B1-C748-4410-8278-38A6711071E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B8F1F94-EB51-41A9-95C6-DB77D5A47728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F0D06B1-C748-4410-8278-38A6711071E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ПРОБЛЕМА МОТИВАЦІЇ ПОВЕДІНКИ ТА ДІЯЛЬНОСТІ ЛЮДИНИ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err="1" smtClean="0"/>
              <a:t>Ст.викл</a:t>
            </a:r>
            <a:r>
              <a:rPr lang="uk-UA" dirty="0" smtClean="0"/>
              <a:t>. </a:t>
            </a:r>
            <a:r>
              <a:rPr lang="uk-UA" dirty="0" err="1" smtClean="0"/>
              <a:t>Вронська</a:t>
            </a:r>
            <a:r>
              <a:rPr lang="uk-UA" dirty="0" smtClean="0"/>
              <a:t> В.М.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9360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836712"/>
            <a:ext cx="748883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мотивів</a:t>
            </a:r>
            <a:r>
              <a:rPr lang="ru-RU" dirty="0"/>
              <a:t>, </a:t>
            </a:r>
            <a:r>
              <a:rPr lang="ru-RU" dirty="0" err="1"/>
              <a:t>мотиваційної</a:t>
            </a:r>
            <a:r>
              <a:rPr lang="ru-RU" dirty="0"/>
              <a:t> </a:t>
            </a:r>
            <a:r>
              <a:rPr lang="ru-RU" dirty="0" err="1"/>
              <a:t>сфери</a:t>
            </a:r>
            <a:r>
              <a:rPr lang="ru-RU" dirty="0"/>
              <a:t> у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теоріях</a:t>
            </a:r>
            <a:r>
              <a:rPr lang="ru-RU" dirty="0"/>
              <a:t> </a:t>
            </a:r>
            <a:r>
              <a:rPr lang="ru-RU" dirty="0" err="1"/>
              <a:t>особистості</a:t>
            </a:r>
            <a:r>
              <a:rPr lang="ru-RU" dirty="0"/>
              <a:t>. </a:t>
            </a:r>
            <a:r>
              <a:rPr lang="ru-RU" dirty="0" err="1"/>
              <a:t>Мінливе</a:t>
            </a:r>
            <a:r>
              <a:rPr lang="ru-RU" dirty="0"/>
              <a:t> </a:t>
            </a:r>
            <a:r>
              <a:rPr lang="ru-RU" dirty="0" err="1"/>
              <a:t>тлумачення</a:t>
            </a:r>
            <a:r>
              <a:rPr lang="ru-RU" dirty="0"/>
              <a:t> </a:t>
            </a:r>
            <a:r>
              <a:rPr lang="ru-RU" dirty="0" err="1"/>
              <a:t>теорії</a:t>
            </a:r>
            <a:r>
              <a:rPr lang="ru-RU" dirty="0"/>
              <a:t> </a:t>
            </a:r>
            <a:r>
              <a:rPr lang="ru-RU" dirty="0" err="1"/>
              <a:t>властивостей</a:t>
            </a:r>
            <a:r>
              <a:rPr lang="ru-RU" dirty="0"/>
              <a:t> та </a:t>
            </a:r>
            <a:r>
              <a:rPr lang="ru-RU" dirty="0" err="1"/>
              <a:t>ідеографічний</a:t>
            </a:r>
            <a:r>
              <a:rPr lang="ru-RU" dirty="0"/>
              <a:t> </a:t>
            </a:r>
            <a:r>
              <a:rPr lang="ru-RU" dirty="0" err="1"/>
              <a:t>підхід</a:t>
            </a:r>
            <a:r>
              <a:rPr lang="ru-RU" dirty="0"/>
              <a:t> </a:t>
            </a:r>
            <a:r>
              <a:rPr lang="ru-RU" dirty="0" err="1"/>
              <a:t>Олпорта</a:t>
            </a:r>
            <a:r>
              <a:rPr lang="ru-RU" dirty="0"/>
              <a:t>. </a:t>
            </a:r>
            <a:r>
              <a:rPr lang="ru-RU" dirty="0" err="1"/>
              <a:t>Інтуїтивно-характерологічна</a:t>
            </a:r>
            <a:r>
              <a:rPr lang="ru-RU" dirty="0"/>
              <a:t> </a:t>
            </a:r>
            <a:r>
              <a:rPr lang="ru-RU" dirty="0" err="1"/>
              <a:t>теорія</a:t>
            </a:r>
            <a:r>
              <a:rPr lang="ru-RU" dirty="0"/>
              <a:t> </a:t>
            </a:r>
            <a:r>
              <a:rPr lang="ru-RU" dirty="0" err="1"/>
              <a:t>властивостей</a:t>
            </a:r>
            <a:r>
              <a:rPr lang="ru-RU" dirty="0"/>
              <a:t> (Ф. </a:t>
            </a:r>
            <a:r>
              <a:rPr lang="ru-RU" dirty="0" err="1"/>
              <a:t>Лерш</a:t>
            </a:r>
            <a:r>
              <a:rPr lang="ru-RU" dirty="0"/>
              <a:t>). </a:t>
            </a:r>
            <a:r>
              <a:rPr lang="ru-RU" dirty="0" err="1"/>
              <a:t>Факторно-аналітична</a:t>
            </a:r>
            <a:r>
              <a:rPr lang="ru-RU" dirty="0"/>
              <a:t> </a:t>
            </a:r>
            <a:r>
              <a:rPr lang="ru-RU" dirty="0" err="1"/>
              <a:t>теорія</a:t>
            </a:r>
            <a:r>
              <a:rPr lang="ru-RU" dirty="0"/>
              <a:t> </a:t>
            </a:r>
            <a:r>
              <a:rPr lang="ru-RU" dirty="0" err="1"/>
              <a:t>властивостей</a:t>
            </a:r>
            <a:r>
              <a:rPr lang="ru-RU" dirty="0"/>
              <a:t> (Раймонд Б. </a:t>
            </a:r>
            <a:r>
              <a:rPr lang="ru-RU" dirty="0" err="1"/>
              <a:t>Кеттелл</a:t>
            </a:r>
            <a:r>
              <a:rPr lang="ru-RU" dirty="0"/>
              <a:t>). </a:t>
            </a:r>
            <a:r>
              <a:rPr lang="ru-RU" dirty="0" err="1"/>
              <a:t>Класифікація</a:t>
            </a:r>
            <a:r>
              <a:rPr lang="ru-RU" dirty="0"/>
              <a:t> </a:t>
            </a:r>
            <a:r>
              <a:rPr lang="ru-RU" dirty="0" err="1"/>
              <a:t>мотивів</a:t>
            </a:r>
            <a:r>
              <a:rPr lang="ru-RU" dirty="0"/>
              <a:t>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інстинктів</a:t>
            </a:r>
            <a:r>
              <a:rPr lang="ru-RU" dirty="0"/>
              <a:t> (У. </a:t>
            </a:r>
            <a:r>
              <a:rPr lang="ru-RU" dirty="0" err="1"/>
              <a:t>Макдауголл</a:t>
            </a:r>
            <a:r>
              <a:rPr lang="ru-RU" dirty="0"/>
              <a:t>). </a:t>
            </a:r>
            <a:r>
              <a:rPr lang="ru-RU" dirty="0" err="1"/>
              <a:t>Класифікація</a:t>
            </a:r>
            <a:r>
              <a:rPr lang="ru-RU" dirty="0"/>
              <a:t> </a:t>
            </a:r>
            <a:r>
              <a:rPr lang="ru-RU" dirty="0" err="1"/>
              <a:t>мотивів</a:t>
            </a:r>
            <a:r>
              <a:rPr lang="ru-RU" dirty="0"/>
              <a:t>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 "</a:t>
            </a:r>
            <a:r>
              <a:rPr lang="ru-RU" dirty="0" err="1"/>
              <a:t>індивід</a:t>
            </a:r>
            <a:r>
              <a:rPr lang="ru-RU" dirty="0"/>
              <a:t> — </a:t>
            </a:r>
            <a:r>
              <a:rPr lang="ru-RU" dirty="0" err="1"/>
              <a:t>середовище</a:t>
            </a:r>
            <a:r>
              <a:rPr lang="ru-RU" dirty="0"/>
              <a:t>" (</a:t>
            </a:r>
            <a:r>
              <a:rPr lang="ru-RU" dirty="0" err="1"/>
              <a:t>Генрі</a:t>
            </a:r>
            <a:r>
              <a:rPr lang="ru-RU" dirty="0"/>
              <a:t> А. </a:t>
            </a:r>
            <a:r>
              <a:rPr lang="ru-RU" dirty="0" err="1"/>
              <a:t>Мюррей</a:t>
            </a:r>
            <a:r>
              <a:rPr lang="ru-RU" dirty="0"/>
              <a:t>). </a:t>
            </a:r>
            <a:r>
              <a:rPr lang="ru-RU" dirty="0" err="1"/>
              <a:t>Ієрархічна</a:t>
            </a:r>
            <a:r>
              <a:rPr lang="ru-RU" dirty="0"/>
              <a:t> модель </a:t>
            </a:r>
            <a:r>
              <a:rPr lang="ru-RU" dirty="0" err="1"/>
              <a:t>класифікації</a:t>
            </a:r>
            <a:r>
              <a:rPr lang="ru-RU" dirty="0"/>
              <a:t> </a:t>
            </a:r>
            <a:r>
              <a:rPr lang="ru-RU" dirty="0" err="1"/>
              <a:t>мотивів</a:t>
            </a:r>
            <a:r>
              <a:rPr lang="ru-RU" dirty="0"/>
              <a:t> (А. </a:t>
            </a:r>
            <a:r>
              <a:rPr lang="ru-RU" dirty="0" err="1"/>
              <a:t>Маслоу</a:t>
            </a:r>
            <a:r>
              <a:rPr lang="ru-RU" dirty="0"/>
              <a:t>). </a:t>
            </a:r>
            <a:r>
              <a:rPr lang="ru-RU" dirty="0" err="1"/>
              <a:t>Концептуальні</a:t>
            </a:r>
            <a:r>
              <a:rPr lang="ru-RU" dirty="0"/>
              <a:t> </a:t>
            </a:r>
            <a:r>
              <a:rPr lang="ru-RU" dirty="0" err="1"/>
              <a:t>моделі</a:t>
            </a:r>
            <a:r>
              <a:rPr lang="ru-RU" dirty="0"/>
              <a:t> </a:t>
            </a:r>
            <a:r>
              <a:rPr lang="ru-RU" dirty="0" err="1"/>
              <a:t>мотивації</a:t>
            </a:r>
            <a:r>
              <a:rPr lang="ru-RU" dirty="0"/>
              <a:t> </a:t>
            </a:r>
            <a:r>
              <a:rPr lang="ru-RU" dirty="0" err="1"/>
              <a:t>інтроспективної</a:t>
            </a:r>
            <a:r>
              <a:rPr lang="ru-RU" dirty="0"/>
              <a:t> </a:t>
            </a:r>
            <a:r>
              <a:rPr lang="ru-RU" dirty="0" err="1"/>
              <a:t>психології</a:t>
            </a:r>
            <a:r>
              <a:rPr lang="ru-RU" dirty="0"/>
              <a:t> (У. Джеймс), </a:t>
            </a:r>
            <a:r>
              <a:rPr lang="ru-RU" dirty="0" err="1"/>
              <a:t>біхевіоризму</a:t>
            </a:r>
            <a:r>
              <a:rPr lang="ru-RU" dirty="0"/>
              <a:t> (Дж. Уотсон), </a:t>
            </a:r>
            <a:r>
              <a:rPr lang="ru-RU" dirty="0" err="1"/>
              <a:t>гештальтпсихології</a:t>
            </a:r>
            <a:r>
              <a:rPr lang="ru-RU" dirty="0"/>
              <a:t> (К. </a:t>
            </a:r>
            <a:r>
              <a:rPr lang="ru-RU" dirty="0" err="1"/>
              <a:t>Левін</a:t>
            </a:r>
            <a:r>
              <a:rPr lang="ru-RU" dirty="0"/>
              <a:t>), </a:t>
            </a:r>
            <a:r>
              <a:rPr lang="ru-RU" dirty="0" err="1"/>
              <a:t>психоаналізу</a:t>
            </a:r>
            <a:r>
              <a:rPr lang="ru-RU" dirty="0"/>
              <a:t> (3. Фрейд, К. Юнг), </a:t>
            </a:r>
            <a:r>
              <a:rPr lang="ru-RU" dirty="0" err="1"/>
              <a:t>теорії</a:t>
            </a:r>
            <a:r>
              <a:rPr lang="ru-RU" dirty="0"/>
              <a:t> </a:t>
            </a:r>
            <a:r>
              <a:rPr lang="ru-RU" dirty="0" err="1"/>
              <a:t>активації</a:t>
            </a:r>
            <a:r>
              <a:rPr lang="ru-RU" dirty="0"/>
              <a:t> (Е. </a:t>
            </a:r>
            <a:r>
              <a:rPr lang="ru-RU" dirty="0" err="1"/>
              <a:t>Даффі</a:t>
            </a:r>
            <a:r>
              <a:rPr lang="ru-RU" dirty="0"/>
              <a:t>, Д. </a:t>
            </a:r>
            <a:r>
              <a:rPr lang="ru-RU" dirty="0" err="1"/>
              <a:t>Хебб</a:t>
            </a:r>
            <a:r>
              <a:rPr lang="ru-RU" dirty="0"/>
              <a:t>), </a:t>
            </a:r>
            <a:r>
              <a:rPr lang="ru-RU" dirty="0" err="1"/>
              <a:t>теорії</a:t>
            </a:r>
            <a:r>
              <a:rPr lang="ru-RU" dirty="0"/>
              <a:t> </a:t>
            </a:r>
            <a:r>
              <a:rPr lang="ru-RU" dirty="0" err="1"/>
              <a:t>когнітивного</a:t>
            </a:r>
            <a:r>
              <a:rPr lang="ru-RU" dirty="0"/>
              <a:t> </a:t>
            </a:r>
            <a:r>
              <a:rPr lang="ru-RU" dirty="0" err="1"/>
              <a:t>дисонансу</a:t>
            </a:r>
            <a:r>
              <a:rPr lang="ru-RU" dirty="0"/>
              <a:t> (Л. </a:t>
            </a:r>
            <a:r>
              <a:rPr lang="ru-RU" dirty="0" err="1"/>
              <a:t>Фестінгер</a:t>
            </a:r>
            <a:r>
              <a:rPr lang="ru-RU" dirty="0"/>
              <a:t>), </a:t>
            </a:r>
            <a:r>
              <a:rPr lang="ru-RU" dirty="0" err="1"/>
              <a:t>теорії</a:t>
            </a:r>
            <a:r>
              <a:rPr lang="ru-RU" dirty="0"/>
              <a:t> та </a:t>
            </a:r>
            <a:r>
              <a:rPr lang="ru-RU" dirty="0" err="1"/>
              <a:t>концепції</a:t>
            </a:r>
            <a:r>
              <a:rPr lang="ru-RU" dirty="0"/>
              <a:t> (Д. </a:t>
            </a:r>
            <a:r>
              <a:rPr lang="ru-RU" dirty="0" err="1"/>
              <a:t>Аткінсон</a:t>
            </a:r>
            <a:r>
              <a:rPr lang="ru-RU" dirty="0"/>
              <a:t>, Ю. </a:t>
            </a:r>
            <a:r>
              <a:rPr lang="ru-RU" dirty="0" err="1"/>
              <a:t>Роттер</a:t>
            </a:r>
            <a:r>
              <a:rPr lang="ru-RU" dirty="0"/>
              <a:t>), </a:t>
            </a:r>
            <a:r>
              <a:rPr lang="ru-RU" dirty="0" err="1"/>
              <a:t>теорії</a:t>
            </a:r>
            <a:r>
              <a:rPr lang="ru-RU" dirty="0"/>
              <a:t> "</a:t>
            </a:r>
            <a:r>
              <a:rPr lang="ru-RU" dirty="0" err="1"/>
              <a:t>ієрархічності</a:t>
            </a:r>
            <a:r>
              <a:rPr lang="ru-RU" dirty="0"/>
              <a:t> потреб" (А. </a:t>
            </a:r>
            <a:r>
              <a:rPr lang="ru-RU" dirty="0" err="1"/>
              <a:t>Маслоу</a:t>
            </a:r>
            <a:r>
              <a:rPr lang="ru-RU" dirty="0"/>
              <a:t>), </a:t>
            </a:r>
            <a:r>
              <a:rPr lang="ru-RU" dirty="0" err="1"/>
              <a:t>діяльнісного</a:t>
            </a:r>
            <a:r>
              <a:rPr lang="ru-RU" dirty="0"/>
              <a:t> </a:t>
            </a:r>
            <a:r>
              <a:rPr lang="ru-RU" dirty="0" err="1"/>
              <a:t>підходу</a:t>
            </a:r>
            <a:r>
              <a:rPr lang="ru-RU" dirty="0"/>
              <a:t> (С. </a:t>
            </a:r>
            <a:r>
              <a:rPr lang="ru-RU" dirty="0" err="1"/>
              <a:t>Рубінштейн</a:t>
            </a:r>
            <a:r>
              <a:rPr lang="ru-RU" dirty="0"/>
              <a:t>, О. Леонтьев та </a:t>
            </a:r>
            <a:r>
              <a:rPr lang="ru-RU" dirty="0" err="1"/>
              <a:t>ін</a:t>
            </a:r>
            <a:r>
              <a:rPr lang="ru-RU" dirty="0"/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3511838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Поняття</a:t>
            </a:r>
            <a:r>
              <a:rPr lang="ru-RU" dirty="0"/>
              <a:t> </a:t>
            </a:r>
            <a:r>
              <a:rPr lang="ru-RU" dirty="0" err="1"/>
              <a:t>мотивація</a:t>
            </a:r>
            <a:r>
              <a:rPr lang="ru-RU" dirty="0"/>
              <a:t> в </a:t>
            </a:r>
            <a:r>
              <a:rPr lang="ru-RU" dirty="0" err="1"/>
              <a:t>психології</a:t>
            </a:r>
            <a:r>
              <a:rPr lang="ru-RU" dirty="0"/>
              <a:t> </a:t>
            </a:r>
            <a:r>
              <a:rPr lang="ru-RU" dirty="0" err="1"/>
              <a:t>використовують</a:t>
            </a:r>
            <a:r>
              <a:rPr lang="ru-RU" dirty="0"/>
              <a:t> у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значеннях</a:t>
            </a:r>
            <a:r>
              <a:rPr lang="ru-RU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/>
              <a:t>• як систему </a:t>
            </a:r>
            <a:r>
              <a:rPr lang="ru-RU" dirty="0" err="1"/>
              <a:t>факторів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обумовлюють</a:t>
            </a:r>
            <a:r>
              <a:rPr lang="ru-RU" dirty="0"/>
              <a:t> </a:t>
            </a:r>
            <a:r>
              <a:rPr lang="ru-RU" dirty="0" err="1"/>
              <a:t>поведінку</a:t>
            </a:r>
            <a:r>
              <a:rPr lang="ru-RU" dirty="0"/>
              <a:t> (</a:t>
            </a:r>
            <a:r>
              <a:rPr lang="ru-RU" dirty="0" err="1"/>
              <a:t>цілі</a:t>
            </a:r>
            <a:r>
              <a:rPr lang="ru-RU" dirty="0"/>
              <a:t>, </a:t>
            </a:r>
            <a:r>
              <a:rPr lang="ru-RU" dirty="0" err="1"/>
              <a:t>інтереси</a:t>
            </a:r>
            <a:r>
              <a:rPr lang="ru-RU" dirty="0"/>
              <a:t>, потреби, </a:t>
            </a:r>
            <a:r>
              <a:rPr lang="ru-RU" dirty="0" err="1"/>
              <a:t>мотиви</a:t>
            </a:r>
            <a:r>
              <a:rPr lang="ru-RU" dirty="0"/>
              <a:t>, </a:t>
            </a:r>
            <a:r>
              <a:rPr lang="ru-RU" dirty="0" err="1"/>
              <a:t>наміри</a:t>
            </a:r>
            <a:r>
              <a:rPr lang="ru-RU" dirty="0"/>
              <a:t>);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/>
              <a:t>• як характеристику </a:t>
            </a:r>
            <a:r>
              <a:rPr lang="ru-RU" dirty="0" err="1"/>
              <a:t>процесу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підтримує</a:t>
            </a:r>
            <a:r>
              <a:rPr lang="ru-RU" dirty="0"/>
              <a:t> </a:t>
            </a:r>
            <a:r>
              <a:rPr lang="ru-RU" dirty="0" err="1"/>
              <a:t>поведінкову</a:t>
            </a:r>
            <a:r>
              <a:rPr lang="ru-RU" dirty="0"/>
              <a:t> </a:t>
            </a:r>
            <a:r>
              <a:rPr lang="ru-RU" dirty="0" err="1"/>
              <a:t>активність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23092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1680" y="335846"/>
            <a:ext cx="568863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спрямованістю</a:t>
            </a:r>
            <a:r>
              <a:rPr lang="ru-RU" dirty="0"/>
              <a:t> і мотивами </a:t>
            </a:r>
            <a:r>
              <a:rPr lang="ru-RU" dirty="0" err="1"/>
              <a:t>існує</a:t>
            </a:r>
            <a:r>
              <a:rPr lang="ru-RU" dirty="0"/>
              <a:t> </a:t>
            </a:r>
            <a:r>
              <a:rPr lang="ru-RU" dirty="0" err="1"/>
              <a:t>суттєва</a:t>
            </a:r>
            <a:r>
              <a:rPr lang="ru-RU" dirty="0"/>
              <a:t> </a:t>
            </a:r>
            <a:r>
              <a:rPr lang="ru-RU" dirty="0" err="1"/>
              <a:t>розбіжність</a:t>
            </a:r>
            <a:r>
              <a:rPr lang="ru-RU" dirty="0"/>
              <a:t>. На </a:t>
            </a:r>
            <a:r>
              <a:rPr lang="ru-RU" dirty="0" err="1"/>
              <a:t>основі</a:t>
            </a:r>
            <a:r>
              <a:rPr lang="ru-RU" dirty="0"/>
              <a:t> потреб </a:t>
            </a:r>
            <a:r>
              <a:rPr lang="ru-RU" dirty="0" err="1"/>
              <a:t>формуються</a:t>
            </a:r>
            <a:r>
              <a:rPr lang="ru-RU" dirty="0"/>
              <a:t> </a:t>
            </a:r>
            <a:r>
              <a:rPr lang="ru-RU" dirty="0" err="1"/>
              <a:t>мотиви</a:t>
            </a:r>
            <a:r>
              <a:rPr lang="ru-RU" dirty="0"/>
              <a:t> - </a:t>
            </a:r>
            <a:r>
              <a:rPr lang="ru-RU" dirty="0" err="1"/>
              <a:t>усвідомлені</a:t>
            </a:r>
            <a:r>
              <a:rPr lang="ru-RU" dirty="0"/>
              <a:t> </a:t>
            </a:r>
            <a:r>
              <a:rPr lang="ru-RU" dirty="0" err="1"/>
              <a:t>спонукання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до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поведінки</a:t>
            </a:r>
            <a:r>
              <a:rPr lang="ru-RU" dirty="0"/>
              <a:t>. </a:t>
            </a:r>
            <a:r>
              <a:rPr lang="ru-RU" dirty="0" err="1"/>
              <a:t>Мотиви</a:t>
            </a:r>
            <a:r>
              <a:rPr lang="ru-RU" dirty="0"/>
              <a:t> </a:t>
            </a:r>
            <a:r>
              <a:rPr lang="ru-RU" dirty="0" err="1"/>
              <a:t>тісно</a:t>
            </a:r>
            <a:r>
              <a:rPr lang="ru-RU" dirty="0"/>
              <a:t> </a:t>
            </a:r>
            <a:r>
              <a:rPr lang="ru-RU" dirty="0" err="1"/>
              <a:t>пов´язані</a:t>
            </a:r>
            <a:r>
              <a:rPr lang="ru-RU" dirty="0"/>
              <a:t> з потребами і </a:t>
            </a:r>
            <a:r>
              <a:rPr lang="ru-RU" dirty="0" err="1"/>
              <a:t>навпаки</a:t>
            </a:r>
            <a:r>
              <a:rPr lang="ru-RU" dirty="0"/>
              <a:t>.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зв´язок</a:t>
            </a:r>
            <a:r>
              <a:rPr lang="ru-RU" dirty="0"/>
              <a:t> </a:t>
            </a:r>
            <a:r>
              <a:rPr lang="ru-RU" dirty="0" err="1"/>
              <a:t>виявляється</a:t>
            </a:r>
            <a:r>
              <a:rPr lang="ru-RU" dirty="0"/>
              <a:t> в тому, </a:t>
            </a:r>
            <a:r>
              <a:rPr lang="ru-RU" dirty="0" err="1"/>
              <a:t>що</a:t>
            </a:r>
            <a:r>
              <a:rPr lang="ru-RU" dirty="0"/>
              <a:t> потреби </a:t>
            </a:r>
            <a:r>
              <a:rPr lang="ru-RU" dirty="0" err="1"/>
              <a:t>реалізуються</a:t>
            </a:r>
            <a:r>
              <a:rPr lang="ru-RU" dirty="0"/>
              <a:t> в </a:t>
            </a:r>
            <a:r>
              <a:rPr lang="ru-RU" dirty="0" err="1"/>
              <a:t>поведінці</a:t>
            </a:r>
            <a:r>
              <a:rPr lang="ru-RU" dirty="0"/>
              <a:t> і </a:t>
            </a:r>
            <a:r>
              <a:rPr lang="ru-RU" dirty="0" err="1"/>
              <a:t>діяльності</a:t>
            </a:r>
            <a:r>
              <a:rPr lang="ru-RU" dirty="0"/>
              <a:t>. Мотивами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виступати</a:t>
            </a:r>
            <a:r>
              <a:rPr lang="ru-RU" dirty="0"/>
              <a:t> і потреби, і </a:t>
            </a:r>
            <a:r>
              <a:rPr lang="ru-RU" dirty="0" err="1"/>
              <a:t>інтереси</a:t>
            </a:r>
            <a:r>
              <a:rPr lang="ru-RU" dirty="0"/>
              <a:t>, і </a:t>
            </a:r>
            <a:r>
              <a:rPr lang="ru-RU" dirty="0" err="1"/>
              <a:t>прагнення</a:t>
            </a:r>
            <a:r>
              <a:rPr lang="ru-RU" dirty="0"/>
              <a:t>, і </a:t>
            </a:r>
            <a:r>
              <a:rPr lang="ru-RU" dirty="0" err="1"/>
              <a:t>бажання</a:t>
            </a:r>
            <a:r>
              <a:rPr lang="ru-RU" dirty="0"/>
              <a:t>, і </a:t>
            </a:r>
            <a:r>
              <a:rPr lang="ru-RU" dirty="0" err="1"/>
              <a:t>почуття</a:t>
            </a:r>
            <a:r>
              <a:rPr lang="ru-RU" dirty="0"/>
              <a:t>, і думки. </a:t>
            </a:r>
            <a:r>
              <a:rPr lang="ru-RU" dirty="0" err="1"/>
              <a:t>Сукупність</a:t>
            </a:r>
            <a:r>
              <a:rPr lang="ru-RU" dirty="0"/>
              <a:t> </a:t>
            </a:r>
            <a:r>
              <a:rPr lang="ru-RU" dirty="0" err="1"/>
              <a:t>мотивів</a:t>
            </a:r>
            <a:r>
              <a:rPr lang="ru-RU" dirty="0"/>
              <a:t> </a:t>
            </a:r>
            <a:r>
              <a:rPr lang="ru-RU" dirty="0" err="1"/>
              <a:t>поведінки</a:t>
            </a:r>
            <a:r>
              <a:rPr lang="ru-RU" dirty="0"/>
              <a:t> і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розглядається</a:t>
            </a:r>
            <a:r>
              <a:rPr lang="ru-RU" dirty="0"/>
              <a:t> як </a:t>
            </a:r>
            <a:r>
              <a:rPr lang="ru-RU" dirty="0" err="1"/>
              <a:t>мотиваційна</a:t>
            </a:r>
            <a:r>
              <a:rPr lang="ru-RU" dirty="0"/>
              <a:t> сфера </a:t>
            </a:r>
            <a:r>
              <a:rPr lang="ru-RU" dirty="0" err="1"/>
              <a:t>особистості</a:t>
            </a:r>
            <a:r>
              <a:rPr lang="ru-RU" dirty="0"/>
              <a:t>. У </a:t>
            </a:r>
            <a:r>
              <a:rPr lang="ru-RU" dirty="0" err="1"/>
              <a:t>цілому</a:t>
            </a:r>
            <a:r>
              <a:rPr lang="ru-RU" dirty="0"/>
              <a:t> </a:t>
            </a:r>
            <a:r>
              <a:rPr lang="ru-RU" dirty="0" err="1"/>
              <a:t>ця</a:t>
            </a:r>
            <a:r>
              <a:rPr lang="ru-RU" dirty="0"/>
              <a:t> сфера є </a:t>
            </a:r>
            <a:r>
              <a:rPr lang="ru-RU" dirty="0" err="1"/>
              <a:t>динамічною</a:t>
            </a:r>
            <a:r>
              <a:rPr lang="ru-RU" dirty="0"/>
              <a:t> й </a:t>
            </a:r>
            <a:r>
              <a:rPr lang="ru-RU" dirty="0" err="1"/>
              <a:t>змінюється</a:t>
            </a:r>
            <a:r>
              <a:rPr lang="ru-RU" dirty="0"/>
              <a:t> в </a:t>
            </a:r>
            <a:r>
              <a:rPr lang="ru-RU" dirty="0" err="1"/>
              <a:t>залежності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багатьох</a:t>
            </a:r>
            <a:r>
              <a:rPr lang="ru-RU" dirty="0"/>
              <a:t> </a:t>
            </a:r>
            <a:r>
              <a:rPr lang="ru-RU" dirty="0" err="1"/>
              <a:t>обставин</a:t>
            </a:r>
            <a:r>
              <a:rPr lang="ru-RU" dirty="0"/>
              <a:t>. </a:t>
            </a:r>
            <a:r>
              <a:rPr lang="ru-RU" dirty="0" err="1"/>
              <a:t>Проте</a:t>
            </a:r>
            <a:r>
              <a:rPr lang="ru-RU" dirty="0"/>
              <a:t>, ядром </a:t>
            </a:r>
            <a:r>
              <a:rPr lang="ru-RU" dirty="0" err="1"/>
              <a:t>мотиваційної</a:t>
            </a:r>
            <a:r>
              <a:rPr lang="ru-RU" dirty="0"/>
              <a:t> </a:t>
            </a:r>
            <a:r>
              <a:rPr lang="ru-RU" dirty="0" err="1"/>
              <a:t>сфери</a:t>
            </a:r>
            <a:r>
              <a:rPr lang="ru-RU" dirty="0"/>
              <a:t>, </a:t>
            </a:r>
            <a:r>
              <a:rPr lang="ru-RU" dirty="0" err="1"/>
              <a:t>її</a:t>
            </a:r>
            <a:r>
              <a:rPr lang="ru-RU" dirty="0"/>
              <a:t> «</a:t>
            </a:r>
            <a:r>
              <a:rPr lang="ru-RU" dirty="0" err="1"/>
              <a:t>стрижнем</a:t>
            </a:r>
            <a:r>
              <a:rPr lang="ru-RU" dirty="0"/>
              <a:t>» </a:t>
            </a:r>
            <a:r>
              <a:rPr lang="ru-RU" dirty="0" err="1"/>
              <a:t>виступають</a:t>
            </a:r>
            <a:r>
              <a:rPr lang="ru-RU" dirty="0"/>
              <a:t> </a:t>
            </a:r>
            <a:r>
              <a:rPr lang="ru-RU" dirty="0" err="1"/>
              <a:t>відносно</a:t>
            </a:r>
            <a:r>
              <a:rPr lang="ru-RU" dirty="0"/>
              <a:t> </a:t>
            </a:r>
            <a:r>
              <a:rPr lang="ru-RU" dirty="0" err="1"/>
              <a:t>стійкі</a:t>
            </a:r>
            <a:r>
              <a:rPr lang="ru-RU" dirty="0"/>
              <a:t> й </a:t>
            </a:r>
            <a:r>
              <a:rPr lang="ru-RU" dirty="0" err="1"/>
              <a:t>домінуючі</a:t>
            </a:r>
            <a:r>
              <a:rPr lang="ru-RU" dirty="0"/>
              <a:t> </a:t>
            </a:r>
            <a:r>
              <a:rPr lang="ru-RU" dirty="0" err="1"/>
              <a:t>мотиви</a:t>
            </a:r>
            <a:r>
              <a:rPr lang="ru-RU" dirty="0"/>
              <a:t> (</a:t>
            </a:r>
            <a:r>
              <a:rPr lang="ru-RU" dirty="0" err="1"/>
              <a:t>саме</a:t>
            </a:r>
            <a:r>
              <a:rPr lang="ru-RU" dirty="0"/>
              <a:t> в них </a:t>
            </a:r>
            <a:r>
              <a:rPr lang="ru-RU" dirty="0" err="1"/>
              <a:t>першочергово</a:t>
            </a:r>
            <a:r>
              <a:rPr lang="ru-RU" dirty="0"/>
              <a:t> </a:t>
            </a:r>
            <a:r>
              <a:rPr lang="ru-RU" dirty="0" err="1"/>
              <a:t>виявляється</a:t>
            </a:r>
            <a:r>
              <a:rPr lang="ru-RU" dirty="0"/>
              <a:t> </a:t>
            </a:r>
            <a:r>
              <a:rPr lang="ru-RU" dirty="0" err="1"/>
              <a:t>спрямованість</a:t>
            </a:r>
            <a:r>
              <a:rPr lang="ru-RU" dirty="0"/>
              <a:t> </a:t>
            </a:r>
            <a:r>
              <a:rPr lang="ru-RU" dirty="0" err="1"/>
              <a:t>особистості</a:t>
            </a:r>
            <a:r>
              <a:rPr lang="ru-RU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300276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В</a:t>
            </a:r>
            <a:r>
              <a:rPr lang="uk-UA" dirty="0" smtClean="0"/>
              <a:t>иди мотивації </a:t>
            </a:r>
            <a:br>
              <a:rPr lang="uk-UA" dirty="0" smtClean="0"/>
            </a:br>
            <a:r>
              <a:rPr lang="uk-UA" sz="2000" dirty="0" smtClean="0"/>
              <a:t>Позитивний результат, коли внутрішня і зовнішня – доповнюють одна одну.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Зовнішня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uk-UA" dirty="0" smtClean="0"/>
              <a:t>Внутрішня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uk-UA" sz="1800" dirty="0" smtClean="0"/>
              <a:t>Базується на зовнішніх стимулах (гроші, нагороди, пільги, преференції). Ці чинники можуть бути сильними </a:t>
            </a:r>
            <a:r>
              <a:rPr lang="uk-UA" sz="1800" dirty="0" err="1" smtClean="0"/>
              <a:t>мотиваторами</a:t>
            </a:r>
            <a:r>
              <a:rPr lang="uk-UA" sz="1800" dirty="0" smtClean="0"/>
              <a:t> і стимулюють до кращої працездатності.</a:t>
            </a:r>
            <a:endParaRPr lang="ru-RU" sz="1800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uk-UA" sz="2000" dirty="0" smtClean="0"/>
              <a:t>Коли людина самостійно хоче щось робити, відчуває насолоду від виконання конкретної діяльності. Це та мотивація, яка не залежить від зовнішніх обставин і полягає в бажанні саме </a:t>
            </a:r>
            <a:r>
              <a:rPr lang="uk-UA" sz="2000" smtClean="0"/>
              <a:t>виконувати дію.</a:t>
            </a:r>
            <a:endParaRPr lang="ru-RU" sz="2000"/>
          </a:p>
        </p:txBody>
      </p:sp>
    </p:spTree>
    <p:extLst>
      <p:ext uri="{BB962C8B-B14F-4D97-AF65-F5344CB8AC3E}">
        <p14:creationId xmlns:p14="http://schemas.microsoft.com/office/powerpoint/2010/main" val="3944451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60438" y="4986338"/>
            <a:ext cx="8183562" cy="1050925"/>
          </a:xfrm>
        </p:spPr>
        <p:txBody>
          <a:bodyPr>
            <a:normAutofit fontScale="90000"/>
          </a:bodyPr>
          <a:lstStyle/>
          <a:p>
            <a:r>
              <a:rPr lang="ru-RU" dirty="0"/>
              <a:t>Будь-яка потреба є </a:t>
            </a:r>
            <a:r>
              <a:rPr lang="ru-RU" dirty="0" err="1"/>
              <a:t>суб´єктивною</a:t>
            </a:r>
            <a:r>
              <a:rPr lang="ru-RU" dirty="0"/>
              <a:t> й </a:t>
            </a:r>
            <a:r>
              <a:rPr lang="ru-RU" dirty="0" err="1"/>
              <a:t>знаходиться</a:t>
            </a:r>
            <a:r>
              <a:rPr lang="ru-RU" dirty="0"/>
              <a:t> на </a:t>
            </a:r>
            <a:r>
              <a:rPr lang="ru-RU" dirty="0" err="1"/>
              <a:t>емоційному</a:t>
            </a:r>
            <a:r>
              <a:rPr lang="ru-RU" dirty="0"/>
              <a:t> </a:t>
            </a:r>
            <a:r>
              <a:rPr lang="ru-RU" dirty="0" err="1"/>
              <a:t>рівні</a:t>
            </a:r>
            <a:r>
              <a:rPr lang="ru-RU" dirty="0"/>
              <a:t> в </a:t>
            </a:r>
            <a:r>
              <a:rPr lang="ru-RU" dirty="0" err="1"/>
              <a:t>оперативній</a:t>
            </a:r>
            <a:r>
              <a:rPr lang="ru-RU" dirty="0"/>
              <a:t> </a:t>
            </a:r>
            <a:r>
              <a:rPr lang="ru-RU" dirty="0" err="1"/>
              <a:t>пам´яті</a:t>
            </a:r>
            <a:r>
              <a:rPr lang="ru-RU" dirty="0"/>
              <a:t>. Мотив є </a:t>
            </a:r>
            <a:r>
              <a:rPr lang="ru-RU" dirty="0" err="1"/>
              <a:t>свідомим</a:t>
            </a:r>
            <a:r>
              <a:rPr lang="ru-RU" dirty="0"/>
              <a:t>, </a:t>
            </a:r>
            <a:r>
              <a:rPr lang="ru-RU" dirty="0" err="1"/>
              <a:t>підпорядкованим</a:t>
            </a:r>
            <a:r>
              <a:rPr lang="ru-RU" dirty="0"/>
              <a:t> </a:t>
            </a:r>
            <a:r>
              <a:rPr lang="ru-RU" dirty="0" err="1"/>
              <a:t>певній</a:t>
            </a:r>
            <a:r>
              <a:rPr lang="ru-RU" dirty="0"/>
              <a:t> </a:t>
            </a:r>
            <a:r>
              <a:rPr lang="ru-RU" dirty="0" err="1"/>
              <a:t>цілі</a:t>
            </a:r>
            <a:r>
              <a:rPr lang="ru-RU" dirty="0"/>
              <a:t>. Мотив </a:t>
            </a:r>
            <a:r>
              <a:rPr lang="ru-RU" dirty="0" err="1"/>
              <a:t>зберігається</a:t>
            </a:r>
            <a:r>
              <a:rPr lang="ru-RU" dirty="0"/>
              <a:t> в </a:t>
            </a:r>
            <a:r>
              <a:rPr lang="ru-RU" dirty="0" err="1"/>
              <a:t>довгостроковій</a:t>
            </a:r>
            <a:r>
              <a:rPr lang="ru-RU" dirty="0"/>
              <a:t> </a:t>
            </a:r>
            <a:r>
              <a:rPr lang="ru-RU" dirty="0" err="1"/>
              <a:t>пам´яті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. </a:t>
            </a:r>
            <a:r>
              <a:rPr lang="ru-RU" dirty="0" err="1"/>
              <a:t>Здійснюючи</a:t>
            </a:r>
            <a:r>
              <a:rPr lang="ru-RU" dirty="0"/>
              <a:t> </a:t>
            </a:r>
            <a:r>
              <a:rPr lang="ru-RU" dirty="0" err="1"/>
              <a:t>однакові</a:t>
            </a:r>
            <a:r>
              <a:rPr lang="ru-RU" dirty="0"/>
              <a:t> за формою </a:t>
            </a:r>
            <a:r>
              <a:rPr lang="ru-RU" dirty="0" err="1"/>
              <a:t>вчинки</a:t>
            </a:r>
            <a:r>
              <a:rPr lang="ru-RU" dirty="0"/>
              <a:t>, люди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керуватися</a:t>
            </a:r>
            <a:r>
              <a:rPr lang="ru-RU" dirty="0"/>
              <a:t> </a:t>
            </a:r>
            <a:r>
              <a:rPr lang="ru-RU" dirty="0" err="1"/>
              <a:t>різними</a:t>
            </a:r>
            <a:r>
              <a:rPr lang="ru-RU" dirty="0"/>
              <a:t>, а </a:t>
            </a:r>
            <a:r>
              <a:rPr lang="ru-RU" dirty="0" err="1"/>
              <a:t>іноді</a:t>
            </a:r>
            <a:r>
              <a:rPr lang="ru-RU" dirty="0"/>
              <a:t>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суперечними</a:t>
            </a:r>
            <a:r>
              <a:rPr lang="ru-RU" dirty="0"/>
              <a:t> мотивами.</a:t>
            </a:r>
          </a:p>
        </p:txBody>
      </p:sp>
    </p:spTree>
    <p:extLst>
      <p:ext uri="{BB962C8B-B14F-4D97-AF65-F5344CB8AC3E}">
        <p14:creationId xmlns:p14="http://schemas.microsoft.com/office/powerpoint/2010/main" val="749949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81711" y="3244334"/>
            <a:ext cx="39805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/>
              <a:t>Розрізняють</a:t>
            </a:r>
            <a:r>
              <a:rPr lang="ru-RU" dirty="0"/>
              <a:t> три 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мотивів</a:t>
            </a:r>
            <a:r>
              <a:rPr lang="ru-RU" dirty="0"/>
              <a:t>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691680" y="3613666"/>
            <a:ext cx="561662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1) </a:t>
            </a:r>
            <a:r>
              <a:rPr lang="ru-RU" dirty="0" err="1"/>
              <a:t>прості</a:t>
            </a:r>
            <a:r>
              <a:rPr lang="ru-RU" dirty="0"/>
              <a:t>, до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відносять</a:t>
            </a:r>
            <a:r>
              <a:rPr lang="ru-RU" dirty="0"/>
              <a:t> потяги, </a:t>
            </a:r>
            <a:r>
              <a:rPr lang="ru-RU" dirty="0" err="1"/>
              <a:t>бажання</a:t>
            </a:r>
            <a:r>
              <a:rPr lang="ru-RU" dirty="0"/>
              <a:t>, </a:t>
            </a:r>
            <a:r>
              <a:rPr lang="ru-RU" dirty="0" err="1"/>
              <a:t>хотіння</a:t>
            </a:r>
            <a:r>
              <a:rPr lang="ru-RU" dirty="0"/>
              <a:t>;</a:t>
            </a:r>
          </a:p>
          <a:p>
            <a:endParaRPr lang="ru-RU" dirty="0"/>
          </a:p>
          <a:p>
            <a:r>
              <a:rPr lang="ru-RU" dirty="0"/>
              <a:t>2) </a:t>
            </a:r>
            <a:r>
              <a:rPr lang="ru-RU" dirty="0" err="1"/>
              <a:t>складні</a:t>
            </a:r>
            <a:r>
              <a:rPr lang="ru-RU" dirty="0"/>
              <a:t>, до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відносять</a:t>
            </a:r>
            <a:r>
              <a:rPr lang="ru-RU" dirty="0"/>
              <a:t> </a:t>
            </a:r>
            <a:r>
              <a:rPr lang="ru-RU" dirty="0" err="1"/>
              <a:t>інтереси</a:t>
            </a:r>
            <a:r>
              <a:rPr lang="ru-RU" dirty="0"/>
              <a:t>, </a:t>
            </a:r>
            <a:r>
              <a:rPr lang="ru-RU" dirty="0" err="1"/>
              <a:t>схильності</a:t>
            </a:r>
            <a:r>
              <a:rPr lang="ru-RU" dirty="0"/>
              <a:t>, </a:t>
            </a:r>
            <a:r>
              <a:rPr lang="ru-RU" dirty="0" err="1"/>
              <a:t>ідеали</a:t>
            </a:r>
            <a:r>
              <a:rPr lang="ru-RU" dirty="0"/>
              <a:t>;</a:t>
            </a:r>
          </a:p>
          <a:p>
            <a:endParaRPr lang="ru-RU" dirty="0"/>
          </a:p>
          <a:p>
            <a:r>
              <a:rPr lang="ru-RU" dirty="0"/>
              <a:t>3) </a:t>
            </a:r>
            <a:r>
              <a:rPr lang="ru-RU" dirty="0" err="1"/>
              <a:t>випадкові</a:t>
            </a:r>
            <a:r>
              <a:rPr lang="ru-RU" dirty="0"/>
              <a:t>, до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відносять</a:t>
            </a:r>
            <a:r>
              <a:rPr lang="ru-RU" dirty="0"/>
              <a:t> </a:t>
            </a:r>
            <a:r>
              <a:rPr lang="ru-RU" dirty="0" err="1"/>
              <a:t>почуття</a:t>
            </a:r>
            <a:r>
              <a:rPr lang="ru-RU" dirty="0"/>
              <a:t>, </a:t>
            </a:r>
            <a:r>
              <a:rPr lang="ru-RU" dirty="0" err="1"/>
              <a:t>звички</a:t>
            </a:r>
            <a:r>
              <a:rPr lang="ru-RU" dirty="0"/>
              <a:t> й </a:t>
            </a:r>
            <a:r>
              <a:rPr lang="ru-RU" dirty="0" err="1"/>
              <a:t>афекти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48470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18</TotalTime>
  <Words>471</Words>
  <Application>Microsoft Office PowerPoint</Application>
  <PresentationFormat>Экран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Аспект</vt:lpstr>
      <vt:lpstr>ПРОБЛЕМА МОТИВАЦІЇ ПОВЕДІНКИ ТА ДІЯЛЬНОСТІ ЛЮДИНИ</vt:lpstr>
      <vt:lpstr>Презентация PowerPoint</vt:lpstr>
      <vt:lpstr>Поняття мотивація в психології використовують у двох значеннях:</vt:lpstr>
      <vt:lpstr>Презентация PowerPoint</vt:lpstr>
      <vt:lpstr>Види мотивації  Позитивний результат, коли внутрішня і зовнішня – доповнюють одна одну.</vt:lpstr>
      <vt:lpstr>Будь-яка потреба є суб´єктивною й знаходиться на емоційному рівні в оперативній пам´яті. Мотив є свідомим, підпорядкованим певній цілі. Мотив зберігається в довгостроковій пам´яті людини. Здійснюючи однакові за формою вчинки, люди можуть керуватися різними, а іноді навіть суперечними мотивами.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ПРОБЛЕМА МОТИВАЦІЇ ПОВЕДІНКИ ТА ДІЯЛЬНОСТІ ЛЮДИНИ</dc:title>
  <dc:creator>Пользователь</dc:creator>
  <cp:lastModifiedBy>Пользователь</cp:lastModifiedBy>
  <cp:revision>3</cp:revision>
  <dcterms:created xsi:type="dcterms:W3CDTF">2023-09-14T19:40:42Z</dcterms:created>
  <dcterms:modified xsi:type="dcterms:W3CDTF">2023-09-20T18:19:54Z</dcterms:modified>
</cp:coreProperties>
</file>