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1"/>
  </p:notesMasterIdLst>
  <p:sldIdLst>
    <p:sldId id="256" r:id="rId2"/>
    <p:sldId id="258" r:id="rId3"/>
    <p:sldId id="259" r:id="rId4"/>
    <p:sldId id="257" r:id="rId5"/>
    <p:sldId id="261" r:id="rId6"/>
    <p:sldId id="262" r:id="rId7"/>
    <p:sldId id="263" r:id="rId8"/>
    <p:sldId id="264" r:id="rId9"/>
    <p:sldId id="265"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15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CDB64A-2879-4C73-B568-FB215E0C149A}" type="datetimeFigureOut">
              <a:rPr lang="ru-RU" smtClean="0"/>
              <a:pPr/>
              <a:t>24.10.2023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3A48521-F7E4-48DE-9F85-5AFE3B59CBE6}"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Образ слайда 1"/>
          <p:cNvSpPr>
            <a:spLocks noGrp="1" noRot="1" noChangeAspect="1" noTextEdit="1"/>
          </p:cNvSpPr>
          <p:nvPr>
            <p:ph type="sldImg"/>
          </p:nvPr>
        </p:nvSpPr>
        <p:spPr bwMode="auto">
          <a:noFill/>
          <a:ln>
            <a:solidFill>
              <a:srgbClr val="000000"/>
            </a:solidFill>
            <a:miter lim="800000"/>
            <a:headEnd/>
            <a:tailEnd/>
          </a:ln>
        </p:spPr>
      </p:sp>
      <p:sp>
        <p:nvSpPr>
          <p:cNvPr id="12291"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12292"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6B759C2-E8A9-4968-B1C5-0C7D1BB441B0}" type="slidenum">
              <a:rPr lang="ru-RU" smtClean="0"/>
              <a:pPr/>
              <a:t>3</a:t>
            </a:fld>
            <a:endParaRPr lang="ru-R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Образ слайда 1"/>
          <p:cNvSpPr>
            <a:spLocks noGrp="1" noRot="1" noChangeAspect="1" noTextEdit="1"/>
          </p:cNvSpPr>
          <p:nvPr>
            <p:ph type="sldImg"/>
          </p:nvPr>
        </p:nvSpPr>
        <p:spPr bwMode="auto">
          <a:noFill/>
          <a:ln>
            <a:solidFill>
              <a:srgbClr val="000000"/>
            </a:solidFill>
            <a:miter lim="800000"/>
            <a:headEnd/>
            <a:tailEnd/>
          </a:ln>
        </p:spPr>
      </p:sp>
      <p:sp>
        <p:nvSpPr>
          <p:cNvPr id="12291"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12292"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6B759C2-E8A9-4968-B1C5-0C7D1BB441B0}" type="slidenum">
              <a:rPr lang="ru-RU" smtClean="0"/>
              <a:pPr/>
              <a:t>4</a:t>
            </a:fld>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BC773B4A-758E-429F-B5A2-82D467398F23}" type="datetimeFigureOut">
              <a:rPr lang="ru-RU" smtClean="0"/>
              <a:pPr/>
              <a:t>24.10.2023</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62F8175D-76CA-4CDD-8355-451C8D3F5993}"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C773B4A-758E-429F-B5A2-82D467398F23}" type="datetimeFigureOut">
              <a:rPr lang="ru-RU" smtClean="0"/>
              <a:pPr/>
              <a:t>24.10.2023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2F8175D-76CA-4CDD-8355-451C8D3F5993}"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C773B4A-758E-429F-B5A2-82D467398F23}" type="datetimeFigureOut">
              <a:rPr lang="ru-RU" smtClean="0"/>
              <a:pPr/>
              <a:t>24.10.2023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2F8175D-76CA-4CDD-8355-451C8D3F5993}"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C773B4A-758E-429F-B5A2-82D467398F23}" type="datetimeFigureOut">
              <a:rPr lang="ru-RU" smtClean="0"/>
              <a:pPr/>
              <a:t>24.10.2023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2F8175D-76CA-4CDD-8355-451C8D3F5993}"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BC773B4A-758E-429F-B5A2-82D467398F23}" type="datetimeFigureOut">
              <a:rPr lang="ru-RU" smtClean="0"/>
              <a:pPr/>
              <a:t>24.10.2023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2F8175D-76CA-4CDD-8355-451C8D3F5993}"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C773B4A-758E-429F-B5A2-82D467398F23}" type="datetimeFigureOut">
              <a:rPr lang="ru-RU" smtClean="0"/>
              <a:pPr/>
              <a:t>24.10.2023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2F8175D-76CA-4CDD-8355-451C8D3F5993}"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BC773B4A-758E-429F-B5A2-82D467398F23}" type="datetimeFigureOut">
              <a:rPr lang="ru-RU" smtClean="0"/>
              <a:pPr/>
              <a:t>24.10.2023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2F8175D-76CA-4CDD-8355-451C8D3F5993}"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BC773B4A-758E-429F-B5A2-82D467398F23}" type="datetimeFigureOut">
              <a:rPr lang="ru-RU" smtClean="0"/>
              <a:pPr/>
              <a:t>24.10.2023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2F8175D-76CA-4CDD-8355-451C8D3F5993}"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C773B4A-758E-429F-B5A2-82D467398F23}" type="datetimeFigureOut">
              <a:rPr lang="ru-RU" smtClean="0"/>
              <a:pPr/>
              <a:t>24.10.2023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2F8175D-76CA-4CDD-8355-451C8D3F5993}"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C773B4A-758E-429F-B5A2-82D467398F23}" type="datetimeFigureOut">
              <a:rPr lang="ru-RU" smtClean="0"/>
              <a:pPr/>
              <a:t>24.10.2023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2F8175D-76CA-4CDD-8355-451C8D3F5993}"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BC773B4A-758E-429F-B5A2-82D467398F23}" type="datetimeFigureOut">
              <a:rPr lang="ru-RU" smtClean="0"/>
              <a:pPr/>
              <a:t>24.10.2023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62F8175D-76CA-4CDD-8355-451C8D3F5993}"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C773B4A-758E-429F-B5A2-82D467398F23}" type="datetimeFigureOut">
              <a:rPr lang="ru-RU" smtClean="0"/>
              <a:pPr/>
              <a:t>24.10.2023</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2F8175D-76CA-4CDD-8355-451C8D3F5993}"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ctrTitle"/>
          </p:nvPr>
        </p:nvSpPr>
        <p:spPr/>
        <p:txBody>
          <a:bodyPr>
            <a:normAutofit fontScale="90000"/>
          </a:bodyPr>
          <a:lstStyle/>
          <a:p>
            <a:pPr algn="ctr" eaLnBrk="1" hangingPunct="1">
              <a:defRPr/>
            </a:pPr>
            <a:r>
              <a:rPr lang="ru-RU" sz="4800" dirty="0" smtClean="0"/>
              <a:t/>
            </a:r>
            <a:br>
              <a:rPr lang="ru-RU" sz="4800" dirty="0" smtClean="0"/>
            </a:br>
            <a:r>
              <a:rPr lang="ru-RU" sz="4800" dirty="0" smtClean="0"/>
              <a:t/>
            </a:r>
            <a:br>
              <a:rPr lang="ru-RU" sz="4800" dirty="0" smtClean="0"/>
            </a:br>
            <a:r>
              <a:rPr lang="ru-RU" sz="4800" dirty="0" smtClean="0"/>
              <a:t/>
            </a:r>
            <a:br>
              <a:rPr lang="ru-RU" sz="4800" dirty="0" smtClean="0"/>
            </a:br>
            <a:r>
              <a:rPr lang="ru-RU" sz="4800" dirty="0" smtClean="0"/>
              <a:t/>
            </a:r>
            <a:br>
              <a:rPr lang="ru-RU" sz="4800" dirty="0" smtClean="0"/>
            </a:br>
            <a:r>
              <a:rPr lang="ru-RU" sz="4800" dirty="0" smtClean="0"/>
              <a:t/>
            </a:r>
            <a:br>
              <a:rPr lang="ru-RU" sz="4800" dirty="0" smtClean="0"/>
            </a:br>
            <a:r>
              <a:rPr lang="ru-RU" sz="4800" dirty="0" smtClean="0"/>
              <a:t/>
            </a:r>
            <a:br>
              <a:rPr lang="ru-RU" sz="4800" dirty="0" smtClean="0"/>
            </a:br>
            <a:r>
              <a:rPr lang="ru-RU" sz="4800" dirty="0" smtClean="0"/>
              <a:t/>
            </a:r>
            <a:br>
              <a:rPr lang="ru-RU" sz="4800" dirty="0" smtClean="0"/>
            </a:br>
            <a:r>
              <a:rPr lang="ru-RU" sz="4800" dirty="0" smtClean="0"/>
              <a:t/>
            </a:r>
            <a:br>
              <a:rPr lang="ru-RU" sz="4800" dirty="0" smtClean="0"/>
            </a:br>
            <a:r>
              <a:rPr lang="ru-RU" sz="4800" dirty="0" smtClean="0"/>
              <a:t/>
            </a:r>
            <a:br>
              <a:rPr lang="ru-RU" sz="4800" dirty="0" smtClean="0"/>
            </a:br>
            <a:r>
              <a:rPr lang="ru-RU" sz="4800" dirty="0" smtClean="0"/>
              <a:t/>
            </a:r>
            <a:br>
              <a:rPr lang="ru-RU" sz="4800" dirty="0" smtClean="0"/>
            </a:br>
            <a:r>
              <a:rPr lang="uk-UA" sz="4800" i="1" dirty="0" smtClean="0">
                <a:effectLst>
                  <a:outerShdw blurRad="38100" dist="38100" dir="2700000" algn="tl">
                    <a:srgbClr val="000000">
                      <a:alpha val="43137"/>
                    </a:srgbClr>
                  </a:outerShdw>
                </a:effectLst>
              </a:rPr>
              <a:t/>
            </a:r>
            <a:br>
              <a:rPr lang="uk-UA" sz="4800" i="1" dirty="0" smtClean="0">
                <a:effectLst>
                  <a:outerShdw blurRad="38100" dist="38100" dir="2700000" algn="tl">
                    <a:srgbClr val="000000">
                      <a:alpha val="43137"/>
                    </a:srgbClr>
                  </a:outerShdw>
                </a:effectLst>
              </a:rPr>
            </a:br>
            <a:r>
              <a:rPr lang="uk-UA" sz="4800" i="1" dirty="0" smtClean="0">
                <a:effectLst>
                  <a:outerShdw blurRad="38100" dist="38100" dir="2700000" algn="tl">
                    <a:srgbClr val="000000">
                      <a:alpha val="43137"/>
                    </a:srgbClr>
                  </a:outerShdw>
                </a:effectLst>
              </a:rPr>
              <a:t> </a:t>
            </a:r>
          </a:p>
        </p:txBody>
      </p:sp>
      <p:sp>
        <p:nvSpPr>
          <p:cNvPr id="3" name="Подзаголовок 2"/>
          <p:cNvSpPr>
            <a:spLocks noGrp="1"/>
          </p:cNvSpPr>
          <p:nvPr>
            <p:ph type="subTitle" idx="1"/>
          </p:nvPr>
        </p:nvSpPr>
        <p:spPr>
          <a:xfrm>
            <a:off x="533400" y="500042"/>
            <a:ext cx="7854696" cy="5643602"/>
          </a:xfrm>
        </p:spPr>
        <p:txBody>
          <a:bodyPr>
            <a:normAutofit fontScale="85000" lnSpcReduction="20000"/>
          </a:bodyPr>
          <a:lstStyle/>
          <a:p>
            <a:pPr algn="ctr"/>
            <a:r>
              <a:rPr lang="ru-RU" sz="2800" dirty="0" smtClean="0">
                <a:solidFill>
                  <a:schemeClr val="accent4">
                    <a:lumMod val="50000"/>
                  </a:schemeClr>
                </a:solidFill>
              </a:rPr>
              <a:t>ТЕМА:</a:t>
            </a:r>
            <a:br>
              <a:rPr lang="ru-RU" sz="2800" dirty="0" smtClean="0">
                <a:solidFill>
                  <a:schemeClr val="accent4">
                    <a:lumMod val="50000"/>
                  </a:schemeClr>
                </a:solidFill>
              </a:rPr>
            </a:br>
            <a:r>
              <a:rPr lang="ru-RU" sz="6000" dirty="0" smtClean="0"/>
              <a:t> </a:t>
            </a:r>
            <a:r>
              <a:rPr lang="uk-UA" sz="6200" b="1" dirty="0" smtClean="0"/>
              <a:t>Колізійні </a:t>
            </a:r>
            <a:r>
              <a:rPr lang="uk-UA" sz="6200" b="1" dirty="0" smtClean="0"/>
              <a:t>норми міжнародного приватного права. </a:t>
            </a:r>
            <a:r>
              <a:rPr lang="ru-RU" sz="6200" b="1" i="1" dirty="0" smtClean="0"/>
              <a:t/>
            </a:r>
            <a:br>
              <a:rPr lang="ru-RU" sz="6200" b="1" i="1" dirty="0" smtClean="0"/>
            </a:br>
            <a:r>
              <a:rPr lang="uk-UA" sz="6200" b="1" dirty="0" smtClean="0"/>
              <a:t>Застосування іноземного права</a:t>
            </a:r>
            <a:endParaRPr lang="ru-RU" sz="6200" dirty="0" smtClean="0"/>
          </a:p>
          <a:p>
            <a:pPr algn="ctr"/>
            <a:r>
              <a:rPr lang="ru-RU" sz="6000" dirty="0" smtClean="0">
                <a:solidFill>
                  <a:schemeClr val="accent6">
                    <a:lumMod val="50000"/>
                  </a:schemeClr>
                </a:solidFill>
              </a:rPr>
              <a:t/>
            </a:r>
            <a:br>
              <a:rPr lang="ru-RU" sz="6000" dirty="0" smtClean="0">
                <a:solidFill>
                  <a:schemeClr val="accent6">
                    <a:lumMod val="50000"/>
                  </a:schemeClr>
                </a:solidFill>
              </a:rPr>
            </a:br>
            <a:r>
              <a:rPr lang="ru-RU" sz="6000" dirty="0" smtClean="0">
                <a:solidFill>
                  <a:schemeClr val="accent6">
                    <a:lumMod val="50000"/>
                  </a:schemeClr>
                </a:solidFill>
              </a:rPr>
              <a:t/>
            </a:r>
            <a:br>
              <a:rPr lang="ru-RU" sz="6000" dirty="0" smtClean="0">
                <a:solidFill>
                  <a:schemeClr val="accent6">
                    <a:lumMod val="50000"/>
                  </a:schemeClr>
                </a:solidFill>
              </a:rPr>
            </a:br>
            <a:endParaRPr lang="ru-RU" sz="6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57166"/>
            <a:ext cx="8229600" cy="1489922"/>
          </a:xfrm>
        </p:spPr>
        <p:txBody>
          <a:bodyPr>
            <a:noAutofit/>
          </a:bodyPr>
          <a:lstStyle/>
          <a:p>
            <a:pPr algn="ctr"/>
            <a:r>
              <a:rPr lang="uk-UA" sz="3600" b="1" dirty="0" smtClean="0"/>
              <a:t/>
            </a:r>
            <a:br>
              <a:rPr lang="uk-UA" sz="3600" b="1" dirty="0" smtClean="0"/>
            </a:br>
            <a:r>
              <a:rPr lang="uk-UA" sz="3600" b="1" dirty="0" smtClean="0"/>
              <a:t/>
            </a:r>
            <a:br>
              <a:rPr lang="uk-UA" sz="3600" b="1" dirty="0" smtClean="0"/>
            </a:br>
            <a:r>
              <a:rPr lang="uk-UA" sz="3600" b="1" dirty="0" smtClean="0"/>
              <a:t>Застосування </a:t>
            </a:r>
            <a:r>
              <a:rPr lang="uk-UA" sz="3600" b="1" dirty="0" smtClean="0"/>
              <a:t>іноземного права</a:t>
            </a:r>
            <a:r>
              <a:rPr lang="ru-RU" sz="3600" dirty="0" smtClean="0"/>
              <a:t/>
            </a:r>
            <a:br>
              <a:rPr lang="ru-RU" sz="3600" dirty="0" smtClean="0"/>
            </a:br>
            <a:r>
              <a:rPr lang="uk-UA" sz="3600" b="1" dirty="0" smtClean="0"/>
              <a:t> </a:t>
            </a:r>
            <a:r>
              <a:rPr lang="ru-RU" sz="3600" dirty="0" smtClean="0"/>
              <a:t/>
            </a:r>
            <a:br>
              <a:rPr lang="ru-RU" sz="3600" dirty="0" smtClean="0"/>
            </a:br>
            <a:r>
              <a:rPr lang="ru-RU" sz="3600" dirty="0" smtClean="0"/>
              <a:t/>
            </a:r>
            <a:br>
              <a:rPr lang="ru-RU" sz="3600" dirty="0" smtClean="0"/>
            </a:br>
            <a:r>
              <a:rPr lang="uk-UA" sz="3600" b="1" dirty="0" smtClean="0"/>
              <a:t/>
            </a:r>
            <a:br>
              <a:rPr lang="uk-UA" sz="3600" b="1" dirty="0" smtClean="0"/>
            </a:br>
            <a:r>
              <a:rPr lang="uk-UA" sz="3600" b="1" dirty="0" smtClean="0"/>
              <a:t/>
            </a:r>
            <a:br>
              <a:rPr lang="uk-UA" sz="3600" b="1" dirty="0" smtClean="0"/>
            </a:br>
            <a:r>
              <a:rPr lang="uk-UA" sz="3600" b="1" dirty="0" smtClean="0"/>
              <a:t/>
            </a:r>
            <a:br>
              <a:rPr lang="uk-UA" sz="3600" b="1" dirty="0" smtClean="0"/>
            </a:br>
            <a:r>
              <a:rPr lang="uk-UA" sz="3600" b="1" dirty="0" smtClean="0"/>
              <a:t/>
            </a:r>
            <a:br>
              <a:rPr lang="uk-UA" sz="3600" b="1" dirty="0" smtClean="0"/>
            </a:br>
            <a:r>
              <a:rPr lang="ru-RU" sz="3600" dirty="0" smtClean="0"/>
              <a:t/>
            </a:r>
            <a:br>
              <a:rPr lang="ru-RU" sz="3600" dirty="0" smtClean="0"/>
            </a:br>
            <a:r>
              <a:rPr lang="uk-UA" sz="3600" b="1" dirty="0" smtClean="0"/>
              <a:t> </a:t>
            </a:r>
            <a:r>
              <a:rPr lang="uk-UA" sz="3600" b="1" dirty="0" smtClean="0"/>
              <a:t/>
            </a:r>
            <a:br>
              <a:rPr lang="uk-UA" sz="3600" b="1" dirty="0" smtClean="0"/>
            </a:br>
            <a:r>
              <a:rPr lang="uk-UA" sz="3600" b="1" dirty="0" smtClean="0"/>
              <a:t/>
            </a:r>
            <a:br>
              <a:rPr lang="uk-UA" sz="3600" b="1" dirty="0" smtClean="0"/>
            </a:br>
            <a:r>
              <a:rPr lang="uk-UA" sz="3600" b="1" dirty="0" smtClean="0"/>
              <a:t/>
            </a:r>
            <a:br>
              <a:rPr lang="uk-UA" sz="3600" b="1" dirty="0" smtClean="0"/>
            </a:br>
            <a:r>
              <a:rPr lang="uk-UA" sz="3600" b="1" dirty="0" smtClean="0"/>
              <a:t/>
            </a:r>
            <a:br>
              <a:rPr lang="uk-UA" sz="3600" b="1" dirty="0" smtClean="0"/>
            </a:br>
            <a:r>
              <a:rPr lang="uk-UA" sz="3600" b="1" dirty="0" smtClean="0"/>
              <a:t/>
            </a:r>
            <a:br>
              <a:rPr lang="uk-UA" sz="3600" b="1" dirty="0" smtClean="0"/>
            </a:br>
            <a:r>
              <a:rPr lang="uk-UA" sz="3600" b="1" dirty="0" smtClean="0"/>
              <a:t/>
            </a:r>
            <a:br>
              <a:rPr lang="uk-UA" sz="3600" b="1" dirty="0" smtClean="0"/>
            </a:br>
            <a:r>
              <a:rPr lang="uk-UA" sz="3600" b="1" dirty="0" smtClean="0"/>
              <a:t/>
            </a:r>
            <a:br>
              <a:rPr lang="uk-UA" sz="3600" b="1" dirty="0" smtClean="0"/>
            </a:br>
            <a:r>
              <a:rPr lang="uk-UA" sz="3600" b="1" dirty="0" smtClean="0"/>
              <a:t/>
            </a:r>
            <a:br>
              <a:rPr lang="uk-UA" sz="3600" b="1" dirty="0" smtClean="0"/>
            </a:br>
            <a:r>
              <a:rPr lang="uk-UA" sz="3600" b="1" dirty="0" smtClean="0"/>
              <a:t> </a:t>
            </a:r>
            <a:r>
              <a:rPr lang="uk-UA" sz="3600" b="1" dirty="0" smtClean="0"/>
              <a:t/>
            </a:r>
            <a:br>
              <a:rPr lang="uk-UA" sz="3600" b="1" dirty="0" smtClean="0"/>
            </a:br>
            <a:r>
              <a:rPr lang="uk-UA" sz="3600" b="1" dirty="0" smtClean="0"/>
              <a:t/>
            </a:r>
            <a:br>
              <a:rPr lang="uk-UA" sz="3600" b="1" dirty="0" smtClean="0"/>
            </a:br>
            <a:r>
              <a:rPr lang="uk-UA" sz="3600" b="1" dirty="0" smtClean="0"/>
              <a:t/>
            </a:r>
            <a:br>
              <a:rPr lang="uk-UA" sz="3600" b="1" dirty="0" smtClean="0"/>
            </a:br>
            <a:r>
              <a:rPr lang="uk-UA" sz="3600" b="1" dirty="0" smtClean="0"/>
              <a:t/>
            </a:r>
            <a:br>
              <a:rPr lang="uk-UA" sz="3600" b="1" dirty="0" smtClean="0"/>
            </a:br>
            <a:r>
              <a:rPr lang="uk-UA" sz="3600" b="1" dirty="0" smtClean="0"/>
              <a:t/>
            </a:r>
            <a:br>
              <a:rPr lang="uk-UA" sz="3600" b="1" dirty="0" smtClean="0"/>
            </a:br>
            <a:r>
              <a:rPr lang="uk-UA" sz="3600" b="1" dirty="0" smtClean="0"/>
              <a:t/>
            </a:r>
            <a:br>
              <a:rPr lang="uk-UA" sz="3600" b="1" dirty="0" smtClean="0"/>
            </a:br>
            <a:r>
              <a:rPr lang="uk-UA" sz="3600" b="1" dirty="0" smtClean="0"/>
              <a:t/>
            </a:r>
            <a:br>
              <a:rPr lang="uk-UA" sz="3600" b="1" dirty="0" smtClean="0"/>
            </a:br>
            <a:r>
              <a:rPr lang="uk-UA" sz="3600" b="1" dirty="0" smtClean="0"/>
              <a:t/>
            </a:r>
            <a:br>
              <a:rPr lang="uk-UA" sz="3600" b="1" dirty="0" smtClean="0"/>
            </a:br>
            <a:r>
              <a:rPr lang="uk-UA" sz="4000" b="1" dirty="0" smtClean="0"/>
              <a:t> </a:t>
            </a:r>
            <a:r>
              <a:rPr lang="uk-UA" sz="4000" b="1" dirty="0" smtClean="0"/>
              <a:t>Тема:Колізійні </a:t>
            </a:r>
            <a:r>
              <a:rPr lang="uk-UA" sz="4000" b="1" dirty="0" smtClean="0"/>
              <a:t>норми міжнародного приватного права. </a:t>
            </a:r>
            <a:r>
              <a:rPr lang="ru-RU" sz="3600" b="1" i="1" dirty="0" smtClean="0"/>
              <a:t/>
            </a:r>
            <a:br>
              <a:rPr lang="ru-RU" sz="3600" b="1" i="1" dirty="0" smtClean="0"/>
            </a:br>
            <a:endParaRPr lang="ru-RU" sz="3600" dirty="0"/>
          </a:p>
        </p:txBody>
      </p:sp>
      <p:sp>
        <p:nvSpPr>
          <p:cNvPr id="3" name="Содержимое 2"/>
          <p:cNvSpPr>
            <a:spLocks noGrp="1"/>
          </p:cNvSpPr>
          <p:nvPr>
            <p:ph idx="1"/>
          </p:nvPr>
        </p:nvSpPr>
        <p:spPr/>
        <p:txBody>
          <a:bodyPr>
            <a:normAutofit/>
          </a:bodyPr>
          <a:lstStyle/>
          <a:p>
            <a:pPr algn="ctr">
              <a:buNone/>
            </a:pPr>
            <a:r>
              <a:rPr lang="uk-UA" sz="2400" dirty="0" smtClean="0"/>
              <a:t>ПЛАН</a:t>
            </a:r>
            <a:endParaRPr lang="ru-RU" sz="2400" dirty="0" smtClean="0"/>
          </a:p>
          <a:p>
            <a:pPr marL="457200" indent="-457200">
              <a:buFont typeface="+mj-lt"/>
              <a:buAutoNum type="arabicPeriod"/>
            </a:pPr>
            <a:r>
              <a:rPr lang="ru-RU" sz="2400" i="1" dirty="0" err="1" smtClean="0">
                <a:solidFill>
                  <a:schemeClr val="accent1"/>
                </a:solidFill>
              </a:rPr>
              <a:t>Колізійна</a:t>
            </a:r>
            <a:r>
              <a:rPr lang="ru-RU" sz="2400" i="1" dirty="0" smtClean="0">
                <a:solidFill>
                  <a:schemeClr val="accent1"/>
                </a:solidFill>
              </a:rPr>
              <a:t> </a:t>
            </a:r>
            <a:r>
              <a:rPr lang="ru-RU" sz="2400" i="1" dirty="0" smtClean="0">
                <a:solidFill>
                  <a:schemeClr val="accent1"/>
                </a:solidFill>
              </a:rPr>
              <a:t>норма та </a:t>
            </a:r>
            <a:r>
              <a:rPr lang="ru-RU" sz="2400" i="1" dirty="0" err="1" smtClean="0">
                <a:solidFill>
                  <a:schemeClr val="accent1"/>
                </a:solidFill>
              </a:rPr>
              <a:t>її</a:t>
            </a:r>
            <a:r>
              <a:rPr lang="ru-RU" sz="2400" i="1" dirty="0" smtClean="0">
                <a:solidFill>
                  <a:schemeClr val="accent1"/>
                </a:solidFill>
              </a:rPr>
              <a:t> </a:t>
            </a:r>
            <a:r>
              <a:rPr lang="ru-RU" sz="2400" i="1" dirty="0" err="1" smtClean="0">
                <a:solidFill>
                  <a:schemeClr val="accent1"/>
                </a:solidFill>
              </a:rPr>
              <a:t>елементи</a:t>
            </a:r>
            <a:r>
              <a:rPr lang="ru-RU" sz="2400" i="1" dirty="0" smtClean="0">
                <a:solidFill>
                  <a:schemeClr val="accent1"/>
                </a:solidFill>
              </a:rPr>
              <a:t>.</a:t>
            </a:r>
            <a:endParaRPr lang="ru-RU" sz="2400" dirty="0" smtClean="0">
              <a:solidFill>
                <a:schemeClr val="accent1"/>
              </a:solidFill>
            </a:endParaRPr>
          </a:p>
          <a:p>
            <a:pPr marL="457200" indent="-457200">
              <a:buFont typeface="+mj-lt"/>
              <a:buAutoNum type="arabicPeriod"/>
            </a:pPr>
            <a:r>
              <a:rPr lang="ru-RU" sz="2400" dirty="0" smtClean="0">
                <a:solidFill>
                  <a:schemeClr val="accent1"/>
                </a:solidFill>
              </a:rPr>
              <a:t> </a:t>
            </a:r>
            <a:r>
              <a:rPr lang="ru-RU" sz="2400" i="1" dirty="0" err="1" smtClean="0">
                <a:solidFill>
                  <a:schemeClr val="accent1"/>
                </a:solidFill>
              </a:rPr>
              <a:t>Типи</a:t>
            </a:r>
            <a:r>
              <a:rPr lang="ru-RU" sz="2400" i="1" dirty="0" smtClean="0">
                <a:solidFill>
                  <a:schemeClr val="accent1"/>
                </a:solidFill>
              </a:rPr>
              <a:t> </a:t>
            </a:r>
            <a:r>
              <a:rPr lang="ru-RU" sz="2400" i="1" dirty="0" err="1" smtClean="0">
                <a:solidFill>
                  <a:schemeClr val="accent1"/>
                </a:solidFill>
              </a:rPr>
              <a:t>колізійних</a:t>
            </a:r>
            <a:r>
              <a:rPr lang="ru-RU" sz="2400" i="1" dirty="0" smtClean="0">
                <a:solidFill>
                  <a:schemeClr val="accent1"/>
                </a:solidFill>
              </a:rPr>
              <a:t> </a:t>
            </a:r>
            <a:r>
              <a:rPr lang="ru-RU" sz="2400" i="1" dirty="0" err="1" smtClean="0">
                <a:solidFill>
                  <a:schemeClr val="accent1"/>
                </a:solidFill>
              </a:rPr>
              <a:t>прив'язок</a:t>
            </a:r>
            <a:r>
              <a:rPr lang="ru-RU" sz="2400" i="1" dirty="0" smtClean="0">
                <a:solidFill>
                  <a:schemeClr val="accent1"/>
                </a:solidFill>
              </a:rPr>
              <a:t>.</a:t>
            </a:r>
            <a:endParaRPr lang="ru-RU" sz="2400" dirty="0" smtClean="0">
              <a:solidFill>
                <a:schemeClr val="accent1"/>
              </a:solidFill>
            </a:endParaRPr>
          </a:p>
          <a:p>
            <a:pPr marL="457200" indent="-457200">
              <a:buFont typeface="+mj-lt"/>
              <a:buAutoNum type="arabicPeriod"/>
            </a:pPr>
            <a:r>
              <a:rPr lang="ru-RU" sz="2400" i="1" dirty="0" err="1" smtClean="0">
                <a:solidFill>
                  <a:schemeClr val="accent1"/>
                </a:solidFill>
              </a:rPr>
              <a:t>Правова</a:t>
            </a:r>
            <a:r>
              <a:rPr lang="ru-RU" sz="2400" i="1" dirty="0" smtClean="0">
                <a:solidFill>
                  <a:schemeClr val="accent1"/>
                </a:solidFill>
              </a:rPr>
              <a:t> </a:t>
            </a:r>
            <a:r>
              <a:rPr lang="ru-RU" sz="2400" i="1" dirty="0" err="1" smtClean="0">
                <a:solidFill>
                  <a:schemeClr val="accent1"/>
                </a:solidFill>
              </a:rPr>
              <a:t>кваліфікація</a:t>
            </a:r>
            <a:r>
              <a:rPr lang="ru-RU" sz="2400" i="1" dirty="0" smtClean="0">
                <a:solidFill>
                  <a:schemeClr val="accent1"/>
                </a:solidFill>
              </a:rPr>
              <a:t>. </a:t>
            </a:r>
            <a:r>
              <a:rPr lang="ru-RU" sz="2400" i="1" dirty="0" err="1" smtClean="0">
                <a:solidFill>
                  <a:schemeClr val="accent1"/>
                </a:solidFill>
              </a:rPr>
              <a:t>Застосування</a:t>
            </a:r>
            <a:r>
              <a:rPr lang="ru-RU" sz="2400" i="1" dirty="0" smtClean="0">
                <a:solidFill>
                  <a:schemeClr val="accent1"/>
                </a:solidFill>
              </a:rPr>
              <a:t> </a:t>
            </a:r>
            <a:r>
              <a:rPr lang="ru-RU" sz="2400" i="1" dirty="0" err="1" smtClean="0">
                <a:solidFill>
                  <a:schemeClr val="accent1"/>
                </a:solidFill>
              </a:rPr>
              <a:t>колізійних</a:t>
            </a:r>
            <a:r>
              <a:rPr lang="ru-RU" sz="2400" i="1" dirty="0" smtClean="0">
                <a:solidFill>
                  <a:schemeClr val="accent1"/>
                </a:solidFill>
              </a:rPr>
              <a:t> норм.</a:t>
            </a:r>
            <a:endParaRPr lang="ru-RU" sz="2400" dirty="0" smtClean="0">
              <a:solidFill>
                <a:schemeClr val="accent1"/>
              </a:solidFill>
            </a:endParaRPr>
          </a:p>
          <a:p>
            <a:pPr marL="457200" indent="-457200">
              <a:buFont typeface="+mj-lt"/>
              <a:buAutoNum type="arabicPeriod"/>
            </a:pPr>
            <a:r>
              <a:rPr lang="ru-RU" sz="2400" dirty="0" smtClean="0">
                <a:solidFill>
                  <a:schemeClr val="accent1"/>
                </a:solidFill>
              </a:rPr>
              <a:t> </a:t>
            </a:r>
            <a:r>
              <a:rPr lang="ru-RU" sz="2400" i="1" dirty="0" err="1" smtClean="0">
                <a:solidFill>
                  <a:schemeClr val="accent1"/>
                </a:solidFill>
              </a:rPr>
              <a:t>Застереження</a:t>
            </a:r>
            <a:r>
              <a:rPr lang="ru-RU" sz="2400" i="1" dirty="0" smtClean="0">
                <a:solidFill>
                  <a:schemeClr val="accent1"/>
                </a:solidFill>
              </a:rPr>
              <a:t> про </a:t>
            </a:r>
            <a:r>
              <a:rPr lang="ru-RU" sz="2400" i="1" dirty="0" err="1" smtClean="0">
                <a:solidFill>
                  <a:schemeClr val="accent1"/>
                </a:solidFill>
              </a:rPr>
              <a:t>публічний</a:t>
            </a:r>
            <a:r>
              <a:rPr lang="ru-RU" sz="2400" i="1" dirty="0" smtClean="0">
                <a:solidFill>
                  <a:schemeClr val="accent1"/>
                </a:solidFill>
              </a:rPr>
              <a:t> порядок.</a:t>
            </a:r>
            <a:endParaRPr lang="ru-RU" sz="2400" dirty="0" smtClean="0">
              <a:solidFill>
                <a:schemeClr val="accent1"/>
              </a:solidFill>
            </a:endParaRPr>
          </a:p>
          <a:p>
            <a:pPr>
              <a:buNone/>
            </a:pPr>
            <a:r>
              <a:rPr lang="ru-RU" sz="2000" b="1" i="1" dirty="0" smtClean="0">
                <a:solidFill>
                  <a:schemeClr val="accent1"/>
                </a:solidFill>
              </a:rPr>
              <a:t>	Мета </a:t>
            </a:r>
            <a:r>
              <a:rPr lang="ru-RU" sz="2000" b="1" i="1" dirty="0" err="1" smtClean="0">
                <a:solidFill>
                  <a:schemeClr val="accent1"/>
                </a:solidFill>
              </a:rPr>
              <a:t>вивчення</a:t>
            </a:r>
            <a:r>
              <a:rPr lang="ru-RU" sz="2000" dirty="0" smtClean="0"/>
              <a:t> – </a:t>
            </a:r>
            <a:r>
              <a:rPr lang="ru-RU" sz="2000" dirty="0" err="1" smtClean="0"/>
              <a:t>формування</a:t>
            </a:r>
            <a:r>
              <a:rPr lang="ru-RU" sz="2000" dirty="0" smtClean="0"/>
              <a:t> </a:t>
            </a:r>
            <a:r>
              <a:rPr lang="ru-RU" sz="2000" dirty="0" err="1" smtClean="0"/>
              <a:t>системи</a:t>
            </a:r>
            <a:r>
              <a:rPr lang="ru-RU" sz="2000" dirty="0" smtClean="0"/>
              <a:t> </a:t>
            </a:r>
            <a:r>
              <a:rPr lang="ru-RU" sz="2000" dirty="0" err="1" smtClean="0"/>
              <a:t>теоретичних</a:t>
            </a:r>
            <a:r>
              <a:rPr lang="ru-RU" sz="2000" dirty="0" smtClean="0"/>
              <a:t> </a:t>
            </a:r>
            <a:r>
              <a:rPr lang="ru-RU" sz="2000" dirty="0" err="1" smtClean="0"/>
              <a:t>знань</a:t>
            </a:r>
            <a:r>
              <a:rPr lang="ru-RU" sz="2000" dirty="0" smtClean="0"/>
              <a:t> </a:t>
            </a:r>
            <a:r>
              <a:rPr lang="ru-RU" sz="2000" dirty="0" err="1" smtClean="0"/>
              <a:t>щодо</a:t>
            </a:r>
            <a:r>
              <a:rPr lang="ru-RU" sz="2000" dirty="0" smtClean="0"/>
              <a:t> </a:t>
            </a:r>
            <a:r>
              <a:rPr lang="ru-RU" sz="2000" dirty="0" err="1" smtClean="0"/>
              <a:t>поняття</a:t>
            </a:r>
            <a:r>
              <a:rPr lang="ru-RU" sz="2000" dirty="0" smtClean="0"/>
              <a:t> </a:t>
            </a:r>
            <a:r>
              <a:rPr lang="ru-RU" sz="2000" dirty="0" err="1" smtClean="0"/>
              <a:t>колізійної</a:t>
            </a:r>
            <a:r>
              <a:rPr lang="ru-RU" sz="2000" dirty="0" smtClean="0"/>
              <a:t> </a:t>
            </a:r>
            <a:r>
              <a:rPr lang="ru-RU" sz="2000" dirty="0" err="1" smtClean="0"/>
              <a:t>норми</a:t>
            </a:r>
            <a:r>
              <a:rPr lang="ru-RU" sz="2000" dirty="0" smtClean="0"/>
              <a:t>, </a:t>
            </a:r>
            <a:r>
              <a:rPr lang="ru-RU" sz="2000" dirty="0" err="1" smtClean="0"/>
              <a:t>її</a:t>
            </a:r>
            <a:r>
              <a:rPr lang="ru-RU" sz="2000" dirty="0" smtClean="0"/>
              <a:t> </a:t>
            </a:r>
            <a:r>
              <a:rPr lang="ru-RU" sz="2000" dirty="0" err="1" smtClean="0"/>
              <a:t>структури</a:t>
            </a:r>
            <a:r>
              <a:rPr lang="ru-RU" sz="2000" dirty="0" smtClean="0"/>
              <a:t>, </a:t>
            </a:r>
            <a:r>
              <a:rPr lang="ru-RU" sz="2000" dirty="0" err="1" smtClean="0"/>
              <a:t>основних</a:t>
            </a:r>
            <a:r>
              <a:rPr lang="ru-RU" sz="2000" dirty="0" smtClean="0"/>
              <a:t> </a:t>
            </a:r>
            <a:r>
              <a:rPr lang="ru-RU" sz="2000" dirty="0" err="1" smtClean="0"/>
              <a:t>типів</a:t>
            </a:r>
            <a:r>
              <a:rPr lang="ru-RU" sz="2000" dirty="0" smtClean="0"/>
              <a:t> </a:t>
            </a:r>
            <a:r>
              <a:rPr lang="ru-RU" sz="2000" dirty="0" err="1" smtClean="0"/>
              <a:t>колізійних</a:t>
            </a:r>
            <a:r>
              <a:rPr lang="ru-RU" sz="2000" dirty="0" smtClean="0"/>
              <a:t> </a:t>
            </a:r>
            <a:r>
              <a:rPr lang="ru-RU" sz="2000" dirty="0" err="1" smtClean="0"/>
              <a:t>прив'язок</a:t>
            </a:r>
            <a:r>
              <a:rPr lang="ru-RU" sz="2000" dirty="0" smtClean="0"/>
              <a:t>, </a:t>
            </a:r>
            <a:r>
              <a:rPr lang="ru-RU" sz="2000" dirty="0" err="1" smtClean="0"/>
              <a:t>тлумачення</a:t>
            </a:r>
            <a:r>
              <a:rPr lang="ru-RU" sz="2000" dirty="0" smtClean="0"/>
              <a:t> </a:t>
            </a:r>
            <a:r>
              <a:rPr lang="ru-RU" sz="2000" dirty="0" err="1" smtClean="0"/>
              <a:t>колізійної</a:t>
            </a:r>
            <a:r>
              <a:rPr lang="ru-RU" sz="2000" dirty="0" smtClean="0"/>
              <a:t> </a:t>
            </a:r>
            <a:r>
              <a:rPr lang="ru-RU" sz="2000" dirty="0" err="1" smtClean="0"/>
              <a:t>норми</a:t>
            </a:r>
            <a:r>
              <a:rPr lang="ru-RU" sz="2000" dirty="0" smtClean="0"/>
              <a:t> та </a:t>
            </a:r>
            <a:r>
              <a:rPr lang="ru-RU" sz="2000" dirty="0" err="1" smtClean="0"/>
              <a:t>правової</a:t>
            </a:r>
            <a:r>
              <a:rPr lang="ru-RU" sz="2000" dirty="0" smtClean="0"/>
              <a:t> </a:t>
            </a:r>
            <a:r>
              <a:rPr lang="ru-RU" sz="2000" dirty="0" err="1" smtClean="0"/>
              <a:t>кваліфікації</a:t>
            </a:r>
            <a:r>
              <a:rPr lang="ru-RU" sz="2000" dirty="0" smtClean="0"/>
              <a:t>, </a:t>
            </a:r>
            <a:r>
              <a:rPr lang="ru-RU" sz="2000" dirty="0" err="1" smtClean="0"/>
              <a:t>застереження</a:t>
            </a:r>
            <a:r>
              <a:rPr lang="ru-RU" sz="2000" dirty="0" smtClean="0"/>
              <a:t> про </a:t>
            </a:r>
            <a:r>
              <a:rPr lang="ru-RU" sz="2000" dirty="0" err="1" smtClean="0"/>
              <a:t>публічний</a:t>
            </a:r>
            <a:r>
              <a:rPr lang="ru-RU" sz="2000" dirty="0" smtClean="0"/>
              <a:t> порядок та </a:t>
            </a:r>
            <a:r>
              <a:rPr lang="ru-RU" sz="2000" dirty="0" err="1" smtClean="0"/>
              <a:t>інших</a:t>
            </a:r>
            <a:r>
              <a:rPr lang="ru-RU" sz="2000" dirty="0" smtClean="0"/>
              <a:t> </a:t>
            </a:r>
            <a:r>
              <a:rPr lang="ru-RU" sz="2000" dirty="0" err="1" smtClean="0"/>
              <a:t>інститутів</a:t>
            </a:r>
            <a:r>
              <a:rPr lang="ru-RU" sz="2000" dirty="0" smtClean="0"/>
              <a:t> </a:t>
            </a:r>
            <a:r>
              <a:rPr lang="ru-RU" sz="2000" dirty="0" err="1" smtClean="0"/>
              <a:t>міжнародного</a:t>
            </a:r>
            <a:r>
              <a:rPr lang="ru-RU" sz="2000" dirty="0" smtClean="0"/>
              <a:t> приватного права.</a:t>
            </a: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ctrTitle"/>
          </p:nvPr>
        </p:nvSpPr>
        <p:spPr>
          <a:xfrm>
            <a:off x="357158" y="357166"/>
            <a:ext cx="8072494" cy="6500834"/>
          </a:xfrm>
        </p:spPr>
        <p:txBody>
          <a:bodyPr>
            <a:normAutofit fontScale="90000"/>
          </a:bodyPr>
          <a:lstStyle/>
          <a:p>
            <a:pPr algn="ctr" eaLnBrk="1" hangingPunct="1">
              <a:defRPr/>
            </a:pPr>
            <a:r>
              <a:rPr lang="ru-RU" sz="4800" dirty="0" smtClean="0"/>
              <a:t/>
            </a:r>
            <a:br>
              <a:rPr lang="ru-RU" sz="4800" dirty="0" smtClean="0"/>
            </a:br>
            <a:r>
              <a:rPr lang="ru-RU" sz="4800" dirty="0" smtClean="0"/>
              <a:t/>
            </a:r>
            <a:br>
              <a:rPr lang="ru-RU" sz="4800" dirty="0" smtClean="0"/>
            </a:br>
            <a:r>
              <a:rPr lang="ru-RU" sz="4800" dirty="0" smtClean="0"/>
              <a:t/>
            </a:r>
            <a:br>
              <a:rPr lang="ru-RU" sz="4800" dirty="0" smtClean="0"/>
            </a:br>
            <a:r>
              <a:rPr lang="ru-RU" sz="4800" dirty="0" smtClean="0"/>
              <a:t/>
            </a:r>
            <a:br>
              <a:rPr lang="ru-RU" sz="4800" dirty="0" smtClean="0"/>
            </a:br>
            <a:r>
              <a:rPr lang="ru-RU" sz="4800" dirty="0" smtClean="0"/>
              <a:t/>
            </a:r>
            <a:br>
              <a:rPr lang="ru-RU" sz="4800" dirty="0" smtClean="0"/>
            </a:br>
            <a:r>
              <a:rPr lang="ru-RU" sz="4800" dirty="0" smtClean="0"/>
              <a:t/>
            </a:r>
            <a:br>
              <a:rPr lang="ru-RU" sz="4800" dirty="0" smtClean="0"/>
            </a:br>
            <a:r>
              <a:rPr lang="ru-RU" sz="7200" dirty="0" smtClean="0">
                <a:solidFill>
                  <a:schemeClr val="accent6">
                    <a:lumMod val="50000"/>
                  </a:schemeClr>
                </a:solidFill>
              </a:rPr>
              <a:t/>
            </a:r>
            <a:br>
              <a:rPr lang="ru-RU" sz="7200" dirty="0" smtClean="0">
                <a:solidFill>
                  <a:schemeClr val="accent6">
                    <a:lumMod val="50000"/>
                  </a:schemeClr>
                </a:solidFill>
              </a:rPr>
            </a:br>
            <a:r>
              <a:rPr lang="ru-RU" sz="6000" dirty="0" smtClean="0">
                <a:solidFill>
                  <a:schemeClr val="accent6">
                    <a:lumMod val="50000"/>
                  </a:schemeClr>
                </a:solidFill>
              </a:rPr>
              <a:t/>
            </a:r>
            <a:br>
              <a:rPr lang="ru-RU" sz="6000" dirty="0" smtClean="0">
                <a:solidFill>
                  <a:schemeClr val="accent6">
                    <a:lumMod val="50000"/>
                  </a:schemeClr>
                </a:solidFill>
              </a:rPr>
            </a:br>
            <a:r>
              <a:rPr lang="ru-RU" sz="4800" dirty="0" smtClean="0"/>
              <a:t/>
            </a:r>
            <a:br>
              <a:rPr lang="ru-RU" sz="4800" dirty="0" smtClean="0"/>
            </a:br>
            <a:r>
              <a:rPr lang="ru-RU" sz="4800" dirty="0" smtClean="0"/>
              <a:t/>
            </a:r>
            <a:br>
              <a:rPr lang="ru-RU" sz="4800" dirty="0" smtClean="0"/>
            </a:br>
            <a:r>
              <a:rPr lang="ru-RU" sz="4800" dirty="0" smtClean="0"/>
              <a:t/>
            </a:r>
            <a:br>
              <a:rPr lang="ru-RU" sz="4800" dirty="0" smtClean="0"/>
            </a:br>
            <a:r>
              <a:rPr lang="ru-RU" sz="4800" dirty="0" smtClean="0"/>
              <a:t/>
            </a:r>
            <a:br>
              <a:rPr lang="ru-RU" sz="4800" dirty="0" smtClean="0"/>
            </a:br>
            <a:r>
              <a:rPr lang="uk-UA" sz="4800" i="1" dirty="0" smtClean="0">
                <a:effectLst>
                  <a:outerShdw blurRad="38100" dist="38100" dir="2700000" algn="tl">
                    <a:srgbClr val="000000">
                      <a:alpha val="43137"/>
                    </a:srgbClr>
                  </a:outerShdw>
                </a:effectLst>
              </a:rPr>
              <a:t/>
            </a:r>
            <a:br>
              <a:rPr lang="uk-UA" sz="4800" i="1" dirty="0" smtClean="0">
                <a:effectLst>
                  <a:outerShdw blurRad="38100" dist="38100" dir="2700000" algn="tl">
                    <a:srgbClr val="000000">
                      <a:alpha val="43137"/>
                    </a:srgbClr>
                  </a:outerShdw>
                </a:effectLst>
              </a:rPr>
            </a:br>
            <a:r>
              <a:rPr lang="uk-UA" sz="4800" i="1" dirty="0" smtClean="0">
                <a:effectLst>
                  <a:outerShdw blurRad="38100" dist="38100" dir="2700000" algn="tl">
                    <a:srgbClr val="000000">
                      <a:alpha val="43137"/>
                    </a:srgbClr>
                  </a:outerShdw>
                </a:effectLst>
              </a:rPr>
              <a:t> </a:t>
            </a:r>
            <a:endParaRPr lang="uk-UA" sz="4800" i="1" dirty="0" smtClean="0">
              <a:effectLst>
                <a:outerShdw blurRad="38100" dist="38100" dir="2700000" algn="tl">
                  <a:srgbClr val="000000">
                    <a:alpha val="43137"/>
                  </a:srgbClr>
                </a:outerShdw>
              </a:effectLst>
            </a:endParaRPr>
          </a:p>
        </p:txBody>
      </p:sp>
      <p:sp>
        <p:nvSpPr>
          <p:cNvPr id="3" name="Прямоугольник 2"/>
          <p:cNvSpPr/>
          <p:nvPr/>
        </p:nvSpPr>
        <p:spPr>
          <a:xfrm>
            <a:off x="357158" y="428604"/>
            <a:ext cx="8572560" cy="6370975"/>
          </a:xfrm>
          <a:prstGeom prst="rect">
            <a:avLst/>
          </a:prstGeom>
        </p:spPr>
        <p:txBody>
          <a:bodyPr wrap="square">
            <a:spAutoFit/>
          </a:bodyPr>
          <a:lstStyle/>
          <a:p>
            <a:r>
              <a:rPr lang="uk-UA" sz="2400" dirty="0" smtClean="0"/>
              <a:t>"</a:t>
            </a:r>
            <a:r>
              <a:rPr lang="uk-UA" sz="2400" dirty="0" smtClean="0">
                <a:solidFill>
                  <a:schemeClr val="tx2"/>
                </a:solidFill>
              </a:rPr>
              <a:t>Колізія" </a:t>
            </a:r>
            <a:r>
              <a:rPr lang="uk-UA" sz="2400" dirty="0" smtClean="0"/>
              <a:t>- латинське слово, що означає зіткнення. Цей термін носить умовний характер. Образно говорять про колізію законів і необхідності вибору між ними для пояснення ходу міркувань суду чи іншої особи, що повинна вирішити питання про застосування права до правовідносин з іноземним елементом. Колізійна проблема - </a:t>
            </a:r>
            <a:r>
              <a:rPr lang="uk-UA" sz="2400" dirty="0" err="1" smtClean="0"/>
              <a:t>проблема</a:t>
            </a:r>
            <a:r>
              <a:rPr lang="uk-UA" sz="2400" dirty="0" smtClean="0"/>
              <a:t> вибору права, яке необхідно застосувати до тих чи інших правовідносин, типова насамперед, для міжнародного приватного права</a:t>
            </a:r>
            <a:r>
              <a:rPr lang="uk-UA" sz="2400" dirty="0" smtClean="0"/>
              <a:t>.</a:t>
            </a:r>
            <a:r>
              <a:rPr lang="uk-UA" sz="2400" dirty="0" smtClean="0"/>
              <a:t> </a:t>
            </a:r>
            <a:endParaRPr lang="uk-UA" sz="2400" dirty="0" smtClean="0"/>
          </a:p>
          <a:p>
            <a:r>
              <a:rPr lang="uk-UA" sz="2400" dirty="0" smtClean="0"/>
              <a:t>У правовідносинах </a:t>
            </a:r>
            <a:r>
              <a:rPr lang="uk-UA" sz="2400" dirty="0" smtClean="0"/>
              <a:t>з іноземним елементом завжди виникає так називане </a:t>
            </a:r>
            <a:r>
              <a:rPr lang="uk-UA" sz="2400" dirty="0" smtClean="0">
                <a:solidFill>
                  <a:schemeClr val="accent1">
                    <a:lumMod val="20000"/>
                    <a:lumOff val="80000"/>
                  </a:schemeClr>
                </a:solidFill>
              </a:rPr>
              <a:t>колізійне питання</a:t>
            </a:r>
            <a:r>
              <a:rPr lang="uk-UA" sz="2400" dirty="0" smtClean="0"/>
              <a:t>: необхідно вирішити, який із двох законів, які зіштовхуються, підлягає застосуванню - діючий на території, де знаходиться суд, що розглядає справу, чи іноземний закон, тобто закон тієї країни, до якої відноситься іноземний елемент у справі, </a:t>
            </a:r>
            <a:r>
              <a:rPr lang="uk-UA" sz="2400" dirty="0" err="1" smtClean="0"/>
              <a:t>якарозглядається</a:t>
            </a:r>
            <a:r>
              <a:rPr lang="uk-UA" sz="2400" dirty="0" smtClean="0"/>
              <a:t>.</a:t>
            </a:r>
            <a:endParaRPr lang="ru-RU" sz="2400" dirty="0" smtClean="0"/>
          </a:p>
          <a:p>
            <a:endParaRPr lang="uk-UA" sz="2400" dirty="0" smtClean="0"/>
          </a:p>
          <a:p>
            <a:endParaRPr lang="ru-RU" sz="24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0" presetClass="entr" presetSubtype="0" fill="hold" grpId="0" nodeType="withEffect">
                                  <p:stCondLst>
                                    <p:cond delay="0"/>
                                  </p:stCondLst>
                                  <p:childTnLst>
                                    <p:set>
                                      <p:cBhvr>
                                        <p:cTn id="6" dur="1" fill="hold">
                                          <p:stCondLst>
                                            <p:cond delay="0"/>
                                          </p:stCondLst>
                                        </p:cTn>
                                        <p:tgtEl>
                                          <p:spTgt spid="34818"/>
                                        </p:tgtEl>
                                        <p:attrNameLst>
                                          <p:attrName>style.visibility</p:attrName>
                                        </p:attrNameLst>
                                      </p:cBhvr>
                                      <p:to>
                                        <p:strVal val="visible"/>
                                      </p:to>
                                    </p:set>
                                    <p:animEffect transition="in" filter="wedge">
                                      <p:cBhvr>
                                        <p:cTn id="7" dur="2000"/>
                                        <p:tgtEl>
                                          <p:spTgt spid="348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ctrTitle"/>
          </p:nvPr>
        </p:nvSpPr>
        <p:spPr>
          <a:xfrm>
            <a:off x="323850" y="260350"/>
            <a:ext cx="8972550" cy="5616575"/>
          </a:xfrm>
        </p:spPr>
        <p:txBody>
          <a:bodyPr>
            <a:normAutofit fontScale="90000"/>
          </a:bodyPr>
          <a:lstStyle/>
          <a:p>
            <a:pPr algn="ctr">
              <a:defRPr/>
            </a:pPr>
            <a:r>
              <a:rPr lang="ru-RU" sz="4800" dirty="0" smtClean="0"/>
              <a:t/>
            </a:r>
            <a:br>
              <a:rPr lang="ru-RU" sz="4800" dirty="0" smtClean="0"/>
            </a:br>
            <a:r>
              <a:rPr lang="ru-RU" sz="4800" dirty="0" smtClean="0"/>
              <a:t/>
            </a:r>
            <a:br>
              <a:rPr lang="ru-RU" sz="4800" dirty="0" smtClean="0"/>
            </a:br>
            <a:r>
              <a:rPr lang="ru-RU" sz="4800" dirty="0" smtClean="0"/>
              <a:t/>
            </a:r>
            <a:br>
              <a:rPr lang="ru-RU" sz="4800" dirty="0" smtClean="0"/>
            </a:br>
            <a:r>
              <a:rPr lang="ru-RU" sz="4800" dirty="0" smtClean="0"/>
              <a:t/>
            </a:r>
            <a:br>
              <a:rPr lang="ru-RU" sz="4800" dirty="0" smtClean="0"/>
            </a:br>
            <a:r>
              <a:rPr lang="ru-RU" sz="4800" dirty="0" smtClean="0"/>
              <a:t/>
            </a:r>
            <a:br>
              <a:rPr lang="ru-RU" sz="4800" dirty="0" smtClean="0"/>
            </a:br>
            <a:r>
              <a:rPr lang="ru-RU" sz="4800" dirty="0" smtClean="0"/>
              <a:t/>
            </a:r>
            <a:br>
              <a:rPr lang="ru-RU" sz="4800" dirty="0" smtClean="0"/>
            </a:br>
            <a:r>
              <a:rPr lang="ru-RU" sz="7200" dirty="0">
                <a:solidFill>
                  <a:schemeClr val="accent6">
                    <a:lumMod val="50000"/>
                  </a:schemeClr>
                </a:solidFill>
              </a:rPr>
              <a:t/>
            </a:r>
            <a:br>
              <a:rPr lang="ru-RU" sz="7200" dirty="0">
                <a:solidFill>
                  <a:schemeClr val="accent6">
                    <a:lumMod val="50000"/>
                  </a:schemeClr>
                </a:solidFill>
              </a:rPr>
            </a:br>
            <a:r>
              <a:rPr lang="ru-RU" sz="4400" dirty="0" smtClean="0">
                <a:solidFill>
                  <a:schemeClr val="accent6">
                    <a:lumMod val="50000"/>
                  </a:schemeClr>
                </a:solidFill>
              </a:rPr>
              <a:t/>
            </a:r>
            <a:br>
              <a:rPr lang="ru-RU" sz="4400" dirty="0" smtClean="0">
                <a:solidFill>
                  <a:schemeClr val="accent6">
                    <a:lumMod val="50000"/>
                  </a:schemeClr>
                </a:solidFill>
              </a:rPr>
            </a:br>
            <a:r>
              <a:rPr lang="ru-RU" sz="4800" dirty="0" smtClean="0"/>
              <a:t/>
            </a:r>
            <a:br>
              <a:rPr lang="ru-RU" sz="4800" dirty="0" smtClean="0"/>
            </a:br>
            <a:r>
              <a:rPr lang="ru-RU" sz="4800" dirty="0" smtClean="0"/>
              <a:t/>
            </a:r>
            <a:br>
              <a:rPr lang="ru-RU" sz="4800" dirty="0" smtClean="0"/>
            </a:br>
            <a:r>
              <a:rPr lang="ru-RU" sz="3600" dirty="0" smtClean="0">
                <a:solidFill>
                  <a:schemeClr val="accent6">
                    <a:lumMod val="50000"/>
                  </a:schemeClr>
                </a:solidFill>
              </a:rPr>
              <a:t/>
            </a:r>
            <a:br>
              <a:rPr lang="ru-RU" sz="3600" dirty="0" smtClean="0">
                <a:solidFill>
                  <a:schemeClr val="accent6">
                    <a:lumMod val="50000"/>
                  </a:schemeClr>
                </a:solidFill>
              </a:rPr>
            </a:br>
            <a:r>
              <a:rPr lang="ru-RU" sz="4800" dirty="0" smtClean="0"/>
              <a:t/>
            </a:r>
            <a:br>
              <a:rPr lang="ru-RU" sz="4800" dirty="0" smtClean="0"/>
            </a:br>
            <a:r>
              <a:rPr lang="ru-RU" sz="4800" dirty="0" smtClean="0"/>
              <a:t/>
            </a:r>
            <a:br>
              <a:rPr lang="ru-RU" sz="4800" dirty="0" smtClean="0"/>
            </a:br>
            <a:r>
              <a:rPr lang="uk-UA" sz="4800" i="1" dirty="0" smtClean="0">
                <a:effectLst>
                  <a:outerShdw blurRad="38100" dist="38100" dir="2700000" algn="tl">
                    <a:srgbClr val="000000">
                      <a:alpha val="43137"/>
                    </a:srgbClr>
                  </a:outerShdw>
                </a:effectLst>
              </a:rPr>
              <a:t/>
            </a:r>
            <a:br>
              <a:rPr lang="uk-UA" sz="4800" i="1" dirty="0" smtClean="0">
                <a:effectLst>
                  <a:outerShdw blurRad="38100" dist="38100" dir="2700000" algn="tl">
                    <a:srgbClr val="000000">
                      <a:alpha val="43137"/>
                    </a:srgbClr>
                  </a:outerShdw>
                </a:effectLst>
              </a:rPr>
            </a:br>
            <a:r>
              <a:rPr lang="uk-UA" sz="4800" i="1" dirty="0" smtClean="0">
                <a:effectLst>
                  <a:outerShdw blurRad="38100" dist="38100" dir="2700000" algn="tl">
                    <a:srgbClr val="000000">
                      <a:alpha val="43137"/>
                    </a:srgbClr>
                  </a:outerShdw>
                </a:effectLst>
              </a:rPr>
              <a:t> </a:t>
            </a:r>
          </a:p>
        </p:txBody>
      </p:sp>
      <p:sp>
        <p:nvSpPr>
          <p:cNvPr id="3" name="Прямоугольник 2"/>
          <p:cNvSpPr/>
          <p:nvPr/>
        </p:nvSpPr>
        <p:spPr>
          <a:xfrm>
            <a:off x="0" y="214290"/>
            <a:ext cx="9144000" cy="7294305"/>
          </a:xfrm>
          <a:prstGeom prst="rect">
            <a:avLst/>
          </a:prstGeom>
        </p:spPr>
        <p:txBody>
          <a:bodyPr wrap="square">
            <a:spAutoFit/>
          </a:bodyPr>
          <a:lstStyle/>
          <a:p>
            <a:r>
              <a:rPr lang="uk-UA" sz="2200" b="1" dirty="0" smtClean="0">
                <a:latin typeface="Times New Roman" pitchFamily="18" charset="0"/>
                <a:cs typeface="Times New Roman" pitchFamily="18" charset="0"/>
              </a:rPr>
              <a:t>Колізійна </a:t>
            </a:r>
            <a:r>
              <a:rPr lang="uk-UA" sz="2200" b="1" dirty="0" smtClean="0">
                <a:latin typeface="Times New Roman" pitchFamily="18" charset="0"/>
                <a:cs typeface="Times New Roman" pitchFamily="18" charset="0"/>
              </a:rPr>
              <a:t>норма - це правова норма, що визначає право якої держави підлягає застосуванню до правовідносин з іноземним елементом. </a:t>
            </a:r>
            <a:r>
              <a:rPr lang="uk-UA" sz="2200" dirty="0" smtClean="0">
                <a:latin typeface="Times New Roman" pitchFamily="18" charset="0"/>
                <a:cs typeface="Times New Roman" pitchFamily="18" charset="0"/>
              </a:rPr>
              <a:t>Нагадаю, що іноземний елемент – це ознака, яка характеризує приватноправові відносини та виявляється в одній або кількох з таких форм: </a:t>
            </a:r>
            <a:endParaRPr lang="uk-UA" sz="2200" dirty="0" smtClean="0">
              <a:latin typeface="Times New Roman" pitchFamily="18" charset="0"/>
              <a:cs typeface="Times New Roman" pitchFamily="18" charset="0"/>
            </a:endParaRPr>
          </a:p>
          <a:p>
            <a:pPr marL="457200" indent="-457200">
              <a:buAutoNum type="arabicParenR"/>
            </a:pPr>
            <a:r>
              <a:rPr lang="uk-UA" sz="2200" dirty="0" smtClean="0">
                <a:latin typeface="Times New Roman" pitchFamily="18" charset="0"/>
                <a:cs typeface="Times New Roman" pitchFamily="18" charset="0"/>
              </a:rPr>
              <a:t>хоча </a:t>
            </a:r>
            <a:r>
              <a:rPr lang="uk-UA" sz="2200" dirty="0" smtClean="0">
                <a:latin typeface="Times New Roman" pitchFamily="18" charset="0"/>
                <a:cs typeface="Times New Roman" pitchFamily="18" charset="0"/>
              </a:rPr>
              <a:t>б один учасник правовідносин є громадянином України, який проживає за межами України, іноземцем, особою без громадянства або іноземною юридичною особою; </a:t>
            </a:r>
            <a:endParaRPr lang="uk-UA" sz="2200" dirty="0" smtClean="0">
              <a:latin typeface="Times New Roman" pitchFamily="18" charset="0"/>
              <a:cs typeface="Times New Roman" pitchFamily="18" charset="0"/>
            </a:endParaRPr>
          </a:p>
          <a:p>
            <a:pPr marL="457200" indent="-457200">
              <a:buAutoNum type="arabicParenR"/>
            </a:pPr>
            <a:r>
              <a:rPr lang="uk-UA" sz="2200" dirty="0" smtClean="0">
                <a:latin typeface="Times New Roman" pitchFamily="18" charset="0"/>
                <a:cs typeface="Times New Roman" pitchFamily="18" charset="0"/>
              </a:rPr>
              <a:t>об'єкт </a:t>
            </a:r>
            <a:r>
              <a:rPr lang="uk-UA" sz="2200" dirty="0" smtClean="0">
                <a:latin typeface="Times New Roman" pitchFamily="18" charset="0"/>
                <a:cs typeface="Times New Roman" pitchFamily="18" charset="0"/>
              </a:rPr>
              <a:t>правовідносин знаходиться </a:t>
            </a:r>
            <a:r>
              <a:rPr lang="uk-UA" sz="2200" dirty="0" err="1" smtClean="0">
                <a:latin typeface="Times New Roman" pitchFamily="18" charset="0"/>
                <a:cs typeface="Times New Roman" pitchFamily="18" charset="0"/>
              </a:rPr>
              <a:t>натериторії</a:t>
            </a:r>
            <a:r>
              <a:rPr lang="uk-UA" sz="2200" dirty="0" smtClean="0">
                <a:latin typeface="Times New Roman" pitchFamily="18" charset="0"/>
                <a:cs typeface="Times New Roman" pitchFamily="18" charset="0"/>
              </a:rPr>
              <a:t> </a:t>
            </a:r>
            <a:r>
              <a:rPr lang="uk-UA" sz="2200" dirty="0" smtClean="0">
                <a:latin typeface="Times New Roman" pitchFamily="18" charset="0"/>
                <a:cs typeface="Times New Roman" pitchFamily="18" charset="0"/>
              </a:rPr>
              <a:t>іноземної держави; </a:t>
            </a:r>
            <a:endParaRPr lang="uk-UA" sz="2200" dirty="0" smtClean="0">
              <a:latin typeface="Times New Roman" pitchFamily="18" charset="0"/>
              <a:cs typeface="Times New Roman" pitchFamily="18" charset="0"/>
            </a:endParaRPr>
          </a:p>
          <a:p>
            <a:r>
              <a:rPr lang="uk-UA" sz="2200" dirty="0" smtClean="0">
                <a:latin typeface="Times New Roman" pitchFamily="18" charset="0"/>
                <a:cs typeface="Times New Roman" pitchFamily="18" charset="0"/>
              </a:rPr>
              <a:t>3</a:t>
            </a:r>
            <a:r>
              <a:rPr lang="uk-UA" sz="2200" dirty="0" smtClean="0">
                <a:latin typeface="Times New Roman" pitchFamily="18" charset="0"/>
                <a:cs typeface="Times New Roman" pitchFamily="18" charset="0"/>
              </a:rPr>
              <a:t>) юридичний факт, який створює, змінює або припиняє правовідносини, мав чи має місце на території іноземної держави</a:t>
            </a:r>
            <a:r>
              <a:rPr lang="uk-UA" sz="2200" dirty="0" smtClean="0">
                <a:latin typeface="Times New Roman" pitchFamily="18" charset="0"/>
                <a:cs typeface="Times New Roman" pitchFamily="18" charset="0"/>
              </a:rPr>
              <a:t>.</a:t>
            </a:r>
            <a:r>
              <a:rPr lang="uk-UA" sz="2200" dirty="0" smtClean="0">
                <a:latin typeface="Times New Roman" pitchFamily="18" charset="0"/>
                <a:cs typeface="Times New Roman" pitchFamily="18" charset="0"/>
              </a:rPr>
              <a:t> </a:t>
            </a:r>
            <a:endParaRPr lang="uk-UA" sz="2200" dirty="0" smtClean="0">
              <a:latin typeface="Times New Roman" pitchFamily="18" charset="0"/>
              <a:cs typeface="Times New Roman" pitchFamily="18" charset="0"/>
            </a:endParaRPr>
          </a:p>
          <a:p>
            <a:endParaRPr lang="uk-UA" sz="2200" dirty="0" smtClean="0">
              <a:latin typeface="Times New Roman" pitchFamily="18" charset="0"/>
              <a:cs typeface="Times New Roman" pitchFamily="18" charset="0"/>
            </a:endParaRPr>
          </a:p>
          <a:p>
            <a:r>
              <a:rPr lang="uk-UA" sz="2200" dirty="0" smtClean="0">
                <a:latin typeface="Times New Roman" pitchFamily="18" charset="0"/>
                <a:cs typeface="Times New Roman" pitchFamily="18" charset="0"/>
              </a:rPr>
              <a:t>На </a:t>
            </a:r>
            <a:r>
              <a:rPr lang="uk-UA" sz="2200" dirty="0" smtClean="0">
                <a:latin typeface="Times New Roman" pitchFamily="18" charset="0"/>
                <a:cs typeface="Times New Roman" pitchFamily="18" charset="0"/>
              </a:rPr>
              <a:t>відміну від матеріальних норм права, колізійні норми безпосередньо не регулюють ті чи інші правовідносини, а лише допомагають судові чи іншому органу правозастосування вирішити «колізійне питання», тобто «конфлікт» між правопорядками різних держав, які претендують на регулювання тих чи інших приватноправових відносин з </a:t>
            </a:r>
            <a:r>
              <a:rPr lang="uk-UA" sz="2200" dirty="0" err="1" smtClean="0">
                <a:latin typeface="Times New Roman" pitchFamily="18" charset="0"/>
                <a:cs typeface="Times New Roman" pitchFamily="18" charset="0"/>
              </a:rPr>
              <a:t>іноземнимелементом</a:t>
            </a:r>
            <a:r>
              <a:rPr lang="uk-UA" sz="2200" dirty="0" smtClean="0">
                <a:latin typeface="Times New Roman" pitchFamily="18" charset="0"/>
                <a:cs typeface="Times New Roman" pitchFamily="18" charset="0"/>
              </a:rPr>
              <a:t>.</a:t>
            </a:r>
            <a:endParaRPr lang="ru-RU" sz="2200" dirty="0" smtClean="0">
              <a:latin typeface="Times New Roman" pitchFamily="18" charset="0"/>
              <a:cs typeface="Times New Roman" pitchFamily="18" charset="0"/>
            </a:endParaRPr>
          </a:p>
          <a:p>
            <a:endParaRPr lang="uk-UA" sz="2400" dirty="0" smtClean="0"/>
          </a:p>
          <a:p>
            <a:endParaRPr lang="uk-UA" sz="2400" dirty="0" smtClean="0"/>
          </a:p>
          <a:p>
            <a:endParaRPr lang="ru-RU" sz="24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0" presetClass="entr" presetSubtype="0" fill="hold" grpId="0" nodeType="withEffect">
                                  <p:stCondLst>
                                    <p:cond delay="0"/>
                                  </p:stCondLst>
                                  <p:childTnLst>
                                    <p:set>
                                      <p:cBhvr>
                                        <p:cTn id="6" dur="1" fill="hold">
                                          <p:stCondLst>
                                            <p:cond delay="0"/>
                                          </p:stCondLst>
                                        </p:cTn>
                                        <p:tgtEl>
                                          <p:spTgt spid="34818"/>
                                        </p:tgtEl>
                                        <p:attrNameLst>
                                          <p:attrName>style.visibility</p:attrName>
                                        </p:attrNameLst>
                                      </p:cBhvr>
                                      <p:to>
                                        <p:strVal val="visible"/>
                                      </p:to>
                                    </p:set>
                                    <p:animEffect transition="in" filter="wedge">
                                      <p:cBhvr>
                                        <p:cTn id="7" dur="2000"/>
                                        <p:tgtEl>
                                          <p:spTgt spid="348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6"/>
            <a:ext cx="8229600" cy="5967434"/>
          </a:xfrm>
        </p:spPr>
        <p:txBody>
          <a:bodyPr>
            <a:normAutofit/>
          </a:bodyPr>
          <a:lstStyle/>
          <a:p>
            <a:pPr>
              <a:buNone/>
            </a:pPr>
            <a:r>
              <a:rPr lang="ru-RU" sz="1800" dirty="0" smtClean="0"/>
              <a:t>	</a:t>
            </a:r>
            <a:endParaRPr lang="ru-RU" sz="1800" b="1" dirty="0" smtClean="0"/>
          </a:p>
          <a:p>
            <a:pPr>
              <a:buNone/>
            </a:pPr>
            <a:endParaRPr lang="ru-RU" sz="1400" dirty="0" smtClean="0">
              <a:latin typeface="Times New Roman" pitchFamily="18" charset="0"/>
              <a:cs typeface="Times New Roman" pitchFamily="18" charset="0"/>
            </a:endParaRPr>
          </a:p>
        </p:txBody>
      </p:sp>
      <p:sp>
        <p:nvSpPr>
          <p:cNvPr id="14" name="Прямоугольник 13"/>
          <p:cNvSpPr/>
          <p:nvPr/>
        </p:nvSpPr>
        <p:spPr>
          <a:xfrm>
            <a:off x="214282" y="357166"/>
            <a:ext cx="8786874" cy="5262979"/>
          </a:xfrm>
          <a:prstGeom prst="rect">
            <a:avLst/>
          </a:prstGeom>
        </p:spPr>
        <p:txBody>
          <a:bodyPr wrap="square">
            <a:spAutoFit/>
          </a:bodyPr>
          <a:lstStyle/>
          <a:p>
            <a:r>
              <a:rPr lang="uk-UA" sz="2400" dirty="0" smtClean="0">
                <a:latin typeface="Times New Roman" pitchFamily="18" charset="0"/>
                <a:cs typeface="Times New Roman" pitchFamily="18" charset="0"/>
              </a:rPr>
              <a:t>Колізійна норма складається із двох елементів - </a:t>
            </a:r>
            <a:r>
              <a:rPr lang="uk-UA" sz="2400" dirty="0" smtClean="0">
                <a:solidFill>
                  <a:schemeClr val="accent1"/>
                </a:solidFill>
                <a:latin typeface="Times New Roman" pitchFamily="18" charset="0"/>
                <a:cs typeface="Times New Roman" pitchFamily="18" charset="0"/>
              </a:rPr>
              <a:t>обсягу та прив'язки. </a:t>
            </a:r>
            <a:endParaRPr lang="uk-UA" sz="2400" dirty="0" smtClean="0">
              <a:solidFill>
                <a:schemeClr val="accent1"/>
              </a:solidFill>
              <a:latin typeface="Times New Roman" pitchFamily="18" charset="0"/>
              <a:cs typeface="Times New Roman" pitchFamily="18" charset="0"/>
            </a:endParaRPr>
          </a:p>
          <a:p>
            <a:r>
              <a:rPr lang="uk-UA" sz="2400" b="1" dirty="0" smtClean="0">
                <a:solidFill>
                  <a:schemeClr val="accent1"/>
                </a:solidFill>
                <a:latin typeface="Times New Roman" pitchFamily="18" charset="0"/>
                <a:cs typeface="Times New Roman" pitchFamily="18" charset="0"/>
              </a:rPr>
              <a:t>Обсяг </a:t>
            </a:r>
            <a:r>
              <a:rPr lang="uk-UA" sz="2400" b="1" dirty="0" smtClean="0">
                <a:solidFill>
                  <a:schemeClr val="accent1"/>
                </a:solidFill>
                <a:latin typeface="Times New Roman" pitchFamily="18" charset="0"/>
                <a:cs typeface="Times New Roman" pitchFamily="18" charset="0"/>
              </a:rPr>
              <a:t>(в літературі також можна зустріти слово «об’єм</a:t>
            </a:r>
            <a:r>
              <a:rPr lang="uk-UA" sz="2400" b="1" dirty="0" smtClean="0">
                <a:solidFill>
                  <a:schemeClr val="accent1"/>
                </a:solidFill>
                <a:latin typeface="Times New Roman" pitchFamily="18" charset="0"/>
                <a:cs typeface="Times New Roman" pitchFamily="18" charset="0"/>
              </a:rPr>
              <a:t>»)</a:t>
            </a:r>
            <a:r>
              <a:rPr lang="uk-UA" sz="2400" b="1" baseline="30000" dirty="0" smtClean="0">
                <a:solidFill>
                  <a:schemeClr val="accent1"/>
                </a:solidFill>
                <a:latin typeface="Times New Roman" pitchFamily="18" charset="0"/>
                <a:cs typeface="Times New Roman" pitchFamily="18" charset="0"/>
              </a:rPr>
              <a:t> </a:t>
            </a:r>
            <a:r>
              <a:rPr lang="uk-UA" sz="2400" dirty="0" smtClean="0">
                <a:latin typeface="Times New Roman" pitchFamily="18" charset="0"/>
                <a:cs typeface="Times New Roman" pitchFamily="18" charset="0"/>
              </a:rPr>
              <a:t>являє </a:t>
            </a:r>
            <a:r>
              <a:rPr lang="uk-UA" sz="2400" dirty="0" smtClean="0">
                <a:latin typeface="Times New Roman" pitchFamily="18" charset="0"/>
                <a:cs typeface="Times New Roman" pitchFamily="18" charset="0"/>
              </a:rPr>
              <a:t>собою вказівку, яка міститься в нормі, на групу правовідносин з іноземним елементом, до яких ця норма застосовується. </a:t>
            </a:r>
            <a:r>
              <a:rPr lang="uk-UA" sz="2400" b="1" dirty="0" smtClean="0">
                <a:solidFill>
                  <a:schemeClr val="accent1"/>
                </a:solidFill>
                <a:latin typeface="Times New Roman" pitchFamily="18" charset="0"/>
                <a:cs typeface="Times New Roman" pitchFamily="18" charset="0"/>
              </a:rPr>
              <a:t>Прив'язка</a:t>
            </a:r>
            <a:r>
              <a:rPr lang="uk-UA" sz="2400" b="1" dirty="0" smtClean="0">
                <a:latin typeface="Times New Roman" pitchFamily="18" charset="0"/>
                <a:cs typeface="Times New Roman" pitchFamily="18" charset="0"/>
              </a:rPr>
              <a:t> </a:t>
            </a:r>
            <a:r>
              <a:rPr lang="uk-UA" sz="2400" dirty="0" smtClean="0">
                <a:latin typeface="Times New Roman" pitchFamily="18" charset="0"/>
                <a:cs typeface="Times New Roman" pitchFamily="18" charset="0"/>
              </a:rPr>
              <a:t>- це вказівка на право, яке підлягає застосуванню до даного </a:t>
            </a:r>
            <a:r>
              <a:rPr lang="uk-UA" sz="2400" dirty="0" err="1" smtClean="0">
                <a:latin typeface="Times New Roman" pitchFamily="18" charset="0"/>
                <a:cs typeface="Times New Roman" pitchFamily="18" charset="0"/>
              </a:rPr>
              <a:t>правовідношення</a:t>
            </a:r>
            <a:r>
              <a:rPr lang="uk-UA" sz="2400" dirty="0" smtClean="0">
                <a:latin typeface="Times New Roman" pitchFamily="18" charset="0"/>
                <a:cs typeface="Times New Roman" pitchFamily="18" charset="0"/>
              </a:rPr>
              <a:t>. Така структура колізійної норми відповідає структурі правових норм взагалі: гіпотезі й диспозиції</a:t>
            </a:r>
            <a:r>
              <a:rPr lang="uk-UA" sz="2400" dirty="0" smtClean="0">
                <a:latin typeface="Times New Roman" pitchFamily="18" charset="0"/>
                <a:cs typeface="Times New Roman" pitchFamily="18" charset="0"/>
              </a:rPr>
              <a:t>.</a:t>
            </a:r>
            <a:r>
              <a:rPr lang="uk-UA" sz="2400" dirty="0" smtClean="0"/>
              <a:t> Наприклад, в ст. 34 ЗУ «Про МПП» передбачено, що порядок видачі, строк дії, припинення та правові наслідки припинення довіреності (обсяг)</a:t>
            </a:r>
            <a:r>
              <a:rPr lang="ru-RU" sz="2400" dirty="0" smtClean="0"/>
              <a:t> </a:t>
            </a:r>
          </a:p>
          <a:p>
            <a:r>
              <a:rPr lang="uk-UA" sz="2400" dirty="0" smtClean="0"/>
              <a:t>визначаються правом держави, у якій видана довіреність (прив’язка).</a:t>
            </a:r>
            <a:endParaRPr lang="ru-RU" sz="2400" dirty="0" smtClean="0"/>
          </a:p>
          <a:p>
            <a:endParaRPr lang="ru-RU" sz="24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480"/>
            <a:ext cx="8229600" cy="5753120"/>
          </a:xfrm>
        </p:spPr>
        <p:txBody>
          <a:bodyPr>
            <a:normAutofit fontScale="85000" lnSpcReduction="20000"/>
          </a:bodyPr>
          <a:lstStyle/>
          <a:p>
            <a:pPr>
              <a:buNone/>
            </a:pPr>
            <a:r>
              <a:rPr lang="uk-UA" sz="2800" dirty="0" smtClean="0">
                <a:solidFill>
                  <a:schemeClr val="accent1"/>
                </a:solidFill>
              </a:rPr>
              <a:t>Існують різні види колізійних </a:t>
            </a:r>
            <a:r>
              <a:rPr lang="uk-UA" sz="2800" dirty="0" smtClean="0">
                <a:solidFill>
                  <a:schemeClr val="accent1"/>
                </a:solidFill>
              </a:rPr>
              <a:t>норм.</a:t>
            </a:r>
            <a:endParaRPr lang="ru-RU" sz="2800" dirty="0" smtClean="0">
              <a:solidFill>
                <a:schemeClr val="accent1"/>
              </a:solidFill>
            </a:endParaRPr>
          </a:p>
          <a:p>
            <a:pPr>
              <a:buNone/>
            </a:pPr>
            <a:r>
              <a:rPr lang="uk-UA" dirty="0" smtClean="0"/>
              <a:t>Найбільш </a:t>
            </a:r>
            <a:r>
              <a:rPr lang="uk-UA" dirty="0" smtClean="0"/>
              <a:t>істотна й важлива їхня класифікація проводиться за типом колізійної прив'язки. За цією підставою розрізняють </a:t>
            </a:r>
            <a:r>
              <a:rPr lang="uk-UA" dirty="0" smtClean="0">
                <a:solidFill>
                  <a:schemeClr val="accent1"/>
                </a:solidFill>
              </a:rPr>
              <a:t>односторонні та двосторонні </a:t>
            </a:r>
            <a:r>
              <a:rPr lang="uk-UA" dirty="0" smtClean="0">
                <a:solidFill>
                  <a:schemeClr val="accent1"/>
                </a:solidFill>
              </a:rPr>
              <a:t>колізійні норми</a:t>
            </a:r>
            <a:r>
              <a:rPr lang="uk-UA" dirty="0" smtClean="0">
                <a:solidFill>
                  <a:schemeClr val="accent1"/>
                </a:solidFill>
              </a:rPr>
              <a:t>.</a:t>
            </a:r>
            <a:endParaRPr lang="ru-RU" sz="1800" dirty="0" smtClean="0">
              <a:solidFill>
                <a:schemeClr val="accent1"/>
              </a:solidFill>
            </a:endParaRPr>
          </a:p>
          <a:p>
            <a:r>
              <a:rPr lang="uk-UA" sz="2800" dirty="0" smtClean="0"/>
              <a:t>Одностороння колізійна </a:t>
            </a:r>
            <a:r>
              <a:rPr lang="uk-UA" sz="2800" b="1" dirty="0" smtClean="0"/>
              <a:t>норма - </a:t>
            </a:r>
            <a:r>
              <a:rPr lang="uk-UA" sz="2800" dirty="0" smtClean="0"/>
              <a:t>така норма, прив'язка якої прямо називає право країни, яке підлягає застосуванню. Як правило, одностороння норма вказує на країну, у законі якої ця норма міститься</a:t>
            </a:r>
            <a:r>
              <a:rPr lang="uk-UA" sz="2800" dirty="0" smtClean="0"/>
              <a:t>.</a:t>
            </a:r>
            <a:r>
              <a:rPr lang="uk-UA" sz="2800" b="1" dirty="0" smtClean="0"/>
              <a:t> </a:t>
            </a:r>
            <a:endParaRPr lang="uk-UA" sz="2800" b="1" dirty="0" smtClean="0"/>
          </a:p>
          <a:p>
            <a:r>
              <a:rPr lang="uk-UA" sz="2800" b="1" dirty="0" smtClean="0"/>
              <a:t>Двостороння </a:t>
            </a:r>
            <a:r>
              <a:rPr lang="uk-UA" sz="2800" b="1" dirty="0" smtClean="0"/>
              <a:t>колізійна норма </a:t>
            </a:r>
            <a:r>
              <a:rPr lang="uk-UA" sz="2800" dirty="0" smtClean="0"/>
              <a:t>- це норма, прив'язка якої прямо не називає право конкретної держави, а формулює загальний принцип, використовуючи який, провадиться вибір конкретної правової системи (наприклад, принцип «останнє постійне місце проживання спадкодавця</a:t>
            </a:r>
            <a:r>
              <a:rPr lang="uk-UA" sz="2800" dirty="0" smtClean="0"/>
              <a:t>»,«</a:t>
            </a:r>
            <a:r>
              <a:rPr lang="uk-UA" sz="2800" dirty="0" smtClean="0"/>
              <a:t>місце знаходження майна», «місце укладання правочину», «місце перебування» </a:t>
            </a:r>
            <a:r>
              <a:rPr lang="uk-UA" sz="2800" dirty="0" err="1" smtClean="0"/>
              <a:t>таін</a:t>
            </a:r>
            <a:r>
              <a:rPr lang="uk-UA" sz="2800" dirty="0" smtClean="0"/>
              <a:t>.).</a:t>
            </a:r>
          </a:p>
          <a:p>
            <a:pPr>
              <a:buNone/>
            </a:pPr>
            <a:r>
              <a:rPr lang="uk-UA" sz="2400" b="1" u="sng" dirty="0" smtClean="0">
                <a:solidFill>
                  <a:schemeClr val="accent1"/>
                </a:solidFill>
              </a:rPr>
              <a:t>      Прив'язку </a:t>
            </a:r>
            <a:r>
              <a:rPr lang="uk-UA" sz="2400" b="1" u="sng" dirty="0" smtClean="0">
                <a:solidFill>
                  <a:schemeClr val="accent1"/>
                </a:solidFill>
              </a:rPr>
              <a:t>двосторонньої норми називають формулою прикріплення.</a:t>
            </a:r>
            <a:endParaRPr lang="ru-RU" sz="2400" b="1" dirty="0" smtClean="0">
              <a:solidFill>
                <a:schemeClr val="accent1"/>
              </a:solidFill>
            </a:endParaRPr>
          </a:p>
          <a:p>
            <a:endParaRPr lang="ru-RU" sz="2800" dirty="0" smtClean="0"/>
          </a:p>
          <a:p>
            <a:pPr>
              <a:buNone/>
            </a:pPr>
            <a:endParaRPr lang="ru-RU"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5895996"/>
          </a:xfrm>
        </p:spPr>
        <p:txBody>
          <a:bodyPr>
            <a:normAutofit fontScale="70000" lnSpcReduction="20000"/>
          </a:bodyPr>
          <a:lstStyle/>
          <a:p>
            <a:pPr lvl="1">
              <a:buNone/>
            </a:pPr>
            <a:r>
              <a:rPr lang="uk-UA" sz="3200" dirty="0" smtClean="0">
                <a:solidFill>
                  <a:schemeClr val="accent1"/>
                </a:solidFill>
              </a:rPr>
              <a:t>За способом регулювання колізійні норми поділяються на імперативні, диспозитивні й альтернативні</a:t>
            </a:r>
            <a:r>
              <a:rPr lang="uk-UA" dirty="0" smtClean="0"/>
              <a:t>.</a:t>
            </a:r>
            <a:endParaRPr lang="ru-RU" sz="1800" dirty="0" smtClean="0"/>
          </a:p>
          <a:p>
            <a:r>
              <a:rPr lang="uk-UA" sz="2800" b="1" dirty="0" smtClean="0">
                <a:solidFill>
                  <a:schemeClr val="accent1"/>
                </a:solidFill>
              </a:rPr>
              <a:t>Імперативні </a:t>
            </a:r>
            <a:r>
              <a:rPr lang="uk-UA" sz="2800" dirty="0" smtClean="0">
                <a:solidFill>
                  <a:schemeClr val="accent1"/>
                </a:solidFill>
              </a:rPr>
              <a:t>-</a:t>
            </a:r>
            <a:r>
              <a:rPr lang="uk-UA" sz="2800" dirty="0" smtClean="0"/>
              <a:t> норми, що містять категоричні приписи, які стосуються вибору права; норми, які не можуть бути змінені за розсудом сторін правовідносин. Наприклад, згідно зі ч.2 ст. 42 ЗУ «Про МПП» захист права власності та інших речових прав на нерухоме майно здійснюється відповідно до права держави, у якій це </a:t>
            </a:r>
            <a:r>
              <a:rPr lang="uk-UA" sz="2800" dirty="0" err="1" smtClean="0"/>
              <a:t>майнознаходиться</a:t>
            </a:r>
            <a:r>
              <a:rPr lang="uk-UA" sz="2800" dirty="0" smtClean="0"/>
              <a:t>.</a:t>
            </a:r>
            <a:endParaRPr lang="ru-RU" sz="2000" dirty="0" smtClean="0"/>
          </a:p>
          <a:p>
            <a:r>
              <a:rPr lang="uk-UA" sz="2800" b="1" dirty="0" smtClean="0">
                <a:solidFill>
                  <a:schemeClr val="accent1"/>
                </a:solidFill>
              </a:rPr>
              <a:t>Диспозитивні </a:t>
            </a:r>
            <a:r>
              <a:rPr lang="uk-UA" sz="2800" dirty="0" smtClean="0"/>
              <a:t>- норми, які, встановлюючи правило про вибір права, залишають сторонам можливість відмовитися від нього, замінити іншим правилом. Наприклад, правила типу «якщо інше не встановлено угодою або договором сторін». Так, згідно зі ст. 41 ЗУ «Про МПП» право власності та інші речові права на рухоме майно, що за правочином перебуває в дорозі, визначаються правом держави, з якої це майно відправлене, якщо інше не встановлено за </a:t>
            </a:r>
            <a:r>
              <a:rPr lang="uk-UA" sz="2800" dirty="0" err="1" smtClean="0"/>
              <a:t>згодоюсторін</a:t>
            </a:r>
            <a:r>
              <a:rPr lang="uk-UA" sz="2800" dirty="0" smtClean="0"/>
              <a:t>.</a:t>
            </a:r>
            <a:endParaRPr lang="ru-RU" sz="2000" dirty="0" smtClean="0"/>
          </a:p>
          <a:p>
            <a:r>
              <a:rPr lang="uk-UA" sz="2800" b="1" dirty="0" smtClean="0">
                <a:solidFill>
                  <a:schemeClr val="accent1"/>
                </a:solidFill>
              </a:rPr>
              <a:t>Альтернативні </a:t>
            </a:r>
            <a:r>
              <a:rPr lang="uk-UA" sz="2800" dirty="0" smtClean="0"/>
              <a:t>- норми, які передбачають кілька правил по вибору права для вказаних в обсязі норми правовідносин. Наприклад, згідно зі ч.1 ст. 42 ЗУ</a:t>
            </a:r>
            <a:endParaRPr lang="ru-RU" sz="2000" dirty="0" smtClean="0"/>
          </a:p>
          <a:p>
            <a:r>
              <a:rPr lang="uk-UA" sz="2800" dirty="0" smtClean="0"/>
              <a:t>«Про МПП» захист права власності та інших речових прав здійснюється на вибір заявника відповідно до права держави, у якій майно знаходиться, або відповідно до права держави суду.</a:t>
            </a:r>
            <a:endParaRPr lang="ru-RU" sz="2000" dirty="0" smtClean="0"/>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idx="1"/>
          </p:nvPr>
        </p:nvSpPr>
        <p:spPr>
          <a:xfrm>
            <a:off x="457200" y="428625"/>
            <a:ext cx="8229600" cy="5895975"/>
          </a:xfrm>
        </p:spPr>
        <p:txBody>
          <a:bodyPr>
            <a:normAutofit fontScale="70000" lnSpcReduction="20000"/>
          </a:bodyPr>
          <a:lstStyle/>
          <a:p>
            <a:r>
              <a:rPr lang="uk-UA" dirty="0" smtClean="0"/>
              <a:t>Формулою </a:t>
            </a:r>
            <a:r>
              <a:rPr lang="uk-UA" dirty="0" smtClean="0"/>
              <a:t>прикріплення називають прив'язку двосторонньої колізійної норми. У такій прив'язці міститься вказівка на підлягаючу застосуванню правову систему, причому ця вказівка виражена у вигляді колізійного принципу. Застосування формули прикріплення до конкретних фактичних обставин веде до вибору права тієї держави, що компетентно регулювати правовідносини, які вказані в обсязі цієї норми. </a:t>
            </a:r>
            <a:endParaRPr lang="uk-UA" dirty="0" smtClean="0"/>
          </a:p>
          <a:p>
            <a:pPr>
              <a:buNone/>
            </a:pPr>
            <a:r>
              <a:rPr lang="uk-UA" dirty="0" smtClean="0"/>
              <a:t>     До </a:t>
            </a:r>
            <a:r>
              <a:rPr lang="uk-UA" dirty="0" smtClean="0"/>
              <a:t>основних формул прикріплення, що склалися у міжнародному приватному праві, відносять наступні:</a:t>
            </a:r>
            <a:endParaRPr lang="ru-RU" dirty="0" smtClean="0"/>
          </a:p>
          <a:p>
            <a:pPr lvl="0">
              <a:buNone/>
            </a:pPr>
            <a:r>
              <a:rPr lang="uk-UA" b="1" dirty="0" smtClean="0"/>
              <a:t>	Особистий</a:t>
            </a:r>
            <a:r>
              <a:rPr lang="uk-UA" b="1" dirty="0" smtClean="0"/>
              <a:t>	закон	фізичних	осіб	</a:t>
            </a:r>
            <a:r>
              <a:rPr lang="uk-UA" dirty="0" smtClean="0"/>
              <a:t>- </a:t>
            </a:r>
            <a:r>
              <a:rPr lang="uk-UA" dirty="0" err="1" smtClean="0"/>
              <a:t>найпоширенішаформула</a:t>
            </a:r>
            <a:r>
              <a:rPr lang="uk-UA" dirty="0" smtClean="0"/>
              <a:t> </a:t>
            </a:r>
            <a:r>
              <a:rPr lang="uk-UA" dirty="0" smtClean="0"/>
              <a:t>прикріплення. </a:t>
            </a:r>
            <a:r>
              <a:rPr lang="uk-UA" dirty="0" smtClean="0"/>
              <a:t>Ця прив'язка існує у двох варіантах</a:t>
            </a:r>
            <a:r>
              <a:rPr lang="uk-UA" dirty="0" smtClean="0"/>
              <a:t>:</a:t>
            </a:r>
            <a:endParaRPr lang="ru-RU" dirty="0" smtClean="0"/>
          </a:p>
          <a:p>
            <a:pPr lvl="0"/>
            <a:r>
              <a:rPr lang="uk-UA" b="1" dirty="0" smtClean="0"/>
              <a:t>закон громадянства або національний закон (</a:t>
            </a:r>
            <a:r>
              <a:rPr lang="uk-UA" b="1" dirty="0" err="1" smtClean="0"/>
              <a:t>lex</a:t>
            </a:r>
            <a:r>
              <a:rPr lang="uk-UA" b="1" dirty="0" smtClean="0"/>
              <a:t> </a:t>
            </a:r>
            <a:r>
              <a:rPr lang="uk-UA" b="1" dirty="0" err="1" smtClean="0"/>
              <a:t>nationalis</a:t>
            </a:r>
            <a:r>
              <a:rPr lang="uk-UA" b="1" dirty="0" smtClean="0"/>
              <a:t>, </a:t>
            </a:r>
            <a:r>
              <a:rPr lang="uk-UA" b="1" dirty="0" err="1" smtClean="0"/>
              <a:t>lexpatriae</a:t>
            </a:r>
            <a:r>
              <a:rPr lang="uk-UA" b="1" dirty="0" smtClean="0"/>
              <a:t>);</a:t>
            </a:r>
            <a:endParaRPr lang="ru-RU" b="1" dirty="0" smtClean="0"/>
          </a:p>
          <a:p>
            <a:pPr lvl="0"/>
            <a:r>
              <a:rPr lang="uk-UA" b="1" dirty="0" smtClean="0"/>
              <a:t>закон місця проживання (</a:t>
            </a:r>
            <a:r>
              <a:rPr lang="uk-UA" b="1" dirty="0" err="1" smtClean="0"/>
              <a:t>lexdomicilii</a:t>
            </a:r>
            <a:r>
              <a:rPr lang="uk-UA" b="1" dirty="0" smtClean="0"/>
              <a:t>).</a:t>
            </a:r>
            <a:endParaRPr lang="ru-RU" b="1" dirty="0" smtClean="0"/>
          </a:p>
          <a:p>
            <a:r>
              <a:rPr lang="uk-UA" b="1" dirty="0" smtClean="0"/>
              <a:t>закон </a:t>
            </a:r>
            <a:r>
              <a:rPr lang="uk-UA" b="1" dirty="0" smtClean="0"/>
              <a:t>місця знаходження речі </a:t>
            </a:r>
            <a:endParaRPr lang="uk-UA" b="1" dirty="0" smtClean="0"/>
          </a:p>
          <a:p>
            <a:r>
              <a:rPr lang="uk-UA" b="1" dirty="0" smtClean="0"/>
              <a:t>закон</a:t>
            </a:r>
            <a:r>
              <a:rPr lang="uk-UA" b="1" dirty="0" smtClean="0"/>
              <a:t>, обраний сторонами правовідносин </a:t>
            </a:r>
            <a:endParaRPr lang="uk-UA" b="1" dirty="0" smtClean="0"/>
          </a:p>
          <a:p>
            <a:r>
              <a:rPr lang="uk-UA" b="1" dirty="0" smtClean="0"/>
              <a:t>закон </a:t>
            </a:r>
            <a:r>
              <a:rPr lang="uk-UA" b="1" dirty="0" smtClean="0"/>
              <a:t>місця вчинення </a:t>
            </a:r>
            <a:r>
              <a:rPr lang="uk-UA" b="1" dirty="0" smtClean="0"/>
              <a:t>акту</a:t>
            </a:r>
          </a:p>
          <a:p>
            <a:r>
              <a:rPr lang="uk-UA" b="1" dirty="0" smtClean="0"/>
              <a:t> закон </a:t>
            </a:r>
            <a:r>
              <a:rPr lang="uk-UA" b="1" dirty="0" smtClean="0"/>
              <a:t>країни продавця </a:t>
            </a:r>
            <a:endParaRPr lang="uk-UA" b="1" dirty="0" smtClean="0"/>
          </a:p>
          <a:p>
            <a:r>
              <a:rPr lang="uk-UA" b="1" dirty="0" smtClean="0"/>
              <a:t>закон </a:t>
            </a:r>
            <a:r>
              <a:rPr lang="uk-UA" b="1" dirty="0" smtClean="0"/>
              <a:t>валюти </a:t>
            </a:r>
            <a:r>
              <a:rPr lang="uk-UA" b="1" dirty="0" smtClean="0"/>
              <a:t>боргу</a:t>
            </a:r>
          </a:p>
          <a:p>
            <a:r>
              <a:rPr lang="uk-UA" b="1" dirty="0" smtClean="0"/>
              <a:t> закон суду</a:t>
            </a:r>
          </a:p>
          <a:p>
            <a:r>
              <a:rPr lang="uk-UA" b="1" dirty="0" smtClean="0"/>
              <a:t>закон </a:t>
            </a:r>
            <a:r>
              <a:rPr lang="uk-UA" b="1" dirty="0" smtClean="0"/>
              <a:t>найбільш тісного зв'язку (</a:t>
            </a:r>
            <a:r>
              <a:rPr lang="uk-UA" b="1" dirty="0" err="1" smtClean="0"/>
              <a:t>proper</a:t>
            </a:r>
            <a:r>
              <a:rPr lang="uk-UA" b="1" dirty="0" smtClean="0"/>
              <a:t> </a:t>
            </a:r>
            <a:r>
              <a:rPr lang="uk-UA" b="1" dirty="0" err="1" smtClean="0"/>
              <a:t>law</a:t>
            </a:r>
            <a:r>
              <a:rPr lang="uk-UA" dirty="0" smtClean="0"/>
              <a:t>) </a:t>
            </a:r>
            <a:endParaRPr lang="uk-UA" b="1" dirty="0" smtClean="0"/>
          </a:p>
          <a:p>
            <a:r>
              <a:rPr lang="uk-UA" b="1" dirty="0" smtClean="0"/>
              <a:t>закон </a:t>
            </a:r>
            <a:r>
              <a:rPr lang="uk-UA" b="1" dirty="0" smtClean="0"/>
              <a:t>місця роботи </a:t>
            </a:r>
            <a:endParaRPr lang="uk-UA" b="1" dirty="0" smtClean="0"/>
          </a:p>
          <a:p>
            <a:r>
              <a:rPr lang="uk-UA" b="1" dirty="0" smtClean="0"/>
              <a:t>закон </a:t>
            </a:r>
            <a:r>
              <a:rPr lang="uk-UA" b="1" dirty="0" smtClean="0"/>
              <a:t>прапору </a:t>
            </a:r>
            <a:endParaRPr lang="ru-RU"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idx="1"/>
          </p:nvPr>
        </p:nvSpPr>
        <p:spPr>
          <a:xfrm>
            <a:off x="457200" y="428625"/>
            <a:ext cx="8229600" cy="5895975"/>
          </a:xfrm>
        </p:spPr>
        <p:txBody>
          <a:bodyPr>
            <a:noAutofit/>
          </a:bodyPr>
          <a:lstStyle/>
          <a:p>
            <a:r>
              <a:rPr lang="uk-UA" sz="1800" dirty="0" smtClean="0">
                <a:solidFill>
                  <a:schemeClr val="accent1"/>
                </a:solidFill>
                <a:latin typeface="Times New Roman" pitchFamily="18" charset="0"/>
                <a:cs typeface="Times New Roman" pitchFamily="18" charset="0"/>
              </a:rPr>
              <a:t>Застосування іноземного права, на яке посилається колізійна норма, є складним процесом. Застосування норм іноземного права - це діяльність суду й інших </a:t>
            </a:r>
            <a:r>
              <a:rPr lang="uk-UA" sz="1800" dirty="0" err="1" smtClean="0">
                <a:solidFill>
                  <a:schemeClr val="accent1"/>
                </a:solidFill>
                <a:latin typeface="Times New Roman" pitchFamily="18" charset="0"/>
                <a:cs typeface="Times New Roman" pitchFamily="18" charset="0"/>
              </a:rPr>
              <a:t>правозастосовчих</a:t>
            </a:r>
            <a:r>
              <a:rPr lang="uk-UA" sz="1800" dirty="0" smtClean="0">
                <a:solidFill>
                  <a:schemeClr val="accent1"/>
                </a:solidFill>
                <a:latin typeface="Times New Roman" pitchFamily="18" charset="0"/>
                <a:cs typeface="Times New Roman" pitchFamily="18" charset="0"/>
              </a:rPr>
              <a:t> органів по вирішенню будь-яких юридичних питань на підставі норм іноземного права. Як </a:t>
            </a:r>
            <a:r>
              <a:rPr lang="uk-UA" sz="1800" dirty="0" err="1" smtClean="0">
                <a:solidFill>
                  <a:schemeClr val="accent1"/>
                </a:solidFill>
                <a:latin typeface="Times New Roman" pitchFamily="18" charset="0"/>
                <a:cs typeface="Times New Roman" pitchFamily="18" charset="0"/>
              </a:rPr>
              <a:t>правозастосовчі</a:t>
            </a:r>
            <a:r>
              <a:rPr lang="uk-UA" sz="1800" dirty="0" smtClean="0">
                <a:solidFill>
                  <a:schemeClr val="accent1"/>
                </a:solidFill>
                <a:latin typeface="Times New Roman" pitchFamily="18" charset="0"/>
                <a:cs typeface="Times New Roman" pitchFamily="18" charset="0"/>
              </a:rPr>
              <a:t> органи можуть виступати державні суди, третейські суди, нотаріуси, органи державної виконавчої влади (наприклад, органи державної реєстрації актів цивільного стану).</a:t>
            </a:r>
            <a:endParaRPr lang="ru-RU" sz="1800" dirty="0" smtClean="0">
              <a:solidFill>
                <a:schemeClr val="accent1"/>
              </a:solidFill>
              <a:latin typeface="Times New Roman" pitchFamily="18" charset="0"/>
              <a:cs typeface="Times New Roman" pitchFamily="18" charset="0"/>
            </a:endParaRPr>
          </a:p>
          <a:p>
            <a:r>
              <a:rPr lang="uk-UA" sz="1800" dirty="0" smtClean="0">
                <a:solidFill>
                  <a:schemeClr val="accent2">
                    <a:lumMod val="60000"/>
                    <a:lumOff val="40000"/>
                  </a:schemeClr>
                </a:solidFill>
                <a:latin typeface="Times New Roman" pitchFamily="18" charset="0"/>
                <a:cs typeface="Times New Roman" pitchFamily="18" charset="0"/>
              </a:rPr>
              <a:t>Правозастосування іноземних норм відбувається після встановлення змісту норми іноземного права та його ідентифікації із фактичними обставинами, в яких така норма повинна бути застосована. Цей процес отримав назву </a:t>
            </a:r>
            <a:r>
              <a:rPr lang="uk-UA" sz="1800" b="1" dirty="0" smtClean="0">
                <a:solidFill>
                  <a:schemeClr val="accent2">
                    <a:lumMod val="60000"/>
                    <a:lumOff val="40000"/>
                  </a:schemeClr>
                </a:solidFill>
                <a:latin typeface="Times New Roman" pitchFamily="18" charset="0"/>
                <a:cs typeface="Times New Roman" pitchFamily="18" charset="0"/>
              </a:rPr>
              <a:t>тлумачення правової норми. </a:t>
            </a:r>
            <a:r>
              <a:rPr lang="uk-UA" sz="1800" dirty="0" smtClean="0">
                <a:solidFill>
                  <a:schemeClr val="accent2">
                    <a:lumMod val="60000"/>
                    <a:lumOff val="40000"/>
                  </a:schemeClr>
                </a:solidFill>
                <a:latin typeface="Times New Roman" pitchFamily="18" charset="0"/>
                <a:cs typeface="Times New Roman" pitchFamily="18" charset="0"/>
              </a:rPr>
              <a:t>Тлумачення колізійної норми передбачає кваліфікацію юридичних понять, які використовуються в самому формулюванні </a:t>
            </a:r>
            <a:r>
              <a:rPr lang="uk-UA" sz="1800" dirty="0" err="1" smtClean="0">
                <a:solidFill>
                  <a:schemeClr val="accent2">
                    <a:lumMod val="60000"/>
                    <a:lumOff val="40000"/>
                  </a:schemeClr>
                </a:solidFill>
                <a:latin typeface="Times New Roman" pitchFamily="18" charset="0"/>
                <a:cs typeface="Times New Roman" pitchFamily="18" charset="0"/>
              </a:rPr>
              <a:t>колізійноїнорми</a:t>
            </a:r>
            <a:r>
              <a:rPr lang="uk-UA" sz="1800" dirty="0" smtClean="0">
                <a:solidFill>
                  <a:schemeClr val="accent2">
                    <a:lumMod val="60000"/>
                    <a:lumOff val="40000"/>
                  </a:schemeClr>
                </a:solidFill>
                <a:latin typeface="Times New Roman" pitchFamily="18" charset="0"/>
                <a:cs typeface="Times New Roman" pitchFamily="18" charset="0"/>
              </a:rPr>
              <a:t>. </a:t>
            </a:r>
            <a:r>
              <a:rPr lang="uk-UA" sz="1800" dirty="0" smtClean="0">
                <a:solidFill>
                  <a:schemeClr val="accent2">
                    <a:lumMod val="60000"/>
                    <a:lumOff val="40000"/>
                  </a:schemeClr>
                </a:solidFill>
                <a:latin typeface="Times New Roman" pitchFamily="18" charset="0"/>
                <a:cs typeface="Times New Roman" pitchFamily="18" charset="0"/>
              </a:rPr>
              <a:t>Складовою частиною тлумачення є правова кваліфікація. </a:t>
            </a:r>
            <a:r>
              <a:rPr lang="uk-UA" sz="1800" b="1" dirty="0" smtClean="0">
                <a:solidFill>
                  <a:schemeClr val="accent2">
                    <a:lumMod val="60000"/>
                    <a:lumOff val="40000"/>
                  </a:schemeClr>
                </a:solidFill>
                <a:latin typeface="Times New Roman" pitchFamily="18" charset="0"/>
                <a:cs typeface="Times New Roman" pitchFamily="18" charset="0"/>
              </a:rPr>
              <a:t>Правову кваліфікацію </a:t>
            </a:r>
            <a:r>
              <a:rPr lang="uk-UA" sz="1800" dirty="0" smtClean="0">
                <a:solidFill>
                  <a:schemeClr val="accent2">
                    <a:lumMod val="60000"/>
                    <a:lumOff val="40000"/>
                  </a:schemeClr>
                </a:solidFill>
                <a:latin typeface="Times New Roman" pitchFamily="18" charset="0"/>
                <a:cs typeface="Times New Roman" pitchFamily="18" charset="0"/>
              </a:rPr>
              <a:t>стаття 1 Закону України «Про міжнародне приватне право» розкриває як визначення права, що підлягає застосуванню до правовідносин з іноземним елементом. Цей процес ще називають </a:t>
            </a:r>
            <a:r>
              <a:rPr lang="uk-UA" sz="1800" b="1" dirty="0" smtClean="0">
                <a:solidFill>
                  <a:schemeClr val="accent2">
                    <a:lumMod val="60000"/>
                    <a:lumOff val="40000"/>
                  </a:schemeClr>
                </a:solidFill>
                <a:latin typeface="Times New Roman" pitchFamily="18" charset="0"/>
                <a:cs typeface="Times New Roman" pitchFamily="18" charset="0"/>
              </a:rPr>
              <a:t>«первинною кваліфікацією». </a:t>
            </a:r>
            <a:endParaRPr lang="uk-UA" sz="1800" b="1" dirty="0" smtClean="0">
              <a:solidFill>
                <a:schemeClr val="accent2">
                  <a:lumMod val="60000"/>
                  <a:lumOff val="40000"/>
                </a:schemeClr>
              </a:solidFill>
              <a:latin typeface="Times New Roman" pitchFamily="18" charset="0"/>
              <a:cs typeface="Times New Roman" pitchFamily="18" charset="0"/>
            </a:endParaRPr>
          </a:p>
          <a:p>
            <a:r>
              <a:rPr lang="uk-UA" sz="1800" b="1" dirty="0" smtClean="0">
                <a:solidFill>
                  <a:schemeClr val="accent1"/>
                </a:solidFill>
                <a:latin typeface="Times New Roman" pitchFamily="18" charset="0"/>
                <a:cs typeface="Times New Roman" pitchFamily="18" charset="0"/>
              </a:rPr>
              <a:t>Кваліфікація колізійної норми </a:t>
            </a:r>
            <a:r>
              <a:rPr lang="uk-UA" sz="1800" dirty="0" smtClean="0">
                <a:solidFill>
                  <a:schemeClr val="accent1"/>
                </a:solidFill>
                <a:latin typeface="Times New Roman" pitchFamily="18" charset="0"/>
                <a:cs typeface="Times New Roman" pitchFamily="18" charset="0"/>
              </a:rPr>
              <a:t>складається з двох частин: кваліфікації понять обсягу колізійної норми (позовна давність, форма заповіту, форма правочину тощо), та кваліфікації понять, що складають прив'язку колізійної норми (місце укладення угоди, місце вчинення правочину, «закон місця вчинення правопорушення» тощо). </a:t>
            </a:r>
            <a:endParaRPr lang="ru-RU" sz="1800" dirty="0">
              <a:solidFill>
                <a:schemeClr val="accent1"/>
              </a:solidFill>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130</TotalTime>
  <Words>1014</Words>
  <Application>Microsoft Office PowerPoint</Application>
  <PresentationFormat>Экран (4:3)</PresentationFormat>
  <Paragraphs>54</Paragraphs>
  <Slides>9</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Поток</vt:lpstr>
      <vt:lpstr>            </vt:lpstr>
      <vt:lpstr>  Застосування іноземного права                            Тема:Колізійні норми міжнародного приватного права.  </vt:lpstr>
      <vt:lpstr>              </vt:lpstr>
      <vt:lpstr>               </vt:lpstr>
      <vt:lpstr>Слайд 5</vt:lpstr>
      <vt:lpstr>Слайд 6</vt:lpstr>
      <vt:lpstr>Слайд 7</vt:lpstr>
      <vt:lpstr>Слайд 8</vt:lpstr>
      <vt:lpstr>Слайд 9</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Админ</dc:creator>
  <cp:lastModifiedBy>Админ</cp:lastModifiedBy>
  <cp:revision>62</cp:revision>
  <dcterms:created xsi:type="dcterms:W3CDTF">2023-10-05T12:05:09Z</dcterms:created>
  <dcterms:modified xsi:type="dcterms:W3CDTF">2023-10-24T16:39:50Z</dcterms:modified>
</cp:coreProperties>
</file>