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3"/>
  </p:notesMasterIdLst>
  <p:sldIdLst>
    <p:sldId id="257" r:id="rId2"/>
    <p:sldId id="334" r:id="rId3"/>
    <p:sldId id="335" r:id="rId4"/>
    <p:sldId id="281" r:id="rId5"/>
    <p:sldId id="285" r:id="rId6"/>
    <p:sldId id="286" r:id="rId7"/>
    <p:sldId id="303" r:id="rId8"/>
    <p:sldId id="264" r:id="rId9"/>
    <p:sldId id="265" r:id="rId10"/>
    <p:sldId id="267" r:id="rId11"/>
    <p:sldId id="289" r:id="rId12"/>
    <p:sldId id="276" r:id="rId13"/>
    <p:sldId id="315" r:id="rId14"/>
    <p:sldId id="277" r:id="rId15"/>
    <p:sldId id="268" r:id="rId16"/>
    <p:sldId id="291" r:id="rId17"/>
    <p:sldId id="318" r:id="rId18"/>
    <p:sldId id="266" r:id="rId19"/>
    <p:sldId id="300" r:id="rId20"/>
    <p:sldId id="305" r:id="rId21"/>
    <p:sldId id="270" r:id="rId22"/>
    <p:sldId id="274" r:id="rId23"/>
    <p:sldId id="269" r:id="rId24"/>
    <p:sldId id="316" r:id="rId25"/>
    <p:sldId id="293" r:id="rId26"/>
    <p:sldId id="294" r:id="rId27"/>
    <p:sldId id="287" r:id="rId28"/>
    <p:sldId id="295" r:id="rId29"/>
    <p:sldId id="297" r:id="rId30"/>
    <p:sldId id="298" r:id="rId31"/>
    <p:sldId id="299" r:id="rId32"/>
    <p:sldId id="263" r:id="rId33"/>
    <p:sldId id="336" r:id="rId34"/>
    <p:sldId id="301" r:id="rId35"/>
    <p:sldId id="275" r:id="rId36"/>
    <p:sldId id="302" r:id="rId37"/>
    <p:sldId id="306" r:id="rId38"/>
    <p:sldId id="307" r:id="rId39"/>
    <p:sldId id="279" r:id="rId40"/>
    <p:sldId id="308" r:id="rId41"/>
    <p:sldId id="320" r:id="rId42"/>
    <p:sldId id="304" r:id="rId43"/>
    <p:sldId id="309" r:id="rId44"/>
    <p:sldId id="310" r:id="rId45"/>
    <p:sldId id="312" r:id="rId46"/>
    <p:sldId id="329" r:id="rId47"/>
    <p:sldId id="319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280" r:id="rId56"/>
    <p:sldId id="328" r:id="rId57"/>
    <p:sldId id="278" r:id="rId58"/>
    <p:sldId id="330" r:id="rId59"/>
    <p:sldId id="331" r:id="rId60"/>
    <p:sldId id="332" r:id="rId61"/>
    <p:sldId id="333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D6CAA1-D2F1-4E56-9452-34F88BF7684D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2668BF7-9DD8-4E62-BBD9-0F4A589969F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428C4-091C-4845-A92A-8EEC5FB7651F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5AC668-F615-422C-9E5E-DE1A3865106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9769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6D07-8FB9-4088-8416-009CAD1FB2FF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2C1B1-2BE9-4A82-8397-0F3BB7EDD50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3438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FE87-CE9B-476B-A8A3-732B601000F3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0FEA6-3231-4DEA-B506-90D1BB83AA5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7600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2CBA-2EC3-4FB2-ADE0-A53FB8BCB6DE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1057-455E-46D7-99CA-8146933770C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914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CC8E-F908-48AB-92F4-80A0EC7768AC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E851-4A88-4D53-AB3A-138C13A9D64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3890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1E51-1DC8-4824-B3E7-2F76066C3F05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42083-B998-4CFF-9988-4C04460D746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89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143F63-06BB-48FE-B4C7-57FBBF768E79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7D8ABC-955C-4607-AD44-4A15B4F5EB79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8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0B3B-1703-46A5-8104-513554BF4FEC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368F7-151E-4A6F-8F5D-8E00163A363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0629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1E48-5A3D-4B81-BB49-1D6D363DE9C8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5B6EB-63F9-42FF-9C03-79208EDA5CC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9814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74E4-E91F-414C-88D7-6512B1AECB25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6E24A-59C3-47C4-AE51-6186AFE3E80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0471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24D9-8CFE-43AA-8314-20BF5894C3CE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1074B-A24B-4AD2-A42E-0B46E2E488F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1586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797D8D2C-146D-4E91-B20E-A859C2BA7C2F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fld id="{2B9DF0FA-E6E6-4568-AEBA-6BC25431AE8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9" r:id="rId2"/>
    <p:sldLayoutId id="2147483870" r:id="rId3"/>
    <p:sldLayoutId id="2147483871" r:id="rId4"/>
    <p:sldLayoutId id="2147483878" r:id="rId5"/>
    <p:sldLayoutId id="2147483879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428750"/>
          </a:xfrm>
        </p:spPr>
        <p:txBody>
          <a:bodyPr/>
          <a:lstStyle/>
          <a:p>
            <a:pPr algn="ctr" eaLnBrk="1" hangingPunct="1"/>
            <a:r>
              <a:rPr lang="ru-RU" altLang="uk-UA" sz="6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 (вклад) -</a:t>
            </a:r>
            <a:r>
              <a:rPr lang="uk-UA" altLang="uk-UA" sz="6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</a:t>
            </a:r>
            <a:endParaRPr lang="uk-UA" altLang="uk-UA" sz="6000" b="1" i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407352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кошти в готівковій або у безготівковій формі, в національній або в іноземній валюті, які розміщені клієнтами на їх іменних рахунках у банку на договірних засадах на визначений строк зберігання або без зазначення такого строку і підлягають виплаті вкладнику відповідно до законодавства України та умов договору.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uk-UA" altLang="uk-UA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2149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71562"/>
          </a:xfrm>
        </p:spPr>
        <p:txBody>
          <a:bodyPr/>
          <a:lstStyle/>
          <a:p>
            <a:pPr algn="ctr" eaLnBrk="1" hangingPunct="1"/>
            <a:r>
              <a:rPr lang="uk-UA" altLang="uk-UA" sz="4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Строкові депозити </a:t>
            </a:r>
            <a:r>
              <a:rPr lang="ru-RU" altLang="uk-UA" sz="4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643438"/>
          </a:xfrm>
        </p:spPr>
        <p:txBody>
          <a:bodyPr/>
          <a:lstStyle/>
          <a:p>
            <a:pPr marL="358775" algn="just" eaLnBrk="1" hangingPunct="1">
              <a:spcBef>
                <a:spcPct val="0"/>
              </a:spcBef>
            </a:pPr>
            <a:r>
              <a:rPr lang="uk-UA" altLang="uk-UA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зобов'язання, які мають певний строк;</a:t>
            </a:r>
          </a:p>
          <a:p>
            <a:pPr marL="358775" algn="just" eaLnBrk="1" hangingPunct="1">
              <a:spcBef>
                <a:spcPct val="0"/>
              </a:spcBef>
            </a:pPr>
            <a:r>
              <a:rPr lang="uk-UA" altLang="uk-UA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кошти, що зберігаються на депозитних рахунках у банку протягом строку, визначеного у депозитній угоді;</a:t>
            </a:r>
          </a:p>
          <a:p>
            <a:pPr marL="358775" algn="just" eaLnBrk="1" hangingPunct="1">
              <a:spcBef>
                <a:spcPct val="0"/>
              </a:spcBef>
            </a:pPr>
            <a:r>
              <a:rPr lang="uk-UA" altLang="uk-UA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внески на визначений строк розміщуються у великих сумах;</a:t>
            </a:r>
          </a:p>
          <a:p>
            <a:pPr marL="358775" algn="just" eaLnBrk="1" hangingPunct="1">
              <a:spcBef>
                <a:spcPct val="0"/>
              </a:spcBef>
            </a:pPr>
            <a:r>
              <a:rPr lang="uk-UA" altLang="uk-UA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виплачують за строковими депозитами більш високий відсоток, ніж за депозитами до запитання;</a:t>
            </a:r>
          </a:p>
          <a:p>
            <a:pPr marL="358775" algn="just" eaLnBrk="1" hangingPunct="1">
              <a:spcBef>
                <a:spcPct val="0"/>
              </a:spcBef>
            </a:pPr>
            <a:r>
              <a:rPr lang="uk-UA" altLang="uk-UA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коштів на строкових депозитах вигідно як клієнту, так і банку. Банки користуються залученими коштами протягом тривалого і, головне, наперед обумовленого (відомого їм) терміну. Це дає банку можливість збільшувати обсяги кредитних ресурсів;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357313"/>
            <a:ext cx="7643812" cy="4357687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строковими депозитами є також кошти, отримані від інших комерційних банків як депозит (вклад) на конкретний строк;</a:t>
            </a: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сума, строки та умови приймання строкових депозитів визначаються банком-позичальником відповідно до його фінансових можливостей за погодженням із вкладником;</a:t>
            </a: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особливості залучення вкладів на строкові депозитні рахунки регулюються внутрішніми положеннями комерційних банків;</a:t>
            </a: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різновидом довгострокових депозитів на визначений термін є депозитні сертифікати.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До строкових вкладів належать: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645025"/>
          </a:xfrm>
        </p:spPr>
        <p:txBody>
          <a:bodyPr/>
          <a:lstStyle/>
          <a:p>
            <a:pPr eaLnBrk="1" hangingPunct="1"/>
            <a:r>
              <a:rPr lang="uk-UA" altLang="uk-UA" sz="2400" smtClean="0"/>
              <a:t>депозитні рахунки юридичних осіб;</a:t>
            </a:r>
          </a:p>
          <a:p>
            <a:pPr eaLnBrk="1" hangingPunct="1"/>
            <a:r>
              <a:rPr lang="uk-UA" altLang="uk-UA" sz="2400" smtClean="0"/>
              <a:t>рахунки з обліку ощадних (депозитних) сертифікатів;</a:t>
            </a:r>
          </a:p>
          <a:p>
            <a:pPr eaLnBrk="1" hangingPunct="1"/>
            <a:r>
              <a:rPr lang="uk-UA" altLang="uk-UA" sz="2400" smtClean="0"/>
              <a:t>строкові і цільові рахунки фізичних осіб;</a:t>
            </a:r>
          </a:p>
          <a:p>
            <a:pPr eaLnBrk="1" hangingPunct="1"/>
            <a:r>
              <a:rPr lang="uk-UA" altLang="uk-UA" sz="2400" smtClean="0"/>
              <a:t>рахунки зі збереження бюджетних коштів або коштів з фінансування капітальних вкладень на відповідний термін, у визначений період. </a:t>
            </a:r>
          </a:p>
          <a:p>
            <a:pPr eaLnBrk="1" hangingPunct="1"/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500188"/>
          </a:xfrm>
        </p:spPr>
        <p:txBody>
          <a:bodyPr/>
          <a:lstStyle/>
          <a:p>
            <a:pPr algn="ctr" eaLnBrk="1" hangingPunct="1"/>
            <a:r>
              <a:rPr lang="uk-UA" altLang="uk-UA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строкових депозитів у банківській практиці відносять депозити овернайт - </a:t>
            </a:r>
            <a:endParaRPr lang="ru-RU" altLang="uk-UA" sz="3600" b="1" i="1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930650"/>
          </a:xfrm>
        </p:spPr>
        <p:txBody>
          <a:bodyPr/>
          <a:lstStyle/>
          <a:p>
            <a:pPr eaLnBrk="1" hangingPunct="1"/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депозити, залучені банком на строк не більше одного операційного дня (без урахування неробочих днів банку).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57625"/>
            <a:ext cx="35718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4300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 термінами строкові вклади поділяються 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altLang="uk-UA" sz="2400" smtClean="0"/>
              <a:t>депозити терміном до 1 місяця;</a:t>
            </a:r>
          </a:p>
          <a:p>
            <a:pPr algn="just" eaLnBrk="1" hangingPunct="1"/>
            <a:r>
              <a:rPr lang="uk-UA" altLang="uk-UA" sz="2400" smtClean="0"/>
              <a:t>депозити терміном від 1 до 3 місяців;</a:t>
            </a:r>
          </a:p>
          <a:p>
            <a:pPr algn="just" eaLnBrk="1" hangingPunct="1"/>
            <a:r>
              <a:rPr lang="uk-UA" altLang="uk-UA" sz="2400" smtClean="0"/>
              <a:t>депозити терміном від 3 до 6 місяців;</a:t>
            </a:r>
          </a:p>
          <a:p>
            <a:pPr algn="just" eaLnBrk="1" hangingPunct="1"/>
            <a:r>
              <a:rPr lang="uk-UA" altLang="uk-UA" sz="2400" smtClean="0"/>
              <a:t>депозити терміном від 6 до 12 місяців;</a:t>
            </a:r>
          </a:p>
          <a:p>
            <a:pPr algn="just" eaLnBrk="1" hangingPunct="1"/>
            <a:r>
              <a:rPr lang="uk-UA" altLang="uk-UA" sz="2400" smtClean="0"/>
              <a:t>депозити терміном більше 1 року;</a:t>
            </a:r>
          </a:p>
          <a:p>
            <a:pPr algn="just" eaLnBrk="1" hangingPunct="1"/>
            <a:r>
              <a:rPr lang="uk-UA" altLang="uk-UA" sz="2400" smtClean="0"/>
              <a:t>депозитні сертифікати.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1843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357688"/>
            <a:ext cx="37861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Депозитний (ощадний) сертифікат -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645025"/>
          </a:xfrm>
        </p:spPr>
        <p:txBody>
          <a:bodyPr>
            <a:normAutofit fontScale="700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800" dirty="0" smtClean="0"/>
              <a:t>це письмове свідоцтво комерційного банку про депонування грошових коштів, що засвідчує право вкладника або його правонаступника на отримання після закінчення встановленого строку суми внеску та відсотків за ним; це письмове свідоцтво банку про внесення депонентом грошових коштів на депозит;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800" dirty="0" smtClean="0"/>
              <a:t>випуск ощадних (депозитних) сертифікатів за своїм економічним змістом подібний до залучення будь-якого іншого строкового депозиту;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800" dirty="0" smtClean="0"/>
              <a:t>є цінним папером, який може здійснювати самостійний обіг на фондовому ринку;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uk-UA" sz="4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9400"/>
          </a:xfrm>
        </p:spPr>
        <p:txBody>
          <a:bodyPr>
            <a:normAutofit fontScale="850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на депозитних сертифікатах зазначається термін вилучення коштів і розмір належного відсотка;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строк обігу сертифіката встановлюється від дати його видачі до дати, коли власник сертифіката отримує право вимоги депозиту (вкладу) за сертифікатом;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бланки депозитних сертифікатів виготовляються відповідно до чинних нормативних вимог і встановлених зразків;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комерційні банки зобов'язані оприлюднити умови випуску ощадних (депозитних) сертифікатів шляхом розміщення такої інформації у друкованих засобах масової інформації чи у загальнодоступному для клієнтів місці в установі банку, або обома способами одночасно.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214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Бланки сертифікатів мають містити такі обов'язкові реквізити: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назву "ощадний (депозитний) сертифікат";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порядковий номер сертифіката та його серію (якщо випуск є серійним);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дату внесення депозиту;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розмір депозиту, який оформлений сертифікатом (літерами та цифрами);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зобов'язання банку повернути суму, внесену на депозит;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дату вимоги вкладником суми за сертифікатом;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відсоткову ставку за користування депозитом;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умови сплати відсоткової ставки — у разі вимоги вкладника про повернення вкладу до обумовленого строку;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назву та адресу банку-емітента, а для іменного сертифіката — назву (ім'я) вкладника;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місце для підпису особи, яка уповноважена банком підписувати зобов'язання, та місце для печатки банку.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28688"/>
          </a:xfrm>
        </p:spPr>
        <p:txBody>
          <a:bodyPr/>
          <a:lstStyle/>
          <a:p>
            <a:pPr algn="ctr" eaLnBrk="1" hangingPunct="1"/>
            <a:r>
              <a:rPr lang="uk-UA" altLang="uk-UA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Ощадні вклади 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5088"/>
          </a:xfrm>
        </p:spPr>
        <p:txBody>
          <a:bodyPr>
            <a:normAutofit fontScale="32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7400" dirty="0" smtClean="0"/>
              <a:t>це вклади населення, розміщувані у банках з метою зберігання і нагромадження;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7400" dirty="0" smtClean="0"/>
              <a:t>є проміжною формою між вкладами до запитання і строковими депозитами. їх відмінністю від строкових депозитів є те, що по ощадних вкладах не встановлюються фіксований термін зберігання і фіксована сума, вони не потребують попереднього повідомлення про вилучення;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7400" dirty="0" smtClean="0"/>
              <a:t>характерним для цього виду депозиту є наявність спеціальної ощадної книжки, яка видається банком вкладникові, і в якій фіксуються операції з ощадним вкладом. Власник, як правило, зобов'язаний пред'явити ощадну книжку, щоб покласти гроші на рахунок або зняти їх. У нашій країні на обслуговуванні ощадних вкладів населення спеціалізується Ощадний банк.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9400"/>
          </a:xfrm>
        </p:spPr>
        <p:txBody>
          <a:bodyPr/>
          <a:lstStyle/>
          <a:p>
            <a:pPr algn="just" eaLnBrk="1" hangingPunct="1"/>
            <a:r>
              <a:rPr lang="uk-UA" altLang="uk-UA" sz="2400" smtClean="0"/>
              <a:t>клієнт повинен дбайливо зберігати ощадну книжку і у разі її втрати негайно заявити про це в установу банку. У такому випадку вкладникові змінюється номер рахунка і видається нова книжка. Друга ощадна книжка за тим самим вкладом не видається; </a:t>
            </a:r>
          </a:p>
          <a:p>
            <a:pPr algn="just" eaLnBrk="1" hangingPunct="1"/>
            <a:r>
              <a:rPr lang="uk-UA" altLang="uk-UA" sz="2400" smtClean="0"/>
              <a:t>всі записи в ощадній книжці здійснюються посадовими особами безпосередньо в установі банку і тільки в присутності вкладника або його законного представника чи спадкоємця;</a:t>
            </a:r>
          </a:p>
          <a:p>
            <a:pPr algn="just" eaLnBrk="1" hangingPunct="1"/>
            <a:r>
              <a:rPr lang="uk-UA" altLang="uk-UA" sz="2400" smtClean="0"/>
              <a:t>вкладникові дозволяється перевіряти в установі Ощадбанку відповідність записів за вкладами в ощадній книжці і в карточці особового рахунка.</a:t>
            </a:r>
          </a:p>
          <a:p>
            <a:pPr eaLnBrk="1" hangingPunct="1"/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uk-UA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ДЕПОНЕНТ</a:t>
            </a:r>
            <a:r>
              <a:rPr lang="ru-RU" altLang="uk-UA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(від латин. depono - кладу) - 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28625" y="2286000"/>
            <a:ext cx="8229600" cy="4324350"/>
          </a:xfrm>
        </p:spPr>
        <p:txBody>
          <a:bodyPr/>
          <a:lstStyle/>
          <a:p>
            <a:pPr algn="just" eaLnBrk="1" hangingPunct="1"/>
            <a:r>
              <a:rPr lang="uk-UA" altLang="uk-UA" smtClean="0"/>
              <a:t>юридична чи фізична особа, яка внесла грошову суму або цінні папери на зберігання;</a:t>
            </a:r>
          </a:p>
          <a:p>
            <a:pPr algn="just" eaLnBrk="1" hangingPunct="1"/>
            <a:r>
              <a:rPr lang="uk-UA" altLang="uk-UA" smtClean="0"/>
              <a:t>особа, котра не одержала своєчасно належні їй суми чи виплати, які автоматично стали депозитом. 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572000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Характерні особливості ощадних вкладів: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4073525"/>
          </a:xfrm>
        </p:spPr>
        <p:txBody>
          <a:bodyPr/>
          <a:lstStyle/>
          <a:p>
            <a:pPr eaLnBrk="1" hangingPunct="1"/>
            <a:r>
              <a:rPr lang="uk-UA" altLang="uk-UA" smtClean="0"/>
              <a:t>невелика мінімальна сума;</a:t>
            </a:r>
          </a:p>
          <a:p>
            <a:pPr eaLnBrk="1" hangingPunct="1"/>
            <a:r>
              <a:rPr lang="uk-UA" altLang="uk-UA" smtClean="0"/>
              <a:t>поступове нагромадження коштів на рахунку;</a:t>
            </a:r>
          </a:p>
          <a:p>
            <a:pPr eaLnBrk="1" hangingPunct="1"/>
            <a:r>
              <a:rPr lang="uk-UA" altLang="uk-UA" smtClean="0"/>
              <a:t>видача власникові вкладу іменного свідоцтва — ощадної книжки.</a:t>
            </a:r>
            <a:r>
              <a:rPr lang="ru-RU" altLang="uk-UA" smtClean="0"/>
              <a:t/>
            </a:r>
            <a:br>
              <a:rPr lang="ru-RU" altLang="uk-UA" smtClean="0"/>
            </a:br>
            <a:endParaRPr lang="ru-RU" altLang="uk-UA" smtClean="0"/>
          </a:p>
        </p:txBody>
      </p:sp>
      <p:pic>
        <p:nvPicPr>
          <p:cNvPr id="2458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71938"/>
            <a:ext cx="30718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цінних паперів банків як виду депозитів відносять: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4144963"/>
          </a:xfrm>
        </p:spPr>
        <p:txBody>
          <a:bodyPr/>
          <a:lstStyle/>
          <a:p>
            <a:pPr eaLnBrk="1" hangingPunct="1"/>
            <a:r>
              <a:rPr lang="uk-UA" altLang="uk-UA" smtClean="0"/>
              <a:t>акції та облігації акціонерних товариств, що належать комерційним банкам; </a:t>
            </a:r>
          </a:p>
          <a:p>
            <a:pPr eaLnBrk="1" hangingPunct="1"/>
            <a:r>
              <a:rPr lang="uk-UA" altLang="uk-UA" smtClean="0"/>
              <a:t>акції та облігації, що знаходяться на зберіганні в банку і прийняті в забезпечення позик тощо.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143375"/>
            <a:ext cx="3571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Депозити за своїм економічним значенням поділяються на: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57438"/>
            <a:ext cx="4038600" cy="4418012"/>
          </a:xfrm>
        </p:spPr>
        <p:txBody>
          <a:bodyPr/>
          <a:lstStyle/>
          <a:p>
            <a:pPr algn="just" eaLnBrk="1" hangingPunct="1"/>
            <a:r>
              <a:rPr lang="uk-UA" altLang="uk-UA" sz="2200" i="1" smtClean="0"/>
              <a:t>активні депозити </a:t>
            </a:r>
            <a:r>
              <a:rPr lang="uk-UA" altLang="uk-UA" sz="2200" smtClean="0"/>
              <a:t>- розміщення банківських коштів на вклади в інші банки. Депозитні операції можуть бути активними лише на міжбанківському кредитному ринку.</a:t>
            </a:r>
          </a:p>
          <a:p>
            <a:pPr eaLnBrk="1" hangingPunct="1"/>
            <a:endParaRPr lang="ru-RU" altLang="uk-UA" smtClean="0"/>
          </a:p>
        </p:txBody>
      </p:sp>
      <p:sp>
        <p:nvSpPr>
          <p:cNvPr id="2662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4038600" cy="4418012"/>
          </a:xfrm>
        </p:spPr>
        <p:txBody>
          <a:bodyPr/>
          <a:lstStyle/>
          <a:p>
            <a:pPr algn="just" eaLnBrk="1" hangingPunct="1"/>
            <a:r>
              <a:rPr lang="uk-UA" altLang="uk-UA" sz="2200" i="1" smtClean="0"/>
              <a:t>пасивні депозити - </a:t>
            </a:r>
            <a:r>
              <a:rPr lang="uk-UA" altLang="uk-UA" sz="2200" smtClean="0"/>
              <a:t>це кошти, залучені банком.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2662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286125"/>
            <a:ext cx="33575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7859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 загальній системі банківських депозитів виділяють також так звані спеціальні вклади. До них належать: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859213"/>
          </a:xfrm>
        </p:spPr>
        <p:txBody>
          <a:bodyPr/>
          <a:lstStyle/>
          <a:p>
            <a:pPr algn="just" eaLnBrk="1" hangingPunct="1"/>
            <a:r>
              <a:rPr lang="uk-UA" altLang="uk-UA" smtClean="0"/>
              <a:t>зарезервовані на окремих рахунках для проведення акредитивних розрахунків та розрахунків за допомогою лімітованих чекових книжок; </a:t>
            </a:r>
          </a:p>
          <a:p>
            <a:pPr algn="just" eaLnBrk="1" hangingPunct="1"/>
            <a:r>
              <a:rPr lang="uk-UA" altLang="uk-UA" smtClean="0"/>
              <a:t>кошти для факторингових операцій; </a:t>
            </a:r>
          </a:p>
          <a:p>
            <a:pPr algn="just" eaLnBrk="1" hangingPunct="1"/>
            <a:r>
              <a:rPr lang="uk-UA" altLang="uk-UA" smtClean="0"/>
              <a:t>кошти для міжбанківських розрахунків; кредиторська заборгованість тощо.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285875"/>
          </a:xfrm>
        </p:spPr>
        <p:txBody>
          <a:bodyPr/>
          <a:lstStyle/>
          <a:p>
            <a:pPr algn="ctr" eaLnBrk="1" hangingPunct="1"/>
            <a:r>
              <a:rPr lang="uk-UA" altLang="uk-UA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 значення мають міжбанківські депозити - </a:t>
            </a:r>
            <a:endParaRPr lang="ru-RU" altLang="uk-UA" sz="32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депозити, які надаються в межах кореспондентських відносин між банками;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тимчасово вільні кошти у банку виникають через відсутність необхідного попиту на кредитному ринку або невигідність розміщення кредитних ресурсів серед клієнтів;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часто міжбанківські депозити відіграють роль інструмента налагодження більш тісних і довірливих кореспондентських відносин між банками.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071562"/>
          </a:xfrm>
        </p:spPr>
        <p:txBody>
          <a:bodyPr/>
          <a:lstStyle/>
          <a:p>
            <a:pPr algn="ctr" eaLnBrk="1" hangingPunct="1"/>
            <a:r>
              <a:rPr lang="uk-UA" altLang="uk-UA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Гарантійні депозити: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altLang="uk-UA" smtClean="0"/>
              <a:t>відкриваються на вимогу банку кредитора у випадку, коли у нього існують сумніви щодо знецінення активів, переданих банкові в забезпечення наданого кредиту, або є ризик неплатоспроможності клієнта-позичальника;</a:t>
            </a:r>
          </a:p>
          <a:p>
            <a:pPr algn="just" eaLnBrk="1" hangingPunct="1"/>
            <a:r>
              <a:rPr lang="uk-UA" altLang="uk-UA" smtClean="0"/>
              <a:t>особливістю гарантійних депозитів є те, що ініціатором їх створення виступає сам банк, а не депонент.</a:t>
            </a:r>
          </a:p>
          <a:p>
            <a:pPr eaLnBrk="1" hangingPunct="1"/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altLang="uk-UA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Звіті про залишки за депозитами комерційні банки України мають щомісяця подавати у регіональні управління НБУ дані про такі види депозитів: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4002088"/>
          </a:xfrm>
        </p:spPr>
        <p:txBody>
          <a:bodyPr>
            <a:normAutofit fontScale="850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міжбанківський ринок — депозити розміщені, депозити залучені;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небанківський ринок — депозити небанківських фінансових підприємств, депозити </a:t>
            </a:r>
            <a:r>
              <a:rPr lang="uk-UA" dirty="0" err="1" smtClean="0"/>
              <a:t>нефінансових</a:t>
            </a:r>
            <a:r>
              <a:rPr lang="uk-UA" dirty="0" smtClean="0"/>
              <a:t> державних підприємств, депозити </a:t>
            </a:r>
            <a:r>
              <a:rPr lang="uk-UA" dirty="0" err="1" smtClean="0"/>
              <a:t>нефінансових</a:t>
            </a:r>
            <a:r>
              <a:rPr lang="uk-UA" dirty="0" smtClean="0"/>
              <a:t> недержавних підприємств, депозити некомерційних організацій, що обслуговують домашні господарства, депозити фізичних осіб, депозити інших домашніх господарств, депозити бюджету та позабюджетних фондів України (державного бюджету, клієнтів, які утримуються з державного бюджету, місцевих бюджетів), рахунки за довірчими операціями, ощадні сертифікати.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71563"/>
          </a:xfrm>
        </p:spPr>
        <p:txBody>
          <a:bodyPr/>
          <a:lstStyle/>
          <a:p>
            <a:pPr algn="ctr" eaLnBrk="1" hangingPunct="1"/>
            <a:r>
              <a:rPr lang="uk-UA" altLang="uk-UA" sz="5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Депозитні операції -</a:t>
            </a:r>
            <a:endParaRPr lang="ru-RU" altLang="uk-UA" sz="5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6312"/>
          </a:xfrm>
        </p:spPr>
        <p:txBody>
          <a:bodyPr>
            <a:normAutofit fontScale="92500" lnSpcReduction="20000"/>
          </a:bodyPr>
          <a:lstStyle/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операції банків із залучення грошових коштів юридичних та фізичних осіб на вклади, на визначені строки або до запитання;</a:t>
            </a:r>
          </a:p>
          <a:p>
            <a:pPr marL="36000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мають короткостроковий характер (від 1 дня до року);</a:t>
            </a:r>
          </a:p>
          <a:p>
            <a:pPr marL="36000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проводяться з метою отримання прибутку від різниці у процентах;</a:t>
            </a:r>
          </a:p>
          <a:p>
            <a:pPr marL="36000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функція депозитних операцій - залучення та розміщення вільних залишків в іноземній валюті;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000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600" dirty="0" smtClean="0"/>
              <a:t>залучення депозитів (вкладів) юридичних і фізичних осіб оформляється банком шляхом відкриття строкового депозитного рахунка з укладенням договору банківського вкладу (видачею ощадної книжки) або видачі ощадного (депозитного) сертифіката;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9400"/>
          </a:xfrm>
        </p:spPr>
        <p:txBody>
          <a:bodyPr/>
          <a:lstStyle/>
          <a:p>
            <a:pPr algn="just" eaLnBrk="1" hangingPunct="1"/>
            <a:r>
              <a:rPr lang="uk-UA" altLang="uk-UA" sz="2400" smtClean="0"/>
              <a:t>за договором банківського депозиту (вкладу) комерційний банк, який прийняв кошти від вкладника, зобов'язується виплатити вкладникові суму депозиту (вкладу) та нараховані відсотки на умовах та у порядку, що передбачені договором;</a:t>
            </a:r>
          </a:p>
          <a:p>
            <a:pPr algn="just" eaLnBrk="1" hangingPunct="1"/>
            <a:r>
              <a:rPr lang="uk-UA" altLang="uk-UA" sz="2400" smtClean="0"/>
              <a:t>договір банківського вкладу має бути укладений письмово;</a:t>
            </a:r>
          </a:p>
          <a:p>
            <a:pPr algn="just" eaLnBrk="1" hangingPunct="1"/>
            <a:r>
              <a:rPr lang="uk-UA" altLang="uk-UA" sz="2400" smtClean="0"/>
              <a:t>правові відносини між банком і клієнтом виникають у момент укладення депозитного договору обома сторонами і діють до повного виконання взаємних зобов'язань. Банк гарантує клієнту збереження таємниці вкладу.</a:t>
            </a:r>
          </a:p>
          <a:p>
            <a:pPr algn="just" eaLnBrk="1" hangingPunct="1"/>
            <a:endParaRPr lang="uk-UA" altLang="uk-UA" smtClean="0"/>
          </a:p>
          <a:p>
            <a:pPr eaLnBrk="1" hangingPunct="1"/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pPr algn="ctr" eaLnBrk="1" hangingPunct="1"/>
            <a:r>
              <a:rPr lang="uk-UA" altLang="uk-UA" sz="4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Депозитний договір - </a:t>
            </a:r>
            <a:endParaRPr lang="ru-RU" altLang="uk-UA" sz="48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 fontScale="92500"/>
          </a:bodyPr>
          <a:lstStyle/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засвідчує право комерційного банку управляти залученими від юридичних і фізичних осіб коштами та право вкладників отримати в чітко визначений строк суму депозитного вкладу і відсотків за його користування;</a:t>
            </a: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сторонами депозитного договору є юридичні та фізичні особи, які набувають прав і беруть на себе зобов'язання за договором; </a:t>
            </a: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предмет депозитного договору — умови, які характеризують надання банком послуги клієнтам при </a:t>
            </a:r>
            <a:r>
              <a:rPr lang="uk-UA" dirty="0" smtClean="0"/>
              <a:t>проведенні депозитних операцій</a:t>
            </a:r>
            <a:r>
              <a:rPr lang="ru-RU" dirty="0" smtClean="0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9286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ДЕПОНУВАННЯ КОШТІВ -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645025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(від латин, </a:t>
            </a:r>
            <a:r>
              <a:rPr lang="uk-UA" dirty="0" err="1" smtClean="0"/>
              <a:t>depono</a:t>
            </a:r>
            <a:r>
              <a:rPr lang="uk-UA" dirty="0" smtClean="0"/>
              <a:t> - кладу) - передання грошей і цінних паперів на збереження в кредитні та інші заклади;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передача на збереження банківським установам грошових сум або цінних паперів. До депонування коштів (далі </a:t>
            </a:r>
            <a:r>
              <a:rPr lang="uk-UA" dirty="0" err="1" smtClean="0"/>
              <a:t>д.к</a:t>
            </a:r>
            <a:r>
              <a:rPr lang="uk-UA" dirty="0" smtClean="0"/>
              <a:t>.)належить також грошова сума (цінні папери), яка вноситься боржником у судові органи для передання кредитору (внесок за судовим позовом). Для </a:t>
            </a:r>
            <a:r>
              <a:rPr lang="uk-UA" dirty="0" err="1" smtClean="0"/>
              <a:t>д.к</a:t>
            </a:r>
            <a:r>
              <a:rPr lang="uk-UA" dirty="0" smtClean="0"/>
              <a:t>. банківські установи відповідно до заяв юридичних осіб відкривають поточні рахунки. </a:t>
            </a:r>
            <a:r>
              <a:rPr lang="uk-UA" dirty="0" err="1" smtClean="0"/>
              <a:t>Д.к</a:t>
            </a:r>
            <a:r>
              <a:rPr lang="uk-UA" dirty="0" smtClean="0"/>
              <a:t>. виконується при акредитивній і акцептній формах розрахунків. У цих випадках </a:t>
            </a:r>
            <a:r>
              <a:rPr lang="uk-UA" dirty="0" err="1" smtClean="0"/>
              <a:t>д.к</a:t>
            </a:r>
            <a:r>
              <a:rPr lang="uk-UA" dirty="0" smtClean="0"/>
              <a:t>. має забезпечити збереження грошових коштів у сумах, необхідних для гарантування безперервних платежів постачальникам щодо зобов'язання платників. Депозитні суми, які належить передати фізичним особам, зберігаються 3 роки, юридичним особам 1,5 року, бюджетним організаціям - до кінця бюджетного року, в якому ці суми були внесені. </a:t>
            </a:r>
            <a:r>
              <a:rPr lang="uk-UA" dirty="0" err="1" smtClean="0"/>
              <a:t>Невитребувані</a:t>
            </a:r>
            <a:r>
              <a:rPr lang="uk-UA" dirty="0" smtClean="0"/>
              <a:t> </a:t>
            </a:r>
            <a:r>
              <a:rPr lang="uk-UA" dirty="0" err="1" smtClean="0"/>
              <a:t>д.к</a:t>
            </a:r>
            <a:r>
              <a:rPr lang="uk-UA" dirty="0" smtClean="0"/>
              <a:t>. - після закінчення строку зберігання переказуються у дохід бюджету.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9400"/>
          </a:xfrm>
        </p:spPr>
        <p:txBody>
          <a:bodyPr/>
          <a:lstStyle/>
          <a:p>
            <a:pPr algn="just" eaLnBrk="1" hangingPunct="1"/>
            <a:r>
              <a:rPr lang="uk-UA" altLang="uk-UA" sz="2400" smtClean="0"/>
              <a:t>оформляється в двох примірниках. Співробітник банку реєструє договір у книзі реєстрації, фіксує дату, номер договору і номер депозитного рахунка;</a:t>
            </a:r>
          </a:p>
          <a:p>
            <a:pPr algn="just" eaLnBrk="1" hangingPunct="1"/>
            <a:r>
              <a:rPr lang="uk-UA" altLang="uk-UA" sz="2400" smtClean="0"/>
              <a:t>договір укладається з обох сторін і скріплюється печатками. Після повного оформлення договору один примірник видається клієнту; </a:t>
            </a:r>
          </a:p>
          <a:p>
            <a:pPr algn="just" eaLnBrk="1" hangingPunct="1"/>
            <a:r>
              <a:rPr lang="uk-UA" altLang="uk-UA" sz="2400" smtClean="0"/>
              <a:t>якщо із закінченням строку дії договору жодна із сторін не побажає його розірвати, договір, як правило, вважається продовженим на такий же строк і на тих же умовах.</a:t>
            </a:r>
          </a:p>
          <a:p>
            <a:pPr algn="just" eaLnBrk="1" hangingPunct="1"/>
            <a:endParaRPr lang="uk-UA" altLang="uk-UA" sz="240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643438"/>
            <a:ext cx="3286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Основними реквізитами та умовами депозитного договору мають бути: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 fontScale="62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400" dirty="0" smtClean="0"/>
              <a:t>назва та адреса банку, який приймає депозит (вклад);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400" dirty="0" smtClean="0"/>
              <a:t>назва та адреса власника коштів;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400" dirty="0" smtClean="0"/>
              <a:t>дата внесення депозиту;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400" dirty="0" smtClean="0"/>
              <a:t>сума депозиту;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400" dirty="0" smtClean="0"/>
              <a:t>дата вимоги вкладником своїх коштів;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400" dirty="0" smtClean="0"/>
              <a:t>відсоткова ставка за користування депозитом (комерційний банк може залишити за собою право змінювати відсоткову ставку відповідно до зміни облікової ставки НБУ з відповідним повідомленням про це вкладника. У разі незгоди вкладника договір може бути змінений або розірваний відповідно до чинного законодавства України);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400" dirty="0" smtClean="0"/>
              <a:t>зобов'язання банку повернути суму, яка внесена на депозит;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400" dirty="0" smtClean="0"/>
              <a:t>підписи сторін: керівника виконавчого органу банку або уповноваженої на це особи та вкладників (для юридичної особи — керівника або уповноваженої на це особи; для фізичної особи — власника коштів або уповноваженої на це особи).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Принципи організації депозитних операцій: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500063" y="2000250"/>
            <a:ext cx="8286750" cy="45735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uk-UA" alt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депозитні операції здійснюються таким чином, щоб сприяти отриманню банківського прибутку або створювати умови для отримання прибутку в майбутньому;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uk-UA" alt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організації забезпечується різноманітність суб'єктів депозитних операцій та поєднання різних форм депозитів;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uk-UA" alt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здійснення банківських операцій забезпечується взаємозв'язок і взаємоузгодження   між   депозитними  і  кредитними операціями за термінами і сумами; </a:t>
            </a:r>
            <a:endParaRPr lang="ru-RU" altLang="uk-UA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3500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особлива увага в процесі організації депозитних операцій приділяється строковим депозитам, які сприяють підтримці ліквідності балансу банку; </a:t>
            </a:r>
            <a:endParaRPr lang="ru-RU" sz="2400" dirty="0" smtClean="0"/>
          </a:p>
          <a:p>
            <a:pPr marL="365760" indent="-256032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   процесі організації депозитних операцій з метою забезпечення ліквідності діяльності банку щодо </a:t>
            </a:r>
          </a:p>
          <a:p>
            <a:pPr marL="365760" indent="-256032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залучених коштів юридичних  та фізичних осіб </a:t>
            </a:r>
          </a:p>
          <a:p>
            <a:pPr marL="365760" indent="-256032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формуються обов'язкові резерви згідно з чинним законодавством(банки  прагнуть, щоб резерви </a:t>
            </a:r>
          </a:p>
          <a:p>
            <a:pPr marL="365760" indent="-256032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вільних коштів були мінімальними); </a:t>
            </a:r>
          </a:p>
          <a:p>
            <a:pPr marL="365760" indent="-256032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прагнення розширення спектра банківських послуг, підвищення якості й культури обслуговування клієнтів, що має сприяти залученню депозитів.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1071563"/>
          </a:xfrm>
        </p:spPr>
        <p:txBody>
          <a:bodyPr/>
          <a:lstStyle/>
          <a:p>
            <a:pPr algn="ctr" eaLnBrk="1" hangingPunct="1"/>
            <a:r>
              <a:rPr lang="uk-UA" altLang="uk-UA" sz="4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Депозитний рахунок - це 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alt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рахунок, який банки відкривають юридичним або фізичним особам для розміщення вільних коштів на депозити з нарахуванням відсотків за депозити.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3891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429125"/>
            <a:ext cx="32385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42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Вклади коштів юридичних і фізичних осіб на депозитний рахунок банком оформляються шляхом: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4144963"/>
          </a:xfrm>
        </p:spPr>
        <p:txBody>
          <a:bodyPr/>
          <a:lstStyle/>
          <a:p>
            <a:pPr eaLnBrk="1" hangingPunct="1"/>
            <a:r>
              <a:rPr lang="uk-UA" altLang="uk-UA" smtClean="0"/>
              <a:t>відкриття   строкового   депозитного   рахунку з   укладанням   договору банківського вкладу (видачею ощадної книжки); </a:t>
            </a:r>
          </a:p>
          <a:p>
            <a:pPr eaLnBrk="1" hangingPunct="1"/>
            <a:r>
              <a:rPr lang="uk-UA" altLang="uk-UA" smtClean="0"/>
              <a:t>видачі ощадного (депозитного) сертифіката.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3994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572000"/>
            <a:ext cx="27146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/>
          <a:lstStyle/>
          <a:p>
            <a:pPr algn="ctr" eaLnBrk="1" hangingPunct="1"/>
            <a:r>
              <a:rPr lang="uk-UA" altLang="uk-UA" sz="4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Депозитні рахунки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6525"/>
          </a:xfrm>
        </p:spPr>
        <p:txBody>
          <a:bodyPr>
            <a:normAutofit fontScale="77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000" dirty="0" smtClean="0"/>
              <a:t>відкриваються на підставі укладеного депозитного договору між власником рахунка та установою банку на визначений у договорі строк;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000" dirty="0" smtClean="0"/>
              <a:t>відкриваються з видачею вкладникові вкладного документа. Таким документом може бути ощадна книжка (іменна чи на пред'явника), ощадний сертифікат, інший виданий банком документ, що засвідчує укладення з банком договору ощадного вкладу;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000" dirty="0" smtClean="0"/>
              <a:t>кошти на депозитні рахунки перераховуються з поточного рахунка господарських суб'єктів і після закінчення строку зберігання повертаються на цей же поточний рахунок;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000" dirty="0" smtClean="0"/>
              <a:t>відкриття одного депозитного рахунка на двох або декількох осіб не допускається;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000" dirty="0" smtClean="0"/>
              <a:t>для фізичних осіб банки відкривають </a:t>
            </a:r>
            <a:r>
              <a:rPr lang="uk-UA" sz="3000" b="1" i="1" dirty="0" smtClean="0"/>
              <a:t>вкладні рахунки (ощадні вклади).</a:t>
            </a:r>
            <a:endParaRPr lang="uk-UA" sz="3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214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 договорі про відкриття вкладного рахунка обумовлюються: 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2164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вид вкладу (строковий чи "до запитання");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сума, що вноситься або перераховується на вкладний рахунок;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розмір плати;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термін зберігання;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відповідальність сторін;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умови розірвання договору;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інші умови за погодженням сторін.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 </a:t>
            </a:r>
            <a:r>
              <a:rPr lang="uk-UA" dirty="0" smtClean="0"/>
              <a:t>У разі укладення з банком договору ощадного вкладу "до запитання" за бажанням клієнта на цьому рахунку можуть здійснюватися безготівкові розрахунки.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00125"/>
          </a:xfrm>
        </p:spPr>
        <p:txBody>
          <a:bodyPr/>
          <a:lstStyle/>
          <a:p>
            <a:pPr algn="ctr" eaLnBrk="1" hangingPunct="1"/>
            <a:r>
              <a:rPr lang="uk-UA" altLang="uk-UA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Депозитні вклади - </a:t>
            </a:r>
            <a:endParaRPr lang="ru-RU" altLang="uk-UA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716463"/>
          </a:xfrm>
        </p:spPr>
        <p:txBody>
          <a:bodyPr>
            <a:normAutofit fontScale="77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000" dirty="0" smtClean="0"/>
              <a:t>для комерційного банку вклади "до запитання" є нестабільними, що обмежує можливість і сферу їх використання. У зв'язку з цим відсоткова ставка за вкладами до запитання завжди менше ставки за строковими депозитами. Банк може вимагати від власників такого рахунка підтримання на ньому заздалегідь обумовленого залишку грошових коштів.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3000" dirty="0" smtClean="0"/>
              <a:t>якщо вклади до запитання носять, в основному, короткостроковий характер, то строкові вклади вносяться на більш довгий строк. Відповідно вкладник отримує й більш високий відсоток, ніж за вкладами до запитання. У зв'язку із стабільністю строкових вкладів банк має можливість розпоряджатися коштами вкладника тривалий час і відповідно збільшувати обсяги своїх кредитних операцій.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 порядком сплати та нарахування процентів розрізняють вклади: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4073525"/>
          </a:xfrm>
        </p:spPr>
        <p:txBody>
          <a:bodyPr/>
          <a:lstStyle/>
          <a:p>
            <a:pPr algn="just" eaLnBrk="1" hangingPunct="1"/>
            <a:r>
              <a:rPr lang="uk-UA" altLang="uk-UA" smtClean="0"/>
              <a:t>з постійною або змінною процентною ставкою;</a:t>
            </a:r>
          </a:p>
          <a:p>
            <a:pPr algn="just" eaLnBrk="1" hangingPunct="1"/>
            <a:r>
              <a:rPr lang="uk-UA" altLang="uk-UA" smtClean="0"/>
              <a:t>з простими або складними процентами;</a:t>
            </a:r>
          </a:p>
          <a:p>
            <a:pPr algn="just" eaLnBrk="1" hangingPunct="1"/>
            <a:r>
              <a:rPr lang="uk-UA" altLang="uk-UA" smtClean="0"/>
              <a:t>з періодичним нарахуванням та виплатою процентів або після закінчення терміну вкладу.</a:t>
            </a:r>
          </a:p>
        </p:txBody>
      </p:sp>
      <p:pic>
        <p:nvPicPr>
          <p:cNvPr id="4403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857750"/>
            <a:ext cx="24288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88" y="1143000"/>
            <a:ext cx="8229600" cy="1066800"/>
          </a:xfrm>
        </p:spPr>
        <p:txBody>
          <a:bodyPr/>
          <a:lstStyle/>
          <a:p>
            <a:pPr algn="ctr" eaLnBrk="1" hangingPunct="1"/>
            <a:r>
              <a:rPr lang="vi-VN" altLang="uk-UA" sz="6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</a:t>
            </a:r>
            <a:r>
              <a:rPr lang="uk-UA" altLang="uk-UA" sz="6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6000" b="1" i="1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vi-VN" altLang="uk-UA" smtClean="0"/>
              <a:t>є найменш ризикованим способом зберігання фінансів, але, зазвичай, відсотки, які нараховуються за депозитом, повною мірою не компенсують втрати від інфляції.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86250"/>
            <a:ext cx="33575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500188"/>
          </a:xfrm>
        </p:spPr>
        <p:txBody>
          <a:bodyPr/>
          <a:lstStyle/>
          <a:p>
            <a:pPr algn="ctr" eaLnBrk="1" hangingPunct="1"/>
            <a:r>
              <a:rPr lang="uk-UA" altLang="uk-UA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 банки можуть застосовувати так звані гібридні депозитні рахунки - 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4144963"/>
          </a:xfrm>
        </p:spPr>
        <p:txBody>
          <a:bodyPr/>
          <a:lstStyle/>
          <a:p>
            <a:pPr algn="just" eaLnBrk="1" hangingPunct="1"/>
            <a:r>
              <a:rPr lang="uk-UA" altLang="uk-UA" smtClean="0"/>
              <a:t>це рахунки, які об'єднують властивості внесків до запитання і строкових внесків. Вони умовно складаються з двох частин: прибутково-витратної (до запитання) та строково-накопичувальної (строкової).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4506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643438"/>
            <a:ext cx="3048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571625"/>
          </a:xfrm>
        </p:spPr>
        <p:txBody>
          <a:bodyPr/>
          <a:lstStyle/>
          <a:p>
            <a:pPr algn="ctr" eaLnBrk="1" hangingPunct="1"/>
            <a:r>
              <a:rPr lang="uk-UA" altLang="uk-UA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Вітчизняні комерційні банки працюють також з так званими дилінговими депозитними рахунками - </a:t>
            </a:r>
            <a:endParaRPr lang="ru-RU" altLang="uk-UA" sz="32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600" dirty="0" smtClean="0"/>
              <a:t>в цій схемі клієнт розміщує на депозитному рахунку кошти в національній валюті — гривнях. Банк щоденно подає клієнту котирування основних валют (це, як правило, долар США, німецька марка, російський карбованець, британський фунт стерлінгів);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600" dirty="0" smtClean="0"/>
              <a:t>клієнт, використовуючи котирування, за власним бажанням змінює валюту рахунка та розміщує еквівалент вкладу на певний строк;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600" dirty="0" smtClean="0"/>
              <a:t>додатковий дохід при цьому може бути отриманий за рахунок різних відсоткових ставок і курсових різниць.</a:t>
            </a:r>
            <a:endParaRPr lang="ru-RU" sz="26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Перевага та недолік депозитних рахунків: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8875"/>
            <a:ext cx="4038600" cy="4346575"/>
          </a:xfrm>
        </p:spPr>
        <p:txBody>
          <a:bodyPr/>
          <a:lstStyle/>
          <a:p>
            <a:pPr eaLnBrk="1" hangingPunct="1"/>
            <a:r>
              <a:rPr lang="uk-UA" alt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 строкових депозитних рахунків для клієнтів є отримання високого процента, а для банку - можливість використання прогнозованих ресурсів для кредитування.</a:t>
            </a:r>
          </a:p>
          <a:p>
            <a:pPr eaLnBrk="1" hangingPunct="1"/>
            <a:endParaRPr lang="ru-RU" altLang="uk-UA" smtClean="0"/>
          </a:p>
        </p:txBody>
      </p:sp>
      <p:sp>
        <p:nvSpPr>
          <p:cNvPr id="4710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8875"/>
            <a:ext cx="4038600" cy="4346575"/>
          </a:xfrm>
        </p:spPr>
        <p:txBody>
          <a:bodyPr/>
          <a:lstStyle/>
          <a:p>
            <a:pPr eaLnBrk="1" hangingPunct="1"/>
            <a:r>
              <a:rPr lang="uk-UA" alt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недоліком строкових депозитів для клієнтів є низька ліквідність їх і неможливість використання для розрахункових і поточних платежів, а також для отримання готівки.</a:t>
            </a:r>
          </a:p>
          <a:p>
            <a:pPr eaLnBrk="1" hangingPunct="1"/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3573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Відсоток — це засіб стимулювання залучення депозитів (вкладів) у банк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4073525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ru-RU" altLang="uk-UA" smtClean="0"/>
              <a:t>   </a:t>
            </a:r>
            <a:r>
              <a:rPr lang="uk-UA" altLang="uk-UA" smtClean="0"/>
              <a:t>Розмір відсоткової ставки за депозитами визначається двома основними чинниками:</a:t>
            </a:r>
          </a:p>
          <a:p>
            <a:pPr eaLnBrk="1" hangingPunct="1"/>
            <a:r>
              <a:rPr lang="uk-UA" altLang="uk-UA" smtClean="0"/>
              <a:t>сумою вкладу; </a:t>
            </a:r>
          </a:p>
          <a:p>
            <a:pPr eaLnBrk="1" hangingPunct="1"/>
            <a:r>
              <a:rPr lang="uk-UA" altLang="uk-UA" smtClean="0"/>
              <a:t>строком розміщення коштів.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4813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231">
            <a:off x="5803900" y="4000500"/>
            <a:ext cx="28590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071563"/>
          </a:xfrm>
        </p:spPr>
        <p:txBody>
          <a:bodyPr/>
          <a:lstStyle/>
          <a:p>
            <a:pPr algn="ctr" eaLnBrk="1" hangingPunct="1"/>
            <a:r>
              <a:rPr lang="uk-UA" altLang="uk-UA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депозитного відсотка -  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2150"/>
          </a:xfrm>
        </p:spPr>
        <p:txBody>
          <a:bodyPr/>
          <a:lstStyle/>
          <a:p>
            <a:pPr algn="just" eaLnBrk="1" hangingPunct="1"/>
            <a:r>
              <a:rPr lang="uk-UA" altLang="uk-UA" sz="2600" smtClean="0"/>
              <a:t>відношення суми грошових коштів, що сплачуються у вигляді відсотка, до суми коштів, які одержані у вигляді депозиту;</a:t>
            </a:r>
          </a:p>
          <a:p>
            <a:pPr algn="just" eaLnBrk="1" hangingPunct="1"/>
            <a:r>
              <a:rPr lang="uk-UA" altLang="uk-UA" sz="2600" smtClean="0"/>
              <a:t>порядок нарахування і виплати відсотків, розмір відсоткової ставки за вкладом обумовлюються в депозитному договорі;</a:t>
            </a:r>
          </a:p>
          <a:p>
            <a:pPr algn="just" eaLnBrk="1" hangingPunct="1"/>
            <a:r>
              <a:rPr lang="uk-UA" altLang="uk-UA" sz="2600" smtClean="0"/>
              <a:t>відсоток має стимулювати вкладників до тривалого збереження грошових коштів на банківських рахунках, тобто збереження коштів в організованих формах;</a:t>
            </a:r>
          </a:p>
          <a:p>
            <a:pPr algn="just" eaLnBrk="1" hangingPunct="1"/>
            <a:endParaRPr lang="uk-UA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573713"/>
          </a:xfrm>
        </p:spPr>
        <p:txBody>
          <a:bodyPr>
            <a:normAutofit fontScale="92500"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зміна відсоткової ставки за депозитом відбувається за узгодженням сторін при зміні кон'юнктури ринку кредитних ресурсів, облікової ставки НБУ і затверджується наказом по банку;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виплата відсотків здійснюється на поточний рахунок клієнта за його письмовою вимогою;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відсотки за депозитом можуть сплачуватися: при погашенні депозиту; періодично; при внесенні коштів на депозит (авансом);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у разі дострокового вилучення вкладником своїх коштів із строкового депозиту розмір відсотка, що сплачується за даним видом внеску, значно зменшується.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 рівень базової депозитної ставки впливають основні чинники: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реальні темпи економічного росту в країні;</a:t>
            </a:r>
          </a:p>
          <a:p>
            <a:pPr eaLnBrk="1" hangingPunct="1"/>
            <a:r>
              <a:rPr lang="uk-UA" altLang="uk-UA" smtClean="0"/>
              <a:t>очікуваний рівень інфляції протягом періоду вкладання коштів;</a:t>
            </a:r>
          </a:p>
          <a:p>
            <a:pPr eaLnBrk="1" hangingPunct="1"/>
            <a:r>
              <a:rPr lang="uk-UA" altLang="uk-UA" smtClean="0"/>
              <a:t>ризик не повернення коштів, що пов'язується з конкретною банківською установою.</a:t>
            </a:r>
            <a:r>
              <a:rPr lang="ru-RU" altLang="uk-UA" smtClean="0"/>
              <a:t/>
            </a:r>
            <a:br>
              <a:rPr lang="ru-RU" altLang="uk-UA" smtClean="0"/>
            </a:br>
            <a:endParaRPr lang="ru-RU" altLang="uk-UA" smtClean="0"/>
          </a:p>
        </p:txBody>
      </p:sp>
      <p:pic>
        <p:nvPicPr>
          <p:cNvPr id="5120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572000"/>
            <a:ext cx="29289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285875"/>
          </a:xfrm>
        </p:spPr>
        <p:txBody>
          <a:bodyPr/>
          <a:lstStyle/>
          <a:p>
            <a:pPr algn="ctr" eaLnBrk="1" hangingPunct="1"/>
            <a:r>
              <a:rPr lang="uk-UA" altLang="uk-UA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розрахунках відсотків за депозитними операціями передбачається використання двох фінансових механізмів:</a:t>
            </a:r>
            <a:endParaRPr lang="ru-RU" altLang="uk-UA" sz="3200" smtClean="0"/>
          </a:p>
        </p:txBody>
      </p:sp>
      <p:sp>
        <p:nvSpPr>
          <p:cNvPr id="5222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00313"/>
            <a:ext cx="4038600" cy="4275137"/>
          </a:xfrm>
        </p:spPr>
        <p:txBody>
          <a:bodyPr/>
          <a:lstStyle/>
          <a:p>
            <a:pPr eaLnBrk="1" hangingPunct="1"/>
            <a:r>
              <a:rPr lang="uk-UA" alt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 на основі простих (номінальних) відсотків;</a:t>
            </a:r>
          </a:p>
          <a:p>
            <a:pPr eaLnBrk="1" hangingPunct="1"/>
            <a:endParaRPr lang="ru-RU" altLang="uk-UA" smtClean="0"/>
          </a:p>
        </p:txBody>
      </p:sp>
      <p:sp>
        <p:nvSpPr>
          <p:cNvPr id="5222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00313"/>
            <a:ext cx="4038600" cy="4275137"/>
          </a:xfrm>
        </p:spPr>
        <p:txBody>
          <a:bodyPr/>
          <a:lstStyle/>
          <a:p>
            <a:pPr eaLnBrk="1" hangingPunct="1"/>
            <a:r>
              <a:rPr lang="uk-UA" alt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 на основі складних (фактичних) відсотків.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5222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14750"/>
            <a:ext cx="38576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00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Проста (номінальна) відсоткова ставка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573588"/>
          </a:xfrm>
        </p:spPr>
        <p:txBody>
          <a:bodyPr>
            <a:normAutofit fontScale="92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нарощена сума депозиту розраховується шляхом множення номіналу депозиту (без врахування отриманих раніше відсотків) на множник нарощення. Розрахунок нарощеної суми депозиту здійснюється за формулою:</a:t>
            </a:r>
            <a:endParaRPr lang="ru-RU" dirty="0" smtClean="0"/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i="1" dirty="0" smtClean="0"/>
              <a:t>S = P(</a:t>
            </a:r>
            <a:r>
              <a:rPr lang="en-US" i="1" dirty="0" smtClean="0"/>
              <a:t>1</a:t>
            </a:r>
            <a:r>
              <a:rPr lang="uk-UA" i="1" dirty="0" smtClean="0"/>
              <a:t> + </a:t>
            </a:r>
            <a:r>
              <a:rPr lang="uk-UA" i="1" dirty="0" err="1" smtClean="0"/>
              <a:t>r∙n</a:t>
            </a:r>
            <a:r>
              <a:rPr lang="uk-UA" i="1" dirty="0" smtClean="0"/>
              <a:t>),</a:t>
            </a:r>
            <a:endParaRPr lang="ru-RU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   де </a:t>
            </a:r>
            <a:r>
              <a:rPr lang="uk-UA" i="1" dirty="0" smtClean="0"/>
              <a:t>S </a:t>
            </a:r>
            <a:r>
              <a:rPr lang="uk-UA" dirty="0" smtClean="0"/>
              <a:t>— нарощувана сума депозиту наприкінці періоду </a:t>
            </a:r>
            <a:r>
              <a:rPr lang="en-US" i="1" dirty="0" smtClean="0"/>
              <a:t>n</a:t>
            </a:r>
            <a:r>
              <a:rPr lang="uk-UA" dirty="0" smtClean="0"/>
              <a:t>, тобто номінал депозиту плюс відсотки;</a:t>
            </a:r>
            <a:endParaRPr lang="ru-RU" dirty="0" smtClean="0"/>
          </a:p>
          <a:p>
            <a:pPr marL="365760" indent="-256032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i="1" dirty="0" smtClean="0"/>
              <a:t>   P</a:t>
            </a:r>
            <a:r>
              <a:rPr lang="uk-UA" dirty="0" smtClean="0"/>
              <a:t> — сума номіналу депозиту;</a:t>
            </a:r>
            <a:endParaRPr lang="ru-RU" dirty="0" smtClean="0"/>
          </a:p>
          <a:p>
            <a:pPr marL="365760" indent="-256032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i="1" dirty="0" smtClean="0"/>
              <a:t>(</a:t>
            </a:r>
            <a:r>
              <a:rPr lang="ru-RU" i="1" dirty="0" smtClean="0"/>
              <a:t>1</a:t>
            </a:r>
            <a:r>
              <a:rPr lang="uk-UA" i="1" dirty="0" smtClean="0"/>
              <a:t> + </a:t>
            </a:r>
            <a:r>
              <a:rPr lang="uk-UA" i="1" dirty="0" err="1" smtClean="0"/>
              <a:t>r∙n</a:t>
            </a:r>
            <a:r>
              <a:rPr lang="uk-UA" i="1" dirty="0" smtClean="0"/>
              <a:t>)</a:t>
            </a:r>
            <a:r>
              <a:rPr lang="uk-UA" dirty="0" smtClean="0"/>
              <a:t> — множник нарощення;</a:t>
            </a:r>
            <a:endParaRPr lang="ru-RU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i="1" dirty="0" smtClean="0"/>
              <a:t>    r</a:t>
            </a:r>
            <a:r>
              <a:rPr lang="uk-UA" dirty="0" smtClean="0"/>
              <a:t> — річна відсоткова ставка (в сотих частках);</a:t>
            </a:r>
            <a:endParaRPr lang="ru-RU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i="1" dirty="0" smtClean="0"/>
              <a:t>    n</a:t>
            </a:r>
            <a:r>
              <a:rPr lang="uk-UA" dirty="0" smtClean="0"/>
              <a:t> — строк депозиту у роках.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71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Складна(фактична) річна відсоткова ставка -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2150"/>
          </a:xfrm>
        </p:spPr>
        <p:txBody>
          <a:bodyPr/>
          <a:lstStyle/>
          <a:p>
            <a:pPr algn="just" eaLnBrk="1" hangingPunct="1"/>
            <a:r>
              <a:rPr lang="uk-UA" altLang="uk-UA" smtClean="0"/>
              <a:t>сума нарахованих відсотків за депозитом розраховується за формулою:</a:t>
            </a:r>
          </a:p>
          <a:p>
            <a:pPr algn="ctr" eaLnBrk="1" hangingPunct="1">
              <a:buFont typeface="Georgia" panose="02040502050405020303" pitchFamily="18" charset="0"/>
              <a:buNone/>
            </a:pPr>
            <a:r>
              <a:rPr lang="en-US" altLang="uk-UA" sz="2400" i="1" smtClean="0"/>
              <a:t>I = S ( n√1+r–1)</a:t>
            </a:r>
            <a:endParaRPr lang="ru-RU" altLang="uk-UA" sz="2400" i="1" smtClean="0"/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altLang="uk-UA" smtClean="0"/>
              <a:t>   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altLang="uk-U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сума відсотків за поточний період;</a:t>
            </a:r>
            <a:endParaRPr lang="ru-RU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Georgia" panose="02040502050405020303" pitchFamily="18" charset="0"/>
              <a:buNone/>
            </a:pPr>
            <a:r>
              <a:rPr lang="en-US" altLang="uk-U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uk-U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нарощена сума депозиту наприкінці</a:t>
            </a:r>
            <a:r>
              <a:rPr lang="en-US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 періоду, тобто номінал депозиту плюс відсотки;</a:t>
            </a:r>
            <a:endParaRPr lang="ru-RU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altLang="uk-U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річна фактична відсоткова ставка;</a:t>
            </a:r>
            <a:endParaRPr lang="ru-RU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altLang="uk-U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кількість періодів, за які нараховуються відсотки за депозитом.</a:t>
            </a:r>
            <a:endParaRPr lang="ru-RU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2000250"/>
          </a:xfrm>
        </p:spPr>
        <p:txBody>
          <a:bodyPr/>
          <a:lstStyle/>
          <a:p>
            <a:pPr algn="ctr" eaLnBrk="1" hangingPunct="1"/>
            <a:r>
              <a:rPr lang="uk-UA" altLang="uk-UA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 відносин щодо обслуговування депозитів виступають: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716338"/>
          </a:xfrm>
        </p:spPr>
        <p:txBody>
          <a:bodyPr/>
          <a:lstStyle/>
          <a:p>
            <a:pPr eaLnBrk="1" hangingPunct="1"/>
            <a:r>
              <a:rPr lang="uk-UA" altLang="uk-UA" smtClean="0"/>
              <a:t>комерційні банки як позичальники; </a:t>
            </a:r>
          </a:p>
          <a:p>
            <a:pPr eaLnBrk="1" hangingPunct="1"/>
            <a:r>
              <a:rPr lang="uk-UA" altLang="uk-UA" smtClean="0"/>
              <a:t>підприємства (фірми, організації), банки та інші кредитні установи, фізичні особи — власники коштів як кредитори</a:t>
            </a:r>
            <a:r>
              <a:rPr lang="ru-RU" altLang="uk-UA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71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Облік номіналу депозиту визначається конкретними методами виплати відсотків: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eaLnBrk="1" hangingPunct="1"/>
            <a:r>
              <a:rPr lang="uk-UA" altLang="uk-UA" b="1" i="1" smtClean="0"/>
              <a:t>за період - </a:t>
            </a:r>
            <a:r>
              <a:rPr lang="uk-UA" altLang="uk-UA" smtClean="0"/>
              <a:t>відсотки сплачуються депоненту, як правило, по закінченні певного періоду, передбаченого депозитною угодою. Номінальна сума депозиту і сума, що перераховується на депозитний рахунок, збігаються.</a:t>
            </a:r>
            <a:endParaRPr lang="uk-UA" altLang="uk-UA" b="1" i="1" smtClean="0"/>
          </a:p>
          <a:p>
            <a:pPr eaLnBrk="1" hangingPunct="1"/>
            <a:endParaRPr lang="ru-RU" altLang="uk-UA" b="1" i="1" smtClean="0"/>
          </a:p>
        </p:txBody>
      </p:sp>
      <p:sp>
        <p:nvSpPr>
          <p:cNvPr id="55300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2249488"/>
            <a:ext cx="4186237" cy="4525962"/>
          </a:xfrm>
        </p:spPr>
        <p:txBody>
          <a:bodyPr/>
          <a:lstStyle/>
          <a:p>
            <a:pPr eaLnBrk="1" hangingPunct="1"/>
            <a:r>
              <a:rPr lang="uk-UA" altLang="uk-UA" b="1" i="1" smtClean="0"/>
              <a:t>на період - </a:t>
            </a:r>
            <a:r>
              <a:rPr lang="uk-UA" altLang="uk-UA" smtClean="0"/>
              <a:t>банк сплачує депоненту відсотки в момент внесення коштів на депозит, тобто авансом. Цей метод застосовується, насамперед, при обліку дисконтних ощадних (депозитних) сертифікатів. Тут величина дисконту є сумою відсотків, що сплачена депоненту авансом. Сума цього дисконту амортизується протягом терміну дії депозитного договору.</a:t>
            </a:r>
            <a:endParaRPr lang="ru-RU" altLang="uk-UA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857250"/>
          </a:xfrm>
        </p:spPr>
        <p:txBody>
          <a:bodyPr/>
          <a:lstStyle/>
          <a:p>
            <a:pPr algn="ctr" eaLnBrk="1" hangingPunct="1"/>
            <a:r>
              <a:rPr lang="uk-UA" altLang="uk-UA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Амортизація відсотків  - </a:t>
            </a:r>
            <a:endParaRPr lang="ru-RU" altLang="uk-UA" sz="4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645025"/>
          </a:xfrm>
        </p:spPr>
        <p:txBody>
          <a:bodyPr/>
          <a:lstStyle/>
          <a:p>
            <a:pPr algn="just" eaLnBrk="1" hangingPunct="1"/>
            <a:r>
              <a:rPr lang="uk-UA" altLang="uk-UA" sz="2400" smtClean="0"/>
              <a:t>це процес віднесення сум сплачених авансом відсотків за депозитами на витрати (доходи) на систематизованій основі;</a:t>
            </a:r>
          </a:p>
          <a:p>
            <a:pPr algn="just" eaLnBrk="1" hangingPunct="1"/>
            <a:r>
              <a:rPr lang="uk-UA" altLang="uk-UA" sz="2400" smtClean="0"/>
              <a:t>у разі сплати відсотків на період номінал депозиту буде більше, ніж отримана від депонента сума; </a:t>
            </a:r>
          </a:p>
          <a:p>
            <a:pPr algn="just" eaLnBrk="1" hangingPunct="1"/>
            <a:r>
              <a:rPr lang="uk-UA" altLang="uk-UA" sz="2400" smtClean="0"/>
              <a:t>протягом строку дії депозитної угоди сума авансованих відсотків має бути повністю замортизована.</a:t>
            </a:r>
            <a:endParaRPr lang="ru-RU" altLang="uk-UA" sz="2400" smtClean="0"/>
          </a:p>
          <a:p>
            <a:pPr eaLnBrk="1" hangingPunct="1"/>
            <a:endParaRPr lang="ru-RU" altLang="uk-UA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786313"/>
            <a:ext cx="24384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928688"/>
          </a:xfrm>
        </p:spPr>
        <p:txBody>
          <a:bodyPr/>
          <a:lstStyle/>
          <a:p>
            <a:pPr algn="ctr" eaLnBrk="1" hangingPunct="1"/>
            <a:r>
              <a:rPr lang="uk-UA" altLang="uk-UA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депозитними операціями  - </a:t>
            </a:r>
            <a:endParaRPr lang="ru-RU" altLang="uk-UA" sz="36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/>
          <a:lstStyle/>
          <a:p>
            <a:pPr algn="just" eaLnBrk="1" hangingPunct="1"/>
            <a:r>
              <a:rPr lang="uk-UA" altLang="uk-UA" sz="2400" smtClean="0"/>
              <a:t>це сукупність стратегічних і тактичних заходів, які проводить комерційний банк з метою залучення тимчасово вільних грошових коштів клієнтів, та утворення на цій основі кредитних ресурсів;</a:t>
            </a:r>
          </a:p>
          <a:p>
            <a:pPr algn="just" eaLnBrk="1" hangingPunct="1"/>
            <a:r>
              <a:rPr lang="uk-UA" altLang="uk-UA" sz="2400" smtClean="0"/>
              <a:t>надійність і сталість джерел формування кредитних ресурсів забезпечується на основі багатоманітності видів та умов (аж до індивідуалізації) проведення депозитних операцій стосовно конкретних юридичних і фізичних осіб.</a:t>
            </a:r>
            <a:endParaRPr lang="ru-RU" altLang="uk-UA" sz="2400" smtClean="0"/>
          </a:p>
          <a:p>
            <a:pPr eaLnBrk="1" hangingPunct="1"/>
            <a:endParaRPr lang="ru-RU" altLang="uk-UA" smtClean="0"/>
          </a:p>
        </p:txBody>
      </p:sp>
      <p:pic>
        <p:nvPicPr>
          <p:cNvPr id="5734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85775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altLang="uk-UA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 управління депозитними операціями передбачає:</a:t>
            </a:r>
            <a:endParaRPr lang="ru-RU" altLang="uk-UA" sz="32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359275"/>
          </a:xfrm>
        </p:spPr>
        <p:txBody>
          <a:bodyPr/>
          <a:lstStyle/>
          <a:p>
            <a:pPr eaLnBrk="1" hangingPunct="1"/>
            <a:r>
              <a:rPr lang="uk-UA" altLang="uk-UA" smtClean="0"/>
              <a:t>розширення мережі та видів депозитних рахунків;</a:t>
            </a:r>
          </a:p>
          <a:p>
            <a:pPr eaLnBrk="1" hangingPunct="1"/>
            <a:r>
              <a:rPr lang="uk-UA" altLang="uk-UA" smtClean="0"/>
              <a:t>задоволення потреб клієнтів в найрізноманітніших банківських послугах;</a:t>
            </a:r>
          </a:p>
          <a:p>
            <a:pPr eaLnBrk="1" hangingPunct="1"/>
            <a:r>
              <a:rPr lang="uk-UA" altLang="uk-UA" smtClean="0"/>
              <a:t> забезпечення гарантій вкладень через систему страхування депозитів тощо.</a:t>
            </a:r>
            <a:endParaRPr lang="ru-RU" altLang="uk-UA" smtClean="0"/>
          </a:p>
        </p:txBody>
      </p:sp>
      <p:pic>
        <p:nvPicPr>
          <p:cNvPr id="5837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929188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285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Передумовою здійснення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є попередній аналіз стану, структури і використання ресурсної бази та пасивних операцій: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249488"/>
            <a:ext cx="4000500" cy="45259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i="1" u="sng" dirty="0" smtClean="0"/>
              <a:t>Стратегічні інструменти</a:t>
            </a:r>
            <a:r>
              <a:rPr lang="uk-UA" u="sng" dirty="0" smtClean="0"/>
              <a:t> </a:t>
            </a:r>
            <a:r>
              <a:rPr lang="uk-UA" dirty="0" smtClean="0"/>
              <a:t>управління депозитами банку включають заходи, спрямовані на зміцнення його позицій на депозитному ринку, що передбачає врахування всього комплексу чинників, які створюють зовнішнє середовище для банківської діяльності.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2249488"/>
            <a:ext cx="4257675" cy="45259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i="1" u="sng" dirty="0" smtClean="0"/>
              <a:t>Тактичні інструменти</a:t>
            </a:r>
            <a:r>
              <a:rPr lang="uk-UA" u="sng" dirty="0" smtClean="0"/>
              <a:t> </a:t>
            </a:r>
            <a:r>
              <a:rPr lang="uk-UA" dirty="0" smtClean="0"/>
              <a:t>управління депозитними операціями у банку включають заходи поліпшення внутрішньої організації депозитної роботи: вдосконалення правил і порядку здійснення депозитних угод, поліпшення роботи персоналу банку, який займається пасивними операціями, пошук нових форм роботи з клієнтами, зменшення ймовірності ризику та нераціональних рішень тощо.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643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Залучення депозитів комерційними банками може здійснюватись також за допомогою випуску боргових короткострокових цінних паперів. До них належать:</a:t>
            </a:r>
            <a:endParaRPr lang="uk-UA" sz="3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930650"/>
          </a:xfrm>
        </p:spPr>
        <p:txBody>
          <a:bodyPr>
            <a:normAutofit fontScale="62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депозитний сертифікат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письмовий цінний папір банку-емітента про внесення коштів, який засвідчує право власника або його правонаступника на одержання після закінчення встановленого терміну суми депозиту і відсотків за ним;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ощадний сертифікат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вид цінних паперів, який є письмовим свідоцтвом банку про депонування коштів, що засвідчує право власника сертифіката на одержан­ня суми депозиту і процентів за ним після закінчення встановленого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банківський вексель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призначений для залучення вільних коштів фізичних та юридичних осіб, має депозитну природу. </a:t>
            </a:r>
            <a:r>
              <a:rPr lang="uk-UA" dirty="0" smtClean="0"/>
              <a:t>Однак, на відміну від сертифіката, він може бути використаний як платіжний засіб</a:t>
            </a:r>
            <a:r>
              <a:rPr lang="ru-RU" dirty="0" smtClean="0"/>
              <a:t> за </a:t>
            </a:r>
            <a:r>
              <a:rPr lang="uk-UA" dirty="0" smtClean="0"/>
              <a:t>товари і послуги</a:t>
            </a:r>
            <a:r>
              <a:rPr lang="ru-RU" dirty="0" smtClean="0"/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     Зазначені цінні папери емітуються банком на  певний термін або до запитання, іменні або на пред'явника, з виплатою процента або урахування дисконту.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285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Внутрішній бухгалтерський контроль за депозитними операціями має бути побудований таким чином, щоб гарантувати, що: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altLang="uk-UA" sz="2400" smtClean="0"/>
              <a:t>депозити прийняті на умовах щодо строків і лімітів згідно з правилами і нормами, схваленими правлінням банку; </a:t>
            </a:r>
          </a:p>
          <a:p>
            <a:pPr algn="just" eaLnBrk="1" hangingPunct="1"/>
            <a:r>
              <a:rPr lang="uk-UA" altLang="uk-UA" sz="2400" smtClean="0"/>
              <a:t>всі депозити прийняті на підставі та відповідно до відсоткової ставки, яка застосовується у банку; </a:t>
            </a:r>
          </a:p>
          <a:p>
            <a:pPr algn="just" eaLnBrk="1" hangingPunct="1"/>
            <a:r>
              <a:rPr lang="uk-UA" altLang="uk-UA" sz="2400" smtClean="0"/>
              <a:t>всі бухгалтерські записи, проведені за депозитними рахунками, вірно відображені у бухгалтерському обліку.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6144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929188"/>
            <a:ext cx="25003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Недоліки ощадних вкладів з погляду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банку: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altLang="uk-UA" smtClean="0"/>
              <a:t>великі витрати банківської установи у зв'язку з виплатою підвищених відсотків і зниження таким чином маржі; </a:t>
            </a:r>
          </a:p>
          <a:p>
            <a:pPr algn="just" eaLnBrk="1" hangingPunct="1"/>
            <a:r>
              <a:rPr lang="uk-UA" altLang="uk-UA" smtClean="0"/>
              <a:t>залежність цих вкладів від різних чинників: політичних, економічних, що підвищує загрозу швидкого відпливу коштів з цих рахунків зниження  ліквідності банку; </a:t>
            </a:r>
          </a:p>
          <a:p>
            <a:pPr algn="just" eaLnBrk="1" hangingPunct="1"/>
            <a:r>
              <a:rPr lang="uk-UA" altLang="uk-UA" smtClean="0"/>
              <a:t>нездатність банку відновити ці ресурси на постійній основі.</a:t>
            </a:r>
          </a:p>
          <a:p>
            <a:pPr eaLnBrk="1" hangingPunct="1"/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altLang="uk-UA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 депозитних операцій в іноземній валюті - </a:t>
            </a:r>
            <a:endParaRPr lang="uk-UA" altLang="uk-UA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altLang="uk-UA" smtClean="0"/>
              <a:t>це сукупність операцій щодо розміщення вільних грошових залишків, а також залучення коштів в іноземній валюті на різні строки під певний процент.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071938"/>
            <a:ext cx="3429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Основними і найактивнішими учасниками ринку є: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359275"/>
          </a:xfrm>
        </p:spPr>
        <p:txBody>
          <a:bodyPr/>
          <a:lstStyle/>
          <a:p>
            <a:pPr algn="just" eaLnBrk="1" hangingPunct="1"/>
            <a:r>
              <a:rPr lang="uk-UA" altLang="uk-UA" sz="2400" smtClean="0"/>
              <a:t>комерційні банки (тому цей ринок і називається міжбанківським), вони здійснюють депозитні операції для підтримання короткострокової ліквідності, а також із метою одержання прибутку, проте центральні банки держав, позабанківські фінансово-кредитні установи та транснаціональні корпорації також можуть здійснювати операції на цьому ринку.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857750"/>
            <a:ext cx="28575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 депозитних операцій є: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430713"/>
          </a:xfrm>
        </p:spPr>
        <p:txBody>
          <a:bodyPr/>
          <a:lstStyle/>
          <a:p>
            <a:pPr algn="just" eaLnBrk="1" hangingPunct="1"/>
            <a:r>
              <a:rPr lang="uk-UA" altLang="uk-UA" smtClean="0"/>
              <a:t>внески, які на певний час залучаються на депозитні рахунки в банк. Це кошти, передані на умовах, визначених двосторонньою угодою.</a:t>
            </a:r>
          </a:p>
        </p:txBody>
      </p:sp>
      <p:pic>
        <p:nvPicPr>
          <p:cNvPr id="1024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0005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57250"/>
          </a:xfrm>
        </p:spPr>
        <p:txBody>
          <a:bodyPr/>
          <a:lstStyle/>
          <a:p>
            <a:pPr algn="ctr" eaLnBrk="1" hangingPunct="1"/>
            <a:r>
              <a:rPr lang="uk-UA" altLang="uk-U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 грошей (</a:t>
            </a:r>
            <a:r>
              <a:rPr lang="en-GB" altLang="uk-U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 market</a:t>
            </a:r>
            <a:r>
              <a:rPr lang="uk-UA" altLang="uk-U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endParaRPr lang="ru-RU" altLang="uk-UA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altLang="uk-UA" sz="2400" smtClean="0"/>
              <a:t>це ринок депозитів терміном від одного дня до одного року та ринок капіталів (</a:t>
            </a:r>
            <a:r>
              <a:rPr lang="en-GB" altLang="uk-UA" sz="2400" smtClean="0"/>
              <a:t>capital market</a:t>
            </a:r>
            <a:r>
              <a:rPr lang="uk-UA" altLang="uk-UA" sz="2400" smtClean="0"/>
              <a:t>), на якому кошти розміщуються та залучаються на довгостроковій основі. Як правило, такі депозити оформлюються борговими зобов’язаннями (депозитними сертифікатами, облігаціями тощо).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65540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643438"/>
            <a:ext cx="2571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285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 smtClean="0">
                <a:latin typeface="Times New Roman" pitchFamily="18" charset="0"/>
                <a:cs typeface="Times New Roman" pitchFamily="18" charset="0"/>
              </a:rPr>
              <a:t>У світовій банківській практиці для міжнародних позичкових операцій використовують термін «депозити», які поділяються на: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uk-UA" smtClean="0"/>
          </a:p>
          <a:p>
            <a:pPr eaLnBrk="1" hangingPunct="1"/>
            <a:endParaRPr lang="ru-RU" altLang="uk-UA" smtClean="0"/>
          </a:p>
          <a:p>
            <a:pPr eaLnBrk="1" hangingPunct="1"/>
            <a:endParaRPr lang="ru-RU" altLang="uk-UA" smtClean="0"/>
          </a:p>
          <a:p>
            <a:pPr eaLnBrk="1" hangingPunct="1"/>
            <a:endParaRPr lang="ru-RU" altLang="uk-UA" smtClean="0"/>
          </a:p>
          <a:p>
            <a:pPr algn="just" eaLnBrk="1" hangingPunct="1"/>
            <a:r>
              <a:rPr lang="uk-UA" altLang="uk-UA" sz="2400" smtClean="0"/>
              <a:t>депозити залучені — залучення коштів в іноземній валюті;</a:t>
            </a:r>
          </a:p>
          <a:p>
            <a:pPr algn="just" eaLnBrk="1" hangingPunct="1"/>
            <a:r>
              <a:rPr lang="uk-UA" altLang="uk-UA" sz="2400" smtClean="0"/>
              <a:t>депозити розміщені — надання позик в іноземній валюті.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2860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281112"/>
          </a:xfrm>
        </p:spPr>
        <p:txBody>
          <a:bodyPr/>
          <a:lstStyle/>
          <a:p>
            <a:pPr algn="ctr" eaLnBrk="1" hangingPunct="1"/>
            <a:r>
              <a:rPr lang="uk-UA" altLang="uk-UA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 депозиту – це </a:t>
            </a:r>
            <a:endParaRPr lang="ru-RU" altLang="uk-UA" sz="440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eaLnBrk="1" hangingPunct="1"/>
            <a:r>
              <a:rPr lang="uk-UA" altLang="uk-UA" sz="3200" smtClean="0"/>
              <a:t>сума депозиту, на яку згідно з умовами</a:t>
            </a:r>
            <a:r>
              <a:rPr lang="en-US" altLang="uk-UA" sz="3200" smtClean="0"/>
              <a:t> </a:t>
            </a:r>
            <a:r>
              <a:rPr lang="uk-UA" altLang="uk-UA" sz="3200" smtClean="0"/>
              <a:t>депозитної угоди нараховуються відсотки.</a:t>
            </a:r>
            <a:r>
              <a:rPr lang="ru-RU" altLang="uk-UA" smtClean="0"/>
              <a:t/>
            </a:r>
            <a:br>
              <a:rPr lang="ru-RU" altLang="uk-UA" smtClean="0"/>
            </a:br>
            <a:endParaRPr lang="ru-RU" altLang="uk-UA" smtClean="0"/>
          </a:p>
        </p:txBody>
      </p:sp>
      <p:pic>
        <p:nvPicPr>
          <p:cNvPr id="11268" name="Содержимое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2643188"/>
            <a:ext cx="3000375" cy="3071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Депозити заведено поділяти на такі: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uk-UA" altLang="uk-UA" smtClean="0"/>
              <a:t>до запитання;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altLang="uk-UA" smtClean="0"/>
              <a:t>строкові на визначений термін;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altLang="uk-UA" smtClean="0"/>
              <a:t>ощадні внески населення;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uk-UA" altLang="uk-UA" smtClean="0"/>
              <a:t>ощадні (депозитні) сертифікати.</a:t>
            </a:r>
          </a:p>
        </p:txBody>
      </p:sp>
      <p:pic>
        <p:nvPicPr>
          <p:cNvPr id="1229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8">
            <a:off x="6015038" y="4186238"/>
            <a:ext cx="260985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71562"/>
          </a:xfrm>
        </p:spPr>
        <p:txBody>
          <a:bodyPr/>
          <a:lstStyle/>
          <a:p>
            <a:pPr algn="ctr" eaLnBrk="1" hangingPunct="1"/>
            <a:r>
              <a:rPr lang="uk-UA" altLang="uk-UA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Депозити до запитання -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 fontScale="77500" lnSpcReduction="20000"/>
          </a:bodyPr>
          <a:lstStyle/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це зобов'язання, які не мають конкретного строку;</a:t>
            </a: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можуть бути вилучені в будь-який час на першу вимогу вкладника;</a:t>
            </a: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це кошти, що знаходяться на поточних, бюджетних рахунках комерційних банків і використовуються власниками залежно від потреби в цих коштах; </a:t>
            </a: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умови сплати відсотків за залишками коштів за такими рахунками визначаються у двосторонніх угодах при відкритті цих рахунків;</a:t>
            </a: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за вкладами до запитання нараховується низький відсоток;</a:t>
            </a: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внески до запитання розмішують ті, кому потрібні кошти в ліквідній формі для здійснення поточних розрахунків;</a:t>
            </a:r>
          </a:p>
          <a:p>
            <a:pPr marL="365760" indent="-256032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до даного виду депозитів входять також так звані чекові депозити, при яких кошти знімаються з рахунку за допомогою чеків.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534</TotalTime>
  <Words>3669</Words>
  <Application>Microsoft Office PowerPoint</Application>
  <PresentationFormat>Экран (4:3)</PresentationFormat>
  <Paragraphs>257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8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Депозит (вклад) - це</vt:lpstr>
      <vt:lpstr>ДЕПОНЕНТ (від латин. depono - кладу) -  </vt:lpstr>
      <vt:lpstr> ДЕПОНУВАННЯ КОШТІВ -  </vt:lpstr>
      <vt:lpstr>Депозит </vt:lpstr>
      <vt:lpstr>Суб'єктами відносин щодо обслуговування депозитів виступають:</vt:lpstr>
      <vt:lpstr>Об'єктом депозитних операцій є:</vt:lpstr>
      <vt:lpstr>Номінал депозиту – це </vt:lpstr>
      <vt:lpstr>Депозити заведено поділяти на такі:</vt:lpstr>
      <vt:lpstr>Депозити до запитання - </vt:lpstr>
      <vt:lpstr>Строкові депозити - </vt:lpstr>
      <vt:lpstr>Презентация PowerPoint</vt:lpstr>
      <vt:lpstr>До строкових вкладів належать: </vt:lpstr>
      <vt:lpstr>До строкових депозитів у банківській практиці відносять депозити овернайт - </vt:lpstr>
      <vt:lpstr> За термінами строкові вклади поділяються на: </vt:lpstr>
      <vt:lpstr>Депозитний (ощадний) сертифікат -</vt:lpstr>
      <vt:lpstr>Презентация PowerPoint</vt:lpstr>
      <vt:lpstr>Бланки сертифікатів мають містити такі обов'язкові реквізити:</vt:lpstr>
      <vt:lpstr>Ощадні вклади  - </vt:lpstr>
      <vt:lpstr>Презентация PowerPoint</vt:lpstr>
      <vt:lpstr>Характерні особливості ощадних вкладів:</vt:lpstr>
      <vt:lpstr>До цінних паперів банків як виду депозитів відносять:</vt:lpstr>
      <vt:lpstr> Депозити за своїм економічним значенням поділяються на:   </vt:lpstr>
      <vt:lpstr>У загальній системі банківських депозитів виділяють також так звані спеціальні вклади. До них належать:</vt:lpstr>
      <vt:lpstr>Важливе значення мають міжбанківські депозити - </vt:lpstr>
      <vt:lpstr>Гарантійні депозити:</vt:lpstr>
      <vt:lpstr> У Звіті про залишки за депозитами комерційні банки України мають щомісяця подавати у регіональні управління НБУ дані про такі види депозитів:</vt:lpstr>
      <vt:lpstr>Депозитні операції -</vt:lpstr>
      <vt:lpstr>Презентация PowerPoint</vt:lpstr>
      <vt:lpstr>Депозитний договір - </vt:lpstr>
      <vt:lpstr>Презентация PowerPoint</vt:lpstr>
      <vt:lpstr> Основними реквізитами та умовами депозитного договору мають бути: </vt:lpstr>
      <vt:lpstr> Принципи організації депозитних операцій: </vt:lpstr>
      <vt:lpstr>Презентация PowerPoint</vt:lpstr>
      <vt:lpstr>Депозитний рахунок - це </vt:lpstr>
      <vt:lpstr> Вклади коштів юридичних і фізичних осіб на депозитний рахунок банком оформляються шляхом: </vt:lpstr>
      <vt:lpstr>Депозитні рахунки - </vt:lpstr>
      <vt:lpstr>У договорі про відкриття вкладного рахунка обумовлюються: </vt:lpstr>
      <vt:lpstr>Депозитні вклади - </vt:lpstr>
      <vt:lpstr> За порядком сплати та нарахування процентів розрізняють вклади: </vt:lpstr>
      <vt:lpstr>Комерційні банки можуть застосовувати так звані гібридні депозитні рахунки - </vt:lpstr>
      <vt:lpstr>Вітчизняні комерційні банки працюють також з так званими дилінговими депозитними рахунками - </vt:lpstr>
      <vt:lpstr>Перевага та недолік депозитних рахунків:</vt:lpstr>
      <vt:lpstr>Відсоток — це засіб стимулювання залучення депозитів (вкладів) у банк</vt:lpstr>
      <vt:lpstr>Ставка депозитного відсотка -  </vt:lpstr>
      <vt:lpstr>Презентация PowerPoint</vt:lpstr>
      <vt:lpstr> На рівень базової депозитної ставки впливають основні чинники: </vt:lpstr>
      <vt:lpstr>У розрахунках відсотків за депозитними операціями передбачається використання двох фінансових механізмів:</vt:lpstr>
      <vt:lpstr>Проста (номінальна) відсоткова ставка - </vt:lpstr>
      <vt:lpstr>Складна(фактична) річна відсоткова ставка -  </vt:lpstr>
      <vt:lpstr>Облік номіналу депозиту визначається конкретними методами виплати відсотків:</vt:lpstr>
      <vt:lpstr>Амортизація відсотків  - </vt:lpstr>
      <vt:lpstr>Управління депозитними операціями  - </vt:lpstr>
      <vt:lpstr>Ефективне управління депозитними операціями передбачає:</vt:lpstr>
      <vt:lpstr> Передумовою здійснення управління є попередній аналіз стану, структури і використання ресурсної бази та пасивних операцій: </vt:lpstr>
      <vt:lpstr>Залучення депозитів комерційними банками може здійснюватись також за допомогою випуску боргових короткострокових цінних паперів. До них належать:</vt:lpstr>
      <vt:lpstr> Внутрішній бухгалтерський контроль за депозитними операціями має бути побудований таким чином, щоб гарантувати, що: </vt:lpstr>
      <vt:lpstr> Недоліки ощадних вкладів з погляду банку: </vt:lpstr>
      <vt:lpstr>Ринок депозитних операцій в іноземній валюті - </vt:lpstr>
      <vt:lpstr>Основними і найактивнішими учасниками ринку є:</vt:lpstr>
      <vt:lpstr>Ринок грошей (money market) - </vt:lpstr>
      <vt:lpstr> У світовій банківській практиці для міжнародних позичкових операцій використовують термін «депозити», які поділяються на: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ДЕПОЗИТИ</dc:title>
  <dc:creator>Admin</dc:creator>
  <cp:lastModifiedBy>Пользователь Windows</cp:lastModifiedBy>
  <cp:revision>84</cp:revision>
  <dcterms:created xsi:type="dcterms:W3CDTF">2011-11-19T15:00:37Z</dcterms:created>
  <dcterms:modified xsi:type="dcterms:W3CDTF">2021-04-25T18:20:24Z</dcterms:modified>
</cp:coreProperties>
</file>