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3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6DB58F-8CCF-494A-963A-72B944BDE5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E3928D99-6F00-48D9-9043-D467DD7C7C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8708AD4-9CA3-4E68-84C2-1112AD71A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7975-283E-4E91-B73A-F4D97E058698}" type="datetimeFigureOut">
              <a:rPr lang="uk-UA" smtClean="0"/>
              <a:t>14.11.2023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0C9DFFC-333E-489D-849F-74B8F9BF4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2EF0847-4289-4A9D-BB59-40F3B4CD9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6CAC-7046-432A-AF28-DD675FE61DA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98041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064DA8-FD52-4446-9307-15080B04C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3252A626-D321-4CF9-86A1-F09D700B3A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ADFF7ED2-C2D6-47F7-842D-4C27AFF4B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7975-283E-4E91-B73A-F4D97E058698}" type="datetimeFigureOut">
              <a:rPr lang="uk-UA" smtClean="0"/>
              <a:t>14.11.2023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BA8C800-130B-4744-9F38-5D96CC4B8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31FB11A8-41A1-4AD4-9205-C9F58ACFF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6CAC-7046-432A-AF28-DD675FE61DA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5310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F1BAC498-6978-459B-B4F4-2B8B5CF3F1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68A3E163-5FEB-4170-8667-54E1504648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96248A9-8949-46E7-91AD-058A4B5AF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7975-283E-4E91-B73A-F4D97E058698}" type="datetimeFigureOut">
              <a:rPr lang="uk-UA" smtClean="0"/>
              <a:t>14.11.2023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BA26941-98D1-4F58-8148-782C94759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A1A7334-46A4-4F6E-9FE5-5A0A903D5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6CAC-7046-432A-AF28-DD675FE61DA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2882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B3C60B-3A9D-4297-8391-222ED544F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0D7480F-3ECF-4A0E-958B-4DDAE65D8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2E987CE-70B8-4D10-A738-27F72D5DD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7975-283E-4E91-B73A-F4D97E058698}" type="datetimeFigureOut">
              <a:rPr lang="uk-UA" smtClean="0"/>
              <a:t>14.11.2023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8D482D4-CAC1-4222-AFB5-2D508456E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387ED00-EAB5-422B-BD23-D0BA3837E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6CAC-7046-432A-AF28-DD675FE61DA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69431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60E962-65A4-43D3-83C8-317EAF05D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4FC8A75D-CBE3-4A51-B53D-D820A93B9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747E929-7699-43AE-8BBE-77065F507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7975-283E-4E91-B73A-F4D97E058698}" type="datetimeFigureOut">
              <a:rPr lang="uk-UA" smtClean="0"/>
              <a:t>14.11.2023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132E4E4-FB8E-47A7-B1C7-24E58A458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D0FC006-A5C7-4092-A7B4-5DEAD88CB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6CAC-7046-432A-AF28-DD675FE61DA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65727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34696C-B156-46CA-836C-416073FE5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D2EBBDA-6ACD-44A9-8291-036CCB45C6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AA5B100E-6159-43A3-9DD9-D252AFE8C5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AF357F05-E5FC-49E2-9F24-6488A20CC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7975-283E-4E91-B73A-F4D97E058698}" type="datetimeFigureOut">
              <a:rPr lang="uk-UA" smtClean="0"/>
              <a:t>14.11.2023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DDBC3D94-8ADE-4C08-B6B4-31C64708C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FBD40FF6-7C86-4565-B262-085802F50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6CAC-7046-432A-AF28-DD675FE61DA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42074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FDBBAC-5283-4C2F-AC28-8D05BBACC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4DFCCC1B-9C60-4E16-B83F-29E8AAECC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561F9234-9414-49D2-AC3A-74EAACC88F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6DF56DD4-A9DB-4A90-911A-8AB187FF96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3AF3D18E-E02B-4B98-8072-27144BA0BA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21BC3E91-5299-45FB-BA74-E7EF4F25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7975-283E-4E91-B73A-F4D97E058698}" type="datetimeFigureOut">
              <a:rPr lang="uk-UA" smtClean="0"/>
              <a:t>14.11.2023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1873481C-6805-41BD-9D78-24C1E3102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45882DA3-2BC8-41F6-BDC9-6AB86FAB1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6CAC-7046-432A-AF28-DD675FE61DA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65919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4AAABA-EAE0-4D78-9340-16AB6EEFA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285240BA-803C-4C23-9627-48933ADE7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7975-283E-4E91-B73A-F4D97E058698}" type="datetimeFigureOut">
              <a:rPr lang="uk-UA" smtClean="0"/>
              <a:t>14.11.2023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0B2EA133-32D2-45BD-9280-2F274AD61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2600D29E-7442-4980-A109-3DA9D5D37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6CAC-7046-432A-AF28-DD675FE61DA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4432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744A4AAC-5F48-42A7-BFF3-BA0939D29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7975-283E-4E91-B73A-F4D97E058698}" type="datetimeFigureOut">
              <a:rPr lang="uk-UA" smtClean="0"/>
              <a:t>14.11.2023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5B181BEE-9929-488C-8266-E2A1C84C9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98A7CF03-99B9-4678-AE5A-E0CA66298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6CAC-7046-432A-AF28-DD675FE61DA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8916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B43000-BBDF-4B3E-ADDA-E4A41C480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C1FDBA6-7AA1-4FDE-8A15-C10A667B1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11FF994E-E884-452C-86E3-A6DBBA9EEA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A6C5E7A0-C33E-4FCD-987D-D68CE63E9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7975-283E-4E91-B73A-F4D97E058698}" type="datetimeFigureOut">
              <a:rPr lang="uk-UA" smtClean="0"/>
              <a:t>14.11.2023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2A879AD7-47C4-4196-B11B-1FC116B84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BA2286DF-2A76-42D8-AC93-6BF633711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6CAC-7046-432A-AF28-DD675FE61DA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12329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F1BB44-DEA5-4F38-8E67-CFAE8A071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53591642-ABC0-4BD0-A724-3EE6314AB7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613B76D2-6145-4E46-BDD2-0E55A32727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F4211E49-760E-40EC-A0CE-500C573FA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7975-283E-4E91-B73A-F4D97E058698}" type="datetimeFigureOut">
              <a:rPr lang="uk-UA" smtClean="0"/>
              <a:t>14.11.2023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CFB41D7-DBDF-4493-AE28-EEFF254E7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047A59FB-75CA-49FE-BBA9-34D047DB1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6CAC-7046-432A-AF28-DD675FE61DA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93344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A636EF5D-A6A2-41A0-927B-308CAB6BD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16392B0C-E19A-406A-8E41-00BD5C113C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27FF7CE-72EC-4FEF-ABC8-9F700CC9FB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E7975-283E-4E91-B73A-F4D97E058698}" type="datetimeFigureOut">
              <a:rPr lang="uk-UA" smtClean="0"/>
              <a:t>14.11.2023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DCFB40B-AE09-4F98-A184-E0556CBBB2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3E57905B-8D39-4EBA-A9CF-7B43D12B20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36CAC-7046-432A-AF28-DD675FE61DA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4130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F%D0%BE%D1%80%D1%96%D0%B2%D0%BD%D1%8F%D0%BD%D0%BD%D1%8F_(%D0%BB%D1%96%D1%82%D0%B5%D1%80%D0%B0%D1%82%D1%83%D1%80%D0%B0)" TargetMode="External"/><Relationship Id="rId2" Type="http://schemas.openxmlformats.org/officeDocument/2006/relationships/hyperlink" Target="https://uk.wikipedia.org/wiki/%D0%93%D1%80%D0%B5%D1%86%D1%8C%D0%BA%D0%B0_%D0%BC%D0%BE%D0%B2%D0%B0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uk.wikipedia.org/wiki/%D0%9F%D1%80%D0%B5%D0%B4%D0%B8%D0%BA%D0%B0%D1%82_(%D0%BB%D1%96%D0%BD%D0%B3%D0%B2%D1%96%D1%81%D1%82%D0%B8%D0%BA%D0%B0)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000D9B-11C2-4FFF-B5D5-8DA02DA4DC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6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uk-UA" sz="6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Мета́фора</a:t>
            </a:r>
            <a:r>
              <a:rPr lang="uk-UA" sz="6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uk-UA" sz="6600" dirty="0">
              <a:solidFill>
                <a:srgbClr val="FF0000"/>
              </a:solidFill>
            </a:endParaRP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80F926F9-3D80-44EE-AA49-F8E4100D17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838519"/>
          </a:xfrm>
        </p:spPr>
        <p:txBody>
          <a:bodyPr>
            <a:normAutofit/>
          </a:bodyPr>
          <a:lstStyle/>
          <a:p>
            <a:pPr algn="just">
              <a:lnSpc>
                <a:spcPts val="2100"/>
              </a:lnSpc>
              <a:spcAft>
                <a:spcPts val="0"/>
              </a:spcAft>
            </a:pPr>
            <a:r>
              <a:rPr lang="uk-UA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sz="24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Мета́фора</a:t>
            </a:r>
            <a:r>
              <a:rPr lang="uk-UA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(</a:t>
            </a:r>
            <a:r>
              <a:rPr lang="uk-UA" sz="2400" u="sng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Грецька мова"/>
              </a:rPr>
              <a:t>грец</a:t>
            </a:r>
            <a:r>
              <a:rPr lang="uk-UA" sz="2400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Грецька мова"/>
              </a:rPr>
              <a:t>.</a:t>
            </a:r>
            <a:r>
              <a:rPr lang="uk-UA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l-GR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μεταφορά</a:t>
            </a:r>
            <a:r>
              <a:rPr lang="uk-UA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 — перенесення, яке полягає у перенесенні ознак одного предмета чи явища на інший на основі їхньої схожості. </a:t>
            </a:r>
          </a:p>
          <a:p>
            <a:pPr algn="just">
              <a:lnSpc>
                <a:spcPts val="2100"/>
              </a:lnSpc>
              <a:spcAft>
                <a:spcPts val="0"/>
              </a:spcAft>
            </a:pPr>
            <a:endParaRPr lang="uk-UA" dirty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2100"/>
              </a:lnSpc>
              <a:spcAft>
                <a:spcPts val="0"/>
              </a:spcAft>
            </a:pPr>
            <a:r>
              <a:rPr lang="uk-UA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Наприклад: "Стіни стоять замріяно..." Вона не може бути «скороченим» </a:t>
            </a:r>
            <a:r>
              <a:rPr lang="uk-UA" sz="2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 tooltip="Порівняння (література)"/>
              </a:rPr>
              <a:t>порівнянням</a:t>
            </a:r>
            <a:r>
              <a:rPr lang="uk-UA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тому посідає синтаксичне місце, призначене для </a:t>
            </a:r>
            <a:r>
              <a:rPr lang="uk-UA" sz="2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 tooltip="Предикат (лінгвістика)"/>
              </a:rPr>
              <a:t>предиката</a:t>
            </a:r>
            <a:r>
              <a:rPr lang="uk-UA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(</a:t>
            </a:r>
            <a:r>
              <a:rPr lang="uk-UA" sz="24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uk-UA" sz="24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факіл</a:t>
            </a:r>
            <a:r>
              <a:rPr lang="uk-UA" sz="24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неба цвіте глечиками хмар»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57915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72B675-F34A-4E15-B4E8-665804331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FF0000"/>
                </a:solidFill>
              </a:rPr>
              <a:t>Метафора -це перенесення емоційного враження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34CE9DE-DD9C-4A61-9FA0-8308B315D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ts val="2100"/>
              </a:lnSpc>
              <a:spcAft>
                <a:spcPts val="0"/>
              </a:spcAft>
            </a:pPr>
            <a:r>
              <a:rPr lang="uk-UA" sz="2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Метафора </a:t>
            </a:r>
            <a:r>
              <a:rPr lang="uk-UA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це поетичний вислів, який розкриває особливість одного предмета чи явища через перенесення на нього ознак і властивостей іншого предмета чи явища на основі подібності, тобто це перенесення кольору, розміру, форми, функції, </a:t>
            </a:r>
            <a:r>
              <a:rPr lang="uk-UA" sz="28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емоційного враження. 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42138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6D5CA1-2C97-4F3A-A64D-096FF4529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Види метафори.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1477319-1DFB-4C51-A4E3-DE5DBD7A7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>
                <a:solidFill>
                  <a:srgbClr val="FF0000"/>
                </a:solidFill>
              </a:rPr>
              <a:t>Метафори бувають :</a:t>
            </a:r>
          </a:p>
          <a:p>
            <a:r>
              <a:rPr lang="uk-UA" dirty="0">
                <a:solidFill>
                  <a:srgbClr val="FF0000"/>
                </a:solidFill>
              </a:rPr>
              <a:t>прості </a:t>
            </a:r>
            <a:r>
              <a:rPr lang="uk-UA" dirty="0"/>
              <a:t>(серце плаче) </a:t>
            </a:r>
            <a:endParaRPr lang="uk-UA" dirty="0">
              <a:solidFill>
                <a:srgbClr val="FF0000"/>
              </a:solidFill>
            </a:endParaRPr>
          </a:p>
          <a:p>
            <a:r>
              <a:rPr lang="uk-UA" dirty="0">
                <a:solidFill>
                  <a:srgbClr val="FF0000"/>
                </a:solidFill>
              </a:rPr>
              <a:t>розгорнуті </a:t>
            </a:r>
            <a:r>
              <a:rPr lang="uk-UA" dirty="0"/>
              <a:t>(«…тут кривавого вина не вистачало, тут бенкет закінчили хоробрі русичі, сватів напоїли і самі лягли за землю руську»);</a:t>
            </a:r>
          </a:p>
          <a:p>
            <a:r>
              <a:rPr lang="uk-UA" dirty="0"/>
              <a:t> </a:t>
            </a:r>
            <a:r>
              <a:rPr lang="uk-UA" dirty="0">
                <a:solidFill>
                  <a:srgbClr val="FF0000"/>
                </a:solidFill>
              </a:rPr>
              <a:t>дієслівні</a:t>
            </a:r>
            <a:r>
              <a:rPr lang="uk-UA" dirty="0"/>
              <a:t> (підповзає сумнів, лебедіє пам’ять) </a:t>
            </a:r>
          </a:p>
          <a:p>
            <a:r>
              <a:rPr lang="uk-UA" dirty="0"/>
              <a:t> </a:t>
            </a:r>
            <a:r>
              <a:rPr lang="uk-UA" dirty="0">
                <a:solidFill>
                  <a:srgbClr val="FF0000"/>
                </a:solidFill>
              </a:rPr>
              <a:t>іменникові</a:t>
            </a:r>
            <a:r>
              <a:rPr lang="uk-UA" dirty="0"/>
              <a:t> (сльози осені, подих трав); </a:t>
            </a:r>
          </a:p>
          <a:p>
            <a:r>
              <a:rPr lang="uk-UA" dirty="0">
                <a:solidFill>
                  <a:srgbClr val="FF0000"/>
                </a:solidFill>
              </a:rPr>
              <a:t>оригінальні </a:t>
            </a:r>
            <a:r>
              <a:rPr lang="uk-UA" dirty="0"/>
              <a:t>(косарів ідуть ключі) </a:t>
            </a:r>
          </a:p>
          <a:p>
            <a:r>
              <a:rPr lang="uk-UA" dirty="0">
                <a:solidFill>
                  <a:srgbClr val="FF0000"/>
                </a:solidFill>
              </a:rPr>
              <a:t>стерті, загальномовні, які втратили свіжість </a:t>
            </a:r>
            <a:r>
              <a:rPr lang="uk-UA" dirty="0"/>
              <a:t>( вушко голки, ніжка стола, носик чайника);</a:t>
            </a:r>
          </a:p>
          <a:p>
            <a:r>
              <a:rPr lang="uk-UA" dirty="0">
                <a:solidFill>
                  <a:srgbClr val="FF0000"/>
                </a:solidFill>
              </a:rPr>
              <a:t> фразеологічні метафори </a:t>
            </a:r>
            <a:r>
              <a:rPr lang="uk-UA" dirty="0"/>
              <a:t>( сіль землі, пуд солі з’їсти).</a:t>
            </a:r>
          </a:p>
        </p:txBody>
      </p:sp>
    </p:spTree>
    <p:extLst>
      <p:ext uri="{BB962C8B-B14F-4D97-AF65-F5344CB8AC3E}">
        <p14:creationId xmlns:p14="http://schemas.microsoft.com/office/powerpoint/2010/main" val="1654116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969784-152D-4BEB-8E40-979F73BA7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3DC2646-2113-47C7-BB4E-64677E780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Метафори слід відрізняти від порівнянь. </a:t>
            </a:r>
          </a:p>
          <a:p>
            <a:r>
              <a:rPr lang="uk-UA" dirty="0">
                <a:solidFill>
                  <a:srgbClr val="FF0000"/>
                </a:solidFill>
              </a:rPr>
              <a:t>метафора – двочленна структура </a:t>
            </a:r>
            <a:r>
              <a:rPr lang="uk-UA" dirty="0"/>
              <a:t>(називається суб’єкт та об’єкт , ознака не називається, а тільки вгадується), </a:t>
            </a:r>
          </a:p>
          <a:p>
            <a:r>
              <a:rPr lang="uk-UA" dirty="0"/>
              <a:t>порівняння – тричленна (називається суб’єкт порівняння, об’єкт, ознака, за якою порівнюють).</a:t>
            </a:r>
          </a:p>
        </p:txBody>
      </p:sp>
    </p:spTree>
    <p:extLst>
      <p:ext uri="{BB962C8B-B14F-4D97-AF65-F5344CB8AC3E}">
        <p14:creationId xmlns:p14="http://schemas.microsoft.com/office/powerpoint/2010/main" val="1627872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A349A3-47C3-4EEC-93B1-19A19650F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Метафора сигналізує про неподолану травму.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44D7031-B176-4ACA-8B11-5D3CE9D219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Метафора, яка сигналізує про неподолану травму. Процес метафоризації є частиною формування </a:t>
            </a:r>
            <a:r>
              <a:rPr lang="uk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наративу</a:t>
            </a: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про травму, у якому метафора працює як захисний механізм, що дає змогу не говорити про травматичний досвід прямо, але все ж говорити про нього.  Мета цієї розвідки — продемонструвати, як у художньому тексті про травматичний досвід метафора може видаватися способом надання подіям сенсу, але натомість увиразнює неможливість висловити особисте переживання. </a:t>
            </a:r>
            <a:endParaRPr lang="uk-UA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30351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3CB420-A85A-4535-98F5-1F47069B4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40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5 прикладів метафори</a:t>
            </a:r>
            <a:br>
              <a:rPr lang="uk-UA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221AB80-894A-41D6-BF3A-E792CC1BF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ts val="27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uk-UA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27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sz="28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"Розкривати особистість" - метафора, яка описує процес розвитку особистості та розкриття її потенціалу, як розкриття квітки.</a:t>
            </a:r>
            <a:endParaRPr lang="uk-UA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27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sz="28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«Емоційна рана» – метафора, яка описує психологічний біль та травму як фізичну рану.</a:t>
            </a:r>
            <a:endParaRPr lang="uk-UA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27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sz="28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"Емоційний багаж" - метафора, яка описує сукупність емоцій, які людина носить з собою, як багаж.</a:t>
            </a:r>
            <a:endParaRPr lang="uk-UA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27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sz="28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"Стінка-на-стінку" - метафора, яка описує конфлікт між двома людьми, як боротьбу в боксі.</a:t>
            </a:r>
            <a:endParaRPr lang="uk-UA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27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sz="28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«Комплекс неповноцінності» – метафора, яка описує почуття недостатності та невпевненості у собі, як відчуття, що в тебе бракує якоїсь частини тіла чи якості.</a:t>
            </a:r>
            <a:endParaRPr lang="uk-UA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uk-UA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1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421</Words>
  <Application>Microsoft Office PowerPoint</Application>
  <PresentationFormat>Широкий екран</PresentationFormat>
  <Paragraphs>28</Paragraphs>
  <Slides>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inherit</vt:lpstr>
      <vt:lpstr>Times New Roman</vt:lpstr>
      <vt:lpstr>Тема Office</vt:lpstr>
      <vt:lpstr> Мета́фора </vt:lpstr>
      <vt:lpstr>Метафора -це перенесення емоційного враження</vt:lpstr>
      <vt:lpstr>Види метафори.</vt:lpstr>
      <vt:lpstr>Презентація PowerPoint</vt:lpstr>
      <vt:lpstr>Метафора сигналізує про неподолану травму.</vt:lpstr>
      <vt:lpstr>5 прикладів метафори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Мета́фора </dc:title>
  <dc:creator>toshiba</dc:creator>
  <cp:lastModifiedBy>toshiba</cp:lastModifiedBy>
  <cp:revision>2</cp:revision>
  <dcterms:created xsi:type="dcterms:W3CDTF">2023-11-14T12:18:25Z</dcterms:created>
  <dcterms:modified xsi:type="dcterms:W3CDTF">2023-11-14T17:02:27Z</dcterms:modified>
</cp:coreProperties>
</file>