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93B7-AB07-4347-88E9-74AA9468B7AE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FD49-6E0F-4354-AAF4-C8594206C93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93B7-AB07-4347-88E9-74AA9468B7AE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FD49-6E0F-4354-AAF4-C8594206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93B7-AB07-4347-88E9-74AA9468B7AE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FD49-6E0F-4354-AAF4-C8594206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93B7-AB07-4347-88E9-74AA9468B7AE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FD49-6E0F-4354-AAF4-C8594206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93B7-AB07-4347-88E9-74AA9468B7AE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FD49-6E0F-4354-AAF4-C8594206C9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93B7-AB07-4347-88E9-74AA9468B7AE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FD49-6E0F-4354-AAF4-C8594206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93B7-AB07-4347-88E9-74AA9468B7AE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FD49-6E0F-4354-AAF4-C8594206C93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93B7-AB07-4347-88E9-74AA9468B7AE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FD49-6E0F-4354-AAF4-C8594206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93B7-AB07-4347-88E9-74AA9468B7AE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FD49-6E0F-4354-AAF4-C8594206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93B7-AB07-4347-88E9-74AA9468B7AE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FD49-6E0F-4354-AAF4-C8594206C93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93B7-AB07-4347-88E9-74AA9468B7AE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FD49-6E0F-4354-AAF4-C8594206C9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80293B7-AB07-4347-88E9-74AA9468B7AE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67CFD49-6E0F-4354-AAF4-C8594206C9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478216" cy="2735560"/>
          </a:xfrm>
        </p:spPr>
        <p:txBody>
          <a:bodyPr/>
          <a:lstStyle/>
          <a:p>
            <a:r>
              <a:rPr lang="ru-RU" sz="4000" dirty="0" err="1"/>
              <a:t>Психологічна</a:t>
            </a:r>
            <a:r>
              <a:rPr lang="ru-RU" sz="4000" dirty="0"/>
              <a:t> та </a:t>
            </a:r>
            <a:r>
              <a:rPr lang="ru-RU" sz="4000" dirty="0" err="1"/>
              <a:t>патопсихологічна</a:t>
            </a:r>
            <a:r>
              <a:rPr lang="ru-RU" sz="4000" dirty="0"/>
              <a:t> характеристика </a:t>
            </a:r>
            <a:r>
              <a:rPr lang="ru-RU" sz="4000" dirty="0" err="1"/>
              <a:t>органічних</a:t>
            </a:r>
            <a:r>
              <a:rPr lang="ru-RU" sz="4000" dirty="0"/>
              <a:t> </a:t>
            </a:r>
            <a:r>
              <a:rPr lang="ru-RU" sz="4000" dirty="0" err="1"/>
              <a:t>синдромів</a:t>
            </a:r>
            <a:r>
              <a:rPr lang="ru-RU" sz="4000" dirty="0"/>
              <a:t> та </a:t>
            </a:r>
            <a:r>
              <a:rPr lang="ru-RU" sz="4000" dirty="0" err="1"/>
              <a:t>їх</a:t>
            </a:r>
            <a:r>
              <a:rPr lang="ru-RU" sz="4000" dirty="0"/>
              <a:t> </a:t>
            </a:r>
            <a:r>
              <a:rPr lang="ru-RU" sz="4000" dirty="0" err="1"/>
              <a:t>розладів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                                                               </a:t>
            </a:r>
            <a:r>
              <a:rPr lang="uk-UA" sz="2000" dirty="0" err="1" smtClean="0"/>
              <a:t>Ст.викл.Вронська</a:t>
            </a:r>
            <a:r>
              <a:rPr lang="uk-UA" sz="2000" dirty="0" smtClean="0"/>
              <a:t> В.М.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52066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Дитячий вік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997839"/>
            <a:ext cx="5382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дитячій</a:t>
            </a:r>
            <a:r>
              <a:rPr lang="ru-RU" dirty="0" smtClean="0"/>
              <a:t> </a:t>
            </a:r>
            <a:r>
              <a:rPr lang="ru-RU" dirty="0" err="1" smtClean="0"/>
              <a:t>психіатрії</a:t>
            </a:r>
            <a:r>
              <a:rPr lang="ru-RU" dirty="0" smtClean="0"/>
              <a:t> </a:t>
            </a:r>
            <a:r>
              <a:rPr lang="ru-RU" dirty="0" err="1" smtClean="0"/>
              <a:t>виділяютья</a:t>
            </a:r>
            <a:r>
              <a:rPr lang="ru-RU" dirty="0" smtClean="0"/>
              <a:t> </a:t>
            </a:r>
            <a:r>
              <a:rPr lang="ru-RU" dirty="0" err="1" smtClean="0"/>
              <a:t>галюцинаторно-параноїдні</a:t>
            </a:r>
            <a:r>
              <a:rPr lang="ru-RU" dirty="0" smtClean="0"/>
              <a:t>, </a:t>
            </a:r>
            <a:r>
              <a:rPr lang="ru-RU" dirty="0" err="1" smtClean="0"/>
              <a:t>депресивно-параноїдні</a:t>
            </a:r>
            <a:r>
              <a:rPr lang="ru-RU" dirty="0" smtClean="0"/>
              <a:t>, </a:t>
            </a:r>
            <a:r>
              <a:rPr lang="ru-RU" dirty="0" err="1" smtClean="0"/>
              <a:t>афективні</a:t>
            </a:r>
            <a:r>
              <a:rPr lang="ru-RU" dirty="0" smtClean="0"/>
              <a:t> </a:t>
            </a:r>
            <a:r>
              <a:rPr lang="ru-RU" dirty="0" err="1" smtClean="0"/>
              <a:t>періодичні</a:t>
            </a:r>
            <a:r>
              <a:rPr lang="ru-RU" dirty="0" smtClean="0"/>
              <a:t> </a:t>
            </a:r>
            <a:r>
              <a:rPr lang="ru-RU" dirty="0" err="1" smtClean="0"/>
              <a:t>органічні</a:t>
            </a:r>
            <a:r>
              <a:rPr lang="ru-RU" dirty="0" smtClean="0"/>
              <a:t> </a:t>
            </a:r>
            <a:r>
              <a:rPr lang="ru-RU" dirty="0" err="1" smtClean="0"/>
              <a:t>психози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при </a:t>
            </a:r>
            <a:r>
              <a:rPr lang="ru-RU" dirty="0" err="1" smtClean="0"/>
              <a:t>описі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періодичних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психозів</a:t>
            </a:r>
            <a:r>
              <a:rPr lang="ru-RU" dirty="0" smtClean="0"/>
              <a:t> не </a:t>
            </a:r>
            <a:r>
              <a:rPr lang="ru-RU" dirty="0" err="1" smtClean="0"/>
              <a:t>обговорюється</a:t>
            </a:r>
            <a:r>
              <a:rPr lang="ru-RU" dirty="0" smtClean="0"/>
              <a:t> стан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. Разом з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синдроми</a:t>
            </a:r>
            <a:r>
              <a:rPr lang="ru-RU" dirty="0" smtClean="0"/>
              <a:t> </a:t>
            </a:r>
            <a:r>
              <a:rPr lang="ru-RU" dirty="0" err="1" smtClean="0"/>
              <a:t>потьмарення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нозології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часто </a:t>
            </a:r>
            <a:r>
              <a:rPr lang="ru-RU" dirty="0" err="1" smtClean="0"/>
              <a:t>супроводжуються</a:t>
            </a:r>
            <a:r>
              <a:rPr lang="ru-RU" dirty="0" smtClean="0"/>
              <a:t> </a:t>
            </a:r>
            <a:r>
              <a:rPr lang="ru-RU" dirty="0" err="1" smtClean="0"/>
              <a:t>галюцинаторно-маячними</a:t>
            </a:r>
            <a:r>
              <a:rPr lang="ru-RU" dirty="0" smtClean="0"/>
              <a:t> і </a:t>
            </a:r>
            <a:r>
              <a:rPr lang="ru-RU" dirty="0" err="1" smtClean="0"/>
              <a:t>афективними</a:t>
            </a:r>
            <a:r>
              <a:rPr lang="ru-RU" dirty="0" smtClean="0"/>
              <a:t> </a:t>
            </a:r>
            <a:r>
              <a:rPr lang="ru-RU" dirty="0" err="1" smtClean="0"/>
              <a:t>розладами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12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Jackson H.J</a:t>
            </a:r>
            <a:r>
              <a:rPr lang="en-US" sz="2800" dirty="0" smtClean="0"/>
              <a:t>.</a:t>
            </a:r>
            <a:r>
              <a:rPr lang="ru-RU" sz="2800" dirty="0"/>
              <a:t> </a:t>
            </a:r>
            <a:r>
              <a:rPr lang="ru-RU" sz="2800" dirty="0" err="1"/>
              <a:t>виділив</a:t>
            </a:r>
            <a:r>
              <a:rPr lang="ru-RU" sz="2800" dirty="0"/>
              <a:t> </a:t>
            </a:r>
            <a:r>
              <a:rPr lang="ru-RU" sz="2800" dirty="0" err="1"/>
              <a:t>невротичні</a:t>
            </a:r>
            <a:r>
              <a:rPr lang="ru-RU" sz="2800" dirty="0"/>
              <a:t>, </a:t>
            </a:r>
            <a:r>
              <a:rPr lang="ru-RU" sz="2800" dirty="0" err="1"/>
              <a:t>афективні</a:t>
            </a:r>
            <a:r>
              <a:rPr lang="ru-RU" sz="2800" dirty="0"/>
              <a:t>, </a:t>
            </a:r>
            <a:r>
              <a:rPr lang="ru-RU" sz="2800" dirty="0" err="1"/>
              <a:t>галюцинаторні</a:t>
            </a:r>
            <a:r>
              <a:rPr lang="ru-RU" sz="2800" dirty="0"/>
              <a:t>, </a:t>
            </a:r>
            <a:r>
              <a:rPr lang="ru-RU" sz="2800" dirty="0" err="1"/>
              <a:t>маячні</a:t>
            </a:r>
            <a:r>
              <a:rPr lang="ru-RU" sz="2800" dirty="0"/>
              <a:t>, </a:t>
            </a:r>
            <a:r>
              <a:rPr lang="ru-RU" sz="2800" dirty="0" err="1"/>
              <a:t>дискінетичні</a:t>
            </a:r>
            <a:r>
              <a:rPr lang="ru-RU" sz="2800" dirty="0"/>
              <a:t> та</a:t>
            </a:r>
            <a:br>
              <a:rPr lang="ru-RU" sz="2800" dirty="0"/>
            </a:br>
            <a:r>
              <a:rPr lang="ru-RU" sz="2800" dirty="0" err="1"/>
              <a:t>енцефалопатичні</a:t>
            </a:r>
            <a:r>
              <a:rPr lang="ru-RU" sz="2800" dirty="0"/>
              <a:t> </a:t>
            </a:r>
            <a:r>
              <a:rPr lang="ru-RU" sz="2800" dirty="0" err="1"/>
              <a:t>розлади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Jackson </a:t>
            </a:r>
            <a:r>
              <a:rPr lang="ru-RU" dirty="0" err="1" smtClean="0"/>
              <a:t>симптоми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 головного</a:t>
            </a:r>
          </a:p>
          <a:p>
            <a:r>
              <a:rPr lang="ru-RU" dirty="0" err="1" smtClean="0"/>
              <a:t>мозку</a:t>
            </a:r>
            <a:r>
              <a:rPr lang="ru-RU" dirty="0" smtClean="0"/>
              <a:t> на </a:t>
            </a:r>
            <a:r>
              <a:rPr lang="ru-RU" dirty="0" err="1" smtClean="0"/>
              <a:t>негативні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симптоми</a:t>
            </a:r>
            <a:r>
              <a:rPr lang="ru-RU" dirty="0" smtClean="0"/>
              <a:t> </a:t>
            </a:r>
            <a:r>
              <a:rPr lang="ru-RU" dirty="0" err="1" smtClean="0"/>
              <a:t>випадіння</a:t>
            </a:r>
            <a:r>
              <a:rPr lang="ru-RU" dirty="0" smtClean="0"/>
              <a:t> та </a:t>
            </a:r>
            <a:r>
              <a:rPr lang="ru-RU" dirty="0" err="1" smtClean="0"/>
              <a:t>позитивні</a:t>
            </a:r>
            <a:r>
              <a:rPr lang="ru-RU" dirty="0" smtClean="0"/>
              <a:t> -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endParaRPr lang="ru-RU" dirty="0" smtClean="0"/>
          </a:p>
          <a:p>
            <a:r>
              <a:rPr lang="ru-RU" dirty="0" err="1" smtClean="0"/>
              <a:t>звільненням</a:t>
            </a:r>
            <a:r>
              <a:rPr lang="ru-RU" dirty="0" smtClean="0"/>
              <a:t> </a:t>
            </a:r>
            <a:r>
              <a:rPr lang="ru-RU" dirty="0" err="1" smtClean="0"/>
              <a:t>нижніх</a:t>
            </a:r>
            <a:r>
              <a:rPr lang="ru-RU" dirty="0" smtClean="0"/>
              <a:t> </a:t>
            </a:r>
            <a:r>
              <a:rPr lang="ru-RU" dirty="0" err="1" smtClean="0"/>
              <a:t>відділів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з-</a:t>
            </a:r>
            <a:r>
              <a:rPr lang="ru-RU" dirty="0" err="1" smtClean="0"/>
              <a:t>під</a:t>
            </a:r>
            <a:r>
              <a:rPr lang="ru-RU" dirty="0" smtClean="0"/>
              <a:t> контролю </a:t>
            </a:r>
            <a:r>
              <a:rPr lang="ru-RU" dirty="0" err="1" smtClean="0"/>
              <a:t>вищих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Концепція</a:t>
            </a:r>
            <a:r>
              <a:rPr lang="ru-RU" dirty="0" smtClean="0"/>
              <a:t> </a:t>
            </a:r>
            <a:r>
              <a:rPr lang="en-US" dirty="0" smtClean="0"/>
              <a:t>Jackson </a:t>
            </a:r>
            <a:r>
              <a:rPr lang="ru-RU" dirty="0" err="1" smtClean="0"/>
              <a:t>знайшла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у </a:t>
            </a:r>
            <a:r>
              <a:rPr lang="ru-RU" dirty="0" err="1" smtClean="0"/>
              <a:t>дослідженнях</a:t>
            </a:r>
            <a:r>
              <a:rPr lang="ru-RU" dirty="0" smtClean="0"/>
              <a:t> </a:t>
            </a:r>
            <a:r>
              <a:rPr lang="en-US" dirty="0" err="1" smtClean="0"/>
              <a:t>Kraepelin</a:t>
            </a:r>
            <a:r>
              <a:rPr lang="en-US" dirty="0" smtClean="0"/>
              <a:t> E.</a:t>
            </a:r>
          </a:p>
          <a:p>
            <a:r>
              <a:rPr lang="en-US" dirty="0" smtClean="0"/>
              <a:t>(1920) </a:t>
            </a:r>
            <a:r>
              <a:rPr lang="ru-RU" dirty="0" smtClean="0"/>
              <a:t>про </a:t>
            </a:r>
            <a:r>
              <a:rPr lang="ru-RU" dirty="0" err="1" smtClean="0"/>
              <a:t>регістри</a:t>
            </a:r>
            <a:r>
              <a:rPr lang="ru-RU" dirty="0" smtClean="0"/>
              <a:t> </a:t>
            </a:r>
            <a:r>
              <a:rPr lang="ru-RU" dirty="0" err="1" smtClean="0"/>
              <a:t>психопатологічних</a:t>
            </a:r>
            <a:r>
              <a:rPr lang="ru-RU" dirty="0" smtClean="0"/>
              <a:t> </a:t>
            </a:r>
            <a:r>
              <a:rPr lang="ru-RU" dirty="0" err="1" smtClean="0"/>
              <a:t>синдромів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46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8 </a:t>
            </a:r>
            <a:r>
              <a:rPr lang="ru-RU" sz="3200" dirty="0" err="1"/>
              <a:t>груп</a:t>
            </a:r>
            <a:r>
              <a:rPr lang="ru-RU" sz="3200" dirty="0"/>
              <a:t> </a:t>
            </a:r>
            <a:r>
              <a:rPr lang="ru-RU" sz="3200" dirty="0" err="1"/>
              <a:t>основних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err="1"/>
              <a:t>синдромів</a:t>
            </a:r>
            <a:r>
              <a:rPr lang="ru-RU" sz="3200" dirty="0"/>
              <a:t>: </a:t>
            </a:r>
            <a:r>
              <a:rPr lang="ru-RU" sz="3200" dirty="0" err="1"/>
              <a:t>невротичні</a:t>
            </a:r>
            <a:r>
              <a:rPr lang="ru-RU" sz="3200" dirty="0"/>
              <a:t>, </a:t>
            </a:r>
            <a:r>
              <a:rPr lang="ru-RU" sz="3200" dirty="0" err="1"/>
              <a:t>параноїдні</a:t>
            </a:r>
            <a:r>
              <a:rPr lang="ru-RU" sz="3200" dirty="0"/>
              <a:t>, </a:t>
            </a:r>
            <a:r>
              <a:rPr lang="ru-RU" sz="3200" dirty="0" err="1"/>
              <a:t>онейроїдні</a:t>
            </a:r>
            <a:r>
              <a:rPr lang="ru-RU" sz="3200" dirty="0"/>
              <a:t>, </a:t>
            </a:r>
            <a:r>
              <a:rPr lang="ru-RU" sz="3200" dirty="0" err="1"/>
              <a:t>сенестопатичні</a:t>
            </a:r>
            <a:r>
              <a:rPr lang="ru-RU" sz="3200" dirty="0"/>
              <a:t>, </a:t>
            </a:r>
            <a:r>
              <a:rPr lang="ru-RU" sz="3200" dirty="0" err="1" smtClean="0"/>
              <a:t>аніакально</a:t>
            </a:r>
            <a:r>
              <a:rPr lang="ru-RU" sz="3200" dirty="0" smtClean="0"/>
              <a:t>-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err="1"/>
              <a:t>меланхолічні</a:t>
            </a:r>
            <a:r>
              <a:rPr lang="ru-RU" sz="3200" dirty="0"/>
              <a:t>, </a:t>
            </a:r>
            <a:r>
              <a:rPr lang="ru-RU" sz="3200" dirty="0" err="1"/>
              <a:t>сплутано-ступорозні</a:t>
            </a:r>
            <a:r>
              <a:rPr lang="ru-RU" sz="3200" dirty="0"/>
              <a:t>, </a:t>
            </a:r>
            <a:r>
              <a:rPr lang="ru-RU" sz="3200" dirty="0" err="1"/>
              <a:t>шизофренічні</a:t>
            </a:r>
            <a:r>
              <a:rPr lang="ru-RU" sz="3200" dirty="0"/>
              <a:t> та </a:t>
            </a:r>
            <a:r>
              <a:rPr lang="ru-RU" sz="3200" dirty="0" err="1"/>
              <a:t>цементуючі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197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en-US" dirty="0" smtClean="0"/>
              <a:t>Jackson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трансформовані</a:t>
            </a:r>
            <a:r>
              <a:rPr lang="ru-RU" dirty="0" smtClean="0"/>
              <a:t> і </a:t>
            </a:r>
            <a:r>
              <a:rPr lang="ru-RU" dirty="0" err="1" smtClean="0"/>
              <a:t>розповсюджені</a:t>
            </a:r>
            <a:r>
              <a:rPr lang="ru-RU" dirty="0" smtClean="0"/>
              <a:t> на </a:t>
            </a:r>
            <a:r>
              <a:rPr lang="ru-RU" dirty="0" err="1" smtClean="0"/>
              <a:t>клінічну</a:t>
            </a:r>
            <a:endParaRPr lang="ru-RU" dirty="0" smtClean="0"/>
          </a:p>
          <a:p>
            <a:r>
              <a:rPr lang="ru-RU" dirty="0" err="1" smtClean="0"/>
              <a:t>синдромологію</a:t>
            </a:r>
            <a:r>
              <a:rPr lang="ru-RU" dirty="0" smtClean="0"/>
              <a:t> А.В.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дослідником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сформульований</a:t>
            </a:r>
            <a:r>
              <a:rPr lang="ru-RU" dirty="0" smtClean="0"/>
              <a:t> принцип</a:t>
            </a:r>
          </a:p>
          <a:p>
            <a:r>
              <a:rPr lang="ru-RU" dirty="0" err="1" smtClean="0"/>
              <a:t>нозологічної</a:t>
            </a:r>
            <a:r>
              <a:rPr lang="ru-RU" dirty="0" smtClean="0"/>
              <a:t> </a:t>
            </a:r>
            <a:r>
              <a:rPr lang="ru-RU" dirty="0" err="1" smtClean="0"/>
              <a:t>специфічності</a:t>
            </a:r>
            <a:r>
              <a:rPr lang="ru-RU" dirty="0" smtClean="0"/>
              <a:t> </a:t>
            </a:r>
            <a:r>
              <a:rPr lang="ru-RU" dirty="0" err="1" smtClean="0"/>
              <a:t>психопатологічних</a:t>
            </a:r>
            <a:r>
              <a:rPr lang="ru-RU" dirty="0" smtClean="0"/>
              <a:t> </a:t>
            </a:r>
            <a:r>
              <a:rPr lang="ru-RU" dirty="0" err="1" smtClean="0"/>
              <a:t>синдромів</a:t>
            </a:r>
            <a:r>
              <a:rPr lang="ru-RU" dirty="0" smtClean="0"/>
              <a:t>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по</a:t>
            </a:r>
          </a:p>
          <a:p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прогресування</a:t>
            </a:r>
            <a:r>
              <a:rPr lang="ru-RU" dirty="0" smtClean="0"/>
              <a:t> </a:t>
            </a:r>
            <a:r>
              <a:rPr lang="ru-RU" dirty="0" err="1" smtClean="0"/>
              <a:t>патологічного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синдроми</a:t>
            </a:r>
            <a:r>
              <a:rPr lang="ru-RU" dirty="0" smtClean="0"/>
              <a:t> </a:t>
            </a:r>
            <a:r>
              <a:rPr lang="ru-RU" dirty="0" err="1" smtClean="0"/>
              <a:t>перетворюються</a:t>
            </a:r>
            <a:r>
              <a:rPr lang="ru-RU" dirty="0" smtClean="0"/>
              <a:t> з</a:t>
            </a:r>
          </a:p>
          <a:p>
            <a:r>
              <a:rPr lang="ru-RU" dirty="0" err="1" smtClean="0"/>
              <a:t>простих</a:t>
            </a:r>
            <a:r>
              <a:rPr lang="ru-RU" dirty="0" smtClean="0"/>
              <a:t> у </a:t>
            </a:r>
            <a:r>
              <a:rPr lang="ru-RU" dirty="0" err="1" smtClean="0"/>
              <a:t>складні</a:t>
            </a:r>
            <a:r>
              <a:rPr lang="ru-RU" dirty="0" smtClean="0"/>
              <a:t> та з </a:t>
            </a:r>
            <a:r>
              <a:rPr lang="ru-RU" dirty="0" err="1" smtClean="0"/>
              <a:t>малих</a:t>
            </a:r>
            <a:r>
              <a:rPr lang="ru-RU" dirty="0" smtClean="0"/>
              <a:t> у </a:t>
            </a:r>
            <a:r>
              <a:rPr lang="ru-RU" dirty="0" err="1" smtClean="0"/>
              <a:t>великі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наполягав</a:t>
            </a:r>
            <a:r>
              <a:rPr lang="ru-RU" dirty="0" smtClean="0"/>
              <a:t> на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endParaRPr lang="ru-RU" dirty="0" smtClean="0"/>
          </a:p>
          <a:p>
            <a:r>
              <a:rPr lang="ru-RU" dirty="0" err="1" smtClean="0"/>
              <a:t>сталого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позитивними</a:t>
            </a:r>
            <a:r>
              <a:rPr lang="ru-RU" dirty="0" smtClean="0"/>
              <a:t> і </a:t>
            </a:r>
            <a:r>
              <a:rPr lang="ru-RU" dirty="0" err="1" smtClean="0"/>
              <a:t>негативними</a:t>
            </a:r>
            <a:r>
              <a:rPr lang="ru-RU" dirty="0" smtClean="0"/>
              <a:t> синдромами та</a:t>
            </a:r>
          </a:p>
          <a:p>
            <a:r>
              <a:rPr lang="ru-RU" dirty="0" err="1" smtClean="0"/>
              <a:t>нозологічними</a:t>
            </a:r>
            <a:r>
              <a:rPr lang="ru-RU" dirty="0" smtClean="0"/>
              <a:t> </a:t>
            </a:r>
            <a:r>
              <a:rPr lang="ru-RU" dirty="0" err="1" smtClean="0"/>
              <a:t>одиницями</a:t>
            </a:r>
            <a:r>
              <a:rPr lang="ru-RU" dirty="0" smtClean="0"/>
              <a:t>, </a:t>
            </a:r>
            <a:r>
              <a:rPr lang="ru-RU" dirty="0" err="1" smtClean="0"/>
              <a:t>стверджуючи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 </a:t>
            </a:r>
            <a:r>
              <a:rPr lang="ru-RU" dirty="0" err="1" smtClean="0"/>
              <a:t>розглянутий</a:t>
            </a:r>
            <a:r>
              <a:rPr lang="ru-RU" dirty="0" smtClean="0"/>
              <a:t> </a:t>
            </a:r>
            <a:r>
              <a:rPr lang="ru-RU" dirty="0" err="1" smtClean="0"/>
              <a:t>клінічний</a:t>
            </a:r>
            <a:endParaRPr lang="ru-RU" dirty="0" smtClean="0"/>
          </a:p>
          <a:p>
            <a:r>
              <a:rPr lang="ru-RU" dirty="0" smtClean="0"/>
              <a:t>симптом </a:t>
            </a:r>
            <a:r>
              <a:rPr lang="ru-RU" dirty="0" err="1" smtClean="0"/>
              <a:t>або</a:t>
            </a:r>
            <a:r>
              <a:rPr lang="ru-RU" dirty="0" smtClean="0"/>
              <a:t> синдром, сам по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про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свідчить</a:t>
            </a:r>
            <a:r>
              <a:rPr lang="ru-RU" dirty="0" smtClean="0"/>
              <a:t>, </a:t>
            </a:r>
            <a:r>
              <a:rPr lang="ru-RU" dirty="0" err="1" smtClean="0"/>
              <a:t>виражаючи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endParaRPr lang="ru-RU" dirty="0" smtClean="0"/>
          </a:p>
          <a:p>
            <a:r>
              <a:rPr lang="ru-RU" dirty="0" smtClean="0"/>
              <a:t>“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епізод</a:t>
            </a:r>
            <a:r>
              <a:rPr lang="ru-RU" dirty="0" smtClean="0"/>
              <a:t> </a:t>
            </a:r>
            <a:r>
              <a:rPr lang="ru-RU" dirty="0" err="1" smtClean="0"/>
              <a:t>безперервного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”.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13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7048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Симптоматичні</a:t>
            </a:r>
            <a:r>
              <a:rPr lang="ru-RU" dirty="0" smtClean="0"/>
              <a:t>  </a:t>
            </a:r>
            <a:r>
              <a:rPr lang="ru-RU" dirty="0" err="1" smtClean="0"/>
              <a:t>психози</a:t>
            </a:r>
            <a:r>
              <a:rPr lang="ru-RU" dirty="0" smtClean="0"/>
              <a:t>  </a:t>
            </a:r>
            <a:r>
              <a:rPr lang="ru-RU" dirty="0" err="1" smtClean="0"/>
              <a:t>вивчали</a:t>
            </a:r>
            <a:r>
              <a:rPr lang="ru-RU" dirty="0" smtClean="0"/>
              <a:t>  </a:t>
            </a:r>
            <a:r>
              <a:rPr lang="ru-RU" dirty="0" err="1" smtClean="0"/>
              <a:t>ще</a:t>
            </a:r>
            <a:r>
              <a:rPr lang="ru-RU" dirty="0" smtClean="0"/>
              <a:t> в початку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німецькі</a:t>
            </a:r>
            <a:r>
              <a:rPr lang="ru-RU" dirty="0" smtClean="0"/>
              <a:t> </a:t>
            </a:r>
            <a:r>
              <a:rPr lang="ru-RU" dirty="0" err="1" smtClean="0"/>
              <a:t>психіатри</a:t>
            </a:r>
            <a:r>
              <a:rPr lang="ru-RU" dirty="0" smtClean="0"/>
              <a:t>. 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Крепелін</a:t>
            </a:r>
            <a:r>
              <a:rPr lang="ru-RU" dirty="0" smtClean="0"/>
              <a:t> і </a:t>
            </a:r>
            <a:r>
              <a:rPr lang="ru-RU" dirty="0" err="1" smtClean="0"/>
              <a:t>Грезінгер</a:t>
            </a:r>
            <a:r>
              <a:rPr lang="ru-RU" dirty="0" smtClean="0"/>
              <a:t> </a:t>
            </a:r>
            <a:r>
              <a:rPr lang="ru-RU" dirty="0" err="1" smtClean="0"/>
              <a:t>вважали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 кожному  </a:t>
            </a:r>
            <a:r>
              <a:rPr lang="ru-RU" dirty="0" err="1" smtClean="0"/>
              <a:t>інфекційному</a:t>
            </a:r>
            <a:r>
              <a:rPr lang="ru-RU" dirty="0" smtClean="0"/>
              <a:t> </a:t>
            </a:r>
            <a:r>
              <a:rPr lang="ru-RU" dirty="0" err="1" smtClean="0"/>
              <a:t>захворюванню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строго </a:t>
            </a:r>
            <a:r>
              <a:rPr lang="ru-RU" dirty="0" err="1" smtClean="0"/>
              <a:t>певний</a:t>
            </a:r>
            <a:r>
              <a:rPr lang="ru-RU" dirty="0" smtClean="0"/>
              <a:t> психоз з </a:t>
            </a:r>
            <a:r>
              <a:rPr lang="ru-RU" dirty="0" err="1" smtClean="0"/>
              <a:t>відповідною</a:t>
            </a:r>
            <a:r>
              <a:rPr lang="ru-RU" dirty="0" smtClean="0"/>
              <a:t> симптоматикою.</a:t>
            </a:r>
          </a:p>
          <a:p>
            <a:r>
              <a:rPr lang="ru-RU" dirty="0" smtClean="0"/>
              <a:t>    Погляди  </a:t>
            </a:r>
            <a:r>
              <a:rPr lang="ru-RU" dirty="0" err="1" smtClean="0"/>
              <a:t>Крепеліна</a:t>
            </a:r>
            <a:r>
              <a:rPr lang="ru-RU" dirty="0" smtClean="0"/>
              <a:t> і </a:t>
            </a:r>
            <a:r>
              <a:rPr lang="ru-RU" dirty="0" err="1" smtClean="0"/>
              <a:t>Грезінгера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піддані</a:t>
            </a:r>
            <a:r>
              <a:rPr lang="ru-RU" dirty="0" smtClean="0"/>
              <a:t> </a:t>
            </a:r>
            <a:r>
              <a:rPr lang="ru-RU" dirty="0" err="1" smtClean="0"/>
              <a:t>критиці</a:t>
            </a:r>
            <a:r>
              <a:rPr lang="ru-RU" dirty="0" smtClean="0"/>
              <a:t> </a:t>
            </a:r>
            <a:r>
              <a:rPr lang="ru-RU" dirty="0" err="1" smtClean="0"/>
              <a:t>психіатром</a:t>
            </a:r>
            <a:r>
              <a:rPr lang="ru-RU" dirty="0" smtClean="0"/>
              <a:t> </a:t>
            </a:r>
            <a:r>
              <a:rPr lang="ru-RU" dirty="0" err="1" smtClean="0"/>
              <a:t>Бонгоффером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вважав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реагує</a:t>
            </a:r>
            <a:r>
              <a:rPr lang="ru-RU" dirty="0" smtClean="0"/>
              <a:t> на </a:t>
            </a:r>
            <a:r>
              <a:rPr lang="ru-RU" dirty="0" err="1" smtClean="0"/>
              <a:t>дію</a:t>
            </a:r>
            <a:r>
              <a:rPr lang="ru-RU" dirty="0" smtClean="0"/>
              <a:t> як </a:t>
            </a:r>
            <a:r>
              <a:rPr lang="ru-RU" dirty="0" err="1" smtClean="0"/>
              <a:t>привнесених</a:t>
            </a:r>
            <a:r>
              <a:rPr lang="ru-RU" dirty="0" smtClean="0"/>
              <a:t> </a:t>
            </a:r>
            <a:r>
              <a:rPr lang="ru-RU" dirty="0" err="1" smtClean="0"/>
              <a:t>шкідливостей</a:t>
            </a:r>
            <a:r>
              <a:rPr lang="ru-RU" dirty="0" smtClean="0"/>
              <a:t>, так і </a:t>
            </a:r>
            <a:r>
              <a:rPr lang="ru-RU" dirty="0" err="1" smtClean="0"/>
              <a:t>ендогенних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(</a:t>
            </a:r>
            <a:r>
              <a:rPr lang="ru-RU" dirty="0" err="1" smtClean="0"/>
              <a:t>гіпоксія</a:t>
            </a:r>
            <a:r>
              <a:rPr lang="ru-RU" dirty="0" smtClean="0"/>
              <a:t>,  </a:t>
            </a:r>
            <a:r>
              <a:rPr lang="ru-RU" dirty="0" err="1" smtClean="0"/>
              <a:t>інтоксикація</a:t>
            </a:r>
            <a:r>
              <a:rPr lang="ru-RU" dirty="0" smtClean="0"/>
              <a:t>, 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і так </a:t>
            </a:r>
            <a:r>
              <a:rPr lang="ru-RU" dirty="0" err="1" smtClean="0"/>
              <a:t>далі</a:t>
            </a:r>
            <a:r>
              <a:rPr lang="ru-RU" dirty="0" smtClean="0"/>
              <a:t>) </a:t>
            </a:r>
            <a:r>
              <a:rPr lang="ru-RU" dirty="0" err="1" smtClean="0"/>
              <a:t>певним</a:t>
            </a:r>
            <a:r>
              <a:rPr lang="ru-RU" dirty="0" smtClean="0"/>
              <a:t> набором </a:t>
            </a:r>
            <a:r>
              <a:rPr lang="ru-RU" dirty="0" err="1" smtClean="0"/>
              <a:t>синдромів</a:t>
            </a:r>
            <a:r>
              <a:rPr lang="ru-RU" dirty="0" smtClean="0"/>
              <a:t> і назвав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екзогенними</a:t>
            </a:r>
            <a:r>
              <a:rPr lang="ru-RU" dirty="0" smtClean="0"/>
              <a:t> формами </a:t>
            </a:r>
            <a:r>
              <a:rPr lang="ru-RU" dirty="0" err="1" smtClean="0"/>
              <a:t>психічного</a:t>
            </a:r>
            <a:r>
              <a:rPr lang="ru-RU" dirty="0" smtClean="0"/>
              <a:t> </a:t>
            </a:r>
            <a:r>
              <a:rPr lang="ru-RU" dirty="0" err="1" smtClean="0"/>
              <a:t>реагування</a:t>
            </a:r>
            <a:r>
              <a:rPr lang="ru-RU" dirty="0" smtClean="0"/>
              <a:t>.  </a:t>
            </a:r>
            <a:r>
              <a:rPr lang="ru-RU" dirty="0" err="1" smtClean="0"/>
              <a:t>Тобто</a:t>
            </a:r>
            <a:r>
              <a:rPr lang="ru-RU" dirty="0" smtClean="0"/>
              <a:t>  </a:t>
            </a:r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готові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на ту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шкідливість</a:t>
            </a:r>
            <a:r>
              <a:rPr lang="ru-RU" dirty="0" smtClean="0"/>
              <a:t>.  </a:t>
            </a:r>
          </a:p>
          <a:p>
            <a:r>
              <a:rPr lang="ru-RU" dirty="0" err="1" smtClean="0"/>
              <a:t>Загальним</a:t>
            </a:r>
            <a:r>
              <a:rPr lang="ru-RU" dirty="0" smtClean="0"/>
              <a:t> для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синдромів</a:t>
            </a:r>
            <a:r>
              <a:rPr lang="ru-RU" dirty="0" smtClean="0"/>
              <a:t> є стан </a:t>
            </a:r>
            <a:r>
              <a:rPr lang="ru-RU" dirty="0" err="1" smtClean="0"/>
              <a:t>зміненої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 </a:t>
            </a:r>
            <a:r>
              <a:rPr lang="ru-RU" dirty="0" err="1" smtClean="0"/>
              <a:t>Бонгоффер</a:t>
            </a:r>
            <a:r>
              <a:rPr lang="ru-RU" dirty="0" smtClean="0"/>
              <a:t> </a:t>
            </a:r>
            <a:r>
              <a:rPr lang="ru-RU" dirty="0" err="1" smtClean="0"/>
              <a:t>виділив</a:t>
            </a:r>
            <a:r>
              <a:rPr lang="ru-RU" dirty="0" smtClean="0"/>
              <a:t> 5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екзогенних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:  </a:t>
            </a:r>
          </a:p>
          <a:p>
            <a:r>
              <a:rPr lang="ru-RU" dirty="0" err="1" smtClean="0"/>
              <a:t>делірій</a:t>
            </a:r>
            <a:r>
              <a:rPr lang="ru-RU" dirty="0" smtClean="0"/>
              <a:t>, </a:t>
            </a:r>
            <a:r>
              <a:rPr lang="ru-RU" dirty="0" err="1" smtClean="0"/>
              <a:t>оглушення</a:t>
            </a:r>
            <a:r>
              <a:rPr lang="ru-RU" dirty="0" smtClean="0"/>
              <a:t>, </a:t>
            </a:r>
            <a:r>
              <a:rPr lang="ru-RU" dirty="0" err="1" smtClean="0"/>
              <a:t>аменція</a:t>
            </a:r>
            <a:r>
              <a:rPr lang="ru-RU" dirty="0" smtClean="0"/>
              <a:t>,  </a:t>
            </a:r>
            <a:r>
              <a:rPr lang="ru-RU" dirty="0" err="1" smtClean="0"/>
              <a:t>епілептиформне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і </a:t>
            </a:r>
            <a:r>
              <a:rPr lang="ru-RU" dirty="0" err="1" smtClean="0"/>
              <a:t>гострий</a:t>
            </a:r>
            <a:r>
              <a:rPr lang="ru-RU" dirty="0" smtClean="0"/>
              <a:t> </a:t>
            </a:r>
            <a:r>
              <a:rPr lang="ru-RU" dirty="0" err="1" smtClean="0"/>
              <a:t>вербальний</a:t>
            </a:r>
            <a:r>
              <a:rPr lang="ru-RU" dirty="0" smtClean="0"/>
              <a:t> </a:t>
            </a:r>
            <a:r>
              <a:rPr lang="ru-RU" dirty="0" err="1" smtClean="0"/>
              <a:t>галюциноз</a:t>
            </a:r>
            <a:r>
              <a:rPr lang="ru-RU" dirty="0" smtClean="0"/>
              <a:t>, 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сплутана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Але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психічного</a:t>
            </a:r>
            <a:r>
              <a:rPr lang="ru-RU" dirty="0" smtClean="0"/>
              <a:t> </a:t>
            </a:r>
            <a:r>
              <a:rPr lang="ru-RU" dirty="0" err="1" smtClean="0"/>
              <a:t>реагування</a:t>
            </a:r>
            <a:r>
              <a:rPr lang="ru-RU" dirty="0" smtClean="0"/>
              <a:t>  </a:t>
            </a:r>
            <a:r>
              <a:rPr lang="ru-RU" dirty="0" err="1" smtClean="0"/>
              <a:t>виникають</a:t>
            </a:r>
            <a:r>
              <a:rPr lang="ru-RU" dirty="0" smtClean="0"/>
              <a:t>,  як правило, при </a:t>
            </a:r>
            <a:r>
              <a:rPr lang="ru-RU" dirty="0" err="1" smtClean="0"/>
              <a:t>короткочасній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на ЦНС </a:t>
            </a:r>
            <a:r>
              <a:rPr lang="ru-RU" dirty="0" err="1" smtClean="0"/>
              <a:t>вираженої</a:t>
            </a:r>
            <a:r>
              <a:rPr lang="ru-RU" dirty="0" smtClean="0"/>
              <a:t>,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сильної</a:t>
            </a:r>
            <a:r>
              <a:rPr lang="ru-RU" dirty="0" smtClean="0"/>
              <a:t> </a:t>
            </a:r>
            <a:r>
              <a:rPr lang="ru-RU" dirty="0" err="1" smtClean="0"/>
              <a:t>шкідливості</a:t>
            </a:r>
            <a:r>
              <a:rPr lang="ru-RU" dirty="0" smtClean="0"/>
              <a:t>.  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тривалій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слабких</a:t>
            </a:r>
            <a:r>
              <a:rPr lang="ru-RU" dirty="0" smtClean="0"/>
              <a:t>  по </a:t>
            </a:r>
            <a:r>
              <a:rPr lang="ru-RU" dirty="0" err="1" smtClean="0"/>
              <a:t>силі</a:t>
            </a:r>
            <a:r>
              <a:rPr lang="ru-RU" dirty="0" smtClean="0"/>
              <a:t>  </a:t>
            </a:r>
            <a:r>
              <a:rPr lang="ru-RU" dirty="0" err="1" smtClean="0"/>
              <a:t>шкідливостей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так </a:t>
            </a:r>
            <a:r>
              <a:rPr lang="ru-RU" dirty="0" err="1" smtClean="0"/>
              <a:t>звані</a:t>
            </a:r>
            <a:r>
              <a:rPr lang="ru-RU" dirty="0" smtClean="0"/>
              <a:t> </a:t>
            </a:r>
            <a:r>
              <a:rPr lang="ru-RU" dirty="0" err="1" smtClean="0"/>
              <a:t>ендоформні</a:t>
            </a:r>
            <a:r>
              <a:rPr lang="ru-RU" dirty="0" smtClean="0"/>
              <a:t> </a:t>
            </a:r>
            <a:r>
              <a:rPr lang="ru-RU" dirty="0" err="1" smtClean="0"/>
              <a:t>психози</a:t>
            </a:r>
            <a:r>
              <a:rPr lang="ru-RU" dirty="0" smtClean="0"/>
              <a:t>,  </a:t>
            </a:r>
            <a:r>
              <a:rPr lang="ru-RU" dirty="0" err="1" smtClean="0"/>
              <a:t>депресивні</a:t>
            </a:r>
            <a:r>
              <a:rPr lang="ru-RU" dirty="0" smtClean="0"/>
              <a:t>, </a:t>
            </a:r>
            <a:r>
              <a:rPr lang="ru-RU" dirty="0" err="1" smtClean="0"/>
              <a:t>іпохондричні</a:t>
            </a:r>
            <a:r>
              <a:rPr lang="ru-RU" dirty="0" smtClean="0"/>
              <a:t> </a:t>
            </a:r>
            <a:r>
              <a:rPr lang="ru-RU" dirty="0" err="1" smtClean="0"/>
              <a:t>сенестопатічні</a:t>
            </a:r>
            <a:r>
              <a:rPr lang="ru-RU" dirty="0" smtClean="0"/>
              <a:t>, </a:t>
            </a:r>
            <a:r>
              <a:rPr lang="ru-RU" dirty="0" err="1" smtClean="0"/>
              <a:t>галюцинаторно-параноїдні</a:t>
            </a:r>
            <a:r>
              <a:rPr lang="ru-RU" dirty="0" smtClean="0"/>
              <a:t>, </a:t>
            </a:r>
            <a:r>
              <a:rPr lang="ru-RU" dirty="0" err="1" smtClean="0"/>
              <a:t>конфабуляторні</a:t>
            </a:r>
            <a:r>
              <a:rPr lang="ru-RU" dirty="0" smtClean="0"/>
              <a:t> </a:t>
            </a:r>
            <a:r>
              <a:rPr lang="ru-RU" dirty="0" err="1" smtClean="0"/>
              <a:t>синдроми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85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Симптоматичні</a:t>
            </a:r>
            <a:r>
              <a:rPr lang="ru-RU" dirty="0" smtClean="0"/>
              <a:t>  </a:t>
            </a:r>
            <a:r>
              <a:rPr lang="ru-RU" dirty="0" err="1" smtClean="0"/>
              <a:t>психози</a:t>
            </a:r>
            <a:r>
              <a:rPr lang="ru-RU" dirty="0" smtClean="0"/>
              <a:t>  </a:t>
            </a:r>
            <a:r>
              <a:rPr lang="ru-RU" dirty="0" err="1" smtClean="0"/>
              <a:t>вивчали</a:t>
            </a:r>
            <a:r>
              <a:rPr lang="ru-RU" dirty="0" smtClean="0"/>
              <a:t>  </a:t>
            </a:r>
            <a:r>
              <a:rPr lang="ru-RU" dirty="0" err="1" smtClean="0"/>
              <a:t>ще</a:t>
            </a:r>
            <a:r>
              <a:rPr lang="ru-RU" dirty="0" smtClean="0"/>
              <a:t> в початку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німецькі</a:t>
            </a:r>
            <a:r>
              <a:rPr lang="ru-RU" dirty="0" smtClean="0"/>
              <a:t> </a:t>
            </a:r>
            <a:r>
              <a:rPr lang="ru-RU" dirty="0" err="1" smtClean="0"/>
              <a:t>психіатри</a:t>
            </a:r>
            <a:r>
              <a:rPr lang="ru-RU" dirty="0" smtClean="0"/>
              <a:t>. 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Крепелін</a:t>
            </a:r>
            <a:r>
              <a:rPr lang="ru-RU" dirty="0" smtClean="0"/>
              <a:t> і </a:t>
            </a:r>
            <a:r>
              <a:rPr lang="ru-RU" dirty="0" err="1" smtClean="0"/>
              <a:t>Грезінгер</a:t>
            </a:r>
            <a:r>
              <a:rPr lang="ru-RU" dirty="0" smtClean="0"/>
              <a:t> </a:t>
            </a:r>
            <a:r>
              <a:rPr lang="ru-RU" dirty="0" err="1" smtClean="0"/>
              <a:t>вважали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 кожному  </a:t>
            </a:r>
            <a:r>
              <a:rPr lang="ru-RU" dirty="0" err="1" smtClean="0"/>
              <a:t>інфекційному</a:t>
            </a:r>
            <a:r>
              <a:rPr lang="ru-RU" dirty="0" smtClean="0"/>
              <a:t> </a:t>
            </a:r>
            <a:r>
              <a:rPr lang="ru-RU" dirty="0" err="1" smtClean="0"/>
              <a:t>захворюванню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строго </a:t>
            </a:r>
            <a:r>
              <a:rPr lang="ru-RU" dirty="0" err="1" smtClean="0"/>
              <a:t>певний</a:t>
            </a:r>
            <a:r>
              <a:rPr lang="ru-RU" dirty="0" smtClean="0"/>
              <a:t> психоз з </a:t>
            </a:r>
            <a:r>
              <a:rPr lang="ru-RU" dirty="0" err="1" smtClean="0"/>
              <a:t>відповідною</a:t>
            </a:r>
            <a:r>
              <a:rPr lang="ru-RU" dirty="0" smtClean="0"/>
              <a:t> симптоматикою.</a:t>
            </a:r>
          </a:p>
          <a:p>
            <a:r>
              <a:rPr lang="ru-RU" dirty="0" smtClean="0"/>
              <a:t>    Погляди  </a:t>
            </a:r>
            <a:r>
              <a:rPr lang="ru-RU" dirty="0" err="1" smtClean="0"/>
              <a:t>Крепеліна</a:t>
            </a:r>
            <a:r>
              <a:rPr lang="ru-RU" dirty="0" smtClean="0"/>
              <a:t> і </a:t>
            </a:r>
            <a:r>
              <a:rPr lang="ru-RU" dirty="0" err="1" smtClean="0"/>
              <a:t>Грезінгера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піддані</a:t>
            </a:r>
            <a:r>
              <a:rPr lang="ru-RU" dirty="0" smtClean="0"/>
              <a:t> </a:t>
            </a:r>
            <a:r>
              <a:rPr lang="ru-RU" dirty="0" err="1" smtClean="0"/>
              <a:t>критиці</a:t>
            </a:r>
            <a:r>
              <a:rPr lang="ru-RU" dirty="0" smtClean="0"/>
              <a:t> </a:t>
            </a:r>
            <a:r>
              <a:rPr lang="ru-RU" dirty="0" err="1" smtClean="0"/>
              <a:t>психіатром</a:t>
            </a:r>
            <a:r>
              <a:rPr lang="ru-RU" dirty="0" smtClean="0"/>
              <a:t> </a:t>
            </a:r>
            <a:r>
              <a:rPr lang="ru-RU" dirty="0" err="1" smtClean="0"/>
              <a:t>Бонгоффером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вважав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реагує</a:t>
            </a:r>
            <a:r>
              <a:rPr lang="ru-RU" dirty="0" smtClean="0"/>
              <a:t> на </a:t>
            </a:r>
            <a:r>
              <a:rPr lang="ru-RU" dirty="0" err="1" smtClean="0"/>
              <a:t>дію</a:t>
            </a:r>
            <a:r>
              <a:rPr lang="ru-RU" dirty="0" smtClean="0"/>
              <a:t> як </a:t>
            </a:r>
            <a:r>
              <a:rPr lang="ru-RU" dirty="0" err="1" smtClean="0"/>
              <a:t>привнесених</a:t>
            </a:r>
            <a:r>
              <a:rPr lang="ru-RU" dirty="0" smtClean="0"/>
              <a:t> </a:t>
            </a:r>
            <a:r>
              <a:rPr lang="ru-RU" dirty="0" err="1" smtClean="0"/>
              <a:t>шкідливостей</a:t>
            </a:r>
            <a:r>
              <a:rPr lang="ru-RU" dirty="0" smtClean="0"/>
              <a:t>, так і </a:t>
            </a:r>
            <a:r>
              <a:rPr lang="ru-RU" dirty="0" err="1" smtClean="0"/>
              <a:t>ендогенних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(</a:t>
            </a:r>
            <a:r>
              <a:rPr lang="ru-RU" dirty="0" err="1" smtClean="0"/>
              <a:t>гіпоксія</a:t>
            </a:r>
            <a:r>
              <a:rPr lang="ru-RU" dirty="0" smtClean="0"/>
              <a:t>,  </a:t>
            </a:r>
            <a:r>
              <a:rPr lang="ru-RU" dirty="0" err="1" smtClean="0"/>
              <a:t>інтоксикація</a:t>
            </a:r>
            <a:r>
              <a:rPr lang="ru-RU" dirty="0" smtClean="0"/>
              <a:t>, 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і так </a:t>
            </a:r>
            <a:r>
              <a:rPr lang="ru-RU" dirty="0" err="1" smtClean="0"/>
              <a:t>далі</a:t>
            </a:r>
            <a:r>
              <a:rPr lang="ru-RU" dirty="0" smtClean="0"/>
              <a:t>) </a:t>
            </a:r>
            <a:r>
              <a:rPr lang="ru-RU" dirty="0" err="1" smtClean="0"/>
              <a:t>певним</a:t>
            </a:r>
            <a:r>
              <a:rPr lang="ru-RU" dirty="0" smtClean="0"/>
              <a:t> набором </a:t>
            </a:r>
            <a:r>
              <a:rPr lang="ru-RU" dirty="0" err="1" smtClean="0"/>
              <a:t>синдромів</a:t>
            </a:r>
            <a:r>
              <a:rPr lang="ru-RU" dirty="0" smtClean="0"/>
              <a:t> і назвав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екзогенними</a:t>
            </a:r>
            <a:r>
              <a:rPr lang="ru-RU" dirty="0" smtClean="0"/>
              <a:t> формами </a:t>
            </a:r>
            <a:r>
              <a:rPr lang="ru-RU" dirty="0" err="1" smtClean="0"/>
              <a:t>психічного</a:t>
            </a:r>
            <a:r>
              <a:rPr lang="ru-RU" dirty="0" smtClean="0"/>
              <a:t> </a:t>
            </a:r>
            <a:r>
              <a:rPr lang="ru-RU" dirty="0" err="1" smtClean="0"/>
              <a:t>реагування</a:t>
            </a:r>
            <a:r>
              <a:rPr lang="ru-RU" dirty="0" smtClean="0"/>
              <a:t>.  </a:t>
            </a:r>
            <a:r>
              <a:rPr lang="ru-RU" dirty="0" err="1" smtClean="0"/>
              <a:t>Тобто</a:t>
            </a:r>
            <a:r>
              <a:rPr lang="ru-RU" dirty="0" smtClean="0"/>
              <a:t>  </a:t>
            </a:r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готові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на ту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шкідливість</a:t>
            </a:r>
            <a:r>
              <a:rPr lang="ru-RU" dirty="0" smtClean="0"/>
              <a:t>.  </a:t>
            </a:r>
          </a:p>
          <a:p>
            <a:r>
              <a:rPr lang="ru-RU" dirty="0" err="1" smtClean="0"/>
              <a:t>Загальним</a:t>
            </a:r>
            <a:r>
              <a:rPr lang="ru-RU" dirty="0" smtClean="0"/>
              <a:t> для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синдромів</a:t>
            </a:r>
            <a:r>
              <a:rPr lang="ru-RU" dirty="0" smtClean="0"/>
              <a:t> є стан </a:t>
            </a:r>
            <a:r>
              <a:rPr lang="ru-RU" dirty="0" err="1" smtClean="0"/>
              <a:t>зміненої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 </a:t>
            </a:r>
            <a:r>
              <a:rPr lang="ru-RU" dirty="0" err="1" smtClean="0"/>
              <a:t>Бонгоффер</a:t>
            </a:r>
            <a:r>
              <a:rPr lang="ru-RU" dirty="0" smtClean="0"/>
              <a:t> </a:t>
            </a:r>
            <a:r>
              <a:rPr lang="ru-RU" dirty="0" err="1" smtClean="0"/>
              <a:t>виділив</a:t>
            </a:r>
            <a:r>
              <a:rPr lang="ru-RU" dirty="0" smtClean="0"/>
              <a:t> 5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екзогенних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:  </a:t>
            </a:r>
          </a:p>
          <a:p>
            <a:r>
              <a:rPr lang="ru-RU" dirty="0" err="1" smtClean="0"/>
              <a:t>делірій</a:t>
            </a:r>
            <a:r>
              <a:rPr lang="ru-RU" dirty="0" smtClean="0"/>
              <a:t>, </a:t>
            </a:r>
            <a:r>
              <a:rPr lang="ru-RU" dirty="0" err="1" smtClean="0"/>
              <a:t>оглушення</a:t>
            </a:r>
            <a:r>
              <a:rPr lang="ru-RU" dirty="0" smtClean="0"/>
              <a:t>, </a:t>
            </a:r>
            <a:r>
              <a:rPr lang="ru-RU" dirty="0" err="1" smtClean="0"/>
              <a:t>аменція</a:t>
            </a:r>
            <a:r>
              <a:rPr lang="ru-RU" dirty="0" smtClean="0"/>
              <a:t>,  </a:t>
            </a:r>
            <a:r>
              <a:rPr lang="ru-RU" dirty="0" err="1" smtClean="0"/>
              <a:t>епілептиформне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і </a:t>
            </a:r>
            <a:r>
              <a:rPr lang="ru-RU" dirty="0" err="1" smtClean="0"/>
              <a:t>гострий</a:t>
            </a:r>
            <a:r>
              <a:rPr lang="ru-RU" dirty="0" smtClean="0"/>
              <a:t> </a:t>
            </a:r>
            <a:r>
              <a:rPr lang="ru-RU" dirty="0" err="1" smtClean="0"/>
              <a:t>вербальний</a:t>
            </a:r>
            <a:r>
              <a:rPr lang="ru-RU" dirty="0" smtClean="0"/>
              <a:t> </a:t>
            </a:r>
            <a:r>
              <a:rPr lang="ru-RU" dirty="0" err="1" smtClean="0"/>
              <a:t>галюциноз</a:t>
            </a:r>
            <a:r>
              <a:rPr lang="ru-RU" dirty="0" smtClean="0"/>
              <a:t>, 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сплутана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Але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психічного</a:t>
            </a:r>
            <a:r>
              <a:rPr lang="ru-RU" dirty="0" smtClean="0"/>
              <a:t> </a:t>
            </a:r>
            <a:r>
              <a:rPr lang="ru-RU" dirty="0" err="1" smtClean="0"/>
              <a:t>реагування</a:t>
            </a:r>
            <a:r>
              <a:rPr lang="ru-RU" dirty="0" smtClean="0"/>
              <a:t>  </a:t>
            </a:r>
            <a:r>
              <a:rPr lang="ru-RU" dirty="0" err="1" smtClean="0"/>
              <a:t>виникають</a:t>
            </a:r>
            <a:r>
              <a:rPr lang="ru-RU" dirty="0" smtClean="0"/>
              <a:t>,  як правило, при </a:t>
            </a:r>
            <a:r>
              <a:rPr lang="ru-RU" dirty="0" err="1" smtClean="0"/>
              <a:t>короткочасній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на ЦНС </a:t>
            </a:r>
            <a:r>
              <a:rPr lang="ru-RU" dirty="0" err="1" smtClean="0"/>
              <a:t>вираженої</a:t>
            </a:r>
            <a:r>
              <a:rPr lang="ru-RU" dirty="0" smtClean="0"/>
              <a:t>,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сильної</a:t>
            </a:r>
            <a:r>
              <a:rPr lang="ru-RU" dirty="0" smtClean="0"/>
              <a:t> </a:t>
            </a:r>
            <a:r>
              <a:rPr lang="ru-RU" dirty="0" err="1" smtClean="0"/>
              <a:t>шкідливості</a:t>
            </a:r>
            <a:r>
              <a:rPr lang="ru-RU" dirty="0" smtClean="0"/>
              <a:t>.  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тривалій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слабких</a:t>
            </a:r>
            <a:r>
              <a:rPr lang="ru-RU" dirty="0" smtClean="0"/>
              <a:t>  по </a:t>
            </a:r>
            <a:r>
              <a:rPr lang="ru-RU" dirty="0" err="1" smtClean="0"/>
              <a:t>силі</a:t>
            </a:r>
            <a:r>
              <a:rPr lang="ru-RU" dirty="0" smtClean="0"/>
              <a:t>  </a:t>
            </a:r>
            <a:r>
              <a:rPr lang="ru-RU" dirty="0" err="1" smtClean="0"/>
              <a:t>шкідливостей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так </a:t>
            </a:r>
            <a:r>
              <a:rPr lang="ru-RU" dirty="0" err="1" smtClean="0"/>
              <a:t>звані</a:t>
            </a:r>
            <a:r>
              <a:rPr lang="ru-RU" dirty="0" smtClean="0"/>
              <a:t> </a:t>
            </a:r>
            <a:r>
              <a:rPr lang="ru-RU" dirty="0" err="1" smtClean="0"/>
              <a:t>ендоформні</a:t>
            </a:r>
            <a:r>
              <a:rPr lang="ru-RU" dirty="0" smtClean="0"/>
              <a:t> </a:t>
            </a:r>
            <a:r>
              <a:rPr lang="ru-RU" dirty="0" err="1" smtClean="0"/>
              <a:t>психози</a:t>
            </a:r>
            <a:r>
              <a:rPr lang="ru-RU" dirty="0" smtClean="0"/>
              <a:t>,  </a:t>
            </a:r>
            <a:r>
              <a:rPr lang="ru-RU" dirty="0" err="1" smtClean="0"/>
              <a:t>депресивні</a:t>
            </a:r>
            <a:r>
              <a:rPr lang="ru-RU" dirty="0" smtClean="0"/>
              <a:t>, </a:t>
            </a:r>
            <a:r>
              <a:rPr lang="ru-RU" dirty="0" err="1" smtClean="0"/>
              <a:t>іпохондричні</a:t>
            </a:r>
            <a:r>
              <a:rPr lang="ru-RU" dirty="0" smtClean="0"/>
              <a:t> </a:t>
            </a:r>
            <a:r>
              <a:rPr lang="ru-RU" dirty="0" err="1" smtClean="0"/>
              <a:t>сенестопатічні</a:t>
            </a:r>
            <a:r>
              <a:rPr lang="ru-RU" dirty="0" smtClean="0"/>
              <a:t>, </a:t>
            </a:r>
            <a:r>
              <a:rPr lang="ru-RU" dirty="0" err="1" smtClean="0"/>
              <a:t>галюцинаторно-параноїдні</a:t>
            </a:r>
            <a:r>
              <a:rPr lang="ru-RU" dirty="0" smtClean="0"/>
              <a:t>, </a:t>
            </a:r>
            <a:r>
              <a:rPr lang="ru-RU" dirty="0" err="1" smtClean="0"/>
              <a:t>конфабуляторні</a:t>
            </a:r>
            <a:r>
              <a:rPr lang="ru-RU" dirty="0" smtClean="0"/>
              <a:t> </a:t>
            </a:r>
            <a:r>
              <a:rPr lang="ru-RU" dirty="0" err="1" smtClean="0"/>
              <a:t>синдроми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47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1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dirty="0" err="1" smtClean="0"/>
              <a:t>органічний</a:t>
            </a:r>
            <a:r>
              <a:rPr lang="ru-RU" dirty="0" smtClean="0"/>
              <a:t> </a:t>
            </a:r>
            <a:r>
              <a:rPr lang="ru-RU" dirty="0" err="1" smtClean="0"/>
              <a:t>психічний</a:t>
            </a:r>
            <a:r>
              <a:rPr lang="ru-RU" dirty="0" smtClean="0"/>
              <a:t> </a:t>
            </a:r>
            <a:r>
              <a:rPr lang="ru-RU" dirty="0" err="1" smtClean="0"/>
              <a:t>розлад</a:t>
            </a:r>
            <a:r>
              <a:rPr lang="ru-RU" dirty="0" smtClean="0"/>
              <a:t>»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загальноструктурний</a:t>
            </a:r>
            <a:r>
              <a:rPr lang="ru-RU" dirty="0" smtClean="0"/>
              <a:t> дефект, </a:t>
            </a:r>
            <a:r>
              <a:rPr lang="ru-RU" dirty="0" err="1" smtClean="0"/>
              <a:t>створений</a:t>
            </a:r>
            <a:r>
              <a:rPr lang="ru-RU" dirty="0" smtClean="0"/>
              <a:t> через  </a:t>
            </a:r>
            <a:r>
              <a:rPr lang="ru-RU" dirty="0" err="1" smtClean="0"/>
              <a:t>абстракцію</a:t>
            </a:r>
            <a:r>
              <a:rPr lang="ru-RU" dirty="0" smtClean="0"/>
              <a:t> 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клінічних</a:t>
            </a:r>
            <a:r>
              <a:rPr lang="ru-RU" dirty="0" smtClean="0"/>
              <a:t> картин,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несхожих. </a:t>
            </a:r>
          </a:p>
          <a:p>
            <a:r>
              <a:rPr lang="ru-RU" dirty="0" err="1" smtClean="0"/>
              <a:t>Розрізняють</a:t>
            </a:r>
            <a:r>
              <a:rPr lang="ru-RU" dirty="0" smtClean="0"/>
              <a:t> три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розладів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</a:t>
            </a:r>
            <a:r>
              <a:rPr lang="ru-RU" dirty="0" err="1" smtClean="0"/>
              <a:t>олігофренічний</a:t>
            </a:r>
            <a:r>
              <a:rPr lang="ru-RU" dirty="0" smtClean="0"/>
              <a:t> тип - </a:t>
            </a:r>
            <a:r>
              <a:rPr lang="ru-RU" dirty="0" err="1" smtClean="0"/>
              <a:t>огрганічні</a:t>
            </a:r>
            <a:r>
              <a:rPr lang="ru-RU" dirty="0" smtClean="0"/>
              <a:t>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розлади</a:t>
            </a:r>
            <a:r>
              <a:rPr lang="ru-RU" dirty="0" smtClean="0"/>
              <a:t> 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в </a:t>
            </a:r>
            <a:r>
              <a:rPr lang="ru-RU" dirty="0" err="1" smtClean="0"/>
              <a:t>ранній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а </a:t>
            </a:r>
            <a:r>
              <a:rPr lang="ru-RU" dirty="0" err="1" smtClean="0"/>
              <a:t>етіологічний</a:t>
            </a:r>
            <a:r>
              <a:rPr lang="ru-RU" dirty="0" smtClean="0"/>
              <a:t> </a:t>
            </a:r>
            <a:r>
              <a:rPr lang="ru-RU" dirty="0" err="1" smtClean="0"/>
              <a:t>чинник</a:t>
            </a:r>
            <a:r>
              <a:rPr lang="ru-RU" dirty="0" smtClean="0"/>
              <a:t> такого типу </a:t>
            </a:r>
            <a:r>
              <a:rPr lang="ru-RU" dirty="0" err="1" smtClean="0"/>
              <a:t>розладу</a:t>
            </a:r>
            <a:r>
              <a:rPr lang="ru-RU" dirty="0" smtClean="0"/>
              <a:t> </a:t>
            </a:r>
            <a:r>
              <a:rPr lang="ru-RU" dirty="0" err="1" smtClean="0"/>
              <a:t>діяв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внутрішньоутробно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в </a:t>
            </a:r>
            <a:r>
              <a:rPr lang="ru-RU" dirty="0" err="1" smtClean="0"/>
              <a:t>колородовому</a:t>
            </a:r>
            <a:r>
              <a:rPr lang="ru-RU" dirty="0" smtClean="0"/>
              <a:t> </a:t>
            </a:r>
            <a:r>
              <a:rPr lang="ru-RU" dirty="0" err="1" smtClean="0"/>
              <a:t>періоді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</a:t>
            </a:r>
            <a:r>
              <a:rPr lang="ru-RU" dirty="0" err="1" smtClean="0"/>
              <a:t>дементний</a:t>
            </a:r>
            <a:r>
              <a:rPr lang="ru-RU" dirty="0" smtClean="0"/>
              <a:t> тип, </a:t>
            </a:r>
            <a:r>
              <a:rPr lang="ru-RU" dirty="0" err="1" smtClean="0"/>
              <a:t>або</a:t>
            </a:r>
            <a:r>
              <a:rPr lang="ru-RU" dirty="0" smtClean="0"/>
              <a:t> (</a:t>
            </a:r>
            <a:r>
              <a:rPr lang="ru-RU" dirty="0" err="1" smtClean="0"/>
              <a:t>амнестичний</a:t>
            </a:r>
            <a:r>
              <a:rPr lang="ru-RU" dirty="0" smtClean="0"/>
              <a:t> синдром), при </a:t>
            </a:r>
            <a:r>
              <a:rPr lang="ru-RU" dirty="0" err="1" smtClean="0"/>
              <a:t>якому</a:t>
            </a:r>
            <a:r>
              <a:rPr lang="ru-RU" dirty="0" smtClean="0"/>
              <a:t> є </a:t>
            </a:r>
            <a:r>
              <a:rPr lang="ru-RU" dirty="0" err="1" smtClean="0"/>
              <a:t>погіршення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</a:t>
            </a:r>
            <a:r>
              <a:rPr lang="ru-RU" dirty="0" err="1" smtClean="0"/>
              <a:t>характеропатичний</a:t>
            </a:r>
            <a:r>
              <a:rPr lang="ru-RU" dirty="0" smtClean="0"/>
              <a:t> тип - з </a:t>
            </a:r>
            <a:r>
              <a:rPr lang="ru-RU" dirty="0" err="1" smtClean="0"/>
              <a:t>наявністю</a:t>
            </a:r>
            <a:r>
              <a:rPr lang="ru-RU" dirty="0" smtClean="0"/>
              <a:t>, як правило нормального  настрою, а </a:t>
            </a:r>
            <a:r>
              <a:rPr lang="ru-RU" dirty="0" err="1" smtClean="0"/>
              <a:t>розлади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стосуються</a:t>
            </a:r>
            <a:r>
              <a:rPr lang="ru-RU" dirty="0" smtClean="0"/>
              <a:t> </a:t>
            </a:r>
            <a:r>
              <a:rPr lang="ru-RU" dirty="0" err="1" smtClean="0"/>
              <a:t>емоційної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- характеру.</a:t>
            </a:r>
          </a:p>
          <a:p>
            <a:r>
              <a:rPr lang="ru-RU" dirty="0" err="1" smtClean="0"/>
              <a:t>Швейцарський</a:t>
            </a:r>
            <a:r>
              <a:rPr lang="ru-RU" dirty="0" smtClean="0"/>
              <a:t> учений  </a:t>
            </a:r>
            <a:r>
              <a:rPr lang="ru-RU" dirty="0" err="1" smtClean="0"/>
              <a:t>Блейлер</a:t>
            </a:r>
            <a:r>
              <a:rPr lang="ru-RU" dirty="0" smtClean="0"/>
              <a:t>, </a:t>
            </a:r>
            <a:r>
              <a:rPr lang="ru-RU" dirty="0" err="1" smtClean="0"/>
              <a:t>класифікував</a:t>
            </a:r>
            <a:r>
              <a:rPr lang="ru-RU" dirty="0" smtClean="0"/>
              <a:t> </a:t>
            </a:r>
            <a:r>
              <a:rPr lang="ru-RU" dirty="0" err="1" smtClean="0"/>
              <a:t>органічні</a:t>
            </a:r>
            <a:r>
              <a:rPr lang="ru-RU" dirty="0" smtClean="0"/>
              <a:t>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розлади</a:t>
            </a:r>
            <a:r>
              <a:rPr lang="ru-RU" dirty="0" smtClean="0"/>
              <a:t> за </a:t>
            </a:r>
            <a:r>
              <a:rPr lang="ru-RU" dirty="0" err="1" smtClean="0"/>
              <a:t>об'ємом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ЦНС, у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виділив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</a:t>
            </a:r>
            <a:r>
              <a:rPr lang="ru-RU" dirty="0" err="1" smtClean="0"/>
              <a:t>генералізованний</a:t>
            </a:r>
            <a:r>
              <a:rPr lang="ru-RU" dirty="0" smtClean="0"/>
              <a:t> </a:t>
            </a:r>
            <a:r>
              <a:rPr lang="ru-RU" dirty="0" err="1" smtClean="0"/>
              <a:t>психоорганічний</a:t>
            </a:r>
            <a:r>
              <a:rPr lang="ru-RU" dirty="0" smtClean="0"/>
              <a:t> синдром ( коли  </a:t>
            </a:r>
            <a:r>
              <a:rPr lang="ru-RU" dirty="0" err="1" smtClean="0"/>
              <a:t>діагностовано</a:t>
            </a:r>
            <a:r>
              <a:rPr lang="ru-RU" dirty="0" smtClean="0"/>
              <a:t> </a:t>
            </a:r>
            <a:r>
              <a:rPr lang="ru-RU" dirty="0" err="1" smtClean="0"/>
              <a:t>розлите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);</a:t>
            </a:r>
          </a:p>
          <a:p>
            <a:r>
              <a:rPr lang="ru-RU" dirty="0" smtClean="0"/>
              <a:t>•</a:t>
            </a:r>
            <a:r>
              <a:rPr lang="ru-RU" dirty="0" err="1" smtClean="0"/>
              <a:t>місцевий</a:t>
            </a:r>
            <a:r>
              <a:rPr lang="ru-RU" dirty="0" smtClean="0"/>
              <a:t>  ( </a:t>
            </a:r>
            <a:r>
              <a:rPr lang="ru-RU" dirty="0" err="1" smtClean="0"/>
              <a:t>осередковий</a:t>
            </a:r>
            <a:r>
              <a:rPr lang="ru-RU" dirty="0" smtClean="0"/>
              <a:t> ) </a:t>
            </a:r>
            <a:r>
              <a:rPr lang="ru-RU" dirty="0" err="1" smtClean="0"/>
              <a:t>психоорганічний</a:t>
            </a:r>
            <a:r>
              <a:rPr lang="ru-RU" dirty="0" smtClean="0"/>
              <a:t> синдром.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393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36712"/>
            <a:ext cx="7272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Органічний</a:t>
            </a:r>
            <a:r>
              <a:rPr lang="ru-RU" dirty="0" smtClean="0"/>
              <a:t> </a:t>
            </a:r>
            <a:r>
              <a:rPr lang="ru-RU" dirty="0" err="1" smtClean="0"/>
              <a:t>психосиндром</a:t>
            </a:r>
            <a:r>
              <a:rPr lang="ru-RU" dirty="0" smtClean="0"/>
              <a:t> (</a:t>
            </a:r>
            <a:r>
              <a:rPr lang="ru-RU" dirty="0" err="1" smtClean="0"/>
              <a:t>психоорганічний</a:t>
            </a:r>
            <a:r>
              <a:rPr lang="ru-RU" dirty="0" smtClean="0"/>
              <a:t>, </a:t>
            </a:r>
            <a:r>
              <a:rPr lang="ru-RU" dirty="0" err="1" smtClean="0"/>
              <a:t>енцефалопа-тичний</a:t>
            </a:r>
            <a:r>
              <a:rPr lang="ru-RU" dirty="0" smtClean="0"/>
              <a:t> синдром) - стан,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необоротними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з </a:t>
            </a:r>
            <a:r>
              <a:rPr lang="ru-RU" dirty="0" err="1" smtClean="0"/>
              <a:t>появою</a:t>
            </a:r>
            <a:r>
              <a:rPr lang="ru-RU" dirty="0" smtClean="0"/>
              <a:t> </a:t>
            </a:r>
            <a:r>
              <a:rPr lang="ru-RU" dirty="0" err="1" smtClean="0"/>
              <a:t>психічної</a:t>
            </a:r>
            <a:r>
              <a:rPr lang="ru-RU" dirty="0" smtClean="0"/>
              <a:t> </a:t>
            </a:r>
            <a:r>
              <a:rPr lang="ru-RU" dirty="0" err="1" smtClean="0"/>
              <a:t>безпорадності</a:t>
            </a:r>
            <a:r>
              <a:rPr lang="ru-RU" dirty="0" smtClean="0"/>
              <a:t>, </a:t>
            </a:r>
            <a:r>
              <a:rPr lang="ru-RU" dirty="0" err="1" smtClean="0"/>
              <a:t>зниженням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, </a:t>
            </a:r>
            <a:r>
              <a:rPr lang="ru-RU" dirty="0" err="1" smtClean="0"/>
              <a:t>кмітливості</a:t>
            </a:r>
            <a:r>
              <a:rPr lang="ru-RU" dirty="0" smtClean="0"/>
              <a:t>, </a:t>
            </a:r>
            <a:r>
              <a:rPr lang="ru-RU" dirty="0" err="1" smtClean="0"/>
              <a:t>ослабленням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, </a:t>
            </a:r>
            <a:r>
              <a:rPr lang="ru-RU" dirty="0" err="1" smtClean="0"/>
              <a:t>афективною</a:t>
            </a:r>
            <a:r>
              <a:rPr lang="ru-RU" dirty="0" smtClean="0"/>
              <a:t> </a:t>
            </a:r>
            <a:r>
              <a:rPr lang="ru-RU" dirty="0" err="1" smtClean="0"/>
              <a:t>лабільністю</a:t>
            </a:r>
            <a:r>
              <a:rPr lang="ru-RU" dirty="0" smtClean="0"/>
              <a:t>, </a:t>
            </a:r>
            <a:r>
              <a:rPr lang="ru-RU" dirty="0" err="1" smtClean="0"/>
              <a:t>зниженням</a:t>
            </a:r>
            <a:r>
              <a:rPr lang="ru-RU" dirty="0" smtClean="0"/>
              <a:t>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 і </a:t>
            </a:r>
            <a:r>
              <a:rPr lang="ru-RU" dirty="0" err="1" smtClean="0"/>
              <a:t>здібності</a:t>
            </a:r>
            <a:r>
              <a:rPr lang="ru-RU" dirty="0" smtClean="0"/>
              <a:t> до </a:t>
            </a:r>
            <a:r>
              <a:rPr lang="ru-RU" dirty="0" err="1" smtClean="0"/>
              <a:t>адаптації</a:t>
            </a:r>
            <a:r>
              <a:rPr lang="ru-RU" dirty="0" smtClean="0"/>
              <a:t>.         </a:t>
            </a:r>
          </a:p>
          <a:p>
            <a:r>
              <a:rPr lang="ru-RU" dirty="0" smtClean="0"/>
              <a:t>    У легких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психопатоподібні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органічного</a:t>
            </a:r>
            <a:r>
              <a:rPr lang="ru-RU" dirty="0" smtClean="0"/>
              <a:t> характеру: </a:t>
            </a:r>
            <a:r>
              <a:rPr lang="ru-RU" dirty="0" err="1" smtClean="0"/>
              <a:t>нерізко</a:t>
            </a:r>
            <a:r>
              <a:rPr lang="ru-RU" dirty="0" smtClean="0"/>
              <a:t> </a:t>
            </a:r>
            <a:r>
              <a:rPr lang="ru-RU" dirty="0" err="1" smtClean="0"/>
              <a:t>виражені</a:t>
            </a:r>
            <a:r>
              <a:rPr lang="ru-RU" dirty="0" smtClean="0"/>
              <a:t> </a:t>
            </a:r>
            <a:r>
              <a:rPr lang="ru-RU" dirty="0" err="1" smtClean="0"/>
              <a:t>астенічні</a:t>
            </a:r>
            <a:r>
              <a:rPr lang="ru-RU" dirty="0" smtClean="0"/>
              <a:t> </a:t>
            </a:r>
            <a:r>
              <a:rPr lang="ru-RU" dirty="0" err="1" smtClean="0"/>
              <a:t>розлади</a:t>
            </a:r>
            <a:r>
              <a:rPr lang="ru-RU" dirty="0" smtClean="0"/>
              <a:t>, </a:t>
            </a:r>
            <a:r>
              <a:rPr lang="ru-RU" dirty="0" err="1" smtClean="0"/>
              <a:t>дратівливість</a:t>
            </a:r>
            <a:r>
              <a:rPr lang="ru-RU" dirty="0" smtClean="0"/>
              <a:t>, </a:t>
            </a:r>
            <a:r>
              <a:rPr lang="ru-RU" dirty="0" err="1" smtClean="0"/>
              <a:t>афективна</a:t>
            </a:r>
            <a:r>
              <a:rPr lang="ru-RU" dirty="0" smtClean="0"/>
              <a:t> </a:t>
            </a:r>
            <a:r>
              <a:rPr lang="ru-RU" dirty="0" err="1" smtClean="0"/>
              <a:t>лабільність</a:t>
            </a:r>
            <a:r>
              <a:rPr lang="ru-RU" dirty="0" smtClean="0"/>
              <a:t>,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ініціативи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органічного</a:t>
            </a:r>
            <a:r>
              <a:rPr lang="ru-RU" dirty="0" smtClean="0"/>
              <a:t> </a:t>
            </a:r>
            <a:r>
              <a:rPr lang="ru-RU" dirty="0" err="1" smtClean="0"/>
              <a:t>психосиндрому</a:t>
            </a:r>
            <a:r>
              <a:rPr lang="ru-RU" dirty="0" smtClean="0"/>
              <a:t> (К. Шнейдер)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астенічний</a:t>
            </a:r>
            <a:r>
              <a:rPr lang="ru-RU" dirty="0" smtClean="0"/>
              <a:t>, </a:t>
            </a:r>
            <a:r>
              <a:rPr lang="ru-RU" dirty="0" err="1" smtClean="0"/>
              <a:t>експлозивний</a:t>
            </a:r>
            <a:r>
              <a:rPr lang="ru-RU" dirty="0" smtClean="0"/>
              <a:t>, </a:t>
            </a:r>
            <a:r>
              <a:rPr lang="ru-RU" dirty="0" err="1" smtClean="0"/>
              <a:t>ейфоричний</a:t>
            </a:r>
            <a:r>
              <a:rPr lang="ru-RU" dirty="0" smtClean="0"/>
              <a:t>, </a:t>
            </a:r>
            <a:r>
              <a:rPr lang="ru-RU" dirty="0" err="1" smtClean="0"/>
              <a:t>апатичний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 (</a:t>
            </a:r>
            <a:r>
              <a:rPr lang="ru-RU" dirty="0" err="1" smtClean="0"/>
              <a:t>стадії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Астенічний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 err="1" smtClean="0"/>
              <a:t>органічного</a:t>
            </a:r>
            <a:r>
              <a:rPr lang="ru-RU" dirty="0" smtClean="0"/>
              <a:t> </a:t>
            </a:r>
            <a:r>
              <a:rPr lang="ru-RU" dirty="0" err="1" smtClean="0"/>
              <a:t>психосиндрому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переважанням</a:t>
            </a:r>
            <a:r>
              <a:rPr lang="ru-RU" dirty="0" smtClean="0"/>
              <a:t> </a:t>
            </a:r>
            <a:r>
              <a:rPr lang="ru-RU" dirty="0" err="1" smtClean="0"/>
              <a:t>виражених</a:t>
            </a:r>
            <a:r>
              <a:rPr lang="ru-RU" dirty="0" smtClean="0"/>
              <a:t> </a:t>
            </a:r>
            <a:r>
              <a:rPr lang="ru-RU" dirty="0" err="1" smtClean="0"/>
              <a:t>астенічних</a:t>
            </a:r>
            <a:r>
              <a:rPr lang="ru-RU" dirty="0" smtClean="0"/>
              <a:t> </a:t>
            </a:r>
            <a:r>
              <a:rPr lang="ru-RU" dirty="0" err="1" smtClean="0"/>
              <a:t>розладів</a:t>
            </a:r>
            <a:r>
              <a:rPr lang="ru-RU" dirty="0" smtClean="0"/>
              <a:t>, </a:t>
            </a:r>
            <a:r>
              <a:rPr lang="ru-RU" dirty="0" err="1" smtClean="0"/>
              <a:t>необоротних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оборотних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, з </a:t>
            </a:r>
            <a:r>
              <a:rPr lang="ru-RU" dirty="0" err="1" smtClean="0"/>
              <a:t>підвищеною</a:t>
            </a:r>
            <a:r>
              <a:rPr lang="ru-RU" dirty="0" smtClean="0"/>
              <a:t> </a:t>
            </a:r>
            <a:r>
              <a:rPr lang="ru-RU" dirty="0" err="1" smtClean="0"/>
              <a:t>фізичною</a:t>
            </a:r>
            <a:r>
              <a:rPr lang="ru-RU" dirty="0" smtClean="0"/>
              <a:t> і </a:t>
            </a:r>
            <a:r>
              <a:rPr lang="ru-RU" dirty="0" err="1" smtClean="0"/>
              <a:t>психічною</a:t>
            </a:r>
            <a:r>
              <a:rPr lang="ru-RU" dirty="0" smtClean="0"/>
              <a:t> </a:t>
            </a:r>
            <a:r>
              <a:rPr lang="ru-RU" dirty="0" err="1" smtClean="0"/>
              <a:t>виснажуваністю</a:t>
            </a:r>
            <a:r>
              <a:rPr lang="ru-RU" dirty="0" smtClean="0"/>
              <a:t>, </a:t>
            </a:r>
            <a:r>
              <a:rPr lang="ru-RU" dirty="0" err="1" smtClean="0"/>
              <a:t>явищами</a:t>
            </a:r>
            <a:r>
              <a:rPr lang="ru-RU" dirty="0" smtClean="0"/>
              <a:t> </a:t>
            </a:r>
            <a:r>
              <a:rPr lang="ru-RU" dirty="0" err="1" smtClean="0"/>
              <a:t>дратівливої</a:t>
            </a:r>
            <a:r>
              <a:rPr lang="ru-RU" dirty="0" smtClean="0"/>
              <a:t> </a:t>
            </a:r>
            <a:r>
              <a:rPr lang="ru-RU" dirty="0" err="1" smtClean="0"/>
              <a:t>слабкості</a:t>
            </a:r>
            <a:r>
              <a:rPr lang="ru-RU" dirty="0" smtClean="0"/>
              <a:t>, </a:t>
            </a:r>
            <a:r>
              <a:rPr lang="ru-RU" dirty="0" err="1" smtClean="0"/>
              <a:t>гіперестезією</a:t>
            </a:r>
            <a:r>
              <a:rPr lang="ru-RU" dirty="0" smtClean="0"/>
              <a:t>, </a:t>
            </a:r>
            <a:r>
              <a:rPr lang="ru-RU" dirty="0" err="1" smtClean="0"/>
              <a:t>афективною</a:t>
            </a:r>
            <a:r>
              <a:rPr lang="ru-RU" dirty="0" smtClean="0"/>
              <a:t> </a:t>
            </a:r>
            <a:r>
              <a:rPr lang="ru-RU" dirty="0" err="1" smtClean="0"/>
              <a:t>лабільністю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11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332656"/>
            <a:ext cx="59766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Депресії</a:t>
            </a:r>
            <a:r>
              <a:rPr lang="ru-RU" dirty="0" smtClean="0"/>
              <a:t> в одних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супроводжуються</a:t>
            </a:r>
            <a:r>
              <a:rPr lang="ru-RU" dirty="0" smtClean="0"/>
              <a:t> </a:t>
            </a:r>
            <a:r>
              <a:rPr lang="ru-RU" dirty="0" err="1" smtClean="0"/>
              <a:t>ідеаторною</a:t>
            </a:r>
            <a:r>
              <a:rPr lang="ru-RU" dirty="0" smtClean="0"/>
              <a:t> і моторною </a:t>
            </a:r>
            <a:r>
              <a:rPr lang="ru-RU" dirty="0" err="1" smtClean="0"/>
              <a:t>загальмованістю</a:t>
            </a:r>
            <a:r>
              <a:rPr lang="ru-RU" dirty="0" smtClean="0"/>
              <a:t> (</a:t>
            </a:r>
            <a:r>
              <a:rPr lang="ru-RU" dirty="0" err="1" smtClean="0"/>
              <a:t>схожість</a:t>
            </a:r>
            <a:r>
              <a:rPr lang="ru-RU" dirty="0" smtClean="0"/>
              <a:t> з фазою МДП), але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фази</a:t>
            </a:r>
            <a:r>
              <a:rPr lang="ru-RU" dirty="0" smtClean="0"/>
              <a:t> МДП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/>
              <a:t>добових</a:t>
            </a:r>
            <a:r>
              <a:rPr lang="ru-RU" dirty="0" smtClean="0"/>
              <a:t> </a:t>
            </a:r>
            <a:r>
              <a:rPr lang="ru-RU" dirty="0" err="1" smtClean="0"/>
              <a:t>коливань</a:t>
            </a:r>
            <a:r>
              <a:rPr lang="ru-RU" dirty="0" smtClean="0"/>
              <a:t> настрою, </a:t>
            </a:r>
            <a:r>
              <a:rPr lang="ru-RU" dirty="0" err="1" smtClean="0"/>
              <a:t>слізною</a:t>
            </a:r>
            <a:r>
              <a:rPr lang="ru-RU" dirty="0" smtClean="0"/>
              <a:t> </a:t>
            </a:r>
            <a:r>
              <a:rPr lang="ru-RU" dirty="0" err="1" smtClean="0"/>
              <a:t>астенією</a:t>
            </a:r>
            <a:r>
              <a:rPr lang="ru-RU" dirty="0" smtClean="0"/>
              <a:t> . У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депресія</a:t>
            </a:r>
            <a:r>
              <a:rPr lang="ru-RU" dirty="0" smtClean="0"/>
              <a:t> схожа з картиною </a:t>
            </a:r>
            <a:r>
              <a:rPr lang="ru-RU" dirty="0" err="1" smtClean="0"/>
              <a:t>інволюційної</a:t>
            </a:r>
            <a:r>
              <a:rPr lang="ru-RU" dirty="0" smtClean="0"/>
              <a:t> </a:t>
            </a:r>
            <a:r>
              <a:rPr lang="ru-RU" dirty="0" err="1" smtClean="0"/>
              <a:t>меланхолії</a:t>
            </a:r>
            <a:r>
              <a:rPr lang="ru-RU" dirty="0" smtClean="0"/>
              <a:t>: </a:t>
            </a:r>
            <a:r>
              <a:rPr lang="ru-RU" dirty="0" err="1" smtClean="0"/>
              <a:t>хворі</a:t>
            </a:r>
            <a:r>
              <a:rPr lang="ru-RU" dirty="0" smtClean="0"/>
              <a:t> </a:t>
            </a:r>
            <a:r>
              <a:rPr lang="ru-RU" dirty="0" err="1" smtClean="0"/>
              <a:t>збуджені</a:t>
            </a:r>
            <a:r>
              <a:rPr lang="ru-RU" dirty="0" smtClean="0"/>
              <a:t>, </a:t>
            </a:r>
            <a:r>
              <a:rPr lang="ru-RU" dirty="0" err="1" smtClean="0"/>
              <a:t>тривожні</a:t>
            </a:r>
            <a:r>
              <a:rPr lang="ru-RU" dirty="0" smtClean="0"/>
              <a:t>, часто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вербігерація</a:t>
            </a:r>
            <a:r>
              <a:rPr lang="ru-RU" dirty="0" smtClean="0"/>
              <a:t>. </a:t>
            </a:r>
            <a:r>
              <a:rPr lang="ru-RU" dirty="0" err="1" smtClean="0"/>
              <a:t>Виснажуваність</a:t>
            </a:r>
            <a:r>
              <a:rPr lang="ru-RU" dirty="0" smtClean="0"/>
              <a:t>, </a:t>
            </a:r>
            <a:r>
              <a:rPr lang="ru-RU" dirty="0" err="1" smtClean="0"/>
              <a:t>збудження</a:t>
            </a:r>
            <a:r>
              <a:rPr lang="ru-RU" dirty="0" smtClean="0"/>
              <a:t>, </a:t>
            </a:r>
            <a:r>
              <a:rPr lang="ru-RU" dirty="0" err="1" smtClean="0"/>
              <a:t>астенія</a:t>
            </a:r>
            <a:r>
              <a:rPr lang="ru-RU" dirty="0" smtClean="0"/>
              <a:t>,  </a:t>
            </a:r>
            <a:r>
              <a:rPr lang="ru-RU" dirty="0" err="1" smtClean="0"/>
              <a:t>відрізняють</a:t>
            </a:r>
            <a:r>
              <a:rPr lang="ru-RU" dirty="0" smtClean="0"/>
              <a:t> </a:t>
            </a:r>
            <a:r>
              <a:rPr lang="ru-RU" dirty="0" err="1" smtClean="0"/>
              <a:t>слізну</a:t>
            </a:r>
            <a:r>
              <a:rPr lang="ru-RU" dirty="0" smtClean="0"/>
              <a:t> </a:t>
            </a:r>
            <a:r>
              <a:rPr lang="ru-RU" dirty="0" err="1" smtClean="0"/>
              <a:t>депресію</a:t>
            </a:r>
            <a:r>
              <a:rPr lang="ru-RU" dirty="0" smtClean="0"/>
              <a:t> при </a:t>
            </a:r>
            <a:r>
              <a:rPr lang="ru-RU" dirty="0" err="1" smtClean="0"/>
              <a:t>симптоматичних</a:t>
            </a:r>
            <a:r>
              <a:rPr lang="ru-RU" dirty="0" smtClean="0"/>
              <a:t> психозах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інволюційної</a:t>
            </a:r>
            <a:r>
              <a:rPr lang="ru-RU" dirty="0" smtClean="0"/>
              <a:t> </a:t>
            </a:r>
            <a:r>
              <a:rPr lang="ru-RU" dirty="0" err="1" smtClean="0"/>
              <a:t>меланхолії</a:t>
            </a:r>
            <a:r>
              <a:rPr lang="ru-RU" dirty="0" smtClean="0"/>
              <a:t>. </a:t>
            </a:r>
            <a:r>
              <a:rPr lang="ru-RU" dirty="0" err="1" smtClean="0"/>
              <a:t>Увечері</a:t>
            </a:r>
            <a:r>
              <a:rPr lang="ru-RU" dirty="0" smtClean="0"/>
              <a:t> і </a:t>
            </a:r>
            <a:r>
              <a:rPr lang="ru-RU" dirty="0" err="1" smtClean="0"/>
              <a:t>вночі</a:t>
            </a:r>
            <a:r>
              <a:rPr lang="ru-RU" dirty="0" smtClean="0"/>
              <a:t> при </a:t>
            </a:r>
            <a:r>
              <a:rPr lang="ru-RU" dirty="0" err="1" smtClean="0"/>
              <a:t>симптоматичних</a:t>
            </a:r>
            <a:r>
              <a:rPr lang="ru-RU" dirty="0" smtClean="0"/>
              <a:t> психозах </a:t>
            </a:r>
            <a:r>
              <a:rPr lang="ru-RU" dirty="0" err="1" smtClean="0"/>
              <a:t>нерідкі</a:t>
            </a:r>
            <a:r>
              <a:rPr lang="ru-RU" dirty="0" smtClean="0"/>
              <a:t> </a:t>
            </a:r>
            <a:r>
              <a:rPr lang="ru-RU" dirty="0" err="1" smtClean="0"/>
              <a:t>епізоди</a:t>
            </a:r>
            <a:r>
              <a:rPr lang="ru-RU" dirty="0" smtClean="0"/>
              <a:t> </a:t>
            </a:r>
            <a:r>
              <a:rPr lang="ru-RU" dirty="0" err="1" smtClean="0"/>
              <a:t>делірію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Депресія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змінитися</a:t>
            </a:r>
            <a:r>
              <a:rPr lang="ru-RU" dirty="0" smtClean="0"/>
              <a:t> </a:t>
            </a:r>
            <a:r>
              <a:rPr lang="ru-RU" dirty="0" err="1" smtClean="0"/>
              <a:t>депресією</a:t>
            </a:r>
            <a:r>
              <a:rPr lang="ru-RU" dirty="0" smtClean="0"/>
              <a:t> з </a:t>
            </a:r>
            <a:r>
              <a:rPr lang="ru-RU" dirty="0" err="1" smtClean="0"/>
              <a:t>маячінням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на </a:t>
            </a:r>
            <a:r>
              <a:rPr lang="ru-RU" dirty="0" err="1" smtClean="0"/>
              <a:t>прогредієнтность</a:t>
            </a:r>
            <a:r>
              <a:rPr lang="ru-RU" dirty="0" smtClean="0"/>
              <a:t> </a:t>
            </a:r>
            <a:r>
              <a:rPr lang="ru-RU" dirty="0" err="1" smtClean="0"/>
              <a:t>соматичного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Депресії</a:t>
            </a:r>
            <a:r>
              <a:rPr lang="ru-RU" dirty="0" smtClean="0"/>
              <a:t> з </a:t>
            </a:r>
            <a:r>
              <a:rPr lang="ru-RU" dirty="0" err="1" smtClean="0"/>
              <a:t>маячінням</a:t>
            </a:r>
            <a:r>
              <a:rPr lang="ru-RU" dirty="0" smtClean="0"/>
              <a:t>. Для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станів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вербальні</a:t>
            </a:r>
            <a:r>
              <a:rPr lang="ru-RU" dirty="0" smtClean="0"/>
              <a:t> </a:t>
            </a:r>
            <a:r>
              <a:rPr lang="ru-RU" dirty="0" err="1" smtClean="0"/>
              <a:t>галюцинації</a:t>
            </a:r>
            <a:r>
              <a:rPr lang="ru-RU" dirty="0" smtClean="0"/>
              <a:t>, </a:t>
            </a:r>
            <a:r>
              <a:rPr lang="ru-RU" dirty="0" err="1" smtClean="0"/>
              <a:t>маячіння</a:t>
            </a:r>
            <a:r>
              <a:rPr lang="ru-RU" dirty="0" smtClean="0"/>
              <a:t> </a:t>
            </a:r>
            <a:r>
              <a:rPr lang="ru-RU" dirty="0" err="1" smtClean="0"/>
              <a:t>засудження</a:t>
            </a:r>
            <a:r>
              <a:rPr lang="ru-RU" dirty="0" smtClean="0"/>
              <a:t>, </a:t>
            </a:r>
            <a:r>
              <a:rPr lang="ru-RU" dirty="0" err="1" smtClean="0"/>
              <a:t>нігілістичне</a:t>
            </a:r>
            <a:r>
              <a:rPr lang="ru-RU" dirty="0" smtClean="0"/>
              <a:t> </a:t>
            </a:r>
            <a:r>
              <a:rPr lang="ru-RU" dirty="0" err="1" smtClean="0"/>
              <a:t>маячіння</a:t>
            </a:r>
            <a:r>
              <a:rPr lang="ru-RU" dirty="0" smtClean="0"/>
              <a:t>, </a:t>
            </a:r>
            <a:r>
              <a:rPr lang="ru-RU" dirty="0" err="1" smtClean="0"/>
              <a:t>слізні</a:t>
            </a:r>
            <a:r>
              <a:rPr lang="ru-RU" dirty="0" smtClean="0"/>
              <a:t> </a:t>
            </a:r>
            <a:r>
              <a:rPr lang="ru-RU" dirty="0" err="1" smtClean="0"/>
              <a:t>астенічні</a:t>
            </a:r>
            <a:r>
              <a:rPr lang="ru-RU" dirty="0" smtClean="0"/>
              <a:t> </a:t>
            </a:r>
            <a:r>
              <a:rPr lang="ru-RU" dirty="0" err="1" smtClean="0"/>
              <a:t>розлади</a:t>
            </a:r>
            <a:r>
              <a:rPr lang="ru-RU" dirty="0" smtClean="0"/>
              <a:t>, </a:t>
            </a:r>
            <a:r>
              <a:rPr lang="ru-RU" dirty="0" err="1" smtClean="0"/>
              <a:t>деліриозні</a:t>
            </a:r>
            <a:r>
              <a:rPr lang="ru-RU" dirty="0" smtClean="0"/>
              <a:t> </a:t>
            </a:r>
            <a:r>
              <a:rPr lang="ru-RU" dirty="0" err="1" smtClean="0"/>
              <a:t>епізоди</a:t>
            </a:r>
            <a:r>
              <a:rPr lang="ru-RU" dirty="0" smtClean="0"/>
              <a:t>.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депресії</a:t>
            </a:r>
            <a:r>
              <a:rPr lang="ru-RU" dirty="0" smtClean="0"/>
              <a:t> з </a:t>
            </a:r>
            <a:r>
              <a:rPr lang="ru-RU" dirty="0" err="1" smtClean="0"/>
              <a:t>маячінням</a:t>
            </a:r>
            <a:r>
              <a:rPr lang="ru-RU" dirty="0" smtClean="0"/>
              <a:t> </a:t>
            </a:r>
            <a:r>
              <a:rPr lang="ru-RU" dirty="0" err="1" smtClean="0"/>
              <a:t>галюцинаторно-параноїдним</a:t>
            </a:r>
            <a:r>
              <a:rPr lang="ru-RU" dirty="0" smtClean="0"/>
              <a:t> станом -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погіршення</a:t>
            </a:r>
            <a:r>
              <a:rPr lang="ru-RU" dirty="0" smtClean="0"/>
              <a:t> </a:t>
            </a:r>
            <a:r>
              <a:rPr lang="ru-RU" dirty="0" err="1" smtClean="0"/>
              <a:t>соматичного</a:t>
            </a:r>
            <a:r>
              <a:rPr lang="ru-RU" dirty="0" smtClean="0"/>
              <a:t> стану </a:t>
            </a:r>
            <a:r>
              <a:rPr lang="ru-RU" dirty="0" err="1" smtClean="0"/>
              <a:t>хворих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896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47</TotalTime>
  <Words>917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Психологічна та патопсихологічна характеристика органічних синдромів та їх розладів</vt:lpstr>
      <vt:lpstr>Jackson H.J. виділив невротичні, афективні, галюцинаторні, маячні, дискінетичні та енцефалопатичні розлади</vt:lpstr>
      <vt:lpstr>8 груп основних синдромів: невротичні, параноїдні, онейроїдні, сенестопатичні, аніакально- меланхолічні, сплутано-ступорозні, шизофренічні та цементуючі.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Дитячий вік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Психологічна та патопсихологічна характеристика органічних синдромів та їх розладів</dc:title>
  <dc:creator>Пользователь</dc:creator>
  <cp:lastModifiedBy>Пользователь</cp:lastModifiedBy>
  <cp:revision>4</cp:revision>
  <dcterms:created xsi:type="dcterms:W3CDTF">2023-12-14T18:15:51Z</dcterms:created>
  <dcterms:modified xsi:type="dcterms:W3CDTF">2023-12-14T19:03:44Z</dcterms:modified>
</cp:coreProperties>
</file>