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303" autoAdjust="0"/>
  </p:normalViewPr>
  <p:slideViewPr>
    <p:cSldViewPr>
      <p:cViewPr>
        <p:scale>
          <a:sx n="83" d="100"/>
          <a:sy n="83" d="100"/>
        </p:scale>
        <p:origin x="-101" y="1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23.10.2014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764704"/>
            <a:ext cx="7772400" cy="2884302"/>
          </a:xfrm>
        </p:spPr>
        <p:txBody>
          <a:bodyPr>
            <a:normAutofit/>
          </a:bodyPr>
          <a:lstStyle/>
          <a:p>
            <a:r>
              <a:rPr lang="uk-UA" dirty="0" smtClean="0"/>
              <a:t>Лекція 8.  Підвищення кваліфікації фахівців соціальної сфери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Навчальна дисципліна «Методика викладання соціальної роботи»</a:t>
            </a:r>
          </a:p>
          <a:p>
            <a:r>
              <a:rPr lang="uk-UA" b="1" dirty="0" smtClean="0"/>
              <a:t> 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229200"/>
            <a:ext cx="8183880" cy="50405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	Закон </a:t>
            </a:r>
            <a:r>
              <a:rPr lang="uk-UA" dirty="0" err="1" smtClean="0"/>
              <a:t>“Про</a:t>
            </a:r>
            <a:r>
              <a:rPr lang="uk-UA" dirty="0" smtClean="0"/>
              <a:t> вищу </a:t>
            </a:r>
            <a:r>
              <a:rPr lang="uk-UA" dirty="0" err="1" smtClean="0"/>
              <a:t>освіту”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fontAlgn="base">
              <a:buNone/>
            </a:pPr>
            <a:endParaRPr lang="uk-UA" b="1" dirty="0" smtClean="0"/>
          </a:p>
          <a:p>
            <a:pPr fontAlgn="base">
              <a:buNone/>
            </a:pPr>
            <a:endParaRPr lang="uk-UA" b="1" dirty="0" smtClean="0"/>
          </a:p>
          <a:p>
            <a:pPr fontAlgn="base">
              <a:buNone/>
            </a:pPr>
            <a:r>
              <a:rPr lang="uk-UA" b="1" dirty="0" smtClean="0"/>
              <a:t>Стаття </a:t>
            </a:r>
            <a:r>
              <a:rPr lang="uk-UA" b="1" dirty="0" smtClean="0"/>
              <a:t>60.</a:t>
            </a:r>
            <a:r>
              <a:rPr lang="uk-UA" dirty="0" smtClean="0"/>
              <a:t> Післядипломна освіта, підвищення кваліфікації та стажування педагогічних і науково-педагогічних працівників</a:t>
            </a:r>
          </a:p>
          <a:p>
            <a:pPr fontAlgn="base">
              <a:buNone/>
            </a:pPr>
            <a:r>
              <a:rPr lang="uk-UA" dirty="0" smtClean="0"/>
              <a:t>1. Післядипломна освіта - це </a:t>
            </a:r>
            <a:r>
              <a:rPr lang="uk-UA" b="1" i="1" dirty="0" smtClean="0">
                <a:solidFill>
                  <a:schemeClr val="accent5"/>
                </a:solidFill>
              </a:rPr>
              <a:t>спеціалізоване вдосконалення </a:t>
            </a:r>
            <a:r>
              <a:rPr lang="uk-UA" dirty="0" smtClean="0"/>
              <a:t>освіти та професійної підготовки особи шляхом поглиблення, розширення та оновлення її професійних знань, умінь та навичок або отримання іншої професії, спеціальності на основі здобутого раніше освітнього рівня та практичного досвіду.</a:t>
            </a:r>
          </a:p>
          <a:p>
            <a:pPr fontAlgn="base">
              <a:buNone/>
            </a:pPr>
            <a:r>
              <a:rPr lang="uk-UA" dirty="0" smtClean="0"/>
              <a:t>2. Післядипломну освіту здійснюють заклади післядипломної освіти або відповідні структурні підрозділи вищих навчальних закладів і наукових установ.</a:t>
            </a:r>
          </a:p>
          <a:p>
            <a:pPr fontAlgn="base">
              <a:buNone/>
            </a:pPr>
            <a:r>
              <a:rPr lang="uk-UA" dirty="0" smtClean="0"/>
              <a:t>3. Педагогічні і науково-педагогічні працівники підвищують кваліфікацію та проходять стажування в Україні і за кордоном.</a:t>
            </a:r>
          </a:p>
          <a:p>
            <a:pPr fontAlgn="base">
              <a:buNone/>
            </a:pPr>
            <a:r>
              <a:rPr lang="uk-UA" dirty="0" smtClean="0"/>
              <a:t>4. Вищий навчальний заклад забезпечує підвищення кваліфікації та стажування педагогічних, науково-педагогічних працівників не рідше одного разу на п’ять років із збереженням середньої заробітної плати.</a:t>
            </a:r>
          </a:p>
          <a:p>
            <a:pPr fontAlgn="base">
              <a:buNone/>
            </a:pPr>
            <a:r>
              <a:rPr lang="uk-UA" dirty="0" smtClean="0"/>
              <a:t>5. Результати підвищення кваліфікації та проходження стажування враховуються:</a:t>
            </a:r>
          </a:p>
          <a:p>
            <a:pPr fontAlgn="base">
              <a:buNone/>
            </a:pPr>
            <a:r>
              <a:rPr lang="uk-UA" dirty="0" smtClean="0"/>
              <a:t>1) під час проведення атестації педагогічних працівників;</a:t>
            </a:r>
          </a:p>
          <a:p>
            <a:pPr fontAlgn="base">
              <a:buNone/>
            </a:pPr>
            <a:r>
              <a:rPr lang="uk-UA" dirty="0" smtClean="0"/>
              <a:t>2) під час обрання на посаду за конкурсом чи укладення трудового договору з науково-педагогічними працівниками.</a:t>
            </a:r>
          </a:p>
          <a:p>
            <a:pPr fontAlgn="base">
              <a:buNone/>
            </a:pPr>
            <a:r>
              <a:rPr lang="uk-UA" dirty="0" smtClean="0"/>
              <a:t>6. Посади педагогічних і науково-педагогічних працівників, які підвищують кваліфікацію або проходять стажування з відривом від виробництва, на цей період можуть заміщуватися іншими особами без проведення конкурсу на умовах строкового трудового договору (контракту).</a:t>
            </a:r>
            <a:endParaRPr lang="uk-U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60576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	</a:t>
            </a:r>
            <a:r>
              <a:rPr lang="uk-UA" dirty="0" err="1" smtClean="0"/>
              <a:t>Компетентнісний</a:t>
            </a:r>
            <a:r>
              <a:rPr lang="uk-UA" dirty="0" smtClean="0"/>
              <a:t> підхід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41081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b="1" dirty="0" smtClean="0"/>
              <a:t>			</a:t>
            </a:r>
            <a:r>
              <a:rPr lang="uk-UA" b="1" dirty="0" err="1" smtClean="0"/>
              <a:t>Компетентнісний</a:t>
            </a:r>
            <a:r>
              <a:rPr lang="uk-UA" b="1" dirty="0" smtClean="0"/>
              <a:t> </a:t>
            </a:r>
            <a:r>
              <a:rPr lang="uk-UA" b="1" dirty="0" smtClean="0"/>
              <a:t>підхід </a:t>
            </a:r>
            <a:endParaRPr lang="uk-UA" dirty="0" smtClean="0"/>
          </a:p>
          <a:p>
            <a:pPr>
              <a:buNone/>
            </a:pPr>
            <a:r>
              <a:rPr lang="uk-UA" b="1" i="1" dirty="0" smtClean="0"/>
              <a:t>Компетенція / компетенції (</a:t>
            </a:r>
            <a:r>
              <a:rPr lang="uk-UA" b="1" i="1" dirty="0" err="1" smtClean="0"/>
              <a:t>Competence</a:t>
            </a:r>
            <a:r>
              <a:rPr lang="uk-UA" b="1" i="1" dirty="0" smtClean="0"/>
              <a:t>, </a:t>
            </a:r>
            <a:r>
              <a:rPr lang="uk-UA" b="1" i="1" dirty="0" err="1" smtClean="0"/>
              <a:t>competency</a:t>
            </a:r>
            <a:endParaRPr lang="uk-UA" dirty="0" smtClean="0"/>
          </a:p>
          <a:p>
            <a:pPr>
              <a:buNone/>
            </a:pPr>
            <a:r>
              <a:rPr lang="uk-UA" b="1" i="1" dirty="0" smtClean="0"/>
              <a:t>/ </a:t>
            </a:r>
            <a:r>
              <a:rPr lang="uk-UA" b="1" i="1" dirty="0" err="1" smtClean="0"/>
              <a:t>competences</a:t>
            </a:r>
            <a:r>
              <a:rPr lang="uk-UA" b="1" i="1" dirty="0" smtClean="0"/>
              <a:t>, </a:t>
            </a:r>
            <a:r>
              <a:rPr lang="uk-UA" b="1" i="1" dirty="0" err="1" smtClean="0"/>
              <a:t>competencies</a:t>
            </a:r>
            <a:r>
              <a:rPr lang="uk-UA" b="1" i="1" dirty="0" smtClean="0"/>
              <a:t>)</a:t>
            </a:r>
            <a:r>
              <a:rPr lang="uk-UA" dirty="0" smtClean="0"/>
              <a:t>: Надані (наприклад</a:t>
            </a:r>
          </a:p>
          <a:p>
            <a:pPr>
              <a:buNone/>
            </a:pPr>
            <a:r>
              <a:rPr lang="uk-UA" dirty="0" smtClean="0"/>
              <a:t>нормативно-правовим актом) особі (іншому суб’єкту діяльності) повноваження, коло її (його) службових та інших прав і обов’язків. </a:t>
            </a:r>
          </a:p>
          <a:p>
            <a:pPr>
              <a:buNone/>
            </a:pPr>
            <a:r>
              <a:rPr lang="uk-UA" dirty="0" smtClean="0"/>
              <a:t>Слід розрізняти поняття компетенції / </a:t>
            </a:r>
            <a:r>
              <a:rPr lang="uk-UA" dirty="0" err="1" smtClean="0"/>
              <a:t>компетенцій</a:t>
            </a:r>
            <a:r>
              <a:rPr lang="uk-UA" dirty="0" smtClean="0"/>
              <a:t> від компетентності / </a:t>
            </a:r>
            <a:r>
              <a:rPr lang="uk-UA" dirty="0" err="1" smtClean="0"/>
              <a:t>компетентностей</a:t>
            </a:r>
            <a:r>
              <a:rPr lang="uk-UA" dirty="0" smtClean="0"/>
              <a:t> як набутих  реалізаційних здатностей особи</a:t>
            </a:r>
          </a:p>
          <a:p>
            <a:pPr>
              <a:buNone/>
            </a:pPr>
            <a:r>
              <a:rPr lang="uk-UA" dirty="0" smtClean="0"/>
              <a:t> 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085184"/>
            <a:ext cx="8183880" cy="57606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		Компетентності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55483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b="1" i="1" dirty="0" smtClean="0"/>
              <a:t>		До </a:t>
            </a:r>
            <a:r>
              <a:rPr lang="uk-UA" b="1" i="1" dirty="0" smtClean="0"/>
              <a:t>базових </a:t>
            </a:r>
            <a:r>
              <a:rPr lang="uk-UA" b="1" i="1" dirty="0" err="1" smtClean="0"/>
              <a:t>компетентностей</a:t>
            </a:r>
            <a:r>
              <a:rPr lang="uk-UA" b="1" i="1" dirty="0" smtClean="0"/>
              <a:t> відносяться</a:t>
            </a:r>
            <a:r>
              <a:rPr lang="uk-UA" dirty="0" smtClean="0"/>
              <a:t>:</a:t>
            </a:r>
          </a:p>
          <a:p>
            <a:pPr lvl="0"/>
            <a:r>
              <a:rPr lang="uk-UA" dirty="0" smtClean="0"/>
              <a:t>компетентність у сфері самостійної пізнавальної діяльності, яка базується на засвоєнні способів набуття знань із різних джерел інформації;</a:t>
            </a:r>
          </a:p>
          <a:p>
            <a:pPr lvl="0"/>
            <a:r>
              <a:rPr lang="uk-UA" dirty="0" smtClean="0"/>
              <a:t>компетентність у сфері громадсько-суспільної діяльності (виконання ролей громадянина, виборця, споживача);</a:t>
            </a:r>
          </a:p>
          <a:p>
            <a:pPr lvl="0"/>
            <a:r>
              <a:rPr lang="uk-UA" dirty="0" smtClean="0"/>
              <a:t>компетентність у побутовій сфері (включаючи аспекти власного здоров</a:t>
            </a:r>
            <a:r>
              <a:rPr lang="ru-RU" dirty="0" smtClean="0"/>
              <a:t>’я, </a:t>
            </a:r>
            <a:r>
              <a:rPr lang="ru-RU" dirty="0" err="1" smtClean="0"/>
              <a:t>сімейного</a:t>
            </a:r>
            <a:r>
              <a:rPr lang="ru-RU" dirty="0" smtClean="0"/>
              <a:t> </a:t>
            </a:r>
            <a:r>
              <a:rPr lang="ru-RU" dirty="0" err="1" smtClean="0"/>
              <a:t>побуту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);</a:t>
            </a:r>
            <a:endParaRPr lang="uk-UA" dirty="0" smtClean="0"/>
          </a:p>
          <a:p>
            <a:pPr lvl="0"/>
            <a:r>
              <a:rPr lang="uk-UA" dirty="0" smtClean="0"/>
              <a:t>компетентність у сфері соціально-трудової діяльності (у тому числі вміння аналізувати ситуацію на ринку праці, оцінювати власні професійні можливості, орієнтуватися у нормах та етиці трудових взаємовідносин, навички самоорганізації);</a:t>
            </a:r>
          </a:p>
          <a:p>
            <a:pPr lvl="0"/>
            <a:r>
              <a:rPr lang="uk-UA" dirty="0" smtClean="0"/>
              <a:t>компетентність у сфері </a:t>
            </a:r>
            <a:r>
              <a:rPr lang="uk-UA" dirty="0" err="1" smtClean="0"/>
              <a:t>культурно-дозвільневої</a:t>
            </a:r>
            <a:r>
              <a:rPr lang="uk-UA" dirty="0" smtClean="0"/>
              <a:t> діяльності (включаючи вибір шляхів і способів використання вільного часу, що культурно і духовно збагачують особистість).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677768"/>
          </a:xfrm>
        </p:spPr>
        <p:txBody>
          <a:bodyPr/>
          <a:lstStyle/>
          <a:p>
            <a:r>
              <a:rPr lang="uk-UA" dirty="0" smtClean="0"/>
              <a:t>		Компетенції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b="1" i="1" dirty="0" smtClean="0"/>
              <a:t>				Групи </a:t>
            </a:r>
            <a:r>
              <a:rPr lang="uk-UA" b="1" i="1" dirty="0" err="1" smtClean="0"/>
              <a:t>компетенцій</a:t>
            </a:r>
            <a:r>
              <a:rPr lang="uk-UA" dirty="0" smtClean="0"/>
              <a:t>:</a:t>
            </a:r>
          </a:p>
          <a:p>
            <a:pPr lvl="0"/>
            <a:r>
              <a:rPr lang="uk-UA" dirty="0" smtClean="0"/>
              <a:t>політичні і соціальні компетенції – здатність взяти на себе відповідальність, разом з іншими вироблювати рішення і брати участь у їх реалізації, толерантність по відношенню до різних культур та релігій, прояв єдності особистісних інтересів з потребами організації і суспільства, участь у функціонуванні демократичних інститутів;</a:t>
            </a:r>
          </a:p>
          <a:p>
            <a:pPr lvl="0"/>
            <a:r>
              <a:rPr lang="uk-UA" dirty="0" smtClean="0"/>
              <a:t>міжкультурні компетенції , які сприяють позитивним взаємовідносинам людей різних національностей, культур і релігій, розумінню і повазі один одного;</a:t>
            </a:r>
          </a:p>
          <a:p>
            <a:pPr lvl="0"/>
            <a:r>
              <a:rPr lang="uk-UA" dirty="0" smtClean="0"/>
              <a:t>комунікативна компетенція, що визначає володіння технологіями усного та письмового спілкування на різних мовах, у тому числі і </a:t>
            </a:r>
            <a:r>
              <a:rPr lang="uk-UA" dirty="0" err="1" smtClean="0"/>
              <a:t>комп</a:t>
            </a:r>
            <a:r>
              <a:rPr lang="ru-RU" dirty="0" smtClean="0"/>
              <a:t>’</a:t>
            </a:r>
            <a:r>
              <a:rPr lang="ru-RU" dirty="0" err="1" smtClean="0"/>
              <a:t>ютерного</a:t>
            </a:r>
            <a:r>
              <a:rPr lang="ru-RU" dirty="0" smtClean="0"/>
              <a:t> </a:t>
            </a:r>
            <a:r>
              <a:rPr lang="ru-RU" dirty="0" err="1" smtClean="0"/>
              <a:t>програмування</a:t>
            </a:r>
            <a:r>
              <a:rPr lang="ru-RU" dirty="0" smtClean="0"/>
              <a:t>, </a:t>
            </a:r>
            <a:r>
              <a:rPr lang="ru-RU" dirty="0" err="1" smtClean="0"/>
              <a:t>включаючи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 через </a:t>
            </a:r>
            <a:r>
              <a:rPr lang="en-US" dirty="0" smtClean="0"/>
              <a:t>Internet</a:t>
            </a:r>
            <a:r>
              <a:rPr lang="uk-UA" dirty="0" smtClean="0"/>
              <a:t>;</a:t>
            </a:r>
          </a:p>
          <a:p>
            <a:pPr lvl="0"/>
            <a:r>
              <a:rPr lang="uk-UA" dirty="0" smtClean="0"/>
              <a:t>соціально-інформаційна компетенція, яка характеризує володіння інформаційними технологіями і критичне ставлення до соціальної інформації, що розповсюджується ЗМІ;</a:t>
            </a:r>
          </a:p>
          <a:p>
            <a:pPr lvl="0"/>
            <a:r>
              <a:rPr lang="uk-UA" dirty="0" smtClean="0"/>
              <a:t>персональна компетенція – готовність до постійного підвищення освітнього рівня, потреба в актуалізації та реалізації особистісного потенціалу, здатність самостійно набувати нові знання і уміння, </a:t>
            </a:r>
            <a:r>
              <a:rPr lang="uk-UA" dirty="0" smtClean="0"/>
              <a:t>здатність </a:t>
            </a:r>
            <a:r>
              <a:rPr lang="uk-UA" dirty="0" smtClean="0"/>
              <a:t>до саморозвитку.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373216"/>
            <a:ext cx="818388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Професійні якості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b="1" i="1" dirty="0" smtClean="0"/>
              <a:t>			</a:t>
            </a:r>
            <a:r>
              <a:rPr lang="uk-UA" b="1" i="1" dirty="0" err="1" smtClean="0"/>
              <a:t>Метапрофесійні</a:t>
            </a:r>
            <a:r>
              <a:rPr lang="uk-UA" b="1" i="1" dirty="0" smtClean="0"/>
              <a:t> </a:t>
            </a:r>
            <a:r>
              <a:rPr lang="uk-UA" b="1" i="1" dirty="0" smtClean="0"/>
              <a:t>якості</a:t>
            </a:r>
            <a:endParaRPr lang="uk-UA" dirty="0" smtClean="0"/>
          </a:p>
          <a:p>
            <a:pPr>
              <a:buNone/>
            </a:pPr>
            <a:r>
              <a:rPr lang="uk-UA" b="1" i="1" dirty="0" smtClean="0"/>
              <a:t>		</a:t>
            </a:r>
            <a:r>
              <a:rPr lang="uk-UA" b="1" i="1" dirty="0" err="1" smtClean="0"/>
              <a:t>Метапрофесійні</a:t>
            </a:r>
            <a:r>
              <a:rPr lang="uk-UA" b="1" i="1" dirty="0" smtClean="0"/>
              <a:t> </a:t>
            </a:r>
            <a:r>
              <a:rPr lang="uk-UA" b="1" i="1" dirty="0" smtClean="0"/>
              <a:t>якості</a:t>
            </a:r>
            <a:r>
              <a:rPr lang="uk-UA" dirty="0" smtClean="0"/>
              <a:t> – це якості особистості фахівця, які «експлуатуються» у групі суміжних та різнопрофільних професій. </a:t>
            </a:r>
            <a:r>
              <a:rPr lang="uk-UA" dirty="0" err="1" smtClean="0"/>
              <a:t>Мета-</a:t>
            </a:r>
            <a:r>
              <a:rPr lang="uk-UA" dirty="0" smtClean="0"/>
              <a:t> </a:t>
            </a:r>
            <a:r>
              <a:rPr lang="uk-UA" dirty="0" smtClean="0"/>
              <a:t>професійні якості – це здатності, властивості особистості, що </a:t>
            </a:r>
            <a:r>
              <a:rPr lang="uk-UA" dirty="0" err="1" smtClean="0"/>
              <a:t>зумовлють</a:t>
            </a:r>
            <a:r>
              <a:rPr lang="uk-UA" dirty="0" smtClean="0"/>
              <a:t>, визначають продуктивність широкого кола соціальної та професійної діяльності спеціаліста.</a:t>
            </a:r>
          </a:p>
          <a:p>
            <a:pPr>
              <a:buNone/>
            </a:pPr>
            <a:r>
              <a:rPr lang="uk-UA" dirty="0" smtClean="0"/>
              <a:t>		У </a:t>
            </a:r>
            <a:r>
              <a:rPr lang="uk-UA" dirty="0" smtClean="0"/>
              <a:t>сучасному постіндустріальному суспільстві суттєво змінились соціально-професійні функції працівників; виявились затребуваними такі якості, як організованість, самостійність, відповідальність, практичний інтелект, надійність, здатність до планування, вирішення проблем і т.д.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229200"/>
            <a:ext cx="818388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Професійні якості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b="1" i="1" dirty="0" smtClean="0"/>
              <a:t>		Групи </a:t>
            </a:r>
            <a:r>
              <a:rPr lang="uk-UA" b="1" i="1" dirty="0" err="1" smtClean="0"/>
              <a:t>метапрофесійних</a:t>
            </a:r>
            <a:r>
              <a:rPr lang="uk-UA" b="1" i="1" dirty="0" smtClean="0"/>
              <a:t> якостей:</a:t>
            </a:r>
            <a:endParaRPr lang="uk-UA" dirty="0" smtClean="0"/>
          </a:p>
          <a:p>
            <a:pPr lvl="0"/>
            <a:r>
              <a:rPr lang="uk-UA" dirty="0" smtClean="0"/>
              <a:t>широкого радіуса функціонування, затребувані при виконанні великої кількості видів професійної діяльності; до них слід віднести пізнавальні, регулятивні і комунікативні якості: спостережливість, </a:t>
            </a:r>
            <a:r>
              <a:rPr lang="uk-UA" dirty="0" err="1" smtClean="0"/>
              <a:t>аттенційні</a:t>
            </a:r>
            <a:r>
              <a:rPr lang="uk-UA" dirty="0" smtClean="0"/>
              <a:t> (увага), </a:t>
            </a:r>
            <a:r>
              <a:rPr lang="uk-UA" dirty="0" err="1" smtClean="0"/>
              <a:t>імагінативні</a:t>
            </a:r>
            <a:r>
              <a:rPr lang="uk-UA" dirty="0" smtClean="0"/>
              <a:t> (здатність миттєво прозрівати), </a:t>
            </a:r>
            <a:r>
              <a:rPr lang="uk-UA" dirty="0" err="1" smtClean="0"/>
              <a:t>мнемічні</a:t>
            </a:r>
            <a:r>
              <a:rPr lang="uk-UA" dirty="0" smtClean="0"/>
              <a:t>, </a:t>
            </a:r>
            <a:r>
              <a:rPr lang="uk-UA" dirty="0" err="1" smtClean="0"/>
              <a:t>мисленнєві</a:t>
            </a:r>
            <a:r>
              <a:rPr lang="uk-UA" dirty="0" smtClean="0"/>
              <a:t> якості, працездатність, відповідальність, надійність, організованість, самостійність, соціально-професійна мобільність;</a:t>
            </a:r>
          </a:p>
          <a:p>
            <a:pPr lvl="0"/>
            <a:r>
              <a:rPr lang="uk-UA" dirty="0" smtClean="0"/>
              <a:t>вузького радіуса дії, які є необхідними при виконанні певних типів професії: людина-людина, людина-техніка, людина-природа. Для </a:t>
            </a:r>
            <a:r>
              <a:rPr lang="uk-UA" dirty="0" err="1" smtClean="0"/>
              <a:t>соціономічних</a:t>
            </a:r>
            <a:r>
              <a:rPr lang="uk-UA" dirty="0" smtClean="0"/>
              <a:t> професій  типу «людина-людина» актуальні такі якості, як </a:t>
            </a:r>
            <a:r>
              <a:rPr lang="uk-UA" dirty="0" err="1" smtClean="0"/>
              <a:t>емпатія</a:t>
            </a:r>
            <a:r>
              <a:rPr lang="uk-UA" dirty="0" smtClean="0"/>
              <a:t>, </a:t>
            </a:r>
            <a:r>
              <a:rPr lang="uk-UA" dirty="0" err="1" smtClean="0"/>
              <a:t>рефлексивність</a:t>
            </a:r>
            <a:r>
              <a:rPr lang="uk-UA" dirty="0" smtClean="0"/>
              <a:t>, толерантність, </a:t>
            </a:r>
            <a:r>
              <a:rPr lang="uk-UA" dirty="0" err="1" smtClean="0"/>
              <a:t>аттрактивність</a:t>
            </a:r>
            <a:r>
              <a:rPr lang="uk-UA" dirty="0" smtClean="0"/>
              <a:t> (привабливість), </a:t>
            </a:r>
            <a:r>
              <a:rPr lang="uk-UA" dirty="0" err="1" smtClean="0"/>
              <a:t>асертивність</a:t>
            </a:r>
            <a:r>
              <a:rPr lang="uk-UA" dirty="0" smtClean="0"/>
              <a:t> (упевненість), комунікабельність, соціальний інтелект та ін.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373216"/>
            <a:ext cx="818388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Навчання дорослих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26680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uk-UA" b="1" dirty="0" smtClean="0"/>
              <a:t>Психолого-педагогічні особливості </a:t>
            </a:r>
            <a:endParaRPr lang="uk-UA" dirty="0" smtClean="0"/>
          </a:p>
          <a:p>
            <a:pPr algn="ctr">
              <a:buNone/>
            </a:pPr>
            <a:r>
              <a:rPr lang="uk-UA" b="1" dirty="0" smtClean="0"/>
              <a:t>розвитку і навчання дорослих людей</a:t>
            </a:r>
            <a:endParaRPr lang="uk-UA" dirty="0" smtClean="0"/>
          </a:p>
          <a:p>
            <a:pPr>
              <a:buNone/>
            </a:pPr>
            <a:r>
              <a:rPr lang="uk-UA" b="1" dirty="0" smtClean="0"/>
              <a:t> 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	</a:t>
            </a:r>
            <a:r>
              <a:rPr lang="uk-UA" b="1" i="1" dirty="0" smtClean="0"/>
              <a:t>Перша фаза ранньої дорослості</a:t>
            </a:r>
            <a:r>
              <a:rPr lang="uk-UA" dirty="0" smtClean="0"/>
              <a:t>: 20-30 років. У цей період людина досягає:</a:t>
            </a:r>
          </a:p>
          <a:p>
            <a:pPr lvl="0"/>
            <a:r>
              <a:rPr lang="uk-UA" dirty="0" smtClean="0"/>
              <a:t> піку у своєму фізичному розвитку, є здоровою, сильною, витривалою, енергійною, здатною до народження дітей;</a:t>
            </a:r>
          </a:p>
          <a:p>
            <a:pPr lvl="0"/>
            <a:r>
              <a:rPr lang="uk-UA" dirty="0" smtClean="0"/>
              <a:t>активно збагачується її психологічний і соціальний досвід, вона включається в усі види соціальної активності, оволодіває багатьма соціальними ролями;</a:t>
            </a:r>
          </a:p>
          <a:p>
            <a:pPr lvl="0"/>
            <a:r>
              <a:rPr lang="uk-UA" dirty="0" smtClean="0"/>
              <a:t>людина відходить від батьківської опіки, стає більш самостійною;</a:t>
            </a:r>
          </a:p>
          <a:p>
            <a:pPr lvl="0"/>
            <a:r>
              <a:rPr lang="uk-UA" dirty="0" smtClean="0"/>
              <a:t>обирає супутника життя, приймає рішення про шлюб і створення сім’ї, народження дітей, займається її вихованням;</a:t>
            </a:r>
          </a:p>
          <a:p>
            <a:pPr lvl="0"/>
            <a:r>
              <a:rPr lang="uk-UA" dirty="0" smtClean="0"/>
              <a:t>спрямовує свої зусилля на професійне навчання, пошук постійного місця зайнятості, професійну адаптацію, досягнення професійного успіху, кар’єру.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157192"/>
            <a:ext cx="818388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Навчання дорослих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b="1" i="1" dirty="0" smtClean="0"/>
              <a:t>		Друга </a:t>
            </a:r>
            <a:r>
              <a:rPr lang="uk-UA" b="1" i="1" dirty="0" smtClean="0"/>
              <a:t>фаза ранньої дорослості:</a:t>
            </a:r>
            <a:r>
              <a:rPr lang="uk-UA" dirty="0" smtClean="0"/>
              <a:t> 30-40 років:</a:t>
            </a:r>
          </a:p>
          <a:p>
            <a:pPr lvl="0"/>
            <a:r>
              <a:rPr lang="uk-UA" dirty="0" smtClean="0"/>
              <a:t>людина усвідомлює правильність обраного професійного шляху;</a:t>
            </a:r>
          </a:p>
          <a:p>
            <a:pPr lvl="0"/>
            <a:r>
              <a:rPr lang="uk-UA" dirty="0" smtClean="0"/>
              <a:t>після 33-35 років домінують настрої щодо збереження обраної професії;</a:t>
            </a:r>
          </a:p>
          <a:p>
            <a:pPr lvl="0"/>
            <a:r>
              <a:rPr lang="ru-RU" dirty="0" err="1" smtClean="0"/>
              <a:t>збереження</a:t>
            </a:r>
            <a:r>
              <a:rPr lang="ru-RU" dirty="0" smtClean="0"/>
              <a:t> </a:t>
            </a:r>
            <a:r>
              <a:rPr lang="ru-RU" dirty="0" err="1" smtClean="0"/>
              <a:t>інтересу</a:t>
            </a:r>
            <a:r>
              <a:rPr lang="ru-RU" dirty="0" smtClean="0"/>
              <a:t> до </a:t>
            </a:r>
            <a:r>
              <a:rPr lang="ru-RU" dirty="0" err="1" smtClean="0"/>
              <a:t>роботи</a:t>
            </a:r>
            <a:r>
              <a:rPr lang="ru-RU" dirty="0" smtClean="0"/>
              <a:t>, </a:t>
            </a:r>
            <a:r>
              <a:rPr lang="ru-RU" dirty="0" err="1" smtClean="0"/>
              <a:t>відданість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;</a:t>
            </a:r>
            <a:endParaRPr lang="uk-UA" dirty="0" smtClean="0"/>
          </a:p>
          <a:p>
            <a:pPr lvl="0"/>
            <a:r>
              <a:rPr lang="ru-RU" dirty="0" err="1" smtClean="0"/>
              <a:t>необхідність</a:t>
            </a:r>
            <a:r>
              <a:rPr lang="ru-RU" dirty="0" smtClean="0"/>
              <a:t> у </a:t>
            </a:r>
            <a:r>
              <a:rPr lang="ru-RU" dirty="0" err="1" smtClean="0"/>
              <a:t>підтриманні</a:t>
            </a:r>
            <a:r>
              <a:rPr lang="ru-RU" dirty="0" smtClean="0"/>
              <a:t> </a:t>
            </a:r>
            <a:r>
              <a:rPr lang="ru-RU" dirty="0" err="1" smtClean="0"/>
              <a:t>почуття</a:t>
            </a:r>
            <a:r>
              <a:rPr lang="ru-RU" dirty="0" smtClean="0"/>
              <a:t> </a:t>
            </a:r>
            <a:r>
              <a:rPr lang="ru-RU" dirty="0" err="1" smtClean="0"/>
              <a:t>задоволення</a:t>
            </a:r>
            <a:r>
              <a:rPr lang="ru-RU" dirty="0" smtClean="0"/>
              <a:t> </a:t>
            </a:r>
            <a:r>
              <a:rPr lang="ru-RU" dirty="0" err="1" smtClean="0"/>
              <a:t>роботою</a:t>
            </a:r>
            <a:r>
              <a:rPr lang="ru-RU" dirty="0" smtClean="0"/>
              <a:t>;</a:t>
            </a:r>
            <a:endParaRPr lang="uk-UA" dirty="0" smtClean="0"/>
          </a:p>
          <a:p>
            <a:pPr lvl="0"/>
            <a:r>
              <a:rPr lang="ru-RU" dirty="0" smtClean="0"/>
              <a:t>мотивами </a:t>
            </a:r>
            <a:r>
              <a:rPr lang="ru-RU" dirty="0" err="1" smtClean="0"/>
              <a:t>професійної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в </a:t>
            </a:r>
            <a:r>
              <a:rPr lang="ru-RU" dirty="0" err="1" smtClean="0"/>
              <a:t>ранньому</a:t>
            </a:r>
            <a:r>
              <a:rPr lang="ru-RU" dirty="0" smtClean="0"/>
              <a:t> </a:t>
            </a:r>
            <a:r>
              <a:rPr lang="ru-RU" dirty="0" err="1" smtClean="0"/>
              <a:t>дорослому</a:t>
            </a:r>
            <a:r>
              <a:rPr lang="ru-RU" dirty="0" smtClean="0"/>
              <a:t> </a:t>
            </a:r>
            <a:r>
              <a:rPr lang="ru-RU" dirty="0" err="1" smtClean="0"/>
              <a:t>віці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прагматичні</a:t>
            </a:r>
            <a:r>
              <a:rPr lang="ru-RU" dirty="0" smtClean="0"/>
              <a:t> </a:t>
            </a:r>
            <a:r>
              <a:rPr lang="ru-RU" dirty="0" err="1" smtClean="0"/>
              <a:t>інтереси</a:t>
            </a:r>
            <a:r>
              <a:rPr lang="ru-RU" dirty="0" smtClean="0"/>
              <a:t> (зарплата, посада,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соціальна</a:t>
            </a:r>
            <a:r>
              <a:rPr lang="ru-RU" dirty="0" smtClean="0"/>
              <a:t> </a:t>
            </a:r>
            <a:r>
              <a:rPr lang="ru-RU" dirty="0" err="1" smtClean="0"/>
              <a:t>захищеність</a:t>
            </a:r>
            <a:r>
              <a:rPr lang="ru-RU" dirty="0" smtClean="0"/>
              <a:t>,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розв’язувати</a:t>
            </a:r>
            <a:r>
              <a:rPr lang="ru-RU" dirty="0" smtClean="0"/>
              <a:t> </a:t>
            </a:r>
            <a:r>
              <a:rPr lang="ru-RU" dirty="0" err="1" smtClean="0"/>
              <a:t>сімейні</a:t>
            </a:r>
            <a:r>
              <a:rPr lang="ru-RU" dirty="0" smtClean="0"/>
              <a:t> та </a:t>
            </a:r>
            <a:r>
              <a:rPr lang="ru-RU" dirty="0" err="1" smtClean="0"/>
              <a:t>особистісні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), </a:t>
            </a:r>
            <a:r>
              <a:rPr lang="ru-RU" dirty="0" err="1" smtClean="0"/>
              <a:t>творча</a:t>
            </a:r>
            <a:r>
              <a:rPr lang="ru-RU" dirty="0" smtClean="0"/>
              <a:t> </a:t>
            </a:r>
            <a:r>
              <a:rPr lang="ru-RU" dirty="0" err="1" smtClean="0"/>
              <a:t>самореалізація</a:t>
            </a:r>
            <a:r>
              <a:rPr lang="ru-RU" dirty="0" smtClean="0"/>
              <a:t>, </a:t>
            </a:r>
            <a:r>
              <a:rPr lang="ru-RU" dirty="0" err="1" smtClean="0"/>
              <a:t>задоволення</a:t>
            </a:r>
            <a:r>
              <a:rPr lang="ru-RU" dirty="0" smtClean="0"/>
              <a:t> потреб у </a:t>
            </a:r>
            <a:r>
              <a:rPr lang="ru-RU" dirty="0" err="1" smtClean="0"/>
              <a:t>професійному</a:t>
            </a:r>
            <a:r>
              <a:rPr lang="ru-RU" dirty="0" smtClean="0"/>
              <a:t> </a:t>
            </a:r>
            <a:r>
              <a:rPr lang="ru-RU" dirty="0" err="1" smtClean="0"/>
              <a:t>спілкуванні</a:t>
            </a:r>
            <a:r>
              <a:rPr lang="ru-RU" dirty="0" smtClean="0"/>
              <a:t> та </a:t>
            </a:r>
            <a:r>
              <a:rPr lang="ru-RU" dirty="0" err="1" smtClean="0"/>
              <a:t>соціальних</a:t>
            </a:r>
            <a:r>
              <a:rPr lang="ru-RU" dirty="0" smtClean="0"/>
              <a:t> контактах, </a:t>
            </a:r>
            <a:r>
              <a:rPr lang="ru-RU" dirty="0" err="1" smtClean="0"/>
              <a:t>процесуальна</a:t>
            </a:r>
            <a:r>
              <a:rPr lang="ru-RU" dirty="0" smtClean="0"/>
              <a:t> </a:t>
            </a:r>
            <a:r>
              <a:rPr lang="ru-RU" dirty="0" err="1" smtClean="0"/>
              <a:t>мотивація</a:t>
            </a:r>
            <a:r>
              <a:rPr lang="ru-RU" dirty="0" smtClean="0"/>
              <a:t> (</a:t>
            </a:r>
            <a:r>
              <a:rPr lang="ru-RU" dirty="0" err="1" smtClean="0"/>
              <a:t>відповідність</a:t>
            </a:r>
            <a:r>
              <a:rPr lang="ru-RU" dirty="0" smtClean="0"/>
              <a:t> умов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функціональним</a:t>
            </a:r>
            <a:r>
              <a:rPr lang="ru-RU" dirty="0" smtClean="0"/>
              <a:t> </a:t>
            </a:r>
            <a:r>
              <a:rPr lang="ru-RU" dirty="0" err="1" smtClean="0"/>
              <a:t>особливостям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).	</a:t>
            </a:r>
            <a:endParaRPr lang="uk-UA" dirty="0" smtClean="0"/>
          </a:p>
          <a:p>
            <a:pPr>
              <a:buNone/>
            </a:pPr>
            <a:r>
              <a:rPr lang="ru-RU" dirty="0" smtClean="0"/>
              <a:t> 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229200"/>
            <a:ext cx="818388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Навчання дорослих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b="1" i="1" dirty="0" smtClean="0"/>
              <a:t>			Зрілий </a:t>
            </a:r>
            <a:r>
              <a:rPr lang="uk-UA" b="1" i="1" dirty="0" smtClean="0"/>
              <a:t>дорослий вік</a:t>
            </a:r>
            <a:r>
              <a:rPr lang="uk-UA" dirty="0" smtClean="0"/>
              <a:t>: 40-60 років. </a:t>
            </a:r>
          </a:p>
          <a:p>
            <a:pPr lvl="0"/>
            <a:r>
              <a:rPr lang="uk-UA" dirty="0" smtClean="0"/>
              <a:t>втрата відчуття молодості, зниження професійної активності, посилення інтимності у подружніх стосунках, усвідомлення незворотності фізіологічних змін і пристосування до них;</a:t>
            </a:r>
          </a:p>
          <a:p>
            <a:pPr lvl="0"/>
            <a:r>
              <a:rPr lang="uk-UA" dirty="0" smtClean="0"/>
              <a:t>доцільний спосіб життя, відчуття соціальної відповідальності за рідних; </a:t>
            </a:r>
          </a:p>
          <a:p>
            <a:pPr lvl="0"/>
            <a:r>
              <a:rPr lang="uk-UA" dirty="0" smtClean="0"/>
              <a:t>підвищується функціонування кристалізованого (стабілізованого) інтелекту (здатності встановлювати зв’язки, формулювати судження, аналізувати і розв’язувати проблеми і використовувати засвоєні стратегії); </a:t>
            </a:r>
          </a:p>
          <a:p>
            <a:pPr lvl="0"/>
            <a:r>
              <a:rPr lang="uk-UA" dirty="0" smtClean="0"/>
              <a:t>багатство життєвого досвіду;</a:t>
            </a:r>
          </a:p>
          <a:p>
            <a:pPr lvl="0"/>
            <a:r>
              <a:rPr lang="uk-UA" dirty="0" smtClean="0"/>
              <a:t>гнучкі розумові здібності; </a:t>
            </a:r>
          </a:p>
          <a:p>
            <a:pPr lvl="0"/>
            <a:r>
              <a:rPr lang="uk-UA" dirty="0" smtClean="0"/>
              <a:t>високий рівень інтелектуальної гнучкості (інтелектуальна праця, здатність виявляти ініціативу, приймати самостійні рішення).</a:t>
            </a:r>
          </a:p>
          <a:p>
            <a:pPr>
              <a:buNone/>
            </a:pPr>
            <a:r>
              <a:rPr lang="uk-UA" b="1" dirty="0" smtClean="0"/>
              <a:t> 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229200"/>
            <a:ext cx="818388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Післядипломна освіта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ctr">
              <a:buNone/>
            </a:pPr>
            <a:endParaRPr lang="uk-UA" b="1" dirty="0" smtClean="0"/>
          </a:p>
          <a:p>
            <a:pPr algn="ctr">
              <a:buNone/>
            </a:pPr>
            <a:endParaRPr lang="uk-UA" b="1" dirty="0" smtClean="0"/>
          </a:p>
          <a:p>
            <a:pPr algn="ctr">
              <a:buNone/>
            </a:pPr>
            <a:r>
              <a:rPr lang="uk-UA" b="1" dirty="0" smtClean="0"/>
              <a:t>Післядипломна </a:t>
            </a:r>
            <a:r>
              <a:rPr lang="uk-UA" b="1" dirty="0" smtClean="0"/>
              <a:t>освіта, підвищення кваліфікації, стажування </a:t>
            </a:r>
            <a:endParaRPr lang="uk-UA" dirty="0" smtClean="0"/>
          </a:p>
          <a:p>
            <a:pPr algn="ctr">
              <a:buNone/>
            </a:pPr>
            <a:r>
              <a:rPr lang="uk-UA" dirty="0" smtClean="0"/>
              <a:t>Післядипломна освіта створює умови для неперервності та наступності освіти і включає:</a:t>
            </a:r>
          </a:p>
          <a:p>
            <a:r>
              <a:rPr lang="uk-UA" b="1" i="1" dirty="0" smtClean="0"/>
              <a:t>розширення профілю</a:t>
            </a:r>
            <a:r>
              <a:rPr lang="uk-UA" dirty="0" smtClean="0"/>
              <a:t>: набуття нових теоретичних знань і формування здатностей виконувати додаткові завдання та обов’язки в межах професійної діяльності;</a:t>
            </a:r>
          </a:p>
          <a:p>
            <a:r>
              <a:rPr lang="uk-UA" b="1" i="1" dirty="0" smtClean="0"/>
              <a:t>стажування:</a:t>
            </a:r>
            <a:r>
              <a:rPr lang="uk-UA" dirty="0" smtClean="0"/>
              <a:t> набуття практичного досвіду виконання нових завдань та обов’язків, формування нових професійних умінь, навичок і якостей;</a:t>
            </a:r>
          </a:p>
          <a:p>
            <a:r>
              <a:rPr lang="uk-UA" b="1" i="1" dirty="0" smtClean="0"/>
              <a:t>спеціалізацію:</a:t>
            </a:r>
            <a:r>
              <a:rPr lang="uk-UA" dirty="0" smtClean="0"/>
              <a:t> набуття нових професійних знань, формування нових здатностей виконувати завдання та обов’язки, які стосуються спеціалізації у сфері соціальної роботи з різними групами клієнтів;</a:t>
            </a:r>
          </a:p>
          <a:p>
            <a:r>
              <a:rPr lang="uk-UA" b="1" i="1" dirty="0" smtClean="0"/>
              <a:t>перепідготовку:</a:t>
            </a:r>
            <a:r>
              <a:rPr lang="uk-UA" dirty="0" smtClean="0"/>
              <a:t> отримання кваліфікації за спеціальністю «Соціальна робота» на основі здобутого раніше освітньо-кваліфікаційного рівня та практичного досвіду роботи в організаціях соціальної сфери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60576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			Меморандум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uk-UA" b="1" dirty="0" smtClean="0"/>
              <a:t>			</a:t>
            </a:r>
          </a:p>
          <a:p>
            <a:pPr>
              <a:buNone/>
            </a:pPr>
            <a:endParaRPr lang="uk-UA" b="1" dirty="0" smtClean="0"/>
          </a:p>
          <a:p>
            <a:pPr>
              <a:buNone/>
            </a:pPr>
            <a:r>
              <a:rPr lang="uk-UA" b="1" dirty="0" smtClean="0"/>
              <a:t>				Навчання </a:t>
            </a:r>
            <a:r>
              <a:rPr lang="uk-UA" b="1" dirty="0" smtClean="0"/>
              <a:t>протягом життя</a:t>
            </a:r>
            <a:endParaRPr lang="uk-UA" dirty="0" smtClean="0"/>
          </a:p>
          <a:p>
            <a:pPr>
              <a:buNone/>
            </a:pPr>
            <a:r>
              <a:rPr lang="uk-UA" b="1" dirty="0" smtClean="0"/>
              <a:t>	Меморандум неперервної освіти ЄС  </a:t>
            </a:r>
            <a:r>
              <a:rPr lang="en-US" b="1" dirty="0" smtClean="0"/>
              <a:t>(A Memorandum on Lifelong Learning</a:t>
            </a:r>
            <a:r>
              <a:rPr lang="en-US" b="1" dirty="0" smtClean="0"/>
              <a:t>)</a:t>
            </a:r>
            <a:endParaRPr lang="uk-UA" b="1" dirty="0" smtClean="0"/>
          </a:p>
          <a:p>
            <a:pPr>
              <a:buNone/>
            </a:pPr>
            <a:r>
              <a:rPr lang="uk-UA" b="1" dirty="0" smtClean="0"/>
              <a:t>	</a:t>
            </a:r>
            <a:r>
              <a:rPr lang="uk-UA" b="1" dirty="0" smtClean="0"/>
              <a:t>(</a:t>
            </a:r>
            <a:r>
              <a:rPr lang="uk-UA" b="1" dirty="0" err="1" smtClean="0"/>
              <a:t>Брюсель</a:t>
            </a:r>
            <a:r>
              <a:rPr lang="uk-UA" b="1" dirty="0" smtClean="0"/>
              <a:t> 30.10.2000 р.)</a:t>
            </a:r>
            <a:endParaRPr lang="uk-UA" dirty="0" smtClean="0"/>
          </a:p>
          <a:p>
            <a:pPr>
              <a:buNone/>
            </a:pPr>
            <a:r>
              <a:rPr lang="uk-UA" b="1" dirty="0" smtClean="0"/>
              <a:t>	(</a:t>
            </a:r>
            <a:r>
              <a:rPr lang="uk-UA" b="1" dirty="0" smtClean="0"/>
              <a:t>Офіційний переклад)</a:t>
            </a:r>
            <a:endParaRPr lang="uk-UA" dirty="0" smtClean="0"/>
          </a:p>
          <a:p>
            <a:pPr>
              <a:buNone/>
            </a:pPr>
            <a:r>
              <a:rPr lang="ru-RU" dirty="0" smtClean="0"/>
              <a:t>		</a:t>
            </a:r>
            <a:r>
              <a:rPr lang="ru-RU" sz="3400" dirty="0" smtClean="0"/>
              <a:t>Европейский </a:t>
            </a:r>
            <a:r>
              <a:rPr lang="ru-RU" sz="3400" dirty="0" smtClean="0"/>
              <a:t>саммит, прошедший в </a:t>
            </a:r>
            <a:r>
              <a:rPr lang="ru-RU" sz="3400" dirty="0" smtClean="0"/>
              <a:t>Лиссабоне </a:t>
            </a:r>
            <a:r>
              <a:rPr lang="ru-RU" sz="3400" dirty="0" smtClean="0"/>
              <a:t>в марте 2000 г., стал поворотным моментом в определении политики и практики Европейского Союза. Его выводы подтверждают, что Европа уже вступила в "эпоху знаний" со всеми вытекающими культурными, экономическими и социальными последствиями. Быстро меняются привычные модели образования, работы и самой жизни. Выводы Лиссабонского саммита подтверждают, что успешный переход к экономике и обществу, основанных на знании, должен сопровождаться процессом непрерывного образования - </a:t>
            </a:r>
            <a:r>
              <a:rPr lang="ru-RU" sz="3400" b="1" dirty="0" smtClean="0"/>
              <a:t>учения длиною в жизнь </a:t>
            </a:r>
            <a:r>
              <a:rPr lang="ru-RU" sz="3400" b="1" i="1" dirty="0" smtClean="0"/>
              <a:t>(</a:t>
            </a:r>
            <a:r>
              <a:rPr lang="ru-RU" sz="3400" b="1" i="1" dirty="0" err="1" smtClean="0"/>
              <a:t>lifelong</a:t>
            </a:r>
            <a:r>
              <a:rPr lang="ru-RU" sz="3400" b="1" i="1" dirty="0" smtClean="0"/>
              <a:t> </a:t>
            </a:r>
            <a:r>
              <a:rPr lang="ru-RU" sz="3400" b="1" i="1" dirty="0" err="1" smtClean="0"/>
              <a:t>learning</a:t>
            </a:r>
            <a:r>
              <a:rPr lang="ru-RU" sz="3400" b="1" i="1" dirty="0" smtClean="0"/>
              <a:t>)</a:t>
            </a:r>
            <a:r>
              <a:rPr lang="ru-RU" sz="3400" i="1" dirty="0" smtClean="0"/>
              <a:t>.</a:t>
            </a:r>
            <a:r>
              <a:rPr lang="ru-RU" sz="3400" dirty="0" smtClean="0"/>
              <a:t> Следовательно, европейские системы образования должны не только заложить основу для наступающих перемен, но и сами они также должны измениться. </a:t>
            </a:r>
            <a:endParaRPr lang="uk-UA" sz="3400" dirty="0" smtClean="0"/>
          </a:p>
          <a:p>
            <a:pPr>
              <a:buNone/>
            </a:pPr>
            <a:r>
              <a:rPr lang="ru-RU" sz="3400" dirty="0" smtClean="0"/>
              <a:t>		Европейская </a:t>
            </a:r>
            <a:r>
              <a:rPr lang="ru-RU" sz="3400" dirty="0" smtClean="0"/>
              <a:t>комиссия и страны-члены ЕС определили учение длиною в жизнь в рамках Европейской стратегии занятости </a:t>
            </a:r>
            <a:r>
              <a:rPr lang="ru-RU" sz="3400" b="1" dirty="0" smtClean="0"/>
              <a:t>как всестороннюю учебную деятельность, осуществляемую на постоянной основе с целью улучшения знаний, навыков и профессиональной компетенции</a:t>
            </a:r>
            <a:r>
              <a:rPr lang="ru-RU" sz="3400" dirty="0" smtClean="0"/>
              <a:t>. Это рабочее определение использовано и в Меморандуме в качестве отправной точки для последующих обсуждений и действий.</a:t>
            </a:r>
            <a:endParaRPr lang="uk-UA" sz="3400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229200"/>
            <a:ext cx="8183880" cy="576064"/>
          </a:xfrm>
        </p:spPr>
        <p:txBody>
          <a:bodyPr>
            <a:normAutofit/>
          </a:bodyPr>
          <a:lstStyle/>
          <a:p>
            <a:r>
              <a:rPr lang="uk-UA" sz="2400" dirty="0" smtClean="0"/>
              <a:t>	Корпоративна і неформальна освіта</a:t>
            </a:r>
            <a:endParaRPr lang="uk-UA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uk-UA" b="1" dirty="0" smtClean="0"/>
              <a:t>Корпоративна і неформальна освіта</a:t>
            </a:r>
            <a:endParaRPr lang="uk-UA" dirty="0" smtClean="0"/>
          </a:p>
          <a:p>
            <a:pPr algn="ctr">
              <a:buNone/>
            </a:pPr>
            <a:r>
              <a:rPr lang="uk-UA" b="1" i="1" dirty="0" smtClean="0"/>
              <a:t>Форми навчання:</a:t>
            </a:r>
            <a:endParaRPr lang="uk-UA" dirty="0" smtClean="0"/>
          </a:p>
          <a:p>
            <a:pPr lvl="0"/>
            <a:r>
              <a:rPr lang="uk-UA" dirty="0" smtClean="0"/>
              <a:t>курси;</a:t>
            </a:r>
          </a:p>
          <a:p>
            <a:pPr lvl="0"/>
            <a:r>
              <a:rPr lang="uk-UA" dirty="0" smtClean="0"/>
              <a:t>семінари;</a:t>
            </a:r>
          </a:p>
          <a:p>
            <a:pPr lvl="0"/>
            <a:r>
              <a:rPr lang="uk-UA" dirty="0" smtClean="0"/>
              <a:t>тренінги.</a:t>
            </a:r>
          </a:p>
          <a:p>
            <a:pPr>
              <a:buNone/>
            </a:pPr>
            <a:r>
              <a:rPr lang="uk-UA" b="1" i="1" dirty="0" smtClean="0"/>
              <a:t> </a:t>
            </a:r>
            <a:endParaRPr lang="uk-UA" dirty="0" smtClean="0"/>
          </a:p>
          <a:p>
            <a:pPr>
              <a:buNone/>
            </a:pPr>
            <a:r>
              <a:rPr lang="uk-UA" b="1" i="1" dirty="0" smtClean="0"/>
              <a:t>Форми організації освітнього процесу та види навчальних занять:</a:t>
            </a:r>
            <a:endParaRPr lang="uk-UA" dirty="0" smtClean="0"/>
          </a:p>
          <a:p>
            <a:pPr lvl="0"/>
            <a:r>
              <a:rPr lang="uk-UA" dirty="0" smtClean="0"/>
              <a:t>навчальні заняття: лекція, семінар, практичне заняття, колоквіум, «круглий стіл», ділова гра та </a:t>
            </a:r>
            <a:r>
              <a:rPr lang="uk-UA" dirty="0" err="1" smtClean="0"/>
              <a:t>інш</a:t>
            </a:r>
            <a:r>
              <a:rPr lang="uk-UA" dirty="0" smtClean="0"/>
              <a:t>;</a:t>
            </a:r>
          </a:p>
          <a:p>
            <a:pPr lvl="0"/>
            <a:r>
              <a:rPr lang="uk-UA" dirty="0" smtClean="0"/>
              <a:t>самостійна робота.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725144"/>
            <a:ext cx="8183880" cy="108012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	Університет </a:t>
            </a:r>
            <a:r>
              <a:rPr lang="uk-UA" dirty="0" smtClean="0"/>
              <a:t>«Україна».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b="1" i="1" dirty="0" smtClean="0">
                <a:solidFill>
                  <a:schemeClr val="accent5"/>
                </a:solidFill>
              </a:rPr>
              <a:t>Іванова Ірина Борисівна</a:t>
            </a:r>
            <a:endParaRPr lang="uk-UA" dirty="0" smtClean="0">
              <a:solidFill>
                <a:schemeClr val="accent5"/>
              </a:solidFill>
            </a:endParaRPr>
          </a:p>
          <a:p>
            <a:pPr>
              <a:buNone/>
            </a:pPr>
            <a:r>
              <a:rPr lang="uk-UA" dirty="0" smtClean="0"/>
              <a:t>Кандидат педагогічних наук,</a:t>
            </a:r>
          </a:p>
          <a:p>
            <a:pPr>
              <a:buNone/>
            </a:pPr>
            <a:r>
              <a:rPr lang="uk-UA" dirty="0" smtClean="0"/>
              <a:t>доцент кафедри соціальної роботи та педагогіки.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749776"/>
          </a:xfrm>
        </p:spPr>
        <p:txBody>
          <a:bodyPr/>
          <a:lstStyle/>
          <a:p>
            <a:r>
              <a:rPr lang="uk-UA" dirty="0" smtClean="0"/>
              <a:t>		Меморандум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482824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/>
              <a:t>Существуют три вида образовательной деятельности:</a:t>
            </a:r>
            <a:endParaRPr lang="uk-UA" dirty="0" smtClean="0"/>
          </a:p>
          <a:p>
            <a:pPr lvl="0"/>
            <a:r>
              <a:rPr lang="uk-UA" b="1" dirty="0" err="1" smtClean="0"/>
              <a:t>формальное</a:t>
            </a:r>
            <a:r>
              <a:rPr lang="uk-UA" b="1" dirty="0" smtClean="0"/>
              <a:t> </a:t>
            </a:r>
            <a:r>
              <a:rPr lang="uk-UA" b="1" dirty="0" err="1" smtClean="0"/>
              <a:t>образование</a:t>
            </a:r>
            <a:r>
              <a:rPr lang="uk-UA" dirty="0" smtClean="0"/>
              <a:t>, </a:t>
            </a:r>
            <a:r>
              <a:rPr lang="uk-UA" dirty="0" err="1" smtClean="0"/>
              <a:t>завершающееся</a:t>
            </a:r>
            <a:r>
              <a:rPr lang="uk-UA" dirty="0" smtClean="0"/>
              <a:t> </a:t>
            </a:r>
            <a:r>
              <a:rPr lang="uk-UA" dirty="0" err="1" smtClean="0"/>
              <a:t>выдачей</a:t>
            </a:r>
            <a:r>
              <a:rPr lang="uk-UA" dirty="0" smtClean="0"/>
              <a:t> </a:t>
            </a:r>
            <a:r>
              <a:rPr lang="uk-UA" dirty="0" err="1" smtClean="0"/>
              <a:t>общепризнанного</a:t>
            </a:r>
            <a:r>
              <a:rPr lang="uk-UA" dirty="0" smtClean="0"/>
              <a:t> диплома </a:t>
            </a:r>
            <a:r>
              <a:rPr lang="uk-UA" dirty="0" err="1" smtClean="0"/>
              <a:t>или</a:t>
            </a:r>
            <a:r>
              <a:rPr lang="uk-UA" dirty="0" smtClean="0"/>
              <a:t> </a:t>
            </a:r>
            <a:r>
              <a:rPr lang="uk-UA" dirty="0" err="1" smtClean="0"/>
              <a:t>аттестата</a:t>
            </a:r>
            <a:r>
              <a:rPr lang="uk-UA" dirty="0" smtClean="0"/>
              <a:t>; </a:t>
            </a:r>
          </a:p>
          <a:p>
            <a:pPr lvl="0"/>
            <a:r>
              <a:rPr lang="uk-UA" b="1" dirty="0" err="1" smtClean="0"/>
              <a:t>неформальное</a:t>
            </a:r>
            <a:r>
              <a:rPr lang="uk-UA" b="1" dirty="0" smtClean="0"/>
              <a:t> </a:t>
            </a:r>
            <a:r>
              <a:rPr lang="uk-UA" b="1" dirty="0" err="1" smtClean="0"/>
              <a:t>образование</a:t>
            </a:r>
            <a:r>
              <a:rPr lang="uk-UA" dirty="0" smtClean="0"/>
              <a:t>, </a:t>
            </a:r>
            <a:r>
              <a:rPr lang="uk-UA" dirty="0" err="1" smtClean="0"/>
              <a:t>обычно</a:t>
            </a:r>
            <a:r>
              <a:rPr lang="uk-UA" dirty="0" smtClean="0"/>
              <a:t> не </a:t>
            </a:r>
            <a:r>
              <a:rPr lang="uk-UA" dirty="0" err="1" smtClean="0"/>
              <a:t>сопровождающееся</a:t>
            </a:r>
            <a:r>
              <a:rPr lang="uk-UA" dirty="0" smtClean="0"/>
              <a:t> </a:t>
            </a:r>
            <a:r>
              <a:rPr lang="uk-UA" dirty="0" err="1" smtClean="0"/>
              <a:t>выдачей</a:t>
            </a:r>
            <a:r>
              <a:rPr lang="uk-UA" dirty="0" smtClean="0"/>
              <a:t> документа, </a:t>
            </a:r>
            <a:r>
              <a:rPr lang="uk-UA" dirty="0" err="1" smtClean="0"/>
              <a:t>происходящее</a:t>
            </a:r>
            <a:r>
              <a:rPr lang="uk-UA" dirty="0" smtClean="0"/>
              <a:t> в </a:t>
            </a:r>
            <a:r>
              <a:rPr lang="uk-UA" dirty="0" err="1" smtClean="0"/>
              <a:t>образовательных</a:t>
            </a:r>
            <a:r>
              <a:rPr lang="uk-UA" dirty="0" smtClean="0"/>
              <a:t> </a:t>
            </a:r>
            <a:r>
              <a:rPr lang="uk-UA" dirty="0" err="1" smtClean="0"/>
              <a:t>учреждениях</a:t>
            </a:r>
            <a:r>
              <a:rPr lang="uk-UA" dirty="0" smtClean="0"/>
              <a:t> </a:t>
            </a:r>
            <a:r>
              <a:rPr lang="uk-UA" dirty="0" err="1" smtClean="0"/>
              <a:t>или</a:t>
            </a:r>
            <a:r>
              <a:rPr lang="uk-UA" dirty="0" smtClean="0"/>
              <a:t> </a:t>
            </a:r>
            <a:r>
              <a:rPr lang="uk-UA" dirty="0" err="1" smtClean="0"/>
              <a:t>общественных</a:t>
            </a:r>
            <a:r>
              <a:rPr lang="uk-UA" dirty="0" smtClean="0"/>
              <a:t> </a:t>
            </a:r>
            <a:r>
              <a:rPr lang="uk-UA" dirty="0" err="1" smtClean="0"/>
              <a:t>организациях</a:t>
            </a:r>
            <a:r>
              <a:rPr lang="uk-UA" dirty="0" smtClean="0"/>
              <a:t>, клубах и кружках, а </a:t>
            </a:r>
            <a:r>
              <a:rPr lang="uk-UA" dirty="0" err="1" smtClean="0"/>
              <a:t>также</a:t>
            </a:r>
            <a:r>
              <a:rPr lang="uk-UA" dirty="0" smtClean="0"/>
              <a:t> </a:t>
            </a:r>
            <a:r>
              <a:rPr lang="uk-UA" dirty="0" err="1" smtClean="0"/>
              <a:t>во</a:t>
            </a:r>
            <a:r>
              <a:rPr lang="uk-UA" dirty="0" smtClean="0"/>
              <a:t> </a:t>
            </a:r>
            <a:r>
              <a:rPr lang="uk-UA" dirty="0" err="1" smtClean="0"/>
              <a:t>время</a:t>
            </a:r>
            <a:r>
              <a:rPr lang="uk-UA" dirty="0" smtClean="0"/>
              <a:t> </a:t>
            </a:r>
            <a:r>
              <a:rPr lang="uk-UA" dirty="0" err="1" smtClean="0"/>
              <a:t>индивидуальных</a:t>
            </a:r>
            <a:r>
              <a:rPr lang="uk-UA" dirty="0" smtClean="0"/>
              <a:t> занятий с репетитором </a:t>
            </a:r>
            <a:r>
              <a:rPr lang="uk-UA" dirty="0" err="1" smtClean="0"/>
              <a:t>или</a:t>
            </a:r>
            <a:r>
              <a:rPr lang="uk-UA" dirty="0" smtClean="0"/>
              <a:t> тренером; </a:t>
            </a:r>
          </a:p>
          <a:p>
            <a:pPr lvl="0"/>
            <a:r>
              <a:rPr lang="uk-UA" b="1" dirty="0" err="1" smtClean="0"/>
              <a:t>информальное</a:t>
            </a:r>
            <a:r>
              <a:rPr lang="uk-UA" b="1" dirty="0" smtClean="0"/>
              <a:t> </a:t>
            </a:r>
            <a:r>
              <a:rPr lang="uk-UA" b="1" dirty="0" err="1" smtClean="0"/>
              <a:t>образование</a:t>
            </a:r>
            <a:r>
              <a:rPr lang="uk-UA" dirty="0" smtClean="0"/>
              <a:t>, наша </a:t>
            </a:r>
            <a:r>
              <a:rPr lang="uk-UA" dirty="0" err="1" smtClean="0"/>
              <a:t>индивидуальная</a:t>
            </a:r>
            <a:r>
              <a:rPr lang="uk-UA" dirty="0" smtClean="0"/>
              <a:t> </a:t>
            </a:r>
            <a:r>
              <a:rPr lang="uk-UA" dirty="0" err="1" smtClean="0"/>
              <a:t>познавательная</a:t>
            </a:r>
            <a:r>
              <a:rPr lang="uk-UA" dirty="0" smtClean="0"/>
              <a:t> </a:t>
            </a:r>
            <a:r>
              <a:rPr lang="uk-UA" dirty="0" err="1" smtClean="0"/>
              <a:t>деятельность</a:t>
            </a:r>
            <a:r>
              <a:rPr lang="uk-UA" dirty="0" smtClean="0"/>
              <a:t>, </a:t>
            </a:r>
            <a:r>
              <a:rPr lang="uk-UA" dirty="0" err="1" smtClean="0"/>
              <a:t>сопровождающая</a:t>
            </a:r>
            <a:r>
              <a:rPr lang="uk-UA" dirty="0" smtClean="0"/>
              <a:t> нашу </a:t>
            </a:r>
            <a:r>
              <a:rPr lang="uk-UA" dirty="0" err="1" smtClean="0"/>
              <a:t>повседневную</a:t>
            </a:r>
            <a:r>
              <a:rPr lang="uk-UA" dirty="0" smtClean="0"/>
              <a:t> </a:t>
            </a:r>
            <a:r>
              <a:rPr lang="uk-UA" dirty="0" err="1" smtClean="0"/>
              <a:t>жизнь</a:t>
            </a:r>
            <a:r>
              <a:rPr lang="uk-UA" dirty="0" smtClean="0"/>
              <a:t> и не </a:t>
            </a:r>
            <a:r>
              <a:rPr lang="uk-UA" dirty="0" err="1" smtClean="0"/>
              <a:t>обязательно</a:t>
            </a:r>
            <a:r>
              <a:rPr lang="uk-UA" dirty="0" smtClean="0"/>
              <a:t> </a:t>
            </a:r>
            <a:r>
              <a:rPr lang="uk-UA" dirty="0" err="1" smtClean="0"/>
              <a:t>носящая</a:t>
            </a:r>
            <a:r>
              <a:rPr lang="uk-UA" dirty="0" smtClean="0"/>
              <a:t> </a:t>
            </a:r>
            <a:r>
              <a:rPr lang="uk-UA" dirty="0" err="1" smtClean="0"/>
              <a:t>целенаправленный</a:t>
            </a:r>
            <a:r>
              <a:rPr lang="uk-UA" dirty="0" smtClean="0"/>
              <a:t> характер. 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677768"/>
          </a:xfrm>
        </p:spPr>
        <p:txBody>
          <a:bodyPr/>
          <a:lstStyle/>
          <a:p>
            <a:r>
              <a:rPr lang="uk-UA" dirty="0" smtClean="0"/>
              <a:t>		Меморандум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554832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		До </a:t>
            </a:r>
            <a:r>
              <a:rPr lang="ru-RU" dirty="0" smtClean="0"/>
              <a:t>сих пор, при формировании политики в области образования учитывалось лишь формальное образование, а остальным двум категориям не уделялось практически никакого внимания. Континуум непрерывного образования делает неформальное и </a:t>
            </a:r>
            <a:r>
              <a:rPr lang="ru-RU" dirty="0" err="1" smtClean="0"/>
              <a:t>информальное</a:t>
            </a:r>
            <a:r>
              <a:rPr lang="ru-RU" dirty="0" smtClean="0"/>
              <a:t> образование равноправными участниками процесса обучения. </a:t>
            </a:r>
            <a:endParaRPr lang="uk-UA" dirty="0" smtClean="0"/>
          </a:p>
          <a:p>
            <a:pPr>
              <a:buNone/>
            </a:pPr>
            <a:r>
              <a:rPr lang="ru-RU" dirty="0" smtClean="0"/>
              <a:t>		Термин </a:t>
            </a:r>
            <a:r>
              <a:rPr lang="uk-UA" dirty="0" smtClean="0"/>
              <a:t>«</a:t>
            </a:r>
            <a:r>
              <a:rPr lang="ru-RU" dirty="0" smtClean="0"/>
              <a:t>образование длиною в жизнь</a:t>
            </a:r>
            <a:r>
              <a:rPr lang="uk-UA" dirty="0" smtClean="0"/>
              <a:t>»</a:t>
            </a:r>
            <a:r>
              <a:rPr lang="ru-RU" dirty="0" smtClean="0"/>
              <a:t> выделяет временной фактор непрерывного образования. Недавно появился термин </a:t>
            </a:r>
            <a:r>
              <a:rPr lang="uk-UA" dirty="0" smtClean="0"/>
              <a:t>«</a:t>
            </a:r>
            <a:r>
              <a:rPr lang="ru-RU" b="1" dirty="0" smtClean="0"/>
              <a:t>образование шириною в жизнь</a:t>
            </a:r>
            <a:r>
              <a:rPr lang="uk-UA" b="1" dirty="0" smtClean="0"/>
              <a:t>»</a:t>
            </a:r>
            <a:r>
              <a:rPr lang="uk-UA" dirty="0" smtClean="0"/>
              <a:t> </a:t>
            </a:r>
            <a:r>
              <a:rPr lang="ru-RU" b="1" i="1" dirty="0" smtClean="0"/>
              <a:t>(</a:t>
            </a:r>
            <a:r>
              <a:rPr lang="ru-RU" b="1" i="1" dirty="0" err="1" smtClean="0"/>
              <a:t>lifewide</a:t>
            </a:r>
            <a:r>
              <a:rPr lang="ru-RU" b="1" i="1" dirty="0" smtClean="0"/>
              <a:t> </a:t>
            </a:r>
            <a:r>
              <a:rPr lang="ru-RU" b="1" i="1" dirty="0" err="1" smtClean="0"/>
              <a:t>learning</a:t>
            </a:r>
            <a:r>
              <a:rPr lang="ru-RU" b="1" i="1" dirty="0" smtClean="0"/>
              <a:t>),</a:t>
            </a:r>
            <a:r>
              <a:rPr lang="ru-RU" dirty="0" smtClean="0"/>
              <a:t> который акцентирует не только постоянство процесса обучения, но и разнообразие его форм - формальное, неформальное и </a:t>
            </a:r>
            <a:r>
              <a:rPr lang="ru-RU" dirty="0" err="1" smtClean="0"/>
              <a:t>информальное</a:t>
            </a:r>
            <a:r>
              <a:rPr lang="ru-RU" dirty="0" smtClean="0"/>
              <a:t>. Он напоминает нам о том, что обучение может быть одновременно приятным и полезным и происходить как в образовательном учреждении, так и в семье, в компании друзей, на рабочем месте или в клубе по интересам.</a:t>
            </a:r>
            <a:endParaRPr lang="uk-UA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677768"/>
          </a:xfrm>
        </p:spPr>
        <p:txBody>
          <a:bodyPr/>
          <a:lstStyle/>
          <a:p>
            <a:r>
              <a:rPr lang="uk-UA" dirty="0" smtClean="0"/>
              <a:t>			</a:t>
            </a:r>
            <a:r>
              <a:rPr lang="uk-UA" dirty="0" err="1" smtClean="0"/>
              <a:t>Коммюніке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dirty="0" smtClean="0"/>
              <a:t>	</a:t>
            </a:r>
            <a:r>
              <a:rPr lang="ru-RU" b="1" i="1" dirty="0" smtClean="0"/>
              <a:t>Обучение </a:t>
            </a:r>
            <a:r>
              <a:rPr lang="ru-RU" b="1" i="1" dirty="0" smtClean="0"/>
              <a:t>взрослых: учиться никогда не поздно</a:t>
            </a:r>
            <a:endParaRPr lang="uk-UA" b="1" i="1" dirty="0" smtClean="0"/>
          </a:p>
          <a:p>
            <a:pPr>
              <a:buNone/>
            </a:pPr>
            <a:r>
              <a:rPr lang="ru-RU" dirty="0" smtClean="0"/>
              <a:t>			Коммюнике </a:t>
            </a:r>
            <a:r>
              <a:rPr lang="ru-RU" dirty="0" smtClean="0"/>
              <a:t>Комиссии Европейских Обществ</a:t>
            </a:r>
            <a:endParaRPr lang="uk-UA" dirty="0" smtClean="0"/>
          </a:p>
          <a:p>
            <a:pPr>
              <a:buNone/>
            </a:pPr>
            <a:r>
              <a:rPr lang="ru-RU" dirty="0" smtClean="0"/>
              <a:t>			Брюссель,23 </a:t>
            </a:r>
            <a:r>
              <a:rPr lang="ru-RU" dirty="0" smtClean="0"/>
              <a:t>октября 2006 года.</a:t>
            </a:r>
            <a:endParaRPr lang="uk-UA" dirty="0" smtClean="0"/>
          </a:p>
          <a:p>
            <a:pPr>
              <a:buNone/>
            </a:pPr>
            <a:r>
              <a:rPr lang="ru-RU" dirty="0" smtClean="0"/>
              <a:t>			КОМ </a:t>
            </a:r>
            <a:r>
              <a:rPr lang="ru-RU" dirty="0" smtClean="0"/>
              <a:t>(2006) 614 окончательный.</a:t>
            </a:r>
            <a:endParaRPr lang="uk-UA" dirty="0" smtClean="0"/>
          </a:p>
          <a:p>
            <a:pPr>
              <a:buNone/>
            </a:pPr>
            <a:r>
              <a:rPr lang="ru-RU" dirty="0" smtClean="0"/>
              <a:t>		Коммюнике </a:t>
            </a:r>
            <a:r>
              <a:rPr lang="ru-RU" dirty="0" smtClean="0"/>
              <a:t>Европейской Комиссии, изданное в 2001 году под названием </a:t>
            </a:r>
            <a:r>
              <a:rPr lang="ru-RU" i="1" dirty="0" smtClean="0"/>
              <a:t>Осуществление на европейском пространстве</a:t>
            </a:r>
            <a:r>
              <a:rPr lang="ru-RU" dirty="0" smtClean="0"/>
              <a:t>  </a:t>
            </a:r>
            <a:r>
              <a:rPr lang="ru-RU" i="1" dirty="0" smtClean="0"/>
              <a:t>образования на протяжении всей жизни, </a:t>
            </a:r>
            <a:r>
              <a:rPr lang="ru-RU" dirty="0" smtClean="0"/>
              <a:t>а также </a:t>
            </a:r>
            <a:r>
              <a:rPr lang="ru-RU" i="1" dirty="0" smtClean="0"/>
              <a:t>Решение </a:t>
            </a:r>
            <a:r>
              <a:rPr lang="ru-RU" dirty="0" smtClean="0"/>
              <a:t>Совета  </a:t>
            </a:r>
            <a:r>
              <a:rPr lang="ru-RU" i="1" dirty="0" smtClean="0"/>
              <a:t>Об образовании</a:t>
            </a:r>
            <a:r>
              <a:rPr lang="ru-RU" dirty="0" smtClean="0"/>
              <a:t> </a:t>
            </a:r>
            <a:r>
              <a:rPr lang="uk-UA" i="1" dirty="0" smtClean="0"/>
              <a:t>на </a:t>
            </a:r>
            <a:r>
              <a:rPr lang="uk-UA" i="1" dirty="0" err="1" smtClean="0"/>
              <a:t>протяжении</a:t>
            </a:r>
            <a:r>
              <a:rPr lang="uk-UA" i="1" dirty="0" smtClean="0"/>
              <a:t> </a:t>
            </a:r>
            <a:r>
              <a:rPr lang="uk-UA" i="1" dirty="0" err="1" smtClean="0"/>
              <a:t>всей</a:t>
            </a:r>
            <a:r>
              <a:rPr lang="uk-UA" i="1" dirty="0" smtClean="0"/>
              <a:t> </a:t>
            </a:r>
            <a:r>
              <a:rPr lang="uk-UA" i="1" dirty="0" err="1" smtClean="0"/>
              <a:t>жизни</a:t>
            </a:r>
            <a:r>
              <a:rPr lang="ru-RU" i="1" dirty="0" smtClean="0"/>
              <a:t>, </a:t>
            </a:r>
            <a:r>
              <a:rPr lang="ru-RU" dirty="0" smtClean="0"/>
              <a:t> принятое в 2002 году подчеркивают, что обучение на протяжении всей жизни  является необходимым не только с точки зрения </a:t>
            </a:r>
            <a:r>
              <a:rPr lang="ru-RU" dirty="0" err="1" smtClean="0"/>
              <a:t>конкурентноспособности</a:t>
            </a:r>
            <a:r>
              <a:rPr lang="ru-RU" dirty="0" smtClean="0"/>
              <a:t> и занятости, но и точки зрения социального сплочения общества, активной гражданской позиции и личного развития человека. А основным элементом образования на протяжении всей жизни является обучение взрослых.</a:t>
            </a:r>
            <a:endParaRPr lang="uk-UA" dirty="0" smtClean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301208"/>
            <a:ext cx="8183880" cy="50405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			</a:t>
            </a:r>
            <a:r>
              <a:rPr lang="uk-UA" dirty="0" err="1" smtClean="0"/>
              <a:t>Коммюніке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		Существует </a:t>
            </a:r>
            <a:r>
              <a:rPr lang="ru-RU" dirty="0" smtClean="0"/>
              <a:t>несколько определений обучения взрослых, однако согласно определению настоящего Коммюнике, </a:t>
            </a:r>
            <a:r>
              <a:rPr lang="ru-RU" b="1" dirty="0" smtClean="0"/>
              <a:t>обучением взрослых можно считать</a:t>
            </a:r>
            <a:r>
              <a:rPr lang="ru-RU" dirty="0" smtClean="0"/>
              <a:t> </a:t>
            </a:r>
            <a:r>
              <a:rPr lang="ru-RU" i="1" dirty="0" smtClean="0"/>
              <a:t>все формы такого обучения, в котором принимают участие взрослые, после того как вышли из   образовательно-подготовительной системы (даже при получении образования например третьей степени (высшего)</a:t>
            </a:r>
            <a:endParaRPr lang="uk-UA" dirty="0" smtClean="0"/>
          </a:p>
          <a:p>
            <a:pPr>
              <a:buNone/>
            </a:pPr>
            <a:r>
              <a:rPr lang="ru-RU" dirty="0" smtClean="0"/>
              <a:t>		Ключевые </a:t>
            </a:r>
            <a:r>
              <a:rPr lang="ru-RU" dirty="0" smtClean="0"/>
              <a:t>элементы образования и подготовки - в осуществлении целей, определенных </a:t>
            </a:r>
            <a:r>
              <a:rPr lang="ru-RU" i="1" dirty="0" smtClean="0"/>
              <a:t>Лиссабонской </a:t>
            </a:r>
            <a:r>
              <a:rPr lang="ru-RU" i="1" dirty="0" err="1" smtClean="0"/>
              <a:t>Стратегей</a:t>
            </a:r>
            <a:r>
              <a:rPr lang="ru-RU" dirty="0" smtClean="0"/>
              <a:t>, это </a:t>
            </a:r>
            <a:r>
              <a:rPr lang="ru-RU" b="1" i="1" dirty="0" smtClean="0"/>
              <a:t>экономический рост, </a:t>
            </a:r>
            <a:r>
              <a:rPr lang="ru-RU" b="1" i="1" dirty="0" err="1" smtClean="0"/>
              <a:t>конкурентноспособность</a:t>
            </a:r>
            <a:r>
              <a:rPr lang="ru-RU" b="1" i="1" dirty="0" smtClean="0"/>
              <a:t> и социальное сплочение общества</a:t>
            </a:r>
            <a:endParaRPr lang="uk-UA" dirty="0" smtClean="0"/>
          </a:p>
          <a:p>
            <a:pPr>
              <a:buNone/>
            </a:pPr>
            <a:r>
              <a:rPr lang="uk-UA" b="1" dirty="0" smtClean="0"/>
              <a:t> </a:t>
            </a:r>
            <a:endParaRPr lang="uk-UA" dirty="0" smtClean="0"/>
          </a:p>
          <a:p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157192"/>
            <a:ext cx="8183880" cy="57606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	Болонський процес 2020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b="1" dirty="0" smtClean="0"/>
              <a:t>			</a:t>
            </a:r>
            <a:r>
              <a:rPr lang="uk-UA" b="1" dirty="0" err="1" smtClean="0"/>
              <a:t>Болонский</a:t>
            </a:r>
            <a:r>
              <a:rPr lang="uk-UA" b="1" dirty="0" smtClean="0"/>
              <a:t> </a:t>
            </a:r>
            <a:r>
              <a:rPr lang="uk-UA" b="1" dirty="0" err="1" smtClean="0"/>
              <a:t>процесс</a:t>
            </a:r>
            <a:r>
              <a:rPr lang="uk-UA" b="1" dirty="0" smtClean="0"/>
              <a:t> 2020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	</a:t>
            </a:r>
            <a:r>
              <a:rPr lang="uk-UA" dirty="0" err="1" smtClean="0"/>
              <a:t>Пространство</a:t>
            </a:r>
            <a:r>
              <a:rPr lang="uk-UA" dirty="0" smtClean="0"/>
              <a:t> </a:t>
            </a:r>
            <a:r>
              <a:rPr lang="uk-UA" dirty="0" err="1" smtClean="0"/>
              <a:t>европейского</a:t>
            </a:r>
            <a:r>
              <a:rPr lang="uk-UA" dirty="0" smtClean="0"/>
              <a:t> </a:t>
            </a:r>
            <a:r>
              <a:rPr lang="uk-UA" dirty="0" err="1" smtClean="0"/>
              <a:t>высшего</a:t>
            </a:r>
            <a:r>
              <a:rPr lang="uk-UA" dirty="0" smtClean="0"/>
              <a:t> </a:t>
            </a:r>
            <a:r>
              <a:rPr lang="uk-UA" dirty="0" err="1" smtClean="0"/>
              <a:t>образования</a:t>
            </a:r>
            <a:r>
              <a:rPr lang="uk-UA" dirty="0" smtClean="0"/>
              <a:t> в </a:t>
            </a:r>
            <a:r>
              <a:rPr lang="uk-UA" dirty="0" err="1" smtClean="0"/>
              <a:t>новом</a:t>
            </a:r>
            <a:r>
              <a:rPr lang="uk-UA" dirty="0" smtClean="0"/>
              <a:t> </a:t>
            </a:r>
            <a:r>
              <a:rPr lang="uk-UA" dirty="0" err="1" smtClean="0"/>
              <a:t>десятилетии</a:t>
            </a:r>
            <a:endParaRPr lang="uk-UA" dirty="0" smtClean="0"/>
          </a:p>
          <a:p>
            <a:pPr>
              <a:buNone/>
            </a:pPr>
            <a:r>
              <a:rPr lang="uk-UA" dirty="0" err="1" smtClean="0"/>
              <a:t>Коммюнике</a:t>
            </a:r>
            <a:r>
              <a:rPr lang="uk-UA" dirty="0" smtClean="0"/>
              <a:t> </a:t>
            </a:r>
            <a:r>
              <a:rPr lang="uk-UA" dirty="0" err="1" smtClean="0"/>
              <a:t>Конференции</a:t>
            </a:r>
            <a:r>
              <a:rPr lang="uk-UA" dirty="0" smtClean="0"/>
              <a:t> </a:t>
            </a:r>
            <a:r>
              <a:rPr lang="uk-UA" dirty="0" err="1" smtClean="0"/>
              <a:t>Европейских</a:t>
            </a:r>
            <a:r>
              <a:rPr lang="uk-UA" dirty="0" smtClean="0"/>
              <a:t> </a:t>
            </a:r>
            <a:r>
              <a:rPr lang="uk-UA" dirty="0" err="1" smtClean="0"/>
              <a:t>министров</a:t>
            </a:r>
            <a:r>
              <a:rPr lang="uk-UA" dirty="0" smtClean="0"/>
              <a:t>, </a:t>
            </a:r>
            <a:r>
              <a:rPr lang="uk-UA" dirty="0" err="1" smtClean="0"/>
              <a:t>ответственных</a:t>
            </a:r>
            <a:r>
              <a:rPr lang="uk-UA" dirty="0" smtClean="0"/>
              <a:t> за </a:t>
            </a:r>
            <a:r>
              <a:rPr lang="uk-UA" dirty="0" err="1" smtClean="0"/>
              <a:t>высшее</a:t>
            </a:r>
            <a:r>
              <a:rPr lang="uk-UA" dirty="0" smtClean="0"/>
              <a:t> </a:t>
            </a:r>
            <a:r>
              <a:rPr lang="uk-UA" dirty="0" err="1" smtClean="0"/>
              <a:t>образование</a:t>
            </a:r>
            <a:r>
              <a:rPr lang="uk-UA" dirty="0" smtClean="0"/>
              <a:t>,</a:t>
            </a:r>
          </a:p>
          <a:p>
            <a:pPr>
              <a:buNone/>
            </a:pPr>
            <a:r>
              <a:rPr lang="uk-UA" dirty="0" smtClean="0"/>
              <a:t>	</a:t>
            </a:r>
            <a:r>
              <a:rPr lang="uk-UA" dirty="0" err="1" smtClean="0"/>
              <a:t>Левен</a:t>
            </a:r>
            <a:r>
              <a:rPr lang="uk-UA" dirty="0" smtClean="0"/>
              <a:t> </a:t>
            </a:r>
            <a:r>
              <a:rPr lang="uk-UA" dirty="0" smtClean="0"/>
              <a:t>/ </a:t>
            </a:r>
            <a:r>
              <a:rPr lang="uk-UA" dirty="0" err="1" smtClean="0"/>
              <a:t>Лувен-ла-Нев</a:t>
            </a:r>
            <a:r>
              <a:rPr lang="uk-UA" dirty="0" smtClean="0"/>
              <a:t>, 28-29 </a:t>
            </a:r>
            <a:r>
              <a:rPr lang="uk-UA" dirty="0" err="1" smtClean="0"/>
              <a:t>апреля</a:t>
            </a:r>
            <a:r>
              <a:rPr lang="uk-UA" dirty="0" smtClean="0"/>
              <a:t> 2009</a:t>
            </a:r>
          </a:p>
          <a:p>
            <a:pPr>
              <a:buNone/>
            </a:pPr>
            <a:r>
              <a:rPr lang="uk-UA" b="1" dirty="0" smtClean="0"/>
              <a:t>	</a:t>
            </a:r>
            <a:r>
              <a:rPr lang="uk-UA" b="1" dirty="0" err="1" smtClean="0"/>
              <a:t>Непрерывное</a:t>
            </a:r>
            <a:r>
              <a:rPr lang="uk-UA" b="1" dirty="0" smtClean="0"/>
              <a:t> </a:t>
            </a:r>
            <a:r>
              <a:rPr lang="uk-UA" b="1" dirty="0" err="1" smtClean="0"/>
              <a:t>обучение</a:t>
            </a:r>
            <a:endParaRPr lang="uk-UA" dirty="0" smtClean="0"/>
          </a:p>
          <a:p>
            <a:pPr>
              <a:buNone/>
            </a:pPr>
            <a:r>
              <a:rPr lang="uk-UA" b="1" dirty="0" smtClean="0"/>
              <a:t> </a:t>
            </a:r>
            <a:r>
              <a:rPr lang="uk-UA" dirty="0" smtClean="0"/>
              <a:t>10. </a:t>
            </a:r>
            <a:r>
              <a:rPr lang="uk-UA" dirty="0" err="1" smtClean="0"/>
              <a:t>Расширение</a:t>
            </a:r>
            <a:r>
              <a:rPr lang="uk-UA" dirty="0" smtClean="0"/>
              <a:t> </a:t>
            </a:r>
            <a:r>
              <a:rPr lang="uk-UA" dirty="0" err="1" smtClean="0"/>
              <a:t>участия</a:t>
            </a:r>
            <a:r>
              <a:rPr lang="uk-UA" dirty="0" smtClean="0"/>
              <a:t> </a:t>
            </a:r>
            <a:r>
              <a:rPr lang="uk-UA" dirty="0" err="1" smtClean="0"/>
              <a:t>должно</a:t>
            </a:r>
            <a:r>
              <a:rPr lang="uk-UA" dirty="0" smtClean="0"/>
              <a:t> </a:t>
            </a:r>
            <a:r>
              <a:rPr lang="uk-UA" dirty="0" err="1" smtClean="0"/>
              <a:t>быть</a:t>
            </a:r>
            <a:r>
              <a:rPr lang="uk-UA" dirty="0" smtClean="0"/>
              <a:t> </a:t>
            </a:r>
            <a:r>
              <a:rPr lang="uk-UA" dirty="0" err="1" smtClean="0"/>
              <a:t>также</a:t>
            </a:r>
            <a:r>
              <a:rPr lang="uk-UA" dirty="0" smtClean="0"/>
              <a:t> </a:t>
            </a:r>
            <a:r>
              <a:rPr lang="uk-UA" dirty="0" err="1" smtClean="0"/>
              <a:t>достигнуто</a:t>
            </a:r>
            <a:r>
              <a:rPr lang="uk-UA" dirty="0" smtClean="0"/>
              <a:t> </a:t>
            </a:r>
            <a:r>
              <a:rPr lang="uk-UA" dirty="0" err="1" smtClean="0"/>
              <a:t>путем</a:t>
            </a:r>
            <a:r>
              <a:rPr lang="uk-UA" dirty="0" smtClean="0"/>
              <a:t> </a:t>
            </a:r>
            <a:r>
              <a:rPr lang="uk-UA" dirty="0" err="1" smtClean="0"/>
              <a:t>непрерывного</a:t>
            </a:r>
            <a:r>
              <a:rPr lang="uk-UA" dirty="0" smtClean="0"/>
              <a:t> </a:t>
            </a:r>
            <a:r>
              <a:rPr lang="uk-UA" dirty="0" err="1" smtClean="0"/>
              <a:t>обучения</a:t>
            </a:r>
            <a:r>
              <a:rPr lang="uk-UA" dirty="0" smtClean="0"/>
              <a:t>, </a:t>
            </a:r>
            <a:r>
              <a:rPr lang="uk-UA" dirty="0" err="1" smtClean="0"/>
              <a:t>как</a:t>
            </a:r>
            <a:r>
              <a:rPr lang="uk-UA" dirty="0" smtClean="0"/>
              <a:t> </a:t>
            </a:r>
            <a:r>
              <a:rPr lang="uk-UA" dirty="0" err="1" smtClean="0"/>
              <a:t>неотъемлем</a:t>
            </a:r>
            <a:r>
              <a:rPr lang="kk-KZ" dirty="0" smtClean="0"/>
              <a:t>ой </a:t>
            </a:r>
            <a:r>
              <a:rPr lang="uk-UA" dirty="0" err="1" smtClean="0"/>
              <a:t>част</a:t>
            </a:r>
            <a:r>
              <a:rPr lang="kk-KZ" dirty="0" smtClean="0"/>
              <a:t>и </a:t>
            </a:r>
            <a:r>
              <a:rPr lang="uk-UA" dirty="0" err="1" smtClean="0"/>
              <a:t>системы</a:t>
            </a:r>
            <a:r>
              <a:rPr lang="uk-UA" dirty="0" smtClean="0"/>
              <a:t> </a:t>
            </a:r>
            <a:r>
              <a:rPr lang="uk-UA" dirty="0" err="1" smtClean="0"/>
              <a:t>образования</a:t>
            </a:r>
            <a:r>
              <a:rPr lang="uk-UA" dirty="0" smtClean="0"/>
              <a:t>. </a:t>
            </a:r>
            <a:r>
              <a:rPr lang="uk-UA" i="1" dirty="0" err="1" smtClean="0"/>
              <a:t>Непрерывное</a:t>
            </a:r>
            <a:r>
              <a:rPr lang="uk-UA" i="1" dirty="0" smtClean="0"/>
              <a:t> </a:t>
            </a:r>
            <a:r>
              <a:rPr lang="uk-UA" i="1" dirty="0" err="1" smtClean="0"/>
              <a:t>обучение</a:t>
            </a:r>
            <a:r>
              <a:rPr lang="uk-UA" i="1" dirty="0" smtClean="0"/>
              <a:t> </a:t>
            </a:r>
            <a:r>
              <a:rPr lang="kk-KZ" i="1" dirty="0" smtClean="0"/>
              <a:t> основано на </a:t>
            </a:r>
            <a:r>
              <a:rPr lang="uk-UA" i="1" dirty="0" smtClean="0"/>
              <a:t>принцип</a:t>
            </a:r>
            <a:r>
              <a:rPr lang="kk-KZ" i="1" dirty="0" smtClean="0"/>
              <a:t>е </a:t>
            </a:r>
            <a:r>
              <a:rPr lang="uk-UA" i="1" dirty="0" smtClean="0"/>
              <a:t> </a:t>
            </a:r>
            <a:r>
              <a:rPr lang="uk-UA" i="1" dirty="0" err="1" smtClean="0"/>
              <a:t>общественной</a:t>
            </a:r>
            <a:r>
              <a:rPr lang="uk-UA" i="1" dirty="0" smtClean="0"/>
              <a:t> </a:t>
            </a:r>
            <a:r>
              <a:rPr lang="uk-UA" i="1" dirty="0" err="1" smtClean="0"/>
              <a:t>ответственности</a:t>
            </a:r>
            <a:r>
              <a:rPr lang="uk-UA" i="1" dirty="0" smtClean="0"/>
              <a:t>.</a:t>
            </a:r>
            <a:r>
              <a:rPr lang="uk-UA" dirty="0" smtClean="0"/>
              <a:t> </a:t>
            </a:r>
            <a:r>
              <a:rPr lang="uk-UA" dirty="0" err="1" smtClean="0"/>
              <a:t>Доступность</a:t>
            </a:r>
            <a:r>
              <a:rPr lang="uk-UA" dirty="0" smtClean="0"/>
              <a:t>, </a:t>
            </a:r>
            <a:r>
              <a:rPr lang="uk-UA" dirty="0" err="1" smtClean="0"/>
              <a:t>качество</a:t>
            </a:r>
            <a:r>
              <a:rPr lang="uk-UA" dirty="0" smtClean="0"/>
              <a:t> </a:t>
            </a:r>
            <a:r>
              <a:rPr lang="uk-UA" dirty="0" err="1" smtClean="0"/>
              <a:t>предоставляемых</a:t>
            </a:r>
            <a:r>
              <a:rPr lang="uk-UA" dirty="0" smtClean="0"/>
              <a:t> услуг, </a:t>
            </a:r>
            <a:r>
              <a:rPr lang="uk-UA" dirty="0" err="1" smtClean="0"/>
              <a:t>прозрачность</a:t>
            </a:r>
            <a:r>
              <a:rPr lang="uk-UA" dirty="0" smtClean="0"/>
              <a:t> и </a:t>
            </a:r>
            <a:r>
              <a:rPr lang="uk-UA" dirty="0" err="1" smtClean="0"/>
              <a:t>информация</a:t>
            </a:r>
            <a:r>
              <a:rPr lang="uk-UA" dirty="0" smtClean="0"/>
              <a:t> </a:t>
            </a:r>
            <a:r>
              <a:rPr lang="uk-UA" dirty="0" err="1" smtClean="0"/>
              <a:t>должны</a:t>
            </a:r>
            <a:r>
              <a:rPr lang="uk-UA" dirty="0" smtClean="0"/>
              <a:t> </a:t>
            </a:r>
            <a:r>
              <a:rPr lang="uk-UA" dirty="0" err="1" smtClean="0"/>
              <a:t>быть</a:t>
            </a:r>
            <a:r>
              <a:rPr lang="uk-UA" dirty="0" smtClean="0"/>
              <a:t> </a:t>
            </a:r>
            <a:r>
              <a:rPr lang="uk-UA" dirty="0" err="1" smtClean="0"/>
              <a:t>обеспечены</a:t>
            </a:r>
            <a:r>
              <a:rPr lang="uk-UA" dirty="0" smtClean="0"/>
              <a:t>. </a:t>
            </a:r>
            <a:r>
              <a:rPr lang="uk-UA" b="1" i="1" dirty="0" err="1" smtClean="0">
                <a:solidFill>
                  <a:schemeClr val="accent5"/>
                </a:solidFill>
              </a:rPr>
              <a:t>Непрерывное</a:t>
            </a:r>
            <a:r>
              <a:rPr lang="uk-UA" b="1" i="1" dirty="0" smtClean="0">
                <a:solidFill>
                  <a:schemeClr val="accent5"/>
                </a:solidFill>
              </a:rPr>
              <a:t> </a:t>
            </a:r>
            <a:r>
              <a:rPr lang="uk-UA" b="1" i="1" dirty="0" err="1" smtClean="0">
                <a:solidFill>
                  <a:schemeClr val="accent5"/>
                </a:solidFill>
              </a:rPr>
              <a:t>обучение</a:t>
            </a:r>
            <a:r>
              <a:rPr lang="uk-UA" b="1" i="1" dirty="0" smtClean="0">
                <a:solidFill>
                  <a:schemeClr val="accent5"/>
                </a:solidFill>
              </a:rPr>
              <a:t> </a:t>
            </a:r>
            <a:r>
              <a:rPr lang="uk-UA" b="1" i="1" dirty="0" err="1" smtClean="0">
                <a:solidFill>
                  <a:schemeClr val="accent5"/>
                </a:solidFill>
              </a:rPr>
              <a:t>предусматривает</a:t>
            </a:r>
            <a:r>
              <a:rPr lang="uk-UA" b="1" i="1" dirty="0" smtClean="0">
                <a:solidFill>
                  <a:schemeClr val="accent5"/>
                </a:solidFill>
              </a:rPr>
              <a:t> </a:t>
            </a:r>
            <a:r>
              <a:rPr lang="uk-UA" b="1" i="1" dirty="0" err="1" smtClean="0">
                <a:solidFill>
                  <a:schemeClr val="accent5"/>
                </a:solidFill>
              </a:rPr>
              <a:t>получение</a:t>
            </a:r>
            <a:r>
              <a:rPr lang="uk-UA" b="1" i="1" dirty="0" smtClean="0">
                <a:solidFill>
                  <a:schemeClr val="accent5"/>
                </a:solidFill>
              </a:rPr>
              <a:t> </a:t>
            </a:r>
            <a:r>
              <a:rPr lang="uk-UA" b="1" i="1" dirty="0" err="1" smtClean="0">
                <a:solidFill>
                  <a:schemeClr val="accent5"/>
                </a:solidFill>
              </a:rPr>
              <a:t>квалификации</a:t>
            </a:r>
            <a:r>
              <a:rPr lang="uk-UA" b="1" i="1" dirty="0" smtClean="0">
                <a:solidFill>
                  <a:schemeClr val="accent5"/>
                </a:solidFill>
              </a:rPr>
              <a:t>, </a:t>
            </a:r>
            <a:r>
              <a:rPr lang="uk-UA" b="1" i="1" dirty="0" err="1" smtClean="0">
                <a:solidFill>
                  <a:schemeClr val="accent5"/>
                </a:solidFill>
              </a:rPr>
              <a:t>расширения</a:t>
            </a:r>
            <a:r>
              <a:rPr lang="uk-UA" b="1" i="1" dirty="0" smtClean="0">
                <a:solidFill>
                  <a:schemeClr val="accent5"/>
                </a:solidFill>
              </a:rPr>
              <a:t> знаний и </a:t>
            </a:r>
            <a:r>
              <a:rPr lang="uk-UA" b="1" i="1" dirty="0" err="1" smtClean="0">
                <a:solidFill>
                  <a:schemeClr val="accent5"/>
                </a:solidFill>
              </a:rPr>
              <a:t>понимания</a:t>
            </a:r>
            <a:r>
              <a:rPr lang="uk-UA" b="1" i="1" dirty="0" smtClean="0">
                <a:solidFill>
                  <a:schemeClr val="accent5"/>
                </a:solidFill>
              </a:rPr>
              <a:t>, </a:t>
            </a:r>
            <a:r>
              <a:rPr lang="uk-UA" b="1" i="1" dirty="0" err="1" smtClean="0">
                <a:solidFill>
                  <a:schemeClr val="accent5"/>
                </a:solidFill>
              </a:rPr>
              <a:t>приобретения</a:t>
            </a:r>
            <a:r>
              <a:rPr lang="uk-UA" b="1" i="1" dirty="0" smtClean="0">
                <a:solidFill>
                  <a:schemeClr val="accent5"/>
                </a:solidFill>
              </a:rPr>
              <a:t> </a:t>
            </a:r>
            <a:r>
              <a:rPr lang="uk-UA" b="1" i="1" dirty="0" err="1" smtClean="0">
                <a:solidFill>
                  <a:schemeClr val="accent5"/>
                </a:solidFill>
              </a:rPr>
              <a:t>новых</a:t>
            </a:r>
            <a:r>
              <a:rPr lang="uk-UA" b="1" i="1" dirty="0" smtClean="0">
                <a:solidFill>
                  <a:schemeClr val="accent5"/>
                </a:solidFill>
              </a:rPr>
              <a:t> </a:t>
            </a:r>
            <a:r>
              <a:rPr lang="uk-UA" b="1" i="1" dirty="0" err="1" smtClean="0">
                <a:solidFill>
                  <a:schemeClr val="accent5"/>
                </a:solidFill>
              </a:rPr>
              <a:t>навыков</a:t>
            </a:r>
            <a:r>
              <a:rPr lang="uk-UA" b="1" i="1" dirty="0" smtClean="0">
                <a:solidFill>
                  <a:schemeClr val="accent5"/>
                </a:solidFill>
              </a:rPr>
              <a:t> и </a:t>
            </a:r>
            <a:r>
              <a:rPr lang="uk-UA" b="1" i="1" dirty="0" err="1" smtClean="0">
                <a:solidFill>
                  <a:schemeClr val="accent5"/>
                </a:solidFill>
              </a:rPr>
              <a:t>компетенций</a:t>
            </a:r>
            <a:r>
              <a:rPr lang="uk-UA" b="1" i="1" dirty="0" smtClean="0">
                <a:solidFill>
                  <a:schemeClr val="accent5"/>
                </a:solidFill>
              </a:rPr>
              <a:t> </a:t>
            </a:r>
            <a:r>
              <a:rPr lang="uk-UA" b="1" i="1" dirty="0" err="1" smtClean="0">
                <a:solidFill>
                  <a:schemeClr val="accent5"/>
                </a:solidFill>
              </a:rPr>
              <a:t>или</a:t>
            </a:r>
            <a:r>
              <a:rPr lang="uk-UA" b="1" i="1" dirty="0" smtClean="0">
                <a:solidFill>
                  <a:schemeClr val="accent5"/>
                </a:solidFill>
              </a:rPr>
              <a:t> </a:t>
            </a:r>
            <a:r>
              <a:rPr lang="uk-UA" b="1" i="1" dirty="0" err="1" smtClean="0">
                <a:solidFill>
                  <a:schemeClr val="accent5"/>
                </a:solidFill>
              </a:rPr>
              <a:t>обогащени</a:t>
            </a:r>
            <a:r>
              <a:rPr lang="kk-KZ" b="1" i="1" dirty="0" smtClean="0">
                <a:solidFill>
                  <a:schemeClr val="accent5"/>
                </a:solidFill>
              </a:rPr>
              <a:t>я</a:t>
            </a:r>
            <a:r>
              <a:rPr lang="uk-UA" b="1" i="1" dirty="0" smtClean="0">
                <a:solidFill>
                  <a:schemeClr val="accent5"/>
                </a:solidFill>
              </a:rPr>
              <a:t> </a:t>
            </a:r>
            <a:r>
              <a:rPr lang="uk-UA" b="1" i="1" dirty="0" err="1" smtClean="0">
                <a:solidFill>
                  <a:schemeClr val="accent5"/>
                </a:solidFill>
              </a:rPr>
              <a:t>личностного</a:t>
            </a:r>
            <a:r>
              <a:rPr lang="uk-UA" b="1" i="1" dirty="0" smtClean="0">
                <a:solidFill>
                  <a:schemeClr val="accent5"/>
                </a:solidFill>
              </a:rPr>
              <a:t> </a:t>
            </a:r>
            <a:r>
              <a:rPr lang="uk-UA" b="1" i="1" dirty="0" err="1" smtClean="0">
                <a:solidFill>
                  <a:schemeClr val="accent5"/>
                </a:solidFill>
              </a:rPr>
              <a:t>роста</a:t>
            </a:r>
            <a:r>
              <a:rPr lang="uk-UA" b="1" dirty="0" smtClean="0">
                <a:solidFill>
                  <a:schemeClr val="accent5"/>
                </a:solidFill>
              </a:rPr>
              <a:t>. </a:t>
            </a:r>
            <a:r>
              <a:rPr lang="uk-UA" dirty="0" err="1" smtClean="0"/>
              <a:t>Такое</a:t>
            </a:r>
            <a:r>
              <a:rPr lang="uk-UA" dirty="0" smtClean="0"/>
              <a:t> </a:t>
            </a:r>
            <a:r>
              <a:rPr lang="uk-UA" dirty="0" err="1" smtClean="0"/>
              <a:t>обучение</a:t>
            </a:r>
            <a:r>
              <a:rPr lang="uk-UA" dirty="0" smtClean="0"/>
              <a:t> </a:t>
            </a:r>
            <a:r>
              <a:rPr lang="uk-UA" dirty="0" err="1" smtClean="0"/>
              <a:t>предполагает</a:t>
            </a:r>
            <a:r>
              <a:rPr lang="uk-UA" dirty="0" smtClean="0"/>
              <a:t>, </a:t>
            </a:r>
            <a:r>
              <a:rPr lang="uk-UA" dirty="0" err="1" smtClean="0"/>
              <a:t>что</a:t>
            </a:r>
            <a:r>
              <a:rPr lang="uk-UA" dirty="0" smtClean="0"/>
              <a:t> </a:t>
            </a:r>
            <a:r>
              <a:rPr lang="uk-UA" dirty="0" err="1" smtClean="0"/>
              <a:t>квалификационные</a:t>
            </a:r>
            <a:r>
              <a:rPr lang="uk-UA" dirty="0" smtClean="0"/>
              <a:t> </a:t>
            </a:r>
            <a:r>
              <a:rPr lang="uk-UA" dirty="0" err="1" smtClean="0"/>
              <a:t>требования</a:t>
            </a:r>
            <a:r>
              <a:rPr lang="uk-UA" dirty="0" smtClean="0"/>
              <a:t> </a:t>
            </a:r>
            <a:r>
              <a:rPr lang="uk-UA" dirty="0" err="1" smtClean="0"/>
              <a:t>могут</a:t>
            </a:r>
            <a:r>
              <a:rPr lang="uk-UA" dirty="0" smtClean="0"/>
              <a:t> </a:t>
            </a:r>
            <a:r>
              <a:rPr lang="uk-UA" dirty="0" err="1" smtClean="0"/>
              <a:t>быть</a:t>
            </a:r>
            <a:r>
              <a:rPr lang="uk-UA" dirty="0" smtClean="0"/>
              <a:t> </a:t>
            </a:r>
            <a:r>
              <a:rPr lang="uk-UA" dirty="0" err="1" smtClean="0"/>
              <a:t>получены</a:t>
            </a:r>
            <a:r>
              <a:rPr lang="uk-UA" dirty="0" smtClean="0"/>
              <a:t> с </a:t>
            </a:r>
            <a:r>
              <a:rPr lang="uk-UA" dirty="0" err="1" smtClean="0"/>
              <a:t>помощью</a:t>
            </a:r>
            <a:r>
              <a:rPr lang="uk-UA" dirty="0" smtClean="0"/>
              <a:t> </a:t>
            </a:r>
            <a:r>
              <a:rPr lang="uk-UA" dirty="0" err="1" smtClean="0"/>
              <a:t>гибких</a:t>
            </a:r>
            <a:r>
              <a:rPr lang="uk-UA" dirty="0" smtClean="0"/>
              <a:t> путей </a:t>
            </a:r>
            <a:r>
              <a:rPr lang="uk-UA" dirty="0" err="1" smtClean="0"/>
              <a:t>обучения</a:t>
            </a:r>
            <a:r>
              <a:rPr lang="uk-UA" dirty="0" smtClean="0"/>
              <a:t>, в том </a:t>
            </a:r>
            <a:r>
              <a:rPr lang="uk-UA" dirty="0" err="1" smtClean="0"/>
              <a:t>числе</a:t>
            </a:r>
            <a:r>
              <a:rPr lang="uk-UA" dirty="0" smtClean="0"/>
              <a:t>, </a:t>
            </a:r>
            <a:r>
              <a:rPr lang="uk-UA" dirty="0" err="1" smtClean="0"/>
              <a:t>неполного</a:t>
            </a:r>
            <a:r>
              <a:rPr lang="uk-UA" dirty="0" smtClean="0"/>
              <a:t> </a:t>
            </a:r>
            <a:r>
              <a:rPr lang="kk-KZ" dirty="0" smtClean="0"/>
              <a:t>обучения</a:t>
            </a:r>
            <a:r>
              <a:rPr lang="uk-UA" dirty="0" smtClean="0"/>
              <a:t>, а </a:t>
            </a:r>
            <a:r>
              <a:rPr lang="uk-UA" dirty="0" err="1" smtClean="0"/>
              <a:t>также</a:t>
            </a:r>
            <a:r>
              <a:rPr lang="uk-UA" dirty="0" smtClean="0"/>
              <a:t> </a:t>
            </a:r>
            <a:r>
              <a:rPr lang="uk-UA" dirty="0" err="1" smtClean="0"/>
              <a:t>работы</a:t>
            </a:r>
            <a:r>
              <a:rPr lang="uk-UA" dirty="0" smtClean="0"/>
              <a:t> </a:t>
            </a:r>
            <a:r>
              <a:rPr lang="uk-UA" dirty="0" err="1" smtClean="0"/>
              <a:t>основанн</a:t>
            </a:r>
            <a:r>
              <a:rPr lang="kk-KZ" dirty="0" smtClean="0"/>
              <a:t>ой на направленности</a:t>
            </a:r>
            <a:r>
              <a:rPr lang="uk-UA" dirty="0" smtClean="0"/>
              <a:t>.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301208"/>
            <a:ext cx="8183880" cy="57606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	Болонський процес 2020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		</a:t>
            </a:r>
            <a:r>
              <a:rPr lang="uk-UA" dirty="0" err="1" smtClean="0"/>
              <a:t>Осуществление</a:t>
            </a:r>
            <a:r>
              <a:rPr lang="uk-UA" dirty="0" smtClean="0"/>
              <a:t> </a:t>
            </a:r>
            <a:r>
              <a:rPr lang="uk-UA" dirty="0" err="1" smtClean="0"/>
              <a:t>политики</a:t>
            </a:r>
            <a:r>
              <a:rPr lang="uk-UA" dirty="0" smtClean="0"/>
              <a:t> в </a:t>
            </a:r>
            <a:r>
              <a:rPr lang="uk-UA" dirty="0" err="1" smtClean="0"/>
              <a:t>области</a:t>
            </a:r>
            <a:r>
              <a:rPr lang="uk-UA" dirty="0" smtClean="0"/>
              <a:t> </a:t>
            </a:r>
            <a:r>
              <a:rPr lang="uk-UA" dirty="0" err="1" smtClean="0"/>
              <a:t>обучения</a:t>
            </a:r>
            <a:r>
              <a:rPr lang="uk-UA" dirty="0" smtClean="0"/>
              <a:t> на </a:t>
            </a:r>
            <a:r>
              <a:rPr lang="uk-UA" dirty="0" err="1" smtClean="0"/>
              <a:t>протяжении</a:t>
            </a:r>
            <a:r>
              <a:rPr lang="uk-UA" dirty="0" smtClean="0"/>
              <a:t> </a:t>
            </a:r>
            <a:r>
              <a:rPr lang="uk-UA" dirty="0" err="1" smtClean="0"/>
              <a:t>всей</a:t>
            </a:r>
            <a:r>
              <a:rPr lang="uk-UA" dirty="0" smtClean="0"/>
              <a:t> </a:t>
            </a:r>
            <a:r>
              <a:rPr lang="uk-UA" dirty="0" err="1" smtClean="0"/>
              <a:t>жизни</a:t>
            </a:r>
            <a:r>
              <a:rPr lang="uk-UA" dirty="0" smtClean="0"/>
              <a:t> </a:t>
            </a:r>
            <a:r>
              <a:rPr lang="uk-UA" dirty="0" err="1" smtClean="0"/>
              <a:t>требует</a:t>
            </a:r>
            <a:r>
              <a:rPr lang="uk-UA" dirty="0" smtClean="0"/>
              <a:t> </a:t>
            </a:r>
            <a:r>
              <a:rPr lang="uk-UA" b="1" i="1" dirty="0" err="1" smtClean="0">
                <a:solidFill>
                  <a:schemeClr val="accent5"/>
                </a:solidFill>
              </a:rPr>
              <a:t>прочных</a:t>
            </a:r>
            <a:r>
              <a:rPr lang="uk-UA" b="1" i="1" dirty="0" smtClean="0">
                <a:solidFill>
                  <a:schemeClr val="accent5"/>
                </a:solidFill>
              </a:rPr>
              <a:t> </a:t>
            </a:r>
            <a:r>
              <a:rPr lang="uk-UA" b="1" i="1" dirty="0" err="1" smtClean="0">
                <a:solidFill>
                  <a:schemeClr val="accent5"/>
                </a:solidFill>
              </a:rPr>
              <a:t>партнерских</a:t>
            </a:r>
            <a:r>
              <a:rPr lang="uk-UA" b="1" i="1" dirty="0" smtClean="0">
                <a:solidFill>
                  <a:schemeClr val="accent5"/>
                </a:solidFill>
              </a:rPr>
              <a:t> </a:t>
            </a:r>
            <a:r>
              <a:rPr lang="uk-UA" b="1" i="1" dirty="0" err="1" smtClean="0">
                <a:solidFill>
                  <a:schemeClr val="accent5"/>
                </a:solidFill>
              </a:rPr>
              <a:t>отношений</a:t>
            </a:r>
            <a:r>
              <a:rPr lang="uk-UA" b="1" i="1" dirty="0" smtClean="0">
                <a:solidFill>
                  <a:schemeClr val="accent5"/>
                </a:solidFill>
              </a:rPr>
              <a:t> </a:t>
            </a:r>
            <a:r>
              <a:rPr lang="uk-UA" dirty="0" err="1" smtClean="0"/>
              <a:t>между</a:t>
            </a:r>
            <a:r>
              <a:rPr lang="uk-UA" dirty="0" smtClean="0"/>
              <a:t> органами </a:t>
            </a:r>
            <a:r>
              <a:rPr lang="uk-UA" dirty="0" err="1" smtClean="0"/>
              <a:t>государственной</a:t>
            </a:r>
            <a:r>
              <a:rPr lang="uk-UA" dirty="0" smtClean="0"/>
              <a:t> </a:t>
            </a:r>
            <a:r>
              <a:rPr lang="uk-UA" dirty="0" err="1" smtClean="0"/>
              <a:t>власти</a:t>
            </a:r>
            <a:r>
              <a:rPr lang="uk-UA" dirty="0" smtClean="0"/>
              <a:t>, </a:t>
            </a:r>
            <a:r>
              <a:rPr lang="uk-UA" dirty="0" err="1" smtClean="0"/>
              <a:t>высших</a:t>
            </a:r>
            <a:r>
              <a:rPr lang="uk-UA" dirty="0" smtClean="0"/>
              <a:t> </a:t>
            </a:r>
            <a:r>
              <a:rPr lang="uk-UA" dirty="0" err="1" smtClean="0"/>
              <a:t>учебных</a:t>
            </a:r>
            <a:r>
              <a:rPr lang="uk-UA" dirty="0" smtClean="0"/>
              <a:t> заведений, </a:t>
            </a:r>
            <a:r>
              <a:rPr lang="uk-UA" dirty="0" err="1" smtClean="0"/>
              <a:t>студентов</a:t>
            </a:r>
            <a:r>
              <a:rPr lang="uk-UA" dirty="0" smtClean="0"/>
              <a:t>, </a:t>
            </a:r>
            <a:r>
              <a:rPr lang="uk-UA" dirty="0" err="1" smtClean="0"/>
              <a:t>работодателей</a:t>
            </a:r>
            <a:r>
              <a:rPr lang="uk-UA" dirty="0" smtClean="0"/>
              <a:t> и </a:t>
            </a:r>
            <a:r>
              <a:rPr lang="uk-UA" dirty="0" err="1" smtClean="0"/>
              <a:t>работников</a:t>
            </a:r>
            <a:r>
              <a:rPr lang="uk-UA" dirty="0" smtClean="0"/>
              <a:t>. </a:t>
            </a:r>
            <a:r>
              <a:rPr lang="uk-UA" dirty="0" err="1" smtClean="0"/>
              <a:t>Европейская</a:t>
            </a:r>
            <a:r>
              <a:rPr lang="uk-UA" dirty="0" smtClean="0"/>
              <a:t> </a:t>
            </a:r>
            <a:r>
              <a:rPr lang="uk-UA" dirty="0" err="1" smtClean="0"/>
              <a:t>хартия</a:t>
            </a:r>
            <a:r>
              <a:rPr lang="uk-UA" dirty="0" smtClean="0"/>
              <a:t> </a:t>
            </a:r>
            <a:r>
              <a:rPr lang="uk-UA" dirty="0" err="1" smtClean="0"/>
              <a:t>университетов</a:t>
            </a:r>
            <a:r>
              <a:rPr lang="uk-UA" dirty="0" smtClean="0"/>
              <a:t> по </a:t>
            </a:r>
            <a:r>
              <a:rPr lang="uk-UA" dirty="0" err="1" smtClean="0"/>
              <a:t>непрерывному</a:t>
            </a:r>
            <a:r>
              <a:rPr lang="uk-UA" dirty="0" smtClean="0"/>
              <a:t> </a:t>
            </a:r>
            <a:r>
              <a:rPr lang="uk-UA" dirty="0" err="1" smtClean="0"/>
              <a:t>обучению</a:t>
            </a:r>
            <a:r>
              <a:rPr lang="kk-KZ" dirty="0" smtClean="0"/>
              <a:t>,</a:t>
            </a:r>
            <a:r>
              <a:rPr lang="uk-UA" dirty="0" smtClean="0"/>
              <a:t> </a:t>
            </a:r>
            <a:r>
              <a:rPr lang="uk-UA" dirty="0" err="1" smtClean="0"/>
              <a:t>разработанн</a:t>
            </a:r>
            <a:r>
              <a:rPr lang="kk-KZ" dirty="0" smtClean="0"/>
              <a:t>ая  </a:t>
            </a:r>
            <a:r>
              <a:rPr lang="uk-UA" dirty="0" err="1" smtClean="0"/>
              <a:t>Европейской</a:t>
            </a:r>
            <a:r>
              <a:rPr lang="uk-UA" dirty="0" smtClean="0"/>
              <a:t> </a:t>
            </a:r>
            <a:r>
              <a:rPr lang="uk-UA" dirty="0" err="1" smtClean="0"/>
              <a:t>ассоциацией</a:t>
            </a:r>
            <a:r>
              <a:rPr lang="uk-UA" dirty="0" smtClean="0"/>
              <a:t> </a:t>
            </a:r>
            <a:r>
              <a:rPr lang="uk-UA" dirty="0" err="1" smtClean="0"/>
              <a:t>университетов</a:t>
            </a:r>
            <a:r>
              <a:rPr lang="kk-KZ" dirty="0" smtClean="0"/>
              <a:t>, </a:t>
            </a:r>
            <a:r>
              <a:rPr lang="uk-UA" dirty="0" smtClean="0"/>
              <a:t> </a:t>
            </a:r>
            <a:r>
              <a:rPr lang="uk-UA" dirty="0" err="1" smtClean="0"/>
              <a:t>является</a:t>
            </a:r>
            <a:r>
              <a:rPr lang="uk-UA" dirty="0" smtClean="0"/>
              <a:t> </a:t>
            </a:r>
            <a:r>
              <a:rPr lang="uk-UA" dirty="0" err="1" smtClean="0"/>
              <a:t>полезным</a:t>
            </a:r>
            <a:r>
              <a:rPr lang="uk-UA" dirty="0" smtClean="0"/>
              <a:t> вкладом в </a:t>
            </a:r>
            <a:r>
              <a:rPr lang="uk-UA" dirty="0" err="1" smtClean="0"/>
              <a:t>определение</a:t>
            </a:r>
            <a:r>
              <a:rPr lang="uk-UA" dirty="0" smtClean="0"/>
              <a:t> такого партнерства. </a:t>
            </a:r>
            <a:r>
              <a:rPr lang="uk-UA" dirty="0" err="1" smtClean="0"/>
              <a:t>Успешная</a:t>
            </a:r>
            <a:r>
              <a:rPr lang="uk-UA" dirty="0" smtClean="0"/>
              <a:t> </a:t>
            </a:r>
            <a:r>
              <a:rPr lang="uk-UA" dirty="0" err="1" smtClean="0"/>
              <a:t>политика</a:t>
            </a:r>
            <a:r>
              <a:rPr lang="uk-UA" dirty="0" smtClean="0"/>
              <a:t>   </a:t>
            </a:r>
            <a:r>
              <a:rPr lang="uk-UA" dirty="0" err="1" smtClean="0"/>
              <a:t>непрерывного</a:t>
            </a:r>
            <a:r>
              <a:rPr lang="uk-UA" dirty="0" smtClean="0"/>
              <a:t> </a:t>
            </a:r>
            <a:r>
              <a:rPr lang="uk-UA" dirty="0" err="1" smtClean="0"/>
              <a:t>обучения</a:t>
            </a:r>
            <a:r>
              <a:rPr lang="uk-UA" dirty="0" smtClean="0"/>
              <a:t>  </a:t>
            </a:r>
            <a:r>
              <a:rPr lang="uk-UA" dirty="0" err="1" smtClean="0"/>
              <a:t>включа</a:t>
            </a:r>
            <a:r>
              <a:rPr lang="kk-KZ" dirty="0" smtClean="0"/>
              <a:t>ет </a:t>
            </a:r>
            <a:r>
              <a:rPr lang="uk-UA" dirty="0" smtClean="0"/>
              <a:t> в </a:t>
            </a:r>
            <a:r>
              <a:rPr lang="uk-UA" dirty="0" err="1" smtClean="0"/>
              <a:t>себя</a:t>
            </a:r>
            <a:r>
              <a:rPr lang="uk-UA" dirty="0" smtClean="0"/>
              <a:t> </a:t>
            </a:r>
            <a:r>
              <a:rPr lang="uk-UA" dirty="0" err="1" smtClean="0"/>
              <a:t>основные</a:t>
            </a:r>
            <a:r>
              <a:rPr lang="uk-UA" dirty="0" smtClean="0"/>
              <a:t> </a:t>
            </a:r>
            <a:r>
              <a:rPr lang="uk-UA" dirty="0" err="1" smtClean="0"/>
              <a:t>принципы</a:t>
            </a:r>
            <a:r>
              <a:rPr lang="uk-UA" dirty="0" smtClean="0"/>
              <a:t> и </a:t>
            </a:r>
            <a:r>
              <a:rPr lang="uk-UA" dirty="0" err="1" smtClean="0"/>
              <a:t>процедуры</a:t>
            </a:r>
            <a:r>
              <a:rPr lang="uk-UA" dirty="0" smtClean="0"/>
              <a:t>  </a:t>
            </a:r>
            <a:r>
              <a:rPr lang="uk-UA" dirty="0" err="1" smtClean="0"/>
              <a:t>признания</a:t>
            </a:r>
            <a:r>
              <a:rPr lang="uk-UA" dirty="0" smtClean="0"/>
              <a:t> </a:t>
            </a:r>
            <a:r>
              <a:rPr lang="uk-UA" dirty="0" err="1" smtClean="0"/>
              <a:t>предшествующего</a:t>
            </a:r>
            <a:r>
              <a:rPr lang="uk-UA" dirty="0" smtClean="0"/>
              <a:t> </a:t>
            </a:r>
            <a:r>
              <a:rPr lang="uk-UA" dirty="0" err="1" smtClean="0"/>
              <a:t>обучения</a:t>
            </a:r>
            <a:r>
              <a:rPr lang="uk-UA" dirty="0" smtClean="0"/>
              <a:t> на </a:t>
            </a:r>
            <a:r>
              <a:rPr lang="uk-UA" dirty="0" err="1" smtClean="0"/>
              <a:t>основе</a:t>
            </a:r>
            <a:r>
              <a:rPr lang="uk-UA" dirty="0" smtClean="0"/>
              <a:t> </a:t>
            </a:r>
            <a:r>
              <a:rPr lang="uk-UA" dirty="0" err="1" smtClean="0"/>
              <a:t>результатов</a:t>
            </a:r>
            <a:r>
              <a:rPr lang="uk-UA" dirty="0" smtClean="0"/>
              <a:t> </a:t>
            </a:r>
            <a:r>
              <a:rPr lang="uk-UA" dirty="0" err="1" smtClean="0"/>
              <a:t>обучения</a:t>
            </a:r>
            <a:r>
              <a:rPr lang="uk-UA" dirty="0" smtClean="0"/>
              <a:t>  </a:t>
            </a:r>
            <a:r>
              <a:rPr lang="uk-UA" dirty="0" err="1" smtClean="0"/>
              <a:t>независимо</a:t>
            </a:r>
            <a:r>
              <a:rPr lang="uk-UA" dirty="0" smtClean="0"/>
              <a:t> от того, </a:t>
            </a:r>
            <a:r>
              <a:rPr lang="uk-UA" dirty="0" err="1" smtClean="0"/>
              <a:t>как</a:t>
            </a:r>
            <a:r>
              <a:rPr lang="kk-KZ" dirty="0" smtClean="0"/>
              <a:t>ие </a:t>
            </a:r>
            <a:r>
              <a:rPr lang="uk-UA" dirty="0" err="1" smtClean="0"/>
              <a:t>знани</a:t>
            </a:r>
            <a:r>
              <a:rPr lang="kk-KZ" dirty="0" smtClean="0"/>
              <a:t>я</a:t>
            </a:r>
            <a:r>
              <a:rPr lang="uk-UA" dirty="0" smtClean="0"/>
              <a:t>, </a:t>
            </a:r>
            <a:r>
              <a:rPr lang="uk-UA" dirty="0" err="1" smtClean="0"/>
              <a:t>навык</a:t>
            </a:r>
            <a:r>
              <a:rPr lang="kk-KZ" dirty="0" smtClean="0"/>
              <a:t>и</a:t>
            </a:r>
            <a:r>
              <a:rPr lang="uk-UA" dirty="0" smtClean="0"/>
              <a:t> и </a:t>
            </a:r>
            <a:r>
              <a:rPr lang="uk-UA" dirty="0" err="1" smtClean="0"/>
              <a:t>компетенци</a:t>
            </a:r>
            <a:r>
              <a:rPr lang="kk-KZ" dirty="0" smtClean="0"/>
              <a:t>и</a:t>
            </a:r>
            <a:r>
              <a:rPr lang="uk-UA" dirty="0" smtClean="0"/>
              <a:t> </a:t>
            </a:r>
            <a:r>
              <a:rPr lang="uk-UA" dirty="0" err="1" smtClean="0"/>
              <a:t>были</a:t>
            </a:r>
            <a:r>
              <a:rPr lang="uk-UA" dirty="0" smtClean="0"/>
              <a:t> </a:t>
            </a:r>
            <a:r>
              <a:rPr lang="uk-UA" dirty="0" err="1" smtClean="0"/>
              <a:t>приобретены</a:t>
            </a:r>
            <a:r>
              <a:rPr lang="uk-UA" dirty="0" smtClean="0"/>
              <a:t> через </a:t>
            </a:r>
            <a:r>
              <a:rPr lang="kk-KZ" dirty="0" smtClean="0"/>
              <a:t>официальные и </a:t>
            </a:r>
            <a:r>
              <a:rPr lang="uk-UA" dirty="0" smtClean="0"/>
              <a:t> </a:t>
            </a:r>
            <a:r>
              <a:rPr lang="uk-UA" dirty="0" err="1" smtClean="0"/>
              <a:t>неофициальные</a:t>
            </a:r>
            <a:r>
              <a:rPr lang="uk-UA" dirty="0" smtClean="0"/>
              <a:t> </a:t>
            </a:r>
            <a:r>
              <a:rPr lang="uk-UA" dirty="0" err="1" smtClean="0"/>
              <a:t>пути</a:t>
            </a:r>
            <a:r>
              <a:rPr lang="uk-UA" dirty="0" smtClean="0"/>
              <a:t> </a:t>
            </a:r>
            <a:r>
              <a:rPr lang="uk-UA" dirty="0" err="1" smtClean="0"/>
              <a:t>обучения</a:t>
            </a:r>
            <a:r>
              <a:rPr lang="uk-UA" dirty="0" smtClean="0"/>
              <a:t>. </a:t>
            </a:r>
            <a:r>
              <a:rPr lang="uk-UA" dirty="0" err="1" smtClean="0"/>
              <a:t>Непрерывное</a:t>
            </a:r>
            <a:r>
              <a:rPr lang="uk-UA" dirty="0" smtClean="0"/>
              <a:t> </a:t>
            </a:r>
            <a:r>
              <a:rPr lang="uk-UA" dirty="0" err="1" smtClean="0"/>
              <a:t>обучение</a:t>
            </a:r>
            <a:r>
              <a:rPr lang="uk-UA" dirty="0" smtClean="0"/>
              <a:t> </a:t>
            </a:r>
            <a:r>
              <a:rPr lang="uk-UA" dirty="0" err="1" smtClean="0"/>
              <a:t>будет</a:t>
            </a:r>
            <a:r>
              <a:rPr lang="uk-UA" dirty="0" smtClean="0"/>
              <a:t> </a:t>
            </a:r>
            <a:r>
              <a:rPr lang="uk-UA" dirty="0" err="1" smtClean="0"/>
              <a:t>поддерживать</a:t>
            </a:r>
            <a:r>
              <a:rPr lang="uk-UA" dirty="0" smtClean="0"/>
              <a:t> </a:t>
            </a:r>
            <a:r>
              <a:rPr lang="uk-UA" dirty="0" err="1" smtClean="0"/>
              <a:t>адекватные</a:t>
            </a:r>
            <a:r>
              <a:rPr lang="uk-UA" dirty="0" smtClean="0"/>
              <a:t> </a:t>
            </a:r>
            <a:r>
              <a:rPr lang="uk-UA" dirty="0" err="1" smtClean="0"/>
              <a:t>организационные</a:t>
            </a:r>
            <a:r>
              <a:rPr lang="uk-UA" dirty="0" smtClean="0"/>
              <a:t> </a:t>
            </a:r>
            <a:r>
              <a:rPr lang="uk-UA" dirty="0" err="1" smtClean="0"/>
              <a:t>структуры</a:t>
            </a:r>
            <a:r>
              <a:rPr lang="uk-UA" dirty="0" smtClean="0"/>
              <a:t> и </a:t>
            </a:r>
            <a:r>
              <a:rPr lang="uk-UA" dirty="0" err="1" smtClean="0"/>
              <a:t>финансировани</a:t>
            </a:r>
            <a:r>
              <a:rPr lang="kk-KZ" dirty="0" smtClean="0"/>
              <a:t>е</a:t>
            </a:r>
            <a:r>
              <a:rPr lang="uk-UA" dirty="0" smtClean="0"/>
              <a:t>. </a:t>
            </a:r>
            <a:r>
              <a:rPr lang="uk-UA" dirty="0" err="1" smtClean="0"/>
              <a:t>Непрерывное</a:t>
            </a:r>
            <a:r>
              <a:rPr lang="uk-UA" dirty="0" smtClean="0"/>
              <a:t> </a:t>
            </a:r>
            <a:r>
              <a:rPr lang="uk-UA" dirty="0" err="1" smtClean="0"/>
              <a:t>обучение</a:t>
            </a:r>
            <a:r>
              <a:rPr lang="uk-UA" dirty="0" smtClean="0"/>
              <a:t> </a:t>
            </a:r>
            <a:r>
              <a:rPr lang="uk-UA" dirty="0" err="1" smtClean="0"/>
              <a:t>поощряется</a:t>
            </a:r>
            <a:r>
              <a:rPr lang="uk-UA" dirty="0" smtClean="0"/>
              <a:t> </a:t>
            </a:r>
            <a:r>
              <a:rPr lang="uk-UA" dirty="0" err="1" smtClean="0"/>
              <a:t>политикой</a:t>
            </a:r>
            <a:r>
              <a:rPr lang="uk-UA" dirty="0" smtClean="0"/>
              <a:t> на </a:t>
            </a:r>
            <a:r>
              <a:rPr lang="uk-UA" dirty="0" err="1" smtClean="0"/>
              <a:t>национальном</a:t>
            </a:r>
            <a:r>
              <a:rPr lang="uk-UA" dirty="0" smtClean="0"/>
              <a:t> </a:t>
            </a:r>
            <a:r>
              <a:rPr lang="uk-UA" dirty="0" err="1" smtClean="0"/>
              <a:t>уровне</a:t>
            </a:r>
            <a:r>
              <a:rPr lang="kk-KZ" dirty="0" smtClean="0"/>
              <a:t> и  </a:t>
            </a:r>
            <a:r>
              <a:rPr lang="uk-UA" dirty="0" smtClean="0"/>
              <a:t> практику</a:t>
            </a:r>
            <a:r>
              <a:rPr lang="kk-KZ" dirty="0" smtClean="0"/>
              <a:t>ется  </a:t>
            </a:r>
            <a:r>
              <a:rPr lang="uk-UA" dirty="0" smtClean="0"/>
              <a:t> </a:t>
            </a:r>
            <a:r>
              <a:rPr lang="uk-UA" dirty="0" err="1" smtClean="0"/>
              <a:t>высши</a:t>
            </a:r>
            <a:r>
              <a:rPr lang="kk-KZ" dirty="0" smtClean="0"/>
              <a:t>ми </a:t>
            </a:r>
            <a:r>
              <a:rPr lang="uk-UA" dirty="0" smtClean="0"/>
              <a:t> </a:t>
            </a:r>
            <a:r>
              <a:rPr lang="uk-UA" dirty="0" err="1" smtClean="0"/>
              <a:t>учебны</a:t>
            </a:r>
            <a:r>
              <a:rPr lang="kk-KZ" dirty="0" smtClean="0"/>
              <a:t>ми </a:t>
            </a:r>
            <a:r>
              <a:rPr lang="uk-UA" dirty="0" smtClean="0"/>
              <a:t> </a:t>
            </a:r>
            <a:r>
              <a:rPr lang="uk-UA" dirty="0" err="1" smtClean="0"/>
              <a:t>заведени</a:t>
            </a:r>
            <a:r>
              <a:rPr lang="kk-KZ" dirty="0" smtClean="0"/>
              <a:t>ями</a:t>
            </a:r>
            <a:r>
              <a:rPr lang="uk-UA" dirty="0" smtClean="0"/>
              <a:t>. </a:t>
            </a:r>
          </a:p>
          <a:p>
            <a:pPr>
              <a:buNone/>
            </a:pPr>
            <a:r>
              <a:rPr lang="uk-UA" dirty="0" smtClean="0"/>
              <a:t> </a:t>
            </a:r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301208"/>
            <a:ext cx="8183880" cy="57606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	Болонський процес 2020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		</a:t>
            </a:r>
            <a:r>
              <a:rPr lang="uk-UA" b="1" i="1" dirty="0" err="1" smtClean="0">
                <a:solidFill>
                  <a:schemeClr val="accent5"/>
                </a:solidFill>
              </a:rPr>
              <a:t>Развитие</a:t>
            </a:r>
            <a:r>
              <a:rPr lang="uk-UA" b="1" i="1" dirty="0" smtClean="0">
                <a:solidFill>
                  <a:schemeClr val="accent5"/>
                </a:solidFill>
              </a:rPr>
              <a:t> </a:t>
            </a:r>
            <a:r>
              <a:rPr lang="uk-UA" b="1" i="1" dirty="0" err="1" smtClean="0">
                <a:solidFill>
                  <a:schemeClr val="accent5"/>
                </a:solidFill>
              </a:rPr>
              <a:t>национальных</a:t>
            </a:r>
            <a:r>
              <a:rPr lang="uk-UA" b="1" i="1" dirty="0" smtClean="0">
                <a:solidFill>
                  <a:schemeClr val="accent5"/>
                </a:solidFill>
              </a:rPr>
              <a:t> </a:t>
            </a:r>
            <a:r>
              <a:rPr lang="uk-UA" b="1" i="1" dirty="0" err="1" smtClean="0">
                <a:solidFill>
                  <a:schemeClr val="accent5"/>
                </a:solidFill>
              </a:rPr>
              <a:t>квалификационных</a:t>
            </a:r>
            <a:r>
              <a:rPr lang="uk-UA" b="1" i="1" dirty="0" smtClean="0">
                <a:solidFill>
                  <a:schemeClr val="accent5"/>
                </a:solidFill>
              </a:rPr>
              <a:t> рамок</a:t>
            </a:r>
            <a:r>
              <a:rPr lang="uk-UA" dirty="0" smtClean="0"/>
              <a:t> </a:t>
            </a:r>
            <a:r>
              <a:rPr lang="uk-UA" dirty="0" err="1" smtClean="0"/>
              <a:t>является</a:t>
            </a:r>
            <a:r>
              <a:rPr lang="uk-UA" dirty="0" smtClean="0"/>
              <a:t> </a:t>
            </a:r>
            <a:r>
              <a:rPr lang="uk-UA" dirty="0" err="1" smtClean="0"/>
              <a:t>важным</a:t>
            </a:r>
            <a:r>
              <a:rPr lang="uk-UA" dirty="0" smtClean="0"/>
              <a:t> шагом в </a:t>
            </a:r>
            <a:r>
              <a:rPr lang="uk-UA" dirty="0" err="1" smtClean="0"/>
              <a:t>целях</a:t>
            </a:r>
            <a:r>
              <a:rPr lang="uk-UA" dirty="0" smtClean="0"/>
              <a:t> </a:t>
            </a:r>
            <a:r>
              <a:rPr lang="uk-UA" dirty="0" err="1" smtClean="0"/>
              <a:t>осуществления</a:t>
            </a:r>
            <a:r>
              <a:rPr lang="uk-UA" dirty="0" smtClean="0"/>
              <a:t> </a:t>
            </a:r>
            <a:r>
              <a:rPr lang="uk-UA" dirty="0" err="1" smtClean="0"/>
              <a:t>непрерывного</a:t>
            </a:r>
            <a:r>
              <a:rPr lang="uk-UA" dirty="0" smtClean="0"/>
              <a:t> </a:t>
            </a:r>
            <a:r>
              <a:rPr lang="uk-UA" dirty="0" err="1" smtClean="0"/>
              <a:t>обучения</a:t>
            </a:r>
            <a:r>
              <a:rPr lang="uk-UA" dirty="0" smtClean="0"/>
              <a:t>. </a:t>
            </a:r>
            <a:r>
              <a:rPr lang="uk-UA" dirty="0" err="1" smtClean="0"/>
              <a:t>Мы</a:t>
            </a:r>
            <a:r>
              <a:rPr lang="uk-UA" dirty="0" smtClean="0"/>
              <a:t> </a:t>
            </a:r>
            <a:r>
              <a:rPr lang="uk-UA" dirty="0" err="1" smtClean="0"/>
              <a:t>нацелены</a:t>
            </a:r>
            <a:r>
              <a:rPr lang="uk-UA" dirty="0" smtClean="0"/>
              <a:t> на  </a:t>
            </a:r>
            <a:r>
              <a:rPr lang="uk-UA" dirty="0" err="1" smtClean="0"/>
              <a:t>осуществление</a:t>
            </a:r>
            <a:r>
              <a:rPr lang="uk-UA" dirty="0" smtClean="0"/>
              <a:t> и </a:t>
            </a:r>
            <a:r>
              <a:rPr lang="uk-UA" dirty="0" err="1" smtClean="0"/>
              <a:t>подготовлены</a:t>
            </a:r>
            <a:r>
              <a:rPr lang="uk-UA" dirty="0" smtClean="0"/>
              <a:t> к </a:t>
            </a:r>
            <a:r>
              <a:rPr lang="uk-UA" dirty="0" err="1" smtClean="0"/>
              <a:t>самостоятельной</a:t>
            </a:r>
            <a:r>
              <a:rPr lang="uk-UA" dirty="0" smtClean="0"/>
              <a:t> </a:t>
            </a:r>
            <a:r>
              <a:rPr lang="uk-UA" dirty="0" err="1" smtClean="0"/>
              <a:t>сертификации</a:t>
            </a:r>
            <a:r>
              <a:rPr lang="uk-UA" dirty="0" smtClean="0"/>
              <a:t> </a:t>
            </a:r>
            <a:r>
              <a:rPr lang="kk-KZ" dirty="0" smtClean="0"/>
              <a:t>вопреки</a:t>
            </a:r>
            <a:r>
              <a:rPr lang="uk-UA" dirty="0" smtClean="0"/>
              <a:t> </a:t>
            </a:r>
            <a:r>
              <a:rPr lang="uk-UA" dirty="0" err="1" smtClean="0"/>
              <a:t>всеобъемлющей</a:t>
            </a:r>
            <a:r>
              <a:rPr lang="uk-UA" dirty="0" smtClean="0"/>
              <a:t> систем</a:t>
            </a:r>
            <a:r>
              <a:rPr lang="kk-KZ" dirty="0" smtClean="0"/>
              <a:t>е</a:t>
            </a:r>
            <a:r>
              <a:rPr lang="uk-UA" dirty="0" smtClean="0"/>
              <a:t> </a:t>
            </a:r>
            <a:r>
              <a:rPr lang="uk-UA" dirty="0" err="1" smtClean="0"/>
              <a:t>квалификаций</a:t>
            </a:r>
            <a:r>
              <a:rPr lang="uk-UA" dirty="0" smtClean="0"/>
              <a:t>  </a:t>
            </a:r>
            <a:r>
              <a:rPr lang="uk-UA" dirty="0" err="1" smtClean="0"/>
              <a:t>Европейского</a:t>
            </a:r>
            <a:r>
              <a:rPr lang="uk-UA" dirty="0" smtClean="0"/>
              <a:t> </a:t>
            </a:r>
            <a:r>
              <a:rPr lang="uk-UA" dirty="0" err="1" smtClean="0"/>
              <a:t>пространства</a:t>
            </a:r>
            <a:r>
              <a:rPr lang="uk-UA" dirty="0" smtClean="0"/>
              <a:t> </a:t>
            </a:r>
            <a:r>
              <a:rPr lang="uk-UA" dirty="0" err="1" smtClean="0"/>
              <a:t>высшего</a:t>
            </a:r>
            <a:r>
              <a:rPr lang="uk-UA" dirty="0" smtClean="0"/>
              <a:t> </a:t>
            </a:r>
            <a:r>
              <a:rPr lang="uk-UA" dirty="0" err="1" smtClean="0"/>
              <a:t>образования</a:t>
            </a:r>
            <a:r>
              <a:rPr lang="uk-UA" dirty="0" smtClean="0"/>
              <a:t> </a:t>
            </a:r>
            <a:r>
              <a:rPr lang="kk-KZ" dirty="0" smtClean="0"/>
              <a:t> в </a:t>
            </a:r>
            <a:r>
              <a:rPr lang="uk-UA" dirty="0" smtClean="0"/>
              <a:t> 2012 </a:t>
            </a:r>
            <a:r>
              <a:rPr lang="uk-UA" dirty="0" err="1" smtClean="0"/>
              <a:t>году</a:t>
            </a:r>
            <a:r>
              <a:rPr lang="uk-UA" dirty="0" smtClean="0"/>
              <a:t>. </a:t>
            </a:r>
            <a:r>
              <a:rPr lang="uk-UA" dirty="0" err="1" smtClean="0"/>
              <a:t>Это</a:t>
            </a:r>
            <a:r>
              <a:rPr lang="uk-UA" dirty="0" smtClean="0"/>
              <a:t> </a:t>
            </a:r>
            <a:r>
              <a:rPr lang="uk-UA" dirty="0" err="1" smtClean="0"/>
              <a:t>потребует</a:t>
            </a:r>
            <a:r>
              <a:rPr lang="uk-UA" dirty="0" smtClean="0"/>
              <a:t> </a:t>
            </a:r>
            <a:r>
              <a:rPr lang="uk-UA" dirty="0" err="1" smtClean="0"/>
              <a:t>дальнейшей</a:t>
            </a:r>
            <a:r>
              <a:rPr lang="uk-UA" dirty="0" smtClean="0"/>
              <a:t> </a:t>
            </a:r>
            <a:r>
              <a:rPr lang="uk-UA" dirty="0" err="1" smtClean="0"/>
              <a:t>координации</a:t>
            </a:r>
            <a:r>
              <a:rPr lang="uk-UA" dirty="0" smtClean="0"/>
              <a:t> на </a:t>
            </a:r>
            <a:r>
              <a:rPr lang="uk-UA" dirty="0" err="1" smtClean="0"/>
              <a:t>уровне</a:t>
            </a:r>
            <a:r>
              <a:rPr lang="uk-UA" dirty="0" smtClean="0"/>
              <a:t> </a:t>
            </a:r>
            <a:r>
              <a:rPr lang="uk-UA" dirty="0" err="1" smtClean="0"/>
              <a:t>Европейского</a:t>
            </a:r>
            <a:r>
              <a:rPr lang="uk-UA" dirty="0" smtClean="0"/>
              <a:t> </a:t>
            </a:r>
            <a:r>
              <a:rPr lang="uk-UA" dirty="0" err="1" smtClean="0"/>
              <a:t>пространства</a:t>
            </a:r>
            <a:r>
              <a:rPr lang="uk-UA" dirty="0" smtClean="0"/>
              <a:t> </a:t>
            </a:r>
            <a:r>
              <a:rPr lang="uk-UA" dirty="0" err="1" smtClean="0"/>
              <a:t>высшего</a:t>
            </a:r>
            <a:r>
              <a:rPr lang="uk-UA" dirty="0" smtClean="0"/>
              <a:t> </a:t>
            </a:r>
            <a:r>
              <a:rPr lang="uk-UA" dirty="0" err="1" smtClean="0"/>
              <a:t>образования</a:t>
            </a:r>
            <a:r>
              <a:rPr lang="uk-UA" dirty="0" smtClean="0"/>
              <a:t> и  </a:t>
            </a:r>
            <a:r>
              <a:rPr lang="uk-UA" dirty="0" err="1" smtClean="0"/>
              <a:t>европейской</a:t>
            </a:r>
            <a:r>
              <a:rPr lang="uk-UA" dirty="0" smtClean="0"/>
              <a:t> </a:t>
            </a:r>
            <a:r>
              <a:rPr lang="uk-UA" dirty="0" err="1" smtClean="0"/>
              <a:t>квалификаци</a:t>
            </a:r>
            <a:r>
              <a:rPr lang="kk-KZ" dirty="0" smtClean="0"/>
              <a:t>и</a:t>
            </a:r>
            <a:r>
              <a:rPr lang="uk-UA" dirty="0" smtClean="0"/>
              <a:t>  </a:t>
            </a:r>
            <a:r>
              <a:rPr lang="uk-UA" dirty="0" err="1" smtClean="0"/>
              <a:t>непрерывного</a:t>
            </a:r>
            <a:r>
              <a:rPr lang="uk-UA" dirty="0" smtClean="0"/>
              <a:t> об</a:t>
            </a:r>
            <a:r>
              <a:rPr lang="kk-KZ" dirty="0" smtClean="0"/>
              <a:t>разования</a:t>
            </a:r>
            <a:r>
              <a:rPr lang="uk-UA" dirty="0" smtClean="0"/>
              <a:t>. В рамках </a:t>
            </a:r>
            <a:r>
              <a:rPr lang="uk-UA" dirty="0" err="1" smtClean="0"/>
              <a:t>национальных</a:t>
            </a:r>
            <a:r>
              <a:rPr lang="uk-UA" dirty="0" smtClean="0"/>
              <a:t> </a:t>
            </a:r>
            <a:r>
              <a:rPr lang="uk-UA" dirty="0" err="1" smtClean="0"/>
              <a:t>контекстов</a:t>
            </a:r>
            <a:r>
              <a:rPr lang="uk-UA" dirty="0" smtClean="0"/>
              <a:t>, в рамках </a:t>
            </a:r>
            <a:r>
              <a:rPr lang="uk-UA" dirty="0" err="1" smtClean="0"/>
              <a:t>промежуточной</a:t>
            </a:r>
            <a:r>
              <a:rPr lang="uk-UA" dirty="0" smtClean="0"/>
              <a:t> </a:t>
            </a:r>
            <a:r>
              <a:rPr lang="uk-UA" dirty="0" err="1" smtClean="0"/>
              <a:t>квалификации</a:t>
            </a:r>
            <a:r>
              <a:rPr lang="kk-KZ" dirty="0" smtClean="0"/>
              <a:t>   п</a:t>
            </a:r>
            <a:r>
              <a:rPr lang="uk-UA" dirty="0" err="1" smtClean="0"/>
              <a:t>ервый</a:t>
            </a:r>
            <a:r>
              <a:rPr lang="uk-UA" dirty="0" smtClean="0"/>
              <a:t> </a:t>
            </a:r>
            <a:r>
              <a:rPr lang="kk-KZ" dirty="0" smtClean="0"/>
              <a:t> уровень </a:t>
            </a:r>
            <a:r>
              <a:rPr lang="uk-UA" dirty="0" smtClean="0"/>
              <a:t> </a:t>
            </a:r>
            <a:r>
              <a:rPr lang="uk-UA" dirty="0" err="1" smtClean="0"/>
              <a:t>может</a:t>
            </a:r>
            <a:r>
              <a:rPr lang="uk-UA" dirty="0" smtClean="0"/>
              <a:t> </a:t>
            </a:r>
            <a:r>
              <a:rPr lang="uk-UA" dirty="0" err="1" smtClean="0"/>
              <a:t>быть</a:t>
            </a:r>
            <a:r>
              <a:rPr lang="uk-UA" dirty="0" smtClean="0"/>
              <a:t> </a:t>
            </a:r>
            <a:r>
              <a:rPr lang="kk-KZ" dirty="0" smtClean="0"/>
              <a:t>выполнен   по</a:t>
            </a:r>
            <a:r>
              <a:rPr lang="uk-UA" dirty="0" err="1" smtClean="0"/>
              <a:t>средством</a:t>
            </a:r>
            <a:r>
              <a:rPr lang="uk-UA" dirty="0" smtClean="0"/>
              <a:t> </a:t>
            </a:r>
            <a:r>
              <a:rPr lang="uk-UA" dirty="0" err="1" smtClean="0"/>
              <a:t>расширения</a:t>
            </a:r>
            <a:r>
              <a:rPr lang="uk-UA" dirty="0" smtClean="0"/>
              <a:t> </a:t>
            </a:r>
            <a:r>
              <a:rPr lang="uk-UA" dirty="0" err="1" smtClean="0"/>
              <a:t>доступа</a:t>
            </a:r>
            <a:r>
              <a:rPr lang="uk-UA" dirty="0" smtClean="0"/>
              <a:t> к </a:t>
            </a:r>
            <a:r>
              <a:rPr lang="uk-UA" dirty="0" err="1" smtClean="0"/>
              <a:t>высшему</a:t>
            </a:r>
            <a:r>
              <a:rPr lang="uk-UA" dirty="0" smtClean="0"/>
              <a:t> </a:t>
            </a:r>
            <a:r>
              <a:rPr lang="uk-UA" dirty="0" err="1" smtClean="0"/>
              <a:t>образованию</a:t>
            </a:r>
            <a:r>
              <a:rPr lang="uk-UA" dirty="0" smtClean="0"/>
              <a:t>. </a:t>
            </a:r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65</TotalTime>
  <Words>242</Words>
  <Application>Microsoft Office PowerPoint</Application>
  <PresentationFormat>Экран (4:3)</PresentationFormat>
  <Paragraphs>133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Аспект</vt:lpstr>
      <vt:lpstr>Лекція 8.  Підвищення кваліфікації фахівців соціальної сфери </vt:lpstr>
      <vt:lpstr>   Меморандум</vt:lpstr>
      <vt:lpstr>  Меморандум</vt:lpstr>
      <vt:lpstr>  Меморандум</vt:lpstr>
      <vt:lpstr>   Коммюніке</vt:lpstr>
      <vt:lpstr>   Коммюніке</vt:lpstr>
      <vt:lpstr> Болонський процес 2020</vt:lpstr>
      <vt:lpstr> Болонський процес 2020</vt:lpstr>
      <vt:lpstr> Болонський процес 2020</vt:lpstr>
      <vt:lpstr> Закон “Про вищу освіту”</vt:lpstr>
      <vt:lpstr> Компетентнісний підхід</vt:lpstr>
      <vt:lpstr>  Компетентності</vt:lpstr>
      <vt:lpstr>  Компетенції</vt:lpstr>
      <vt:lpstr>Професійні якості</vt:lpstr>
      <vt:lpstr>Професійні якості</vt:lpstr>
      <vt:lpstr>Навчання дорослих</vt:lpstr>
      <vt:lpstr>Навчання дорослих</vt:lpstr>
      <vt:lpstr>Навчання дорослих</vt:lpstr>
      <vt:lpstr>Післядипломна освіта</vt:lpstr>
      <vt:lpstr> Корпоративна і неформальна освіта</vt:lpstr>
      <vt:lpstr> Університет «Україна».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8.  Підвищення кваліфікації фахівців соціальної сфери </dc:title>
  <dc:creator>Ivanova</dc:creator>
  <cp:lastModifiedBy>Ivanova</cp:lastModifiedBy>
  <cp:revision>49</cp:revision>
  <dcterms:created xsi:type="dcterms:W3CDTF">2014-10-21T16:56:02Z</dcterms:created>
  <dcterms:modified xsi:type="dcterms:W3CDTF">2014-10-23T06:02:09Z</dcterms:modified>
</cp:coreProperties>
</file>