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91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BD272-DB5A-44CD-A7E5-DD5E77E3B1CB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7DE81-5907-425D-A9FB-243C5A198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608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7DE81-5907-425D-A9FB-243C5A1984A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69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7DE81-5907-425D-A9FB-243C5A1984A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813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7F452-E3E2-45A2-9849-0F83A3930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68B2EA-A9DE-403B-867A-9AD81F53F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6AD33D-4FB8-47E0-B177-67210AB95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84FC1E-502C-4FBA-A85C-AD199EFFF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12ED2A-376C-4A59-8CE5-8B5CCBBB8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98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AEEF9-2344-4366-8DF6-F67F0B463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C3DC46-CB5C-486B-AF32-5CA9D5FA7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312000-CCD0-45B7-A1B8-A969444BA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05AEBD-589A-423F-941F-A537BEDF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DB4CBF-5454-42B6-8C1A-0273B403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40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61EF97D-31DE-4947-9C38-F041CB304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5A77BB-91C4-4CF5-AD45-15FDF81D9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9A7D65-8FAD-4CDF-B88C-C260DD4B3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8B912C-5043-49F9-A3CB-0E7576F1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DE08BE-2DE7-4F10-9D4C-01F7D2C2F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25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41E474-8A98-439E-B370-65A625C2B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D9DCC0-B742-4E8D-96BE-D49FCD99F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8A98DA-8B86-42E4-9EAA-39611011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A9C7F9-D1F5-40DF-8631-CFA98002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13B26B-F815-4B93-9097-2F08F90E5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40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B50A8D-2A61-449C-88EB-E8AD6EB86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C53F29-426B-4246-A290-DD1074B91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8087BB-C6AC-4FB0-97E3-3C9CF17AB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CE5072-5ADA-4BC2-BBBC-0357AEBF0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23F1CD-6574-46EA-A837-AD95625BB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05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A7B6E-E59E-4783-8FC3-5E32AD39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722C4A-628C-44CF-85C7-D4D58E310C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4A7730-71DE-46E2-AAC9-45A87E2ED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61DC5A-DFE9-43E1-9C70-E607B525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86938E-B245-49E5-A14B-6E8283020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1C9BE7-4850-48DD-B10A-DBE8DE3D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96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466F2-1B8F-4335-AB5F-6F333C664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9BC900-DB69-4B8E-9504-36CD9B4A9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3696D5-9C21-4D75-B54C-79F2C3B33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456FA7-4C7A-422E-8D29-C0CEFD0AE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9BF0E4D-7532-4DCF-8781-AFEA02F22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4B86E43-D021-4C51-B71A-765A15BE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D8EA34-3B6A-4770-842E-7BBE8AB7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1488E03-7425-4291-AA9A-5053B63F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88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6B9DC-4E24-43DC-83AF-322054ADF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1513ACB-8FE3-4145-9E54-5F3D81D6C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C625999-2E84-4B0E-8583-12FF5469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830C7A1-F786-46DA-9EC3-7769A6E09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47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2E0DC43-442B-4F32-8954-7843A6E4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A5BF7DD-AA06-419D-9811-2196A851C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9F4BB76-367E-4FB9-8313-CDF5FA1D5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42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BAA558-CC50-43F1-AFD9-2132AE18B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1EAFF-AA9D-4EB9-9793-BDFAC96BA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8ED556-5A18-44DC-863C-96C16737C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A213BF-4EC6-4E5B-AE86-081729C78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B993E1-6D73-415C-A62C-CDA9E247B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90341B-FDBA-4863-BBE0-4EE6DDA67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88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9E4621-669E-4269-8712-626419532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A4D31E5-DC40-468F-B186-1B66B444F4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FD2C50-4D84-47DD-84F1-EBD9265D0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DD67FC-8DB1-4030-9B34-0B4BD3126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5BDE65-6151-4805-9BB1-57FED13F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C42658-C48C-4F58-A99D-54175CDA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0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57A88-315F-4C9B-80CE-CBC1C8AC3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E42559-46C6-46AE-B7F7-4A460AB3F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A329D6-BCFE-4EB1-A62D-4FB0B9D6A7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5E91A-0D2B-4253-823E-ECBE3DE33B92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685927-CED2-44CF-BCFC-572CE99301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C1058C-B5E9-4B07-BEC2-79BC33001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74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7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1" name="Picture 8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3C19D-57D7-4824-B198-C5484E911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F4FB0E-CB21-4105-825F-916445940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2097741"/>
            <a:ext cx="4805691" cy="2170089"/>
          </a:xfrm>
        </p:spPr>
        <p:txBody>
          <a:bodyPr anchor="b">
            <a:normAutofit/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</a:t>
            </a:r>
            <a:r>
              <a:rPr lang="en-US" sz="36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3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+ </a:t>
            </a:r>
            <a:r>
              <a:rPr lang="uk-UA" sz="3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щ</a:t>
            </a:r>
            <a:r>
              <a:rPr lang="ru-RU" sz="3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 (</a:t>
            </a:r>
            <a:r>
              <a:rPr lang="uk-UA" sz="36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</a:t>
            </a:r>
            <a:r>
              <a:rPr lang="ru-RU" sz="3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 предмет) + де</a:t>
            </a:r>
            <a:endParaRPr lang="ru-RU" sz="3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ru-RU" sz="3600" dirty="0">
              <a:solidFill>
                <a:srgbClr val="000000"/>
              </a:solidFill>
            </a:endParaRPr>
          </a:p>
        </p:txBody>
      </p:sp>
      <p:sp>
        <p:nvSpPr>
          <p:cNvPr id="92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Selecting the best Products – Key 4 Shop">
            <a:extLst>
              <a:ext uri="{FF2B5EF4-FFF2-40B4-BE49-F238E27FC236}">
                <a16:creationId xmlns:a16="http://schemas.microsoft.com/office/drawing/2014/main" id="{FFE46A60-3176-413D-BEDF-5A3FE27F0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803998"/>
            <a:ext cx="4141760" cy="216440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154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7C7D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69B125-662D-46D5-9AA2-ACA8544E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321732"/>
            <a:ext cx="6594189" cy="179473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THERE  ARE MANY</a:t>
            </a:r>
            <a:endParaRPr lang="ru-RU">
              <a:solidFill>
                <a:srgbClr val="FFFFFF"/>
              </a:solidFill>
            </a:endParaRPr>
          </a:p>
        </p:txBody>
      </p:sp>
      <p:pic>
        <p:nvPicPr>
          <p:cNvPr id="8194" name="Picture 2" descr="De Vaze Flowers - Фото | Facebook">
            <a:extLst>
              <a:ext uri="{FF2B5EF4-FFF2-40B4-BE49-F238E27FC236}">
                <a16:creationId xmlns:a16="http://schemas.microsoft.com/office/drawing/2014/main" id="{93960492-69D5-4E8E-AF7A-E768826E72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97" r="-1" b="33595"/>
          <a:stretch/>
        </p:blipFill>
        <p:spPr bwMode="auto">
          <a:xfrm>
            <a:off x="327547" y="2454903"/>
            <a:ext cx="7058306" cy="40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DA4C00-E265-4974-8F72-E6A811ED4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342900" lvl="0" indent="-342900" rtl="0">
              <a:spcAft>
                <a:spcPts val="100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uk-UA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 вазі – багато квітів.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>
              <a:spcAft>
                <a:spcPts val="1000"/>
              </a:spcAft>
            </a:pPr>
            <a:r>
              <a:rPr lang="uk-UA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є у вазі багато квітів?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>
              <a:spcAft>
                <a:spcPts val="1000"/>
              </a:spcAft>
            </a:pPr>
            <a:r>
              <a:rPr lang="uk-UA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 вазі немає багато квітів</a:t>
            </a:r>
            <a:r>
              <a:rPr lang="en-US" sz="32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rtl="0">
              <a:spcAft>
                <a:spcPts val="1000"/>
              </a:spcAft>
              <a:buNone/>
              <a:tabLst>
                <a:tab pos="408305" algn="l"/>
              </a:tabLst>
            </a:pPr>
            <a:endParaRPr lang="ru-RU" sz="20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786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786443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5D9257-C523-427E-9394-BC57F5B2E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  </a:t>
            </a: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</a:t>
            </a:r>
            <a:endParaRPr 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Cups in Cupboard | Our Daily Challenge: CUP(s) | btusdin | Flickr">
            <a:extLst>
              <a:ext uri="{FF2B5EF4-FFF2-40B4-BE49-F238E27FC236}">
                <a16:creationId xmlns:a16="http://schemas.microsoft.com/office/drawing/2014/main" id="{0F9EF9B7-8DE7-48BB-91D1-8C730D2A30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6" r="-1" b="3527"/>
          <a:stretch/>
        </p:blipFill>
        <p:spPr bwMode="auto">
          <a:xfrm>
            <a:off x="327547" y="2454903"/>
            <a:ext cx="7058306" cy="40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E49F75-C6C7-479B-84A3-E7EB954E5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321731"/>
            <a:ext cx="3424739" cy="6213425"/>
          </a:xfrm>
        </p:spPr>
        <p:txBody>
          <a:bodyPr anchor="ctr">
            <a:noAutofit/>
          </a:bodyPr>
          <a:lstStyle/>
          <a:p>
            <a:pPr marL="0" lvl="0" indent="0" rtl="0">
              <a:spcAft>
                <a:spcPts val="1000"/>
              </a:spcAft>
              <a:buNone/>
              <a:tabLst>
                <a:tab pos="685800" algn="l"/>
              </a:tabLst>
            </a:pPr>
            <a:r>
              <a:rPr lang="uk-UA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 серванті – багато чашок і стаканів.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>
              <a:spcAft>
                <a:spcPts val="1000"/>
              </a:spcAft>
            </a:pPr>
            <a:r>
              <a:rPr lang="uk-UA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є у серванті багато чашок і стаканів?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uk-UA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серванті немає багато чашок і стаканів</a:t>
            </a:r>
            <a:endParaRPr lang="ru-RU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19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6F3F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E510FF-143E-415D-B49E-66D88091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THERE ARE MANY</a:t>
            </a:r>
            <a:endParaRPr lang="ru-RU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My friends picked out my clothes for a week. Here's what I learned about  style and self-confidence.">
            <a:extLst>
              <a:ext uri="{FF2B5EF4-FFF2-40B4-BE49-F238E27FC236}">
                <a16:creationId xmlns:a16="http://schemas.microsoft.com/office/drawing/2014/main" id="{714314B0-DD06-46EB-96B4-FB29947304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6061"/>
          <a:stretch/>
        </p:blipFill>
        <p:spPr bwMode="auto">
          <a:xfrm>
            <a:off x="327547" y="2454903"/>
            <a:ext cx="7058306" cy="40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834093-60E1-4156-8B69-A8956FEFB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5617432"/>
          </a:xfrm>
        </p:spPr>
        <p:txBody>
          <a:bodyPr anchor="ctr">
            <a:normAutofit/>
          </a:bodyPr>
          <a:lstStyle/>
          <a:p>
            <a:pPr marL="0" lvl="0" indent="0" rtl="0">
              <a:spcAft>
                <a:spcPts val="1000"/>
              </a:spcAft>
              <a:buNone/>
              <a:tabLst>
                <a:tab pos="685800" algn="l"/>
              </a:tabLst>
            </a:pP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uk-UA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 гардеробі – багато суконь.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>
              <a:spcAft>
                <a:spcPts val="1000"/>
              </a:spcAft>
            </a:pPr>
            <a:r>
              <a:rPr lang="uk-UA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є у гардеробі багато суконь.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>
              <a:spcAft>
                <a:spcPts val="1000"/>
              </a:spcAft>
            </a:pPr>
            <a:r>
              <a:rPr lang="uk-UA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 гардеробі немає багато суконь.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69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4CE29-170C-49E1-B43C-9BEF45C1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5773173" cy="1984248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</a:t>
            </a:r>
            <a:endParaRPr lang="ru-RU" sz="4000" b="1" dirty="0">
              <a:solidFill>
                <a:srgbClr val="FF0000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8FABEC-CFCA-4900-8C00-E57F8B35C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63" y="2089934"/>
            <a:ext cx="5773173" cy="4768065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uk-U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англійській мові для обчислювальних </a:t>
            </a:r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іменників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множини</a:t>
            </a:r>
            <a:r>
              <a:rPr lang="uk-U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використовується структура</a:t>
            </a:r>
            <a:endParaRPr lang="ru-RU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are</a:t>
            </a:r>
            <a:r>
              <a:rPr lang="ru-RU" sz="32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+ </a:t>
            </a:r>
            <a:r>
              <a:rPr lang="uk-UA" sz="32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щ</a:t>
            </a:r>
            <a:r>
              <a:rPr lang="ru-RU" sz="32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 (</a:t>
            </a:r>
            <a:r>
              <a:rPr lang="uk-UA" sz="3200" b="1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</a:t>
            </a:r>
            <a:r>
              <a:rPr lang="ru-RU" sz="32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 предмет) + де</a:t>
            </a:r>
          </a:p>
          <a:p>
            <a:pPr marL="0" indent="0">
              <a:buNone/>
            </a:pPr>
            <a:r>
              <a:rPr lang="ru-RU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Напр</a:t>
            </a:r>
            <a:r>
              <a:rPr lang="uk-UA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иклад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  На тар</a:t>
            </a:r>
            <a:r>
              <a:rPr lang="uk-UA" sz="3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ілці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яблука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are apples on the plate.</a:t>
            </a:r>
            <a:endParaRPr lang="ru-R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How to diversify your product line — The Small Business Site">
            <a:extLst>
              <a:ext uri="{FF2B5EF4-FFF2-40B4-BE49-F238E27FC236}">
                <a16:creationId xmlns:a16="http://schemas.microsoft.com/office/drawing/2014/main" id="{BC737C30-5926-41E0-B20E-79E02AAF96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8" r="14667" b="1"/>
          <a:stretch/>
        </p:blipFill>
        <p:spPr bwMode="auto">
          <a:xfrm>
            <a:off x="5977788" y="0"/>
            <a:ext cx="5425410" cy="685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83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14F6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5145C8-ED88-4ADC-9C86-E0A8BFE33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 THERE?  </a:t>
            </a:r>
            <a:endParaRPr lang="ru-RU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Roundhouse Design: A Bespoke Designer Kitchen Company in London &amp; the UK">
            <a:extLst>
              <a:ext uri="{FF2B5EF4-FFF2-40B4-BE49-F238E27FC236}">
                <a16:creationId xmlns:a16="http://schemas.microsoft.com/office/drawing/2014/main" id="{A2A555A2-0918-4176-BE71-6CB46CE0A2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899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8EC286-007F-4652-8287-BE626945E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5" y="917724"/>
            <a:ext cx="4329798" cy="5618541"/>
          </a:xfrm>
        </p:spPr>
        <p:txBody>
          <a:bodyPr anchor="ctr">
            <a:normAutofit fontScale="92500" lnSpcReduction="20000"/>
          </a:bodyPr>
          <a:lstStyle/>
          <a:p>
            <a:pPr marL="449580" indent="0">
              <a:spcAft>
                <a:spcPts val="1000"/>
              </a:spcAft>
              <a:buNone/>
            </a:pPr>
            <a:r>
              <a:rPr lang="en-US" b="1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ru-RU" b="1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Структура</a:t>
            </a:r>
            <a:endParaRPr lang="ru-RU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 indent="0">
              <a:spcAft>
                <a:spcPts val="1000"/>
              </a:spcAft>
              <a:buNone/>
            </a:pPr>
            <a:r>
              <a:rPr lang="en-US" sz="3900" b="1" dirty="0">
                <a:solidFill>
                  <a:srgbClr val="FFFFFF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en-US" sz="3900" b="1" dirty="0">
                <a:solidFill>
                  <a:srgbClr val="FFFF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there</a:t>
            </a:r>
            <a:r>
              <a:rPr lang="ru-RU" sz="3900" b="1" dirty="0">
                <a:solidFill>
                  <a:srgbClr val="FFFF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uk-UA" sz="3900" b="1" dirty="0">
                <a:solidFill>
                  <a:srgbClr val="FFFF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</a:t>
            </a:r>
            <a:r>
              <a:rPr lang="ru-RU" sz="3900" b="1" dirty="0">
                <a:solidFill>
                  <a:srgbClr val="FFFF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(</a:t>
            </a:r>
            <a:r>
              <a:rPr lang="uk-UA" sz="3900" b="1" dirty="0" err="1">
                <a:solidFill>
                  <a:srgbClr val="FFFF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</a:t>
            </a:r>
            <a:r>
              <a:rPr lang="ru-RU" sz="3900" b="1" dirty="0">
                <a:solidFill>
                  <a:srgbClr val="FFFF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предмет) + де</a:t>
            </a:r>
            <a:r>
              <a:rPr lang="en-US" sz="3900" b="1" dirty="0">
                <a:solidFill>
                  <a:srgbClr val="FFFFFF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…?</a:t>
            </a:r>
            <a:endParaRPr lang="ru-RU" sz="3900" b="1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0">
              <a:spcAft>
                <a:spcPts val="1000"/>
              </a:spcAft>
              <a:buNone/>
            </a:pPr>
            <a:r>
              <a:rPr lang="ru-RU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Напр</a:t>
            </a:r>
            <a:r>
              <a:rPr lang="uk-UA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иклад</a:t>
            </a:r>
            <a:r>
              <a:rPr lang="ru-RU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uk-UA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є на тарілці</a:t>
            </a:r>
            <a:r>
              <a:rPr lang="ru-RU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яблука</a:t>
            </a:r>
            <a:r>
              <a:rPr lang="ru-RU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 indent="0">
              <a:spcAft>
                <a:spcPts val="1000"/>
              </a:spcAft>
              <a:buNone/>
            </a:pP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n-US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there  apples  on the plate?</a:t>
            </a:r>
            <a:endParaRPr lang="ru-RU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 indent="0">
              <a:spcAft>
                <a:spcPts val="1000"/>
              </a:spcAft>
              <a:buNone/>
            </a:pPr>
            <a:r>
              <a:rPr lang="en-US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Yes, there are.</a:t>
            </a:r>
          </a:p>
          <a:p>
            <a:pPr marL="449580" indent="0">
              <a:spcAft>
                <a:spcPts val="1000"/>
              </a:spcAft>
              <a:buNone/>
            </a:pPr>
            <a:r>
              <a:rPr lang="en-US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No, there </a:t>
            </a: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 </a:t>
            </a:r>
            <a:r>
              <a:rPr lang="en-US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    (</a:t>
            </a: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n-US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n’t). </a:t>
            </a:r>
            <a:endParaRPr lang="ru-RU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 indent="0">
              <a:spcAft>
                <a:spcPts val="1000"/>
              </a:spcAft>
              <a:buNone/>
            </a:pPr>
            <a:r>
              <a:rPr lang="en-US" sz="2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0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3EB0B3-42A2-48AE-9BAF-992904DEA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69068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FORM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98846D-CD0D-4337-A9DB-02E99F3E4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5506" y="1825625"/>
            <a:ext cx="12317506" cy="5166846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44958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</a:t>
            </a:r>
            <a:r>
              <a:rPr lang="ru-RU" sz="3600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Структура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not (</a:t>
            </a:r>
            <a:r>
              <a:rPr lang="en-US" sz="3600" dirty="0">
                <a:solidFill>
                  <a:srgbClr val="000080"/>
                </a:solidFill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en-US" sz="3600" dirty="0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n’t)  + </a:t>
            </a:r>
            <a:r>
              <a:rPr lang="uk-UA" sz="3600" dirty="0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</a:t>
            </a:r>
            <a:r>
              <a:rPr lang="ru-RU" sz="3600" dirty="0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3600" dirty="0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sz="3600" dirty="0" err="1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</a:t>
            </a:r>
            <a:r>
              <a:rPr lang="ru-RU" sz="3600" dirty="0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предмет</a:t>
            </a:r>
            <a:r>
              <a:rPr lang="en-US" sz="3600" dirty="0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</a:t>
            </a:r>
            <a:r>
              <a:rPr lang="ru-RU" sz="3600" dirty="0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Напри</a:t>
            </a:r>
            <a:r>
              <a:rPr lang="uk-UA" sz="36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клад</a:t>
            </a:r>
            <a:r>
              <a:rPr lang="ru-RU" sz="36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3600" b="1" dirty="0">
              <a:solidFill>
                <a:srgbClr val="000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тар</a:t>
            </a:r>
            <a:r>
              <a:rPr lang="uk-UA" sz="3600" b="1" dirty="0" err="1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ілці</a:t>
            </a:r>
            <a:r>
              <a:rPr lang="ru-RU" sz="36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не</a:t>
            </a:r>
            <a:r>
              <a:rPr lang="uk-UA" sz="36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має</a:t>
            </a:r>
            <a:r>
              <a:rPr lang="ru-RU" sz="36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3600" b="1" dirty="0">
                <a:solidFill>
                  <a:srgbClr val="800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яблук</a:t>
            </a:r>
            <a:r>
              <a:rPr lang="ru-RU" sz="36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are not (</a:t>
            </a:r>
            <a:r>
              <a:rPr lang="en-US" sz="36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n-US" sz="36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n’t)  apple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36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on the plate.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19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705D3C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5B945B-6ED8-4070-8DF0-F3485195C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THERE ARE</a:t>
            </a:r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3076" name="Picture 4" descr="The Future of Trees - WHYY">
            <a:extLst>
              <a:ext uri="{FF2B5EF4-FFF2-40B4-BE49-F238E27FC236}">
                <a16:creationId xmlns:a16="http://schemas.microsoft.com/office/drawing/2014/main" id="{28C3A04E-20B7-4DF6-8684-EFDA83484F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6" r="2" b="3726"/>
          <a:stretch/>
        </p:blipFill>
        <p:spPr bwMode="auto">
          <a:xfrm>
            <a:off x="327547" y="2285998"/>
            <a:ext cx="7058306" cy="424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128183-56D3-4E14-9C90-C62C5174D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321732"/>
            <a:ext cx="3424739" cy="6095397"/>
          </a:xfrm>
        </p:spPr>
        <p:txBody>
          <a:bodyPr anchor="ctr">
            <a:normAutofit/>
          </a:bodyPr>
          <a:lstStyle/>
          <a:p>
            <a:pPr marL="342900" lvl="0" indent="-342900" rtl="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are many trees in the </a:t>
            </a:r>
            <a:r>
              <a:rPr lang="en-US" sz="32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forest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there many trees in the </a:t>
            </a:r>
            <a:r>
              <a:rPr lang="en-US" sz="32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forest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are not (aren’t) many trees in the </a:t>
            </a:r>
            <a:r>
              <a:rPr lang="en-US" sz="32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forest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5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393C55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D4568-5326-435C-8D92-3F84A063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MANY…. </a:t>
            </a:r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098" name="Picture 2" descr="A Remote-Start App Exposed Thousands of Cars to Hackers | WIRED">
            <a:extLst>
              <a:ext uri="{FF2B5EF4-FFF2-40B4-BE49-F238E27FC236}">
                <a16:creationId xmlns:a16="http://schemas.microsoft.com/office/drawing/2014/main" id="{E7BBB9AA-5435-4CA8-A5B2-64FC05239F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78" r="-1" b="25014"/>
          <a:stretch/>
        </p:blipFill>
        <p:spPr bwMode="auto">
          <a:xfrm>
            <a:off x="327547" y="2454903"/>
            <a:ext cx="7058306" cy="40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9E49B1-5E7B-4AA0-9173-9F85EAA92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563" y="321732"/>
            <a:ext cx="4281890" cy="6079067"/>
          </a:xfrm>
        </p:spPr>
        <p:txBody>
          <a:bodyPr anchor="ctr">
            <a:normAutofit/>
          </a:bodyPr>
          <a:lstStyle/>
          <a:p>
            <a:pPr marL="0" lvl="0" indent="0" rtl="0"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There are </a:t>
            </a:r>
            <a:r>
              <a:rPr lang="en-US" sz="32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many 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cars  near the house.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there </a:t>
            </a:r>
            <a:r>
              <a:rPr lang="en-US" sz="32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many 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cars near the house?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aren’t </a:t>
            </a:r>
            <a:r>
              <a:rPr lang="en-US" sz="32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cars near the house.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782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76210B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F6B17-00DA-459A-A724-48C182AA7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THERE ARE  </a:t>
            </a:r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5122" name="Picture 2" descr="Oranges: Health benefits, nutrition, diet, and risks">
            <a:extLst>
              <a:ext uri="{FF2B5EF4-FFF2-40B4-BE49-F238E27FC236}">
                <a16:creationId xmlns:a16="http://schemas.microsoft.com/office/drawing/2014/main" id="{DC730AA3-607B-456A-8903-8ED1FFD6BE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43" r="-1" b="9280"/>
          <a:stretch/>
        </p:blipFill>
        <p:spPr bwMode="auto">
          <a:xfrm>
            <a:off x="327547" y="2285998"/>
            <a:ext cx="7058306" cy="424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9DF8B4-913F-4D52-884A-17B664D3C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5617432"/>
          </a:xfrm>
        </p:spPr>
        <p:txBody>
          <a:bodyPr anchor="ctr">
            <a:normAutofit/>
          </a:bodyPr>
          <a:lstStyle/>
          <a:p>
            <a:pPr marL="0" lvl="0" indent="0" rtl="0"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en-US" sz="2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are  oranges on the plate.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there oranges on the plate?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aren’t  oranges on the plate.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spcAft>
                <a:spcPts val="1000"/>
              </a:spcAft>
              <a:buNone/>
            </a:pPr>
            <a:endParaRPr lang="ru-RU" sz="20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191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D7E920-59C2-42E7-8DEA-3BFEC2E8D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27432"/>
            <a:ext cx="4560584" cy="2302438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Translate into English using structure </a:t>
            </a:r>
            <a:b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br>
              <a:rPr lang="ru-RU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2500" dirty="0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93212A-79AB-4061-99C9-98F2C4246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63" y="2330505"/>
            <a:ext cx="5598446" cy="4527495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marL="0" lvl="0" indent="0" rtl="0"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There are two arm-chairs in the room.</a:t>
            </a:r>
            <a:endParaRPr lang="ru-RU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there two arm-chairs in the room?</a:t>
            </a:r>
            <a:endParaRPr lang="ru-RU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aren’t two arm-chairs in the room.</a:t>
            </a:r>
            <a:endParaRPr lang="ru-RU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Armchairs - our pick of the best | Ideal Home">
            <a:extLst>
              <a:ext uri="{FF2B5EF4-FFF2-40B4-BE49-F238E27FC236}">
                <a16:creationId xmlns:a16="http://schemas.microsoft.com/office/drawing/2014/main" id="{F7BE5488-AAEF-428A-9D7B-0A78A9BED0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1" r="16914" b="1"/>
          <a:stretch/>
        </p:blipFill>
        <p:spPr bwMode="auto">
          <a:xfrm>
            <a:off x="5977788" y="224071"/>
            <a:ext cx="5425410" cy="583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858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414369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4EC7B-767F-4AF8-9470-9C745F1C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THERE ARE MANY </a:t>
            </a:r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7170" name="Picture 2" descr="How do you shelve a book? | Brilliant Books">
            <a:extLst>
              <a:ext uri="{FF2B5EF4-FFF2-40B4-BE49-F238E27FC236}">
                <a16:creationId xmlns:a16="http://schemas.microsoft.com/office/drawing/2014/main" id="{E2B2A4B7-3E08-45D7-B64F-3E4BE8CC35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4" r="1099" b="1"/>
          <a:stretch/>
        </p:blipFill>
        <p:spPr bwMode="auto">
          <a:xfrm>
            <a:off x="327547" y="2454903"/>
            <a:ext cx="7058306" cy="40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" name="Rectangle 13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9BAEAE-AE2C-4945-97B1-0A5D826F1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342900" lvl="0" indent="-342900" rtl="0">
              <a:spcAft>
                <a:spcPts val="100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uk-UA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поличці є багато книжок.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>
              <a:spcAft>
                <a:spcPts val="1000"/>
              </a:spcAft>
            </a:pPr>
            <a:r>
              <a:rPr lang="uk-UA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є багато книжок на поличці?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>
              <a:spcAft>
                <a:spcPts val="1000"/>
              </a:spcAft>
            </a:pPr>
            <a:r>
              <a:rPr lang="uk-UA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поличці немає багато книжок.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rtl="0">
              <a:spcAft>
                <a:spcPts val="1000"/>
              </a:spcAft>
              <a:buNone/>
              <a:tabLst>
                <a:tab pos="408305" algn="l"/>
              </a:tabLst>
            </a:pPr>
            <a:endParaRPr lang="ru-RU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6303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367</Words>
  <Application>Microsoft Office PowerPoint</Application>
  <PresentationFormat>Широкоэкранный</PresentationFormat>
  <Paragraphs>56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THERE ARE</vt:lpstr>
      <vt:lpstr>THERE ARE</vt:lpstr>
      <vt:lpstr>ARE  THERE?  </vt:lpstr>
      <vt:lpstr>NEGATIVE FORM</vt:lpstr>
      <vt:lpstr>        THERE ARE</vt:lpstr>
      <vt:lpstr>THERE ARE MANY…. </vt:lpstr>
      <vt:lpstr>           THERE ARE  </vt:lpstr>
      <vt:lpstr>Translate into English using structure  there are </vt:lpstr>
      <vt:lpstr>     THERE ARE MANY </vt:lpstr>
      <vt:lpstr>  THERE  ARE MANY</vt:lpstr>
      <vt:lpstr>      THERE ARE MANY </vt:lpstr>
      <vt:lpstr>      THERE ARE MANY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ARE</dc:title>
  <dc:creator>Lenovo Lenovo</dc:creator>
  <cp:lastModifiedBy>Lenovo Lenovo</cp:lastModifiedBy>
  <cp:revision>2</cp:revision>
  <dcterms:created xsi:type="dcterms:W3CDTF">2020-10-05T16:35:41Z</dcterms:created>
  <dcterms:modified xsi:type="dcterms:W3CDTF">2020-10-11T20:26:15Z</dcterms:modified>
</cp:coreProperties>
</file>