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93" r:id="rId4"/>
    <p:sldId id="294" r:id="rId5"/>
    <p:sldId id="272" r:id="rId6"/>
    <p:sldId id="292" r:id="rId7"/>
    <p:sldId id="273" r:id="rId8"/>
    <p:sldId id="274" r:id="rId9"/>
    <p:sldId id="275" r:id="rId10"/>
    <p:sldId id="276" r:id="rId11"/>
    <p:sldId id="277" r:id="rId12"/>
    <p:sldId id="278" r:id="rId13"/>
    <p:sldId id="295" r:id="rId14"/>
    <p:sldId id="279" r:id="rId15"/>
    <p:sldId id="280" r:id="rId16"/>
    <p:sldId id="281" r:id="rId17"/>
    <p:sldId id="291" r:id="rId18"/>
    <p:sldId id="282" r:id="rId19"/>
    <p:sldId id="283" r:id="rId20"/>
    <p:sldId id="284" r:id="rId21"/>
    <p:sldId id="296" r:id="rId22"/>
    <p:sldId id="285" r:id="rId23"/>
    <p:sldId id="297" r:id="rId24"/>
    <p:sldId id="289" r:id="rId25"/>
    <p:sldId id="29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FC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Аркуш1!$A$2:$A$12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Аркуш1!$B$2:$B$12</c:f>
              <c:numCache>
                <c:formatCode>General</c:formatCode>
                <c:ptCount val="11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83-401A-858C-6B207DF6798E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VC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Аркуш1!$A$2:$A$12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Аркуш1!$C$2:$C$12</c:f>
              <c:numCache>
                <c:formatCode>General</c:formatCode>
                <c:ptCount val="11"/>
                <c:pt idx="0">
                  <c:v>0</c:v>
                </c:pt>
                <c:pt idx="1">
                  <c:v>100</c:v>
                </c:pt>
                <c:pt idx="2">
                  <c:v>175</c:v>
                </c:pt>
                <c:pt idx="3">
                  <c:v>200</c:v>
                </c:pt>
                <c:pt idx="4">
                  <c:v>220</c:v>
                </c:pt>
                <c:pt idx="5">
                  <c:v>260</c:v>
                </c:pt>
                <c:pt idx="6">
                  <c:v>320</c:v>
                </c:pt>
                <c:pt idx="7">
                  <c:v>400</c:v>
                </c:pt>
                <c:pt idx="8">
                  <c:v>500</c:v>
                </c:pt>
                <c:pt idx="9">
                  <c:v>620</c:v>
                </c:pt>
                <c:pt idx="10">
                  <c:v>740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83-401A-858C-6B207DF6798E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TC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Аркуш1!$A$2:$A$12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Аркуш1!$D$2:$D$12</c:f>
              <c:numCache>
                <c:formatCode>General</c:formatCode>
                <c:ptCount val="11"/>
                <c:pt idx="0">
                  <c:v>50</c:v>
                </c:pt>
                <c:pt idx="1">
                  <c:v>150</c:v>
                </c:pt>
                <c:pt idx="2">
                  <c:v>225</c:v>
                </c:pt>
                <c:pt idx="3">
                  <c:v>250</c:v>
                </c:pt>
                <c:pt idx="4">
                  <c:v>270</c:v>
                </c:pt>
                <c:pt idx="5">
                  <c:v>310</c:v>
                </c:pt>
                <c:pt idx="6">
                  <c:v>370</c:v>
                </c:pt>
                <c:pt idx="7">
                  <c:v>450</c:v>
                </c:pt>
                <c:pt idx="8">
                  <c:v>550</c:v>
                </c:pt>
                <c:pt idx="9">
                  <c:v>670</c:v>
                </c:pt>
                <c:pt idx="10">
                  <c:v>790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783-401A-858C-6B207DF679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57131439"/>
        <c:axId val="1188381967"/>
      </c:lineChart>
      <c:catAx>
        <c:axId val="12571314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188381967"/>
        <c:crosses val="autoZero"/>
        <c:auto val="1"/>
        <c:lblAlgn val="ctr"/>
        <c:lblOffset val="100"/>
        <c:noMultiLvlLbl val="0"/>
      </c:catAx>
      <c:valAx>
        <c:axId val="11883819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571314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AFC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Аркуш1!$A$2:$A$12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Аркуш1!$B$2:$B$12</c:f>
              <c:numCache>
                <c:formatCode>General</c:formatCode>
                <c:ptCount val="11"/>
                <c:pt idx="1">
                  <c:v>50</c:v>
                </c:pt>
                <c:pt idx="2">
                  <c:v>25</c:v>
                </c:pt>
                <c:pt idx="3">
                  <c:v>16.666666666666668</c:v>
                </c:pt>
                <c:pt idx="4">
                  <c:v>12.5</c:v>
                </c:pt>
                <c:pt idx="5">
                  <c:v>10</c:v>
                </c:pt>
                <c:pt idx="6">
                  <c:v>8.3333333333333339</c:v>
                </c:pt>
                <c:pt idx="7">
                  <c:v>7.1428571428571432</c:v>
                </c:pt>
                <c:pt idx="8">
                  <c:v>6.25</c:v>
                </c:pt>
                <c:pt idx="9">
                  <c:v>5.5555555555555554</c:v>
                </c:pt>
                <c:pt idx="10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83-401A-858C-6B207DF6798E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AVC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Аркуш1!$A$2:$A$12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Аркуш1!$C$2:$C$12</c:f>
              <c:numCache>
                <c:formatCode>General</c:formatCode>
                <c:ptCount val="11"/>
                <c:pt idx="1">
                  <c:v>100</c:v>
                </c:pt>
                <c:pt idx="2">
                  <c:v>87.5</c:v>
                </c:pt>
                <c:pt idx="3">
                  <c:v>66.666666666666671</c:v>
                </c:pt>
                <c:pt idx="4">
                  <c:v>55</c:v>
                </c:pt>
                <c:pt idx="5">
                  <c:v>52</c:v>
                </c:pt>
                <c:pt idx="6">
                  <c:v>53.333333333333336</c:v>
                </c:pt>
                <c:pt idx="7">
                  <c:v>57.142857142857146</c:v>
                </c:pt>
                <c:pt idx="8">
                  <c:v>62.5</c:v>
                </c:pt>
                <c:pt idx="9">
                  <c:v>68.888888888888886</c:v>
                </c:pt>
                <c:pt idx="10">
                  <c:v>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83-401A-858C-6B207DF6798E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ATC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Аркуш1!$A$2:$A$12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Аркуш1!$D$2:$D$12</c:f>
              <c:numCache>
                <c:formatCode>General</c:formatCode>
                <c:ptCount val="11"/>
                <c:pt idx="1">
                  <c:v>150</c:v>
                </c:pt>
                <c:pt idx="2">
                  <c:v>112.5</c:v>
                </c:pt>
                <c:pt idx="3">
                  <c:v>83.333333333333343</c:v>
                </c:pt>
                <c:pt idx="4">
                  <c:v>67.5</c:v>
                </c:pt>
                <c:pt idx="5">
                  <c:v>62</c:v>
                </c:pt>
                <c:pt idx="6">
                  <c:v>61.666666666666671</c:v>
                </c:pt>
                <c:pt idx="7">
                  <c:v>64.285714285714292</c:v>
                </c:pt>
                <c:pt idx="8">
                  <c:v>68.75</c:v>
                </c:pt>
                <c:pt idx="9">
                  <c:v>74.444444444444443</c:v>
                </c:pt>
                <c:pt idx="10">
                  <c:v>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783-401A-858C-6B207DF6798E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MC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Аркуш1!$A$2:$A$12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Аркуш1!$E$2:$E$12</c:f>
              <c:numCache>
                <c:formatCode>General</c:formatCode>
                <c:ptCount val="11"/>
                <c:pt idx="2">
                  <c:v>75</c:v>
                </c:pt>
                <c:pt idx="3">
                  <c:v>25</c:v>
                </c:pt>
                <c:pt idx="4">
                  <c:v>20</c:v>
                </c:pt>
                <c:pt idx="5">
                  <c:v>40</c:v>
                </c:pt>
                <c:pt idx="6">
                  <c:v>60</c:v>
                </c:pt>
                <c:pt idx="7">
                  <c:v>80</c:v>
                </c:pt>
                <c:pt idx="8">
                  <c:v>100</c:v>
                </c:pt>
                <c:pt idx="9">
                  <c:v>120</c:v>
                </c:pt>
                <c:pt idx="10">
                  <c:v>140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FD6-40B0-83BF-18C77ABB05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57131439"/>
        <c:axId val="1188381967"/>
      </c:lineChart>
      <c:catAx>
        <c:axId val="12571314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188381967"/>
        <c:crosses val="autoZero"/>
        <c:auto val="1"/>
        <c:lblAlgn val="ctr"/>
        <c:lblOffset val="100"/>
        <c:noMultiLvlLbl val="0"/>
      </c:catAx>
      <c:valAx>
        <c:axId val="11883819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571314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14ED00-FA3E-4AA9-8C18-E0D23CB89821}" type="doc">
      <dgm:prSet loTypeId="urn:microsoft.com/office/officeart/2005/8/layout/lProcess2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uk-UA"/>
        </a:p>
      </dgm:t>
    </dgm:pt>
    <dgm:pt modelId="{8C543D82-CD42-4D10-AE00-3CE4FB5FAA6C}">
      <dgm:prSet phldrT="[Текст]"/>
      <dgm:spPr/>
      <dgm:t>
        <a:bodyPr/>
        <a:lstStyle/>
        <a:p>
          <a:r>
            <a:rPr lang="uk-UA" dirty="0"/>
            <a:t>Вхід (закупівля)</a:t>
          </a:r>
        </a:p>
      </dgm:t>
    </dgm:pt>
    <dgm:pt modelId="{0D242BD8-31EA-4D2D-ABE9-25A44294665F}" type="parTrans" cxnId="{D3377709-CB56-477E-81D6-AC96A9EB0C0A}">
      <dgm:prSet/>
      <dgm:spPr/>
      <dgm:t>
        <a:bodyPr/>
        <a:lstStyle/>
        <a:p>
          <a:endParaRPr lang="uk-UA"/>
        </a:p>
      </dgm:t>
    </dgm:pt>
    <dgm:pt modelId="{6CF050E1-5A81-458F-BC1B-4E5EFBE898FF}" type="sibTrans" cxnId="{D3377709-CB56-477E-81D6-AC96A9EB0C0A}">
      <dgm:prSet/>
      <dgm:spPr/>
      <dgm:t>
        <a:bodyPr/>
        <a:lstStyle/>
        <a:p>
          <a:endParaRPr lang="uk-UA"/>
        </a:p>
      </dgm:t>
    </dgm:pt>
    <dgm:pt modelId="{9EAEC525-93B7-47BF-880D-617F70CDB4F7}">
      <dgm:prSet phldrT="[Текст]" custT="1"/>
      <dgm:spPr/>
      <dgm:t>
        <a:bodyPr/>
        <a:lstStyle/>
        <a:p>
          <a:r>
            <a:rPr lang="uk-UA" sz="2400" dirty="0">
              <a:latin typeface="Tahoma" pitchFamily="34" charset="0"/>
              <a:cs typeface="Tahoma" pitchFamily="34" charset="0"/>
            </a:rPr>
            <a:t>Фактори виробництва</a:t>
          </a:r>
        </a:p>
      </dgm:t>
    </dgm:pt>
    <dgm:pt modelId="{D0D5CB7A-5BA8-4EFC-8861-9854A6B64107}" type="parTrans" cxnId="{8F536C41-A902-4621-8F7E-73F6CBB1ED65}">
      <dgm:prSet/>
      <dgm:spPr/>
      <dgm:t>
        <a:bodyPr/>
        <a:lstStyle/>
        <a:p>
          <a:endParaRPr lang="uk-UA"/>
        </a:p>
      </dgm:t>
    </dgm:pt>
    <dgm:pt modelId="{22D47E2D-9078-4DAB-8C38-46736310C32A}" type="sibTrans" cxnId="{8F536C41-A902-4621-8F7E-73F6CBB1ED65}">
      <dgm:prSet/>
      <dgm:spPr/>
      <dgm:t>
        <a:bodyPr/>
        <a:lstStyle/>
        <a:p>
          <a:endParaRPr lang="uk-UA"/>
        </a:p>
      </dgm:t>
    </dgm:pt>
    <dgm:pt modelId="{35424975-C751-4909-8E31-35B6E05E8454}">
      <dgm:prSet phldrT="[Текст]"/>
      <dgm:spPr/>
      <dgm:t>
        <a:bodyPr/>
        <a:lstStyle/>
        <a:p>
          <a:r>
            <a:rPr lang="uk-UA" dirty="0"/>
            <a:t>Процес (виробництво)</a:t>
          </a:r>
        </a:p>
      </dgm:t>
    </dgm:pt>
    <dgm:pt modelId="{F91C153A-949F-48B2-A0D7-5734AA1FF160}" type="parTrans" cxnId="{01E91D06-6B84-43BE-A755-9BE04C38A02C}">
      <dgm:prSet/>
      <dgm:spPr/>
      <dgm:t>
        <a:bodyPr/>
        <a:lstStyle/>
        <a:p>
          <a:endParaRPr lang="uk-UA"/>
        </a:p>
      </dgm:t>
    </dgm:pt>
    <dgm:pt modelId="{F24F8334-639D-4EEE-8AA4-B272A407FD68}" type="sibTrans" cxnId="{01E91D06-6B84-43BE-A755-9BE04C38A02C}">
      <dgm:prSet/>
      <dgm:spPr/>
      <dgm:t>
        <a:bodyPr/>
        <a:lstStyle/>
        <a:p>
          <a:endParaRPr lang="uk-UA"/>
        </a:p>
      </dgm:t>
    </dgm:pt>
    <dgm:pt modelId="{337408AA-0E11-4D7D-BC0C-FF6BD6D0995C}">
      <dgm:prSet phldrT="[Текст]" custT="1"/>
      <dgm:spPr/>
      <dgm:t>
        <a:bodyPr/>
        <a:lstStyle/>
        <a:p>
          <a:r>
            <a:rPr lang="uk-UA" sz="1800" dirty="0">
              <a:latin typeface="Tahoma" pitchFamily="34" charset="0"/>
              <a:cs typeface="Tahoma" pitchFamily="34" charset="0"/>
            </a:rPr>
            <a:t>Технологія, організація виробництва</a:t>
          </a:r>
        </a:p>
      </dgm:t>
    </dgm:pt>
    <dgm:pt modelId="{42D15AE3-39B5-4F81-B4CE-954F650D85E9}" type="parTrans" cxnId="{C1DDAB6F-A4D4-4D95-9DF7-EB8C89E2E883}">
      <dgm:prSet/>
      <dgm:spPr/>
      <dgm:t>
        <a:bodyPr/>
        <a:lstStyle/>
        <a:p>
          <a:endParaRPr lang="uk-UA"/>
        </a:p>
      </dgm:t>
    </dgm:pt>
    <dgm:pt modelId="{0CB901A2-CBFD-41D0-8E5A-10D2D8D9D358}" type="sibTrans" cxnId="{C1DDAB6F-A4D4-4D95-9DF7-EB8C89E2E883}">
      <dgm:prSet/>
      <dgm:spPr/>
      <dgm:t>
        <a:bodyPr/>
        <a:lstStyle/>
        <a:p>
          <a:endParaRPr lang="uk-UA"/>
        </a:p>
      </dgm:t>
    </dgm:pt>
    <dgm:pt modelId="{BD330475-194A-45C5-A722-F19B759D2310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400" dirty="0">
              <a:latin typeface="Tahoma" pitchFamily="34" charset="0"/>
              <a:cs typeface="Tahoma" pitchFamily="34" charset="0"/>
            </a:rPr>
            <a:t>Виробничий процес</a:t>
          </a:r>
        </a:p>
      </dgm:t>
    </dgm:pt>
    <dgm:pt modelId="{76F444FF-5992-4B99-A640-318FAE41DB04}" type="parTrans" cxnId="{B55171B3-9A02-4809-8EFE-6A206370A016}">
      <dgm:prSet/>
      <dgm:spPr/>
      <dgm:t>
        <a:bodyPr/>
        <a:lstStyle/>
        <a:p>
          <a:endParaRPr lang="uk-UA"/>
        </a:p>
      </dgm:t>
    </dgm:pt>
    <dgm:pt modelId="{3DAB6B86-7CD9-4D87-A577-4647F0064A27}" type="sibTrans" cxnId="{B55171B3-9A02-4809-8EFE-6A206370A016}">
      <dgm:prSet/>
      <dgm:spPr/>
      <dgm:t>
        <a:bodyPr/>
        <a:lstStyle/>
        <a:p>
          <a:endParaRPr lang="uk-UA"/>
        </a:p>
      </dgm:t>
    </dgm:pt>
    <dgm:pt modelId="{32792D7A-704B-45A7-BE1D-E23DEBE3CAA1}">
      <dgm:prSet phldrT="[Текст]"/>
      <dgm:spPr/>
      <dgm:t>
        <a:bodyPr/>
        <a:lstStyle/>
        <a:p>
          <a:r>
            <a:rPr lang="uk-UA" dirty="0"/>
            <a:t>Вихід </a:t>
          </a:r>
          <a:br>
            <a:rPr lang="uk-UA" dirty="0"/>
          </a:br>
          <a:r>
            <a:rPr lang="uk-UA" dirty="0"/>
            <a:t>(збут)</a:t>
          </a:r>
        </a:p>
      </dgm:t>
    </dgm:pt>
    <dgm:pt modelId="{5232462E-9D75-4814-A4B2-3FF82DDB325C}" type="parTrans" cxnId="{4064D3E2-0B3E-4C59-B113-D73C3AF2DB0F}">
      <dgm:prSet/>
      <dgm:spPr/>
      <dgm:t>
        <a:bodyPr/>
        <a:lstStyle/>
        <a:p>
          <a:endParaRPr lang="uk-UA"/>
        </a:p>
      </dgm:t>
    </dgm:pt>
    <dgm:pt modelId="{1040F063-82E0-45E5-BC2D-7C372850878C}" type="sibTrans" cxnId="{4064D3E2-0B3E-4C59-B113-D73C3AF2DB0F}">
      <dgm:prSet/>
      <dgm:spPr/>
      <dgm:t>
        <a:bodyPr/>
        <a:lstStyle/>
        <a:p>
          <a:endParaRPr lang="uk-UA"/>
        </a:p>
      </dgm:t>
    </dgm:pt>
    <dgm:pt modelId="{44FCA41B-968B-4D3B-B016-AD2C9D755B48}">
      <dgm:prSet phldrT="[Текст]" custT="1"/>
      <dgm:spPr/>
      <dgm:t>
        <a:bodyPr/>
        <a:lstStyle/>
        <a:p>
          <a:r>
            <a:rPr lang="uk-UA" sz="2400" dirty="0">
              <a:latin typeface="Tahoma" pitchFamily="34" charset="0"/>
              <a:cs typeface="Tahoma" pitchFamily="34" charset="0"/>
            </a:rPr>
            <a:t>Готова продукція</a:t>
          </a:r>
        </a:p>
      </dgm:t>
    </dgm:pt>
    <dgm:pt modelId="{F31EFFCA-CC57-4D83-AEC5-3FB759BCF1D1}" type="parTrans" cxnId="{91CCCEB9-49E4-43C9-9634-F1ED1F7669EA}">
      <dgm:prSet/>
      <dgm:spPr/>
      <dgm:t>
        <a:bodyPr/>
        <a:lstStyle/>
        <a:p>
          <a:endParaRPr lang="uk-UA"/>
        </a:p>
      </dgm:t>
    </dgm:pt>
    <dgm:pt modelId="{2A745998-96A7-4B1E-A38C-E884E1096C1E}" type="sibTrans" cxnId="{91CCCEB9-49E4-43C9-9634-F1ED1F7669EA}">
      <dgm:prSet/>
      <dgm:spPr/>
      <dgm:t>
        <a:bodyPr/>
        <a:lstStyle/>
        <a:p>
          <a:endParaRPr lang="uk-UA"/>
        </a:p>
      </dgm:t>
    </dgm:pt>
    <dgm:pt modelId="{A3974F12-2C64-4E32-B4D9-E591AAEE12D0}">
      <dgm:prSet phldrT="[Текст]" custT="1"/>
      <dgm:spPr/>
      <dgm:t>
        <a:bodyPr/>
        <a:lstStyle/>
        <a:p>
          <a:r>
            <a:rPr lang="uk-UA" sz="2400" dirty="0">
              <a:latin typeface="Tahoma" pitchFamily="34" charset="0"/>
              <a:cs typeface="Tahoma" pitchFamily="34" charset="0"/>
            </a:rPr>
            <a:t>Управління</a:t>
          </a:r>
          <a:r>
            <a:rPr lang="uk-UA" sz="2300" dirty="0">
              <a:latin typeface="Tahoma" pitchFamily="34" charset="0"/>
              <a:cs typeface="Tahoma" pitchFamily="34" charset="0"/>
            </a:rPr>
            <a:t> виробництвом</a:t>
          </a:r>
        </a:p>
      </dgm:t>
    </dgm:pt>
    <dgm:pt modelId="{4A98E6EC-62B4-47A1-9443-850E318AFFEB}" type="parTrans" cxnId="{85C911E3-B7B7-4B1C-AE8F-F3D1D002851F}">
      <dgm:prSet/>
      <dgm:spPr/>
      <dgm:t>
        <a:bodyPr/>
        <a:lstStyle/>
        <a:p>
          <a:endParaRPr lang="uk-UA"/>
        </a:p>
      </dgm:t>
    </dgm:pt>
    <dgm:pt modelId="{A0870A80-FD13-4610-B4D2-AFAE3DB9678C}" type="sibTrans" cxnId="{85C911E3-B7B7-4B1C-AE8F-F3D1D002851F}">
      <dgm:prSet/>
      <dgm:spPr/>
      <dgm:t>
        <a:bodyPr/>
        <a:lstStyle/>
        <a:p>
          <a:endParaRPr lang="uk-UA"/>
        </a:p>
      </dgm:t>
    </dgm:pt>
    <dgm:pt modelId="{1C6FF034-744D-4995-8434-FC982D53A1E6}" type="pres">
      <dgm:prSet presAssocID="{2B14ED00-FA3E-4AA9-8C18-E0D23CB89821}" presName="theList" presStyleCnt="0">
        <dgm:presLayoutVars>
          <dgm:dir/>
          <dgm:animLvl val="lvl"/>
          <dgm:resizeHandles val="exact"/>
        </dgm:presLayoutVars>
      </dgm:prSet>
      <dgm:spPr/>
    </dgm:pt>
    <dgm:pt modelId="{136677BF-0EDB-4FD0-B50C-0D120A32F5D7}" type="pres">
      <dgm:prSet presAssocID="{8C543D82-CD42-4D10-AE00-3CE4FB5FAA6C}" presName="compNode" presStyleCnt="0"/>
      <dgm:spPr/>
    </dgm:pt>
    <dgm:pt modelId="{05DAD0E9-DC6F-4520-9881-F9226C1835B7}" type="pres">
      <dgm:prSet presAssocID="{8C543D82-CD42-4D10-AE00-3CE4FB5FAA6C}" presName="aNode" presStyleLbl="bgShp" presStyleIdx="0" presStyleCnt="3"/>
      <dgm:spPr/>
    </dgm:pt>
    <dgm:pt modelId="{97E504AD-57F0-463A-9A99-89E49729C4F6}" type="pres">
      <dgm:prSet presAssocID="{8C543D82-CD42-4D10-AE00-3CE4FB5FAA6C}" presName="textNode" presStyleLbl="bgShp" presStyleIdx="0" presStyleCnt="3"/>
      <dgm:spPr/>
    </dgm:pt>
    <dgm:pt modelId="{AEEAEB3E-22B5-4FA5-9E52-2C7C991877BC}" type="pres">
      <dgm:prSet presAssocID="{8C543D82-CD42-4D10-AE00-3CE4FB5FAA6C}" presName="compChildNode" presStyleCnt="0"/>
      <dgm:spPr/>
    </dgm:pt>
    <dgm:pt modelId="{753977FB-B04A-4CC9-BBF7-965539F9586B}" type="pres">
      <dgm:prSet presAssocID="{8C543D82-CD42-4D10-AE00-3CE4FB5FAA6C}" presName="theInnerList" presStyleCnt="0"/>
      <dgm:spPr/>
    </dgm:pt>
    <dgm:pt modelId="{A628C98E-C454-4CE1-A221-47C55829CC98}" type="pres">
      <dgm:prSet presAssocID="{9EAEC525-93B7-47BF-880D-617F70CDB4F7}" presName="childNode" presStyleLbl="node1" presStyleIdx="0" presStyleCnt="5">
        <dgm:presLayoutVars>
          <dgm:bulletEnabled val="1"/>
        </dgm:presLayoutVars>
      </dgm:prSet>
      <dgm:spPr/>
    </dgm:pt>
    <dgm:pt modelId="{F4D60633-5496-43DF-96CA-D6AA2EEFCF73}" type="pres">
      <dgm:prSet presAssocID="{8C543D82-CD42-4D10-AE00-3CE4FB5FAA6C}" presName="aSpace" presStyleCnt="0"/>
      <dgm:spPr/>
    </dgm:pt>
    <dgm:pt modelId="{55979CCE-683C-41EF-8519-0CB6F3930002}" type="pres">
      <dgm:prSet presAssocID="{35424975-C751-4909-8E31-35B6E05E8454}" presName="compNode" presStyleCnt="0"/>
      <dgm:spPr/>
    </dgm:pt>
    <dgm:pt modelId="{28807B3E-5B0C-4B36-BFE4-12D592B43EBF}" type="pres">
      <dgm:prSet presAssocID="{35424975-C751-4909-8E31-35B6E05E8454}" presName="aNode" presStyleLbl="bgShp" presStyleIdx="1" presStyleCnt="3"/>
      <dgm:spPr/>
    </dgm:pt>
    <dgm:pt modelId="{386E67EC-F052-4459-8FD6-337E4F115586}" type="pres">
      <dgm:prSet presAssocID="{35424975-C751-4909-8E31-35B6E05E8454}" presName="textNode" presStyleLbl="bgShp" presStyleIdx="1" presStyleCnt="3"/>
      <dgm:spPr/>
    </dgm:pt>
    <dgm:pt modelId="{7D08692F-206B-4600-8F5B-F90C293B80C1}" type="pres">
      <dgm:prSet presAssocID="{35424975-C751-4909-8E31-35B6E05E8454}" presName="compChildNode" presStyleCnt="0"/>
      <dgm:spPr/>
    </dgm:pt>
    <dgm:pt modelId="{7FAB8D7F-6FDF-4EB9-957B-20130EC2509C}" type="pres">
      <dgm:prSet presAssocID="{35424975-C751-4909-8E31-35B6E05E8454}" presName="theInnerList" presStyleCnt="0"/>
      <dgm:spPr/>
    </dgm:pt>
    <dgm:pt modelId="{CC53EA75-4007-42D6-95E9-47737DBFB73E}" type="pres">
      <dgm:prSet presAssocID="{337408AA-0E11-4D7D-BC0C-FF6BD6D0995C}" presName="childNode" presStyleLbl="node1" presStyleIdx="1" presStyleCnt="5">
        <dgm:presLayoutVars>
          <dgm:bulletEnabled val="1"/>
        </dgm:presLayoutVars>
      </dgm:prSet>
      <dgm:spPr/>
    </dgm:pt>
    <dgm:pt modelId="{CB282314-F0E2-4831-B315-8D855800F0CF}" type="pres">
      <dgm:prSet presAssocID="{337408AA-0E11-4D7D-BC0C-FF6BD6D0995C}" presName="aSpace2" presStyleCnt="0"/>
      <dgm:spPr/>
    </dgm:pt>
    <dgm:pt modelId="{68F1124A-3E14-4164-8802-9FB14246DBA5}" type="pres">
      <dgm:prSet presAssocID="{BD330475-194A-45C5-A722-F19B759D2310}" presName="childNode" presStyleLbl="node1" presStyleIdx="2" presStyleCnt="5">
        <dgm:presLayoutVars>
          <dgm:bulletEnabled val="1"/>
        </dgm:presLayoutVars>
      </dgm:prSet>
      <dgm:spPr/>
    </dgm:pt>
    <dgm:pt modelId="{3AE7200C-56C8-4662-BEB8-7AB9071A43EF}" type="pres">
      <dgm:prSet presAssocID="{BD330475-194A-45C5-A722-F19B759D2310}" presName="aSpace2" presStyleCnt="0"/>
      <dgm:spPr/>
    </dgm:pt>
    <dgm:pt modelId="{190C0E74-A969-4964-B279-B25F146C46E2}" type="pres">
      <dgm:prSet presAssocID="{A3974F12-2C64-4E32-B4D9-E591AAEE12D0}" presName="childNode" presStyleLbl="node1" presStyleIdx="3" presStyleCnt="5" custLinFactNeighborX="935" custLinFactNeighborY="17989">
        <dgm:presLayoutVars>
          <dgm:bulletEnabled val="1"/>
        </dgm:presLayoutVars>
      </dgm:prSet>
      <dgm:spPr/>
    </dgm:pt>
    <dgm:pt modelId="{353604A0-31B7-451C-8030-A963D7A04A10}" type="pres">
      <dgm:prSet presAssocID="{35424975-C751-4909-8E31-35B6E05E8454}" presName="aSpace" presStyleCnt="0"/>
      <dgm:spPr/>
    </dgm:pt>
    <dgm:pt modelId="{3DB1BC54-012D-459D-8C56-D68EB03FBAC2}" type="pres">
      <dgm:prSet presAssocID="{32792D7A-704B-45A7-BE1D-E23DEBE3CAA1}" presName="compNode" presStyleCnt="0"/>
      <dgm:spPr/>
    </dgm:pt>
    <dgm:pt modelId="{347D88FD-0CE7-4BEA-842F-1C9EC8B1786E}" type="pres">
      <dgm:prSet presAssocID="{32792D7A-704B-45A7-BE1D-E23DEBE3CAA1}" presName="aNode" presStyleLbl="bgShp" presStyleIdx="2" presStyleCnt="3" custLinFactNeighborX="2189"/>
      <dgm:spPr/>
    </dgm:pt>
    <dgm:pt modelId="{27B90BD6-5F34-4F33-9712-AEDCE2B39A2A}" type="pres">
      <dgm:prSet presAssocID="{32792D7A-704B-45A7-BE1D-E23DEBE3CAA1}" presName="textNode" presStyleLbl="bgShp" presStyleIdx="2" presStyleCnt="3"/>
      <dgm:spPr/>
    </dgm:pt>
    <dgm:pt modelId="{6B431045-86E6-4607-87EB-70D898FFEE1F}" type="pres">
      <dgm:prSet presAssocID="{32792D7A-704B-45A7-BE1D-E23DEBE3CAA1}" presName="compChildNode" presStyleCnt="0"/>
      <dgm:spPr/>
    </dgm:pt>
    <dgm:pt modelId="{1A0E30F5-CFFD-4BF3-897B-1BE05D3D63AD}" type="pres">
      <dgm:prSet presAssocID="{32792D7A-704B-45A7-BE1D-E23DEBE3CAA1}" presName="theInnerList" presStyleCnt="0"/>
      <dgm:spPr/>
    </dgm:pt>
    <dgm:pt modelId="{C3149C40-89BA-4599-AA88-4E195563E61E}" type="pres">
      <dgm:prSet presAssocID="{44FCA41B-968B-4D3B-B016-AD2C9D755B48}" presName="childNode" presStyleLbl="node1" presStyleIdx="4" presStyleCnt="5">
        <dgm:presLayoutVars>
          <dgm:bulletEnabled val="1"/>
        </dgm:presLayoutVars>
      </dgm:prSet>
      <dgm:spPr/>
    </dgm:pt>
  </dgm:ptLst>
  <dgm:cxnLst>
    <dgm:cxn modelId="{01E91D06-6B84-43BE-A755-9BE04C38A02C}" srcId="{2B14ED00-FA3E-4AA9-8C18-E0D23CB89821}" destId="{35424975-C751-4909-8E31-35B6E05E8454}" srcOrd="1" destOrd="0" parTransId="{F91C153A-949F-48B2-A0D7-5734AA1FF160}" sibTransId="{F24F8334-639D-4EEE-8AA4-B272A407FD68}"/>
    <dgm:cxn modelId="{D3377709-CB56-477E-81D6-AC96A9EB0C0A}" srcId="{2B14ED00-FA3E-4AA9-8C18-E0D23CB89821}" destId="{8C543D82-CD42-4D10-AE00-3CE4FB5FAA6C}" srcOrd="0" destOrd="0" parTransId="{0D242BD8-31EA-4D2D-ABE9-25A44294665F}" sibTransId="{6CF050E1-5A81-458F-BC1B-4E5EFBE898FF}"/>
    <dgm:cxn modelId="{4826751B-F1B0-4F7D-83E5-E8EA07C27BC8}" type="presOf" srcId="{35424975-C751-4909-8E31-35B6E05E8454}" destId="{386E67EC-F052-4459-8FD6-337E4F115586}" srcOrd="1" destOrd="0" presId="urn:microsoft.com/office/officeart/2005/8/layout/lProcess2"/>
    <dgm:cxn modelId="{41048C1F-9883-40E6-880E-C333B2F84E5A}" type="presOf" srcId="{BD330475-194A-45C5-A722-F19B759D2310}" destId="{68F1124A-3E14-4164-8802-9FB14246DBA5}" srcOrd="0" destOrd="0" presId="urn:microsoft.com/office/officeart/2005/8/layout/lProcess2"/>
    <dgm:cxn modelId="{71F49D24-28EB-41B7-8705-A9F8FA9E3294}" type="presOf" srcId="{337408AA-0E11-4D7D-BC0C-FF6BD6D0995C}" destId="{CC53EA75-4007-42D6-95E9-47737DBFB73E}" srcOrd="0" destOrd="0" presId="urn:microsoft.com/office/officeart/2005/8/layout/lProcess2"/>
    <dgm:cxn modelId="{A461F233-5D18-444C-B2E4-7B304CD59F2E}" type="presOf" srcId="{35424975-C751-4909-8E31-35B6E05E8454}" destId="{28807B3E-5B0C-4B36-BFE4-12D592B43EBF}" srcOrd="0" destOrd="0" presId="urn:microsoft.com/office/officeart/2005/8/layout/lProcess2"/>
    <dgm:cxn modelId="{8F536C41-A902-4621-8F7E-73F6CBB1ED65}" srcId="{8C543D82-CD42-4D10-AE00-3CE4FB5FAA6C}" destId="{9EAEC525-93B7-47BF-880D-617F70CDB4F7}" srcOrd="0" destOrd="0" parTransId="{D0D5CB7A-5BA8-4EFC-8861-9854A6B64107}" sibTransId="{22D47E2D-9078-4DAB-8C38-46736310C32A}"/>
    <dgm:cxn modelId="{D4DAEA6D-268C-410A-8E9A-7C8D090EE22C}" type="presOf" srcId="{32792D7A-704B-45A7-BE1D-E23DEBE3CAA1}" destId="{27B90BD6-5F34-4F33-9712-AEDCE2B39A2A}" srcOrd="1" destOrd="0" presId="urn:microsoft.com/office/officeart/2005/8/layout/lProcess2"/>
    <dgm:cxn modelId="{C1DDAB6F-A4D4-4D95-9DF7-EB8C89E2E883}" srcId="{35424975-C751-4909-8E31-35B6E05E8454}" destId="{337408AA-0E11-4D7D-BC0C-FF6BD6D0995C}" srcOrd="0" destOrd="0" parTransId="{42D15AE3-39B5-4F81-B4CE-954F650D85E9}" sibTransId="{0CB901A2-CBFD-41D0-8E5A-10D2D8D9D358}"/>
    <dgm:cxn modelId="{B08DC28B-C336-40C6-812D-0CB194344574}" type="presOf" srcId="{32792D7A-704B-45A7-BE1D-E23DEBE3CAA1}" destId="{347D88FD-0CE7-4BEA-842F-1C9EC8B1786E}" srcOrd="0" destOrd="0" presId="urn:microsoft.com/office/officeart/2005/8/layout/lProcess2"/>
    <dgm:cxn modelId="{78386CA1-28CC-4834-8E91-B2404CE31225}" type="presOf" srcId="{A3974F12-2C64-4E32-B4D9-E591AAEE12D0}" destId="{190C0E74-A969-4964-B279-B25F146C46E2}" srcOrd="0" destOrd="0" presId="urn:microsoft.com/office/officeart/2005/8/layout/lProcess2"/>
    <dgm:cxn modelId="{A25AA3AF-0A1B-4291-98DC-6B8776DF8380}" type="presOf" srcId="{44FCA41B-968B-4D3B-B016-AD2C9D755B48}" destId="{C3149C40-89BA-4599-AA88-4E195563E61E}" srcOrd="0" destOrd="0" presId="urn:microsoft.com/office/officeart/2005/8/layout/lProcess2"/>
    <dgm:cxn modelId="{B55171B3-9A02-4809-8EFE-6A206370A016}" srcId="{35424975-C751-4909-8E31-35B6E05E8454}" destId="{BD330475-194A-45C5-A722-F19B759D2310}" srcOrd="1" destOrd="0" parTransId="{76F444FF-5992-4B99-A640-318FAE41DB04}" sibTransId="{3DAB6B86-7CD9-4D87-A577-4647F0064A27}"/>
    <dgm:cxn modelId="{1363F7B4-FA25-4B2E-8053-DB06B916285E}" type="presOf" srcId="{9EAEC525-93B7-47BF-880D-617F70CDB4F7}" destId="{A628C98E-C454-4CE1-A221-47C55829CC98}" srcOrd="0" destOrd="0" presId="urn:microsoft.com/office/officeart/2005/8/layout/lProcess2"/>
    <dgm:cxn modelId="{91CCCEB9-49E4-43C9-9634-F1ED1F7669EA}" srcId="{32792D7A-704B-45A7-BE1D-E23DEBE3CAA1}" destId="{44FCA41B-968B-4D3B-B016-AD2C9D755B48}" srcOrd="0" destOrd="0" parTransId="{F31EFFCA-CC57-4D83-AEC5-3FB759BCF1D1}" sibTransId="{2A745998-96A7-4B1E-A38C-E884E1096C1E}"/>
    <dgm:cxn modelId="{677455D3-F92B-445C-9826-BCA589349CA5}" type="presOf" srcId="{8C543D82-CD42-4D10-AE00-3CE4FB5FAA6C}" destId="{97E504AD-57F0-463A-9A99-89E49729C4F6}" srcOrd="1" destOrd="0" presId="urn:microsoft.com/office/officeart/2005/8/layout/lProcess2"/>
    <dgm:cxn modelId="{B4F19DD7-DBAA-48E5-8517-8E044C8494DE}" type="presOf" srcId="{2B14ED00-FA3E-4AA9-8C18-E0D23CB89821}" destId="{1C6FF034-744D-4995-8434-FC982D53A1E6}" srcOrd="0" destOrd="0" presId="urn:microsoft.com/office/officeart/2005/8/layout/lProcess2"/>
    <dgm:cxn modelId="{4064D3E2-0B3E-4C59-B113-D73C3AF2DB0F}" srcId="{2B14ED00-FA3E-4AA9-8C18-E0D23CB89821}" destId="{32792D7A-704B-45A7-BE1D-E23DEBE3CAA1}" srcOrd="2" destOrd="0" parTransId="{5232462E-9D75-4814-A4B2-3FF82DDB325C}" sibTransId="{1040F063-82E0-45E5-BC2D-7C372850878C}"/>
    <dgm:cxn modelId="{85C911E3-B7B7-4B1C-AE8F-F3D1D002851F}" srcId="{35424975-C751-4909-8E31-35B6E05E8454}" destId="{A3974F12-2C64-4E32-B4D9-E591AAEE12D0}" srcOrd="2" destOrd="0" parTransId="{4A98E6EC-62B4-47A1-9443-850E318AFFEB}" sibTransId="{A0870A80-FD13-4610-B4D2-AFAE3DB9678C}"/>
    <dgm:cxn modelId="{F0740BF9-D97C-48BA-AF64-749526BC4AC6}" type="presOf" srcId="{8C543D82-CD42-4D10-AE00-3CE4FB5FAA6C}" destId="{05DAD0E9-DC6F-4520-9881-F9226C1835B7}" srcOrd="0" destOrd="0" presId="urn:microsoft.com/office/officeart/2005/8/layout/lProcess2"/>
    <dgm:cxn modelId="{46839B80-DFC2-44E5-98DB-79EDF7A7C399}" type="presParOf" srcId="{1C6FF034-744D-4995-8434-FC982D53A1E6}" destId="{136677BF-0EDB-4FD0-B50C-0D120A32F5D7}" srcOrd="0" destOrd="0" presId="urn:microsoft.com/office/officeart/2005/8/layout/lProcess2"/>
    <dgm:cxn modelId="{C0A38944-79AD-4982-A558-29DDBFF80118}" type="presParOf" srcId="{136677BF-0EDB-4FD0-B50C-0D120A32F5D7}" destId="{05DAD0E9-DC6F-4520-9881-F9226C1835B7}" srcOrd="0" destOrd="0" presId="urn:microsoft.com/office/officeart/2005/8/layout/lProcess2"/>
    <dgm:cxn modelId="{7F851C92-4D57-4121-A73E-19A82B8C316D}" type="presParOf" srcId="{136677BF-0EDB-4FD0-B50C-0D120A32F5D7}" destId="{97E504AD-57F0-463A-9A99-89E49729C4F6}" srcOrd="1" destOrd="0" presId="urn:microsoft.com/office/officeart/2005/8/layout/lProcess2"/>
    <dgm:cxn modelId="{91AC5145-385B-4F51-8E0C-D8FC576700E3}" type="presParOf" srcId="{136677BF-0EDB-4FD0-B50C-0D120A32F5D7}" destId="{AEEAEB3E-22B5-4FA5-9E52-2C7C991877BC}" srcOrd="2" destOrd="0" presId="urn:microsoft.com/office/officeart/2005/8/layout/lProcess2"/>
    <dgm:cxn modelId="{AA5E97FA-3327-4F1E-8BEA-94F17E4F155A}" type="presParOf" srcId="{AEEAEB3E-22B5-4FA5-9E52-2C7C991877BC}" destId="{753977FB-B04A-4CC9-BBF7-965539F9586B}" srcOrd="0" destOrd="0" presId="urn:microsoft.com/office/officeart/2005/8/layout/lProcess2"/>
    <dgm:cxn modelId="{5ECC8930-2A47-402F-A2E1-A5E0E0425035}" type="presParOf" srcId="{753977FB-B04A-4CC9-BBF7-965539F9586B}" destId="{A628C98E-C454-4CE1-A221-47C55829CC98}" srcOrd="0" destOrd="0" presId="urn:microsoft.com/office/officeart/2005/8/layout/lProcess2"/>
    <dgm:cxn modelId="{C872071C-8917-4CFA-B952-A35C081D89B7}" type="presParOf" srcId="{1C6FF034-744D-4995-8434-FC982D53A1E6}" destId="{F4D60633-5496-43DF-96CA-D6AA2EEFCF73}" srcOrd="1" destOrd="0" presId="urn:microsoft.com/office/officeart/2005/8/layout/lProcess2"/>
    <dgm:cxn modelId="{4D9EA0F9-84F4-4F35-B763-201378611A51}" type="presParOf" srcId="{1C6FF034-744D-4995-8434-FC982D53A1E6}" destId="{55979CCE-683C-41EF-8519-0CB6F3930002}" srcOrd="2" destOrd="0" presId="urn:microsoft.com/office/officeart/2005/8/layout/lProcess2"/>
    <dgm:cxn modelId="{F2FC9A78-B40C-48F9-A8DD-10BF5CEDB897}" type="presParOf" srcId="{55979CCE-683C-41EF-8519-0CB6F3930002}" destId="{28807B3E-5B0C-4B36-BFE4-12D592B43EBF}" srcOrd="0" destOrd="0" presId="urn:microsoft.com/office/officeart/2005/8/layout/lProcess2"/>
    <dgm:cxn modelId="{D5237526-8832-4100-9ECA-64CFF5D5027B}" type="presParOf" srcId="{55979CCE-683C-41EF-8519-0CB6F3930002}" destId="{386E67EC-F052-4459-8FD6-337E4F115586}" srcOrd="1" destOrd="0" presId="urn:microsoft.com/office/officeart/2005/8/layout/lProcess2"/>
    <dgm:cxn modelId="{847B8CF6-8AF9-4D86-82CF-518E36F6B951}" type="presParOf" srcId="{55979CCE-683C-41EF-8519-0CB6F3930002}" destId="{7D08692F-206B-4600-8F5B-F90C293B80C1}" srcOrd="2" destOrd="0" presId="urn:microsoft.com/office/officeart/2005/8/layout/lProcess2"/>
    <dgm:cxn modelId="{00495823-2070-4143-85A5-6DF08DDF2256}" type="presParOf" srcId="{7D08692F-206B-4600-8F5B-F90C293B80C1}" destId="{7FAB8D7F-6FDF-4EB9-957B-20130EC2509C}" srcOrd="0" destOrd="0" presId="urn:microsoft.com/office/officeart/2005/8/layout/lProcess2"/>
    <dgm:cxn modelId="{1C132568-259E-4791-8340-ECF7C7C0785C}" type="presParOf" srcId="{7FAB8D7F-6FDF-4EB9-957B-20130EC2509C}" destId="{CC53EA75-4007-42D6-95E9-47737DBFB73E}" srcOrd="0" destOrd="0" presId="urn:microsoft.com/office/officeart/2005/8/layout/lProcess2"/>
    <dgm:cxn modelId="{BA342084-D9C5-492B-9FAE-C183A1A15CCA}" type="presParOf" srcId="{7FAB8D7F-6FDF-4EB9-957B-20130EC2509C}" destId="{CB282314-F0E2-4831-B315-8D855800F0CF}" srcOrd="1" destOrd="0" presId="urn:microsoft.com/office/officeart/2005/8/layout/lProcess2"/>
    <dgm:cxn modelId="{A2D7AC60-E622-480E-8EA9-0275206B9A18}" type="presParOf" srcId="{7FAB8D7F-6FDF-4EB9-957B-20130EC2509C}" destId="{68F1124A-3E14-4164-8802-9FB14246DBA5}" srcOrd="2" destOrd="0" presId="urn:microsoft.com/office/officeart/2005/8/layout/lProcess2"/>
    <dgm:cxn modelId="{48B4941A-BF01-4C9E-84BC-5129896D076A}" type="presParOf" srcId="{7FAB8D7F-6FDF-4EB9-957B-20130EC2509C}" destId="{3AE7200C-56C8-4662-BEB8-7AB9071A43EF}" srcOrd="3" destOrd="0" presId="urn:microsoft.com/office/officeart/2005/8/layout/lProcess2"/>
    <dgm:cxn modelId="{1CEA486C-9DA3-4DD8-9A77-3F9D93F358A1}" type="presParOf" srcId="{7FAB8D7F-6FDF-4EB9-957B-20130EC2509C}" destId="{190C0E74-A969-4964-B279-B25F146C46E2}" srcOrd="4" destOrd="0" presId="urn:microsoft.com/office/officeart/2005/8/layout/lProcess2"/>
    <dgm:cxn modelId="{2A6377A5-8F47-401B-ACB8-EB0492FD20BD}" type="presParOf" srcId="{1C6FF034-744D-4995-8434-FC982D53A1E6}" destId="{353604A0-31B7-451C-8030-A963D7A04A10}" srcOrd="3" destOrd="0" presId="urn:microsoft.com/office/officeart/2005/8/layout/lProcess2"/>
    <dgm:cxn modelId="{1F4BB2F7-B6F4-44BF-9BEC-7DA17EA1FBAE}" type="presParOf" srcId="{1C6FF034-744D-4995-8434-FC982D53A1E6}" destId="{3DB1BC54-012D-459D-8C56-D68EB03FBAC2}" srcOrd="4" destOrd="0" presId="urn:microsoft.com/office/officeart/2005/8/layout/lProcess2"/>
    <dgm:cxn modelId="{E2492A01-E185-4260-9A0D-A821B1A1C158}" type="presParOf" srcId="{3DB1BC54-012D-459D-8C56-D68EB03FBAC2}" destId="{347D88FD-0CE7-4BEA-842F-1C9EC8B1786E}" srcOrd="0" destOrd="0" presId="urn:microsoft.com/office/officeart/2005/8/layout/lProcess2"/>
    <dgm:cxn modelId="{5AA8B393-E195-44CF-812F-93C70B85BC23}" type="presParOf" srcId="{3DB1BC54-012D-459D-8C56-D68EB03FBAC2}" destId="{27B90BD6-5F34-4F33-9712-AEDCE2B39A2A}" srcOrd="1" destOrd="0" presId="urn:microsoft.com/office/officeart/2005/8/layout/lProcess2"/>
    <dgm:cxn modelId="{F84876BB-13A6-4392-9307-47DB3FD91312}" type="presParOf" srcId="{3DB1BC54-012D-459D-8C56-D68EB03FBAC2}" destId="{6B431045-86E6-4607-87EB-70D898FFEE1F}" srcOrd="2" destOrd="0" presId="urn:microsoft.com/office/officeart/2005/8/layout/lProcess2"/>
    <dgm:cxn modelId="{A998892C-771F-4C1C-9386-ED88CCE6825E}" type="presParOf" srcId="{6B431045-86E6-4607-87EB-70D898FFEE1F}" destId="{1A0E30F5-CFFD-4BF3-897B-1BE05D3D63AD}" srcOrd="0" destOrd="0" presId="urn:microsoft.com/office/officeart/2005/8/layout/lProcess2"/>
    <dgm:cxn modelId="{E1479BD1-D22B-432C-A0B1-8670935FC862}" type="presParOf" srcId="{1A0E30F5-CFFD-4BF3-897B-1BE05D3D63AD}" destId="{C3149C40-89BA-4599-AA88-4E195563E61E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DAD0E9-DC6F-4520-9881-F9226C1835B7}">
      <dsp:nvSpPr>
        <dsp:cNvPr id="0" name=""/>
        <dsp:cNvSpPr/>
      </dsp:nvSpPr>
      <dsp:spPr>
        <a:xfrm>
          <a:off x="1020" y="0"/>
          <a:ext cx="2653789" cy="4378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/>
            <a:t>Вхід (закупівля)</a:t>
          </a:r>
        </a:p>
      </dsp:txBody>
      <dsp:txXfrm>
        <a:off x="1020" y="0"/>
        <a:ext cx="2653789" cy="1313501"/>
      </dsp:txXfrm>
    </dsp:sp>
    <dsp:sp modelId="{A628C98E-C454-4CE1-A221-47C55829CC98}">
      <dsp:nvSpPr>
        <dsp:cNvPr id="0" name=""/>
        <dsp:cNvSpPr/>
      </dsp:nvSpPr>
      <dsp:spPr>
        <a:xfrm>
          <a:off x="266399" y="1313501"/>
          <a:ext cx="2123031" cy="284591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Tahoma" pitchFamily="34" charset="0"/>
              <a:cs typeface="Tahoma" pitchFamily="34" charset="0"/>
            </a:rPr>
            <a:t>Фактори виробництва</a:t>
          </a:r>
        </a:p>
      </dsp:txBody>
      <dsp:txXfrm>
        <a:off x="328580" y="1375682"/>
        <a:ext cx="1998669" cy="2721557"/>
      </dsp:txXfrm>
    </dsp:sp>
    <dsp:sp modelId="{28807B3E-5B0C-4B36-BFE4-12D592B43EBF}">
      <dsp:nvSpPr>
        <dsp:cNvPr id="0" name=""/>
        <dsp:cNvSpPr/>
      </dsp:nvSpPr>
      <dsp:spPr>
        <a:xfrm>
          <a:off x="2853843" y="0"/>
          <a:ext cx="2653789" cy="4378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/>
            <a:t>Процес (виробництво)</a:t>
          </a:r>
        </a:p>
      </dsp:txBody>
      <dsp:txXfrm>
        <a:off x="2853843" y="0"/>
        <a:ext cx="2653789" cy="1313501"/>
      </dsp:txXfrm>
    </dsp:sp>
    <dsp:sp modelId="{CC53EA75-4007-42D6-95E9-47737DBFB73E}">
      <dsp:nvSpPr>
        <dsp:cNvPr id="0" name=""/>
        <dsp:cNvSpPr/>
      </dsp:nvSpPr>
      <dsp:spPr>
        <a:xfrm>
          <a:off x="3119222" y="1313875"/>
          <a:ext cx="2123031" cy="8601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ahoma" pitchFamily="34" charset="0"/>
              <a:cs typeface="Tahoma" pitchFamily="34" charset="0"/>
            </a:rPr>
            <a:t>Технологія, організація виробництва</a:t>
          </a:r>
        </a:p>
      </dsp:txBody>
      <dsp:txXfrm>
        <a:off x="3144415" y="1339068"/>
        <a:ext cx="2072645" cy="809782"/>
      </dsp:txXfrm>
    </dsp:sp>
    <dsp:sp modelId="{68F1124A-3E14-4164-8802-9FB14246DBA5}">
      <dsp:nvSpPr>
        <dsp:cNvPr id="0" name=""/>
        <dsp:cNvSpPr/>
      </dsp:nvSpPr>
      <dsp:spPr>
        <a:xfrm>
          <a:off x="3119222" y="2306377"/>
          <a:ext cx="2123031" cy="860168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lumMod val="104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Tahoma" pitchFamily="34" charset="0"/>
              <a:cs typeface="Tahoma" pitchFamily="34" charset="0"/>
            </a:rPr>
            <a:t>Виробничий процес</a:t>
          </a:r>
        </a:p>
      </dsp:txBody>
      <dsp:txXfrm>
        <a:off x="3144415" y="2331570"/>
        <a:ext cx="2072645" cy="809782"/>
      </dsp:txXfrm>
    </dsp:sp>
    <dsp:sp modelId="{190C0E74-A969-4964-B279-B25F146C46E2}">
      <dsp:nvSpPr>
        <dsp:cNvPr id="0" name=""/>
        <dsp:cNvSpPr/>
      </dsp:nvSpPr>
      <dsp:spPr>
        <a:xfrm>
          <a:off x="3139073" y="3322684"/>
          <a:ext cx="2123031" cy="8601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Tahoma" pitchFamily="34" charset="0"/>
              <a:cs typeface="Tahoma" pitchFamily="34" charset="0"/>
            </a:rPr>
            <a:t>Управління</a:t>
          </a:r>
          <a:r>
            <a:rPr lang="uk-UA" sz="2300" kern="1200" dirty="0">
              <a:latin typeface="Tahoma" pitchFamily="34" charset="0"/>
              <a:cs typeface="Tahoma" pitchFamily="34" charset="0"/>
            </a:rPr>
            <a:t> виробництвом</a:t>
          </a:r>
        </a:p>
      </dsp:txBody>
      <dsp:txXfrm>
        <a:off x="3164266" y="3347877"/>
        <a:ext cx="2072645" cy="809782"/>
      </dsp:txXfrm>
    </dsp:sp>
    <dsp:sp modelId="{347D88FD-0CE7-4BEA-842F-1C9EC8B1786E}">
      <dsp:nvSpPr>
        <dsp:cNvPr id="0" name=""/>
        <dsp:cNvSpPr/>
      </dsp:nvSpPr>
      <dsp:spPr>
        <a:xfrm>
          <a:off x="5707687" y="0"/>
          <a:ext cx="2653789" cy="4378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/>
            <a:t>Вихід </a:t>
          </a:r>
          <a:br>
            <a:rPr lang="uk-UA" sz="2600" kern="1200" dirty="0"/>
          </a:br>
          <a:r>
            <a:rPr lang="uk-UA" sz="2600" kern="1200" dirty="0"/>
            <a:t>(збут)</a:t>
          </a:r>
        </a:p>
      </dsp:txBody>
      <dsp:txXfrm>
        <a:off x="5707687" y="0"/>
        <a:ext cx="2653789" cy="1313501"/>
      </dsp:txXfrm>
    </dsp:sp>
    <dsp:sp modelId="{C3149C40-89BA-4599-AA88-4E195563E61E}">
      <dsp:nvSpPr>
        <dsp:cNvPr id="0" name=""/>
        <dsp:cNvSpPr/>
      </dsp:nvSpPr>
      <dsp:spPr>
        <a:xfrm>
          <a:off x="5972046" y="1313501"/>
          <a:ext cx="2123031" cy="284591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Tahoma" pitchFamily="34" charset="0"/>
              <a:cs typeface="Tahoma" pitchFamily="34" charset="0"/>
            </a:rPr>
            <a:t>Готова продукція</a:t>
          </a:r>
        </a:p>
      </dsp:txBody>
      <dsp:txXfrm>
        <a:off x="6034227" y="1375682"/>
        <a:ext cx="1998669" cy="2721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D668F-2FB0-4476-9EDC-634961DDCB02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36F68-1C72-4A98-BD16-09A21600039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496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D4E184-F3D5-4090-B211-299A328364EC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33824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D4E184-F3D5-4090-B211-299A328364EC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6549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99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387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0073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498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2465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745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7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14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80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19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85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21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5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43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115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693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237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9.wmf"/><Relationship Id="rId3" Type="http://schemas.openxmlformats.org/officeDocument/2006/relationships/image" Target="../media/image10.png"/><Relationship Id="rId7" Type="http://schemas.openxmlformats.org/officeDocument/2006/relationships/image" Target="../media/image6.wmf"/><Relationship Id="rId1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19657" y="231820"/>
            <a:ext cx="10204704" cy="4545561"/>
          </a:xfrm>
        </p:spPr>
        <p:txBody>
          <a:bodyPr>
            <a:normAutofit fontScale="90000"/>
          </a:bodyPr>
          <a:lstStyle/>
          <a:p>
            <a:r>
              <a:rPr lang="uk-UA" dirty="0"/>
              <a:t>Лекція 6</a:t>
            </a:r>
            <a:br>
              <a:rPr lang="uk-UA" b="1" dirty="0"/>
            </a:br>
            <a:r>
              <a:rPr lang="ru-RU" b="1" dirty="0" err="1"/>
              <a:t>ФІРМА</a:t>
            </a:r>
            <a:r>
              <a:rPr lang="ru-RU" b="1" dirty="0"/>
              <a:t> ЯК </a:t>
            </a:r>
            <a:r>
              <a:rPr lang="ru-RU" b="1" dirty="0" err="1"/>
              <a:t>МІКРОЕКОНОМІЧНИЙ</a:t>
            </a:r>
            <a:r>
              <a:rPr lang="ru-RU" b="1" dirty="0"/>
              <a:t> </a:t>
            </a:r>
            <a:r>
              <a:rPr lang="ru-RU" b="1" dirty="0" err="1"/>
              <a:t>СУБ’ЄКТ</a:t>
            </a:r>
            <a:r>
              <a:rPr lang="ru-RU" b="1" dirty="0"/>
              <a:t>. </a:t>
            </a:r>
            <a:br>
              <a:rPr lang="ru-RU" b="1" dirty="0"/>
            </a:br>
            <a:r>
              <a:rPr lang="ru-RU" b="1" dirty="0"/>
              <a:t>МЕТА </a:t>
            </a:r>
            <a:r>
              <a:rPr lang="ru-RU" b="1" dirty="0" err="1"/>
              <a:t>ВИРОБНИЦТВА</a:t>
            </a:r>
            <a:r>
              <a:rPr lang="ru-RU" b="1" dirty="0"/>
              <a:t>. </a:t>
            </a:r>
            <a:br>
              <a:rPr lang="ru-RU" b="1" dirty="0"/>
            </a:br>
            <a:r>
              <a:rPr lang="ru-RU" b="1" dirty="0" err="1"/>
              <a:t>ОБМЕЖЕННЯ</a:t>
            </a:r>
            <a:r>
              <a:rPr lang="ru-RU" b="1" dirty="0"/>
              <a:t> </a:t>
            </a:r>
            <a:r>
              <a:rPr lang="ru-RU" b="1" dirty="0" err="1"/>
              <a:t>ВИРОБНИКА</a:t>
            </a:r>
            <a:r>
              <a:rPr lang="ru-RU" b="1" dirty="0"/>
              <a:t> У </a:t>
            </a:r>
            <a:r>
              <a:rPr lang="ru-RU" b="1" dirty="0" err="1"/>
              <a:t>КОРОТКОСТРОКОВОМУ</a:t>
            </a:r>
            <a:r>
              <a:rPr lang="ru-RU" b="1" dirty="0"/>
              <a:t> </a:t>
            </a:r>
            <a:r>
              <a:rPr lang="ru-RU" b="1" dirty="0" err="1"/>
              <a:t>ПЕРІОДІ</a:t>
            </a:r>
            <a:endParaRPr lang="uk-UA" b="1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819657" y="4777379"/>
            <a:ext cx="9684955" cy="1870309"/>
          </a:xfrm>
        </p:spPr>
        <p:txBody>
          <a:bodyPr>
            <a:noAutofit/>
          </a:bodyPr>
          <a:lstStyle/>
          <a:p>
            <a:pPr lvl="0"/>
            <a:r>
              <a:rPr lang="uk-UA" dirty="0"/>
              <a:t>1. Теорія виробництва. Поняття  виробничої функції.</a:t>
            </a:r>
          </a:p>
          <a:p>
            <a:pPr lvl="0"/>
            <a:r>
              <a:rPr lang="uk-UA" dirty="0"/>
              <a:t>2. Теорії витрат виробництва і прибутків. Мета виробництва.</a:t>
            </a:r>
          </a:p>
          <a:p>
            <a:pPr lvl="0"/>
            <a:r>
              <a:rPr lang="uk-UA" dirty="0"/>
              <a:t>3. Виробнича функція з одним змінним фактором. Закон спадної віддачі. </a:t>
            </a:r>
          </a:p>
          <a:p>
            <a:pPr lvl="0"/>
            <a:r>
              <a:rPr lang="uk-UA" dirty="0"/>
              <a:t>4. Короткострокові витрати виробництва та їх чинники.</a:t>
            </a:r>
          </a:p>
        </p:txBody>
      </p:sp>
    </p:spTree>
    <p:extLst>
      <p:ext uri="{BB962C8B-B14F-4D97-AF65-F5344CB8AC3E}">
        <p14:creationId xmlns:p14="http://schemas.microsoft.com/office/powerpoint/2010/main" val="3427367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2805" y="349790"/>
            <a:ext cx="9988581" cy="1280890"/>
          </a:xfrm>
        </p:spPr>
        <p:txBody>
          <a:bodyPr/>
          <a:lstStyle/>
          <a:p>
            <a:r>
              <a:rPr lang="ru-RU" b="1" dirty="0"/>
              <a:t>2. </a:t>
            </a:r>
            <a:r>
              <a:rPr lang="ru-RU" b="1" dirty="0" err="1"/>
              <a:t>Теорії</a:t>
            </a:r>
            <a:r>
              <a:rPr lang="ru-RU" b="1" dirty="0"/>
              <a:t> </a:t>
            </a:r>
            <a:r>
              <a:rPr lang="ru-RU" b="1" dirty="0" err="1"/>
              <a:t>витрат</a:t>
            </a:r>
            <a:r>
              <a:rPr lang="ru-RU" b="1" dirty="0"/>
              <a:t> </a:t>
            </a:r>
            <a:r>
              <a:rPr lang="ru-RU" b="1" dirty="0" err="1"/>
              <a:t>виробництва</a:t>
            </a:r>
            <a:r>
              <a:rPr lang="ru-RU" b="1" dirty="0"/>
              <a:t> і </a:t>
            </a:r>
            <a:r>
              <a:rPr lang="ru-RU" b="1" dirty="0" err="1"/>
              <a:t>прибутків</a:t>
            </a:r>
            <a:r>
              <a:rPr lang="ru-RU" b="1" dirty="0"/>
              <a:t>. Мета </a:t>
            </a:r>
            <a:r>
              <a:rPr lang="ru-RU" b="1" dirty="0" err="1"/>
              <a:t>виробництва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326524" y="1517904"/>
            <a:ext cx="10652116" cy="5184648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В мікроекономіці всі витрати вважаються </a:t>
            </a:r>
            <a:r>
              <a:rPr lang="uk-UA" b="1" i="1" dirty="0"/>
              <a:t>альтернативними.</a:t>
            </a:r>
            <a:r>
              <a:rPr lang="uk-UA" dirty="0"/>
              <a:t> </a:t>
            </a:r>
          </a:p>
          <a:p>
            <a:r>
              <a:rPr lang="uk-UA" dirty="0"/>
              <a:t>Альтернативні витрати у грошовій формі називаються</a:t>
            </a:r>
            <a:r>
              <a:rPr lang="uk-UA" b="1" i="1" dirty="0"/>
              <a:t> економічними витратами.</a:t>
            </a:r>
          </a:p>
          <a:p>
            <a:r>
              <a:rPr lang="uk-UA" b="1" i="1" dirty="0"/>
              <a:t>Економічні витрати </a:t>
            </a:r>
            <a:r>
              <a:rPr lang="uk-UA" dirty="0"/>
              <a:t>будь-якого ресурсу, вибраного для виробництва даного товару, будуть дорівнювати вартості найкращого з усіх можливих альтернативних варіантів використання цього ре­сурсу.</a:t>
            </a:r>
          </a:p>
          <a:p>
            <a:r>
              <a:rPr lang="uk-UA" b="1" i="1" dirty="0"/>
              <a:t>Економічні витрати –</a:t>
            </a:r>
            <a:r>
              <a:rPr lang="uk-UA" dirty="0"/>
              <a:t> це ті суми грошей, які фірма зобов’язана </a:t>
            </a:r>
            <a:r>
              <a:rPr lang="uk-UA" b="1" dirty="0"/>
              <a:t>виплатити кожному постачальнику ресурсів, щоб забезпечити їм такий рівень доходів, який дозволив би утримати ресурси в межах даного виду діяльності</a:t>
            </a:r>
            <a:r>
              <a:rPr lang="uk-UA" dirty="0"/>
              <a:t>, відволікти їх від використання в альтернативних виробництвах.</a:t>
            </a:r>
          </a:p>
          <a:p>
            <a:r>
              <a:rPr lang="uk-UA" dirty="0"/>
              <a:t>Економічні витрати включають в себе </a:t>
            </a:r>
            <a:r>
              <a:rPr lang="uk-UA" b="1" i="1" dirty="0"/>
              <a:t>зовнішні </a:t>
            </a:r>
            <a:r>
              <a:rPr lang="uk-UA" dirty="0"/>
              <a:t>і </a:t>
            </a:r>
            <a:r>
              <a:rPr lang="uk-UA" b="1" i="1" dirty="0"/>
              <a:t>внутрішні</a:t>
            </a:r>
            <a:r>
              <a:rPr lang="uk-UA" dirty="0"/>
              <a:t> витрати.</a:t>
            </a:r>
          </a:p>
          <a:p>
            <a:r>
              <a:rPr lang="uk-UA" b="1" i="1" dirty="0"/>
              <a:t>Зовнішні витрати</a:t>
            </a:r>
            <a:r>
              <a:rPr lang="uk-UA" dirty="0"/>
              <a:t> – це грошові виплати, які фірма здійснює </a:t>
            </a:r>
            <a:r>
              <a:rPr lang="uk-UA" b="1" i="1" dirty="0"/>
              <a:t>стороннім постачальникам ресурсів</a:t>
            </a:r>
            <a:r>
              <a:rPr lang="uk-UA" dirty="0"/>
              <a:t>: власникам сировини, палива, транспорту, робо­чої сили, тощо. </a:t>
            </a:r>
          </a:p>
          <a:p>
            <a:r>
              <a:rPr lang="uk-UA" b="1" i="1" dirty="0"/>
              <a:t>Внутрішніми витратами</a:t>
            </a:r>
            <a:r>
              <a:rPr lang="uk-UA" dirty="0"/>
              <a:t> економісти–теоретики вважають витрати на </a:t>
            </a:r>
            <a:r>
              <a:rPr lang="uk-UA" b="1" i="1" dirty="0"/>
              <a:t>власні ресурси підприємця</a:t>
            </a:r>
            <a:r>
              <a:rPr lang="uk-UA" dirty="0"/>
              <a:t>. Ці витрати називають ще </a:t>
            </a:r>
            <a:r>
              <a:rPr lang="uk-UA" b="1" i="1" dirty="0"/>
              <a:t>неявними</a:t>
            </a:r>
            <a:r>
              <a:rPr lang="uk-UA" dirty="0"/>
              <a:t> або </a:t>
            </a:r>
            <a:r>
              <a:rPr lang="uk-UA" b="1" i="1" dirty="0"/>
              <a:t>імпліцитними. </a:t>
            </a:r>
          </a:p>
          <a:p>
            <a:r>
              <a:rPr lang="ru-RU" b="1" i="1" dirty="0" err="1"/>
              <a:t>Неявні</a:t>
            </a:r>
            <a:r>
              <a:rPr lang="ru-RU" b="1" i="1" dirty="0"/>
              <a:t> </a:t>
            </a:r>
            <a:r>
              <a:rPr lang="ru-RU" b="1" i="1" dirty="0" err="1"/>
              <a:t>витрати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економісти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b="1" i="1" dirty="0" err="1"/>
              <a:t>нормальним</a:t>
            </a:r>
            <a:r>
              <a:rPr lang="ru-RU" b="1" i="1" dirty="0"/>
              <a:t> </a:t>
            </a:r>
            <a:r>
              <a:rPr lang="ru-RU" b="1" i="1" dirty="0" err="1"/>
              <a:t>прибутком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7990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9313" y="624110"/>
            <a:ext cx="9835300" cy="738346"/>
          </a:xfrm>
        </p:spPr>
        <p:txBody>
          <a:bodyPr/>
          <a:lstStyle/>
          <a:p>
            <a:r>
              <a:rPr lang="uk-UA" b="1" u="sng" dirty="0"/>
              <a:t>Явні витрати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Місце для вмісту 2"/>
              <p:cNvSpPr>
                <a:spLocks noGrp="1"/>
              </p:cNvSpPr>
              <p:nvPr>
                <p:ph idx="1"/>
              </p:nvPr>
            </p:nvSpPr>
            <p:spPr>
              <a:xfrm>
                <a:off x="1594883" y="1202961"/>
                <a:ext cx="10345479" cy="5431536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uk-UA" dirty="0"/>
                  <a:t>Бухгалтерський облік відносить до витрат виробництва лише прямі грошові платежі стороннім постачальникам ресурсів, тобто </a:t>
                </a:r>
                <a:r>
                  <a:rPr lang="uk-UA" b="1" i="1" dirty="0"/>
                  <a:t>зовнішні</a:t>
                </a:r>
                <a:r>
                  <a:rPr lang="uk-UA" i="1" dirty="0"/>
                  <a:t> </a:t>
                </a:r>
                <a:r>
                  <a:rPr lang="uk-UA" dirty="0"/>
                  <a:t>або </a:t>
                </a:r>
                <a:r>
                  <a:rPr lang="uk-UA" b="1" i="1" dirty="0"/>
                  <a:t>явні </a:t>
                </a:r>
                <a:r>
                  <a:rPr lang="uk-UA" dirty="0"/>
                  <a:t>витрати. </a:t>
                </a:r>
              </a:p>
              <a:p>
                <a:r>
                  <a:rPr lang="uk-UA" dirty="0"/>
                  <a:t>До явних витрат відносять:</a:t>
                </a:r>
              </a:p>
              <a:p>
                <a:pPr lvl="1"/>
                <a:r>
                  <a:rPr lang="uk-UA" dirty="0"/>
                  <a:t>витрати на сировину, матеріали,  комплектуючі виро­би, паливо, </a:t>
                </a:r>
              </a:p>
              <a:p>
                <a:pPr lvl="1"/>
                <a:r>
                  <a:rPr lang="uk-UA" dirty="0"/>
                  <a:t>заробітну плату, </a:t>
                </a:r>
              </a:p>
              <a:p>
                <a:pPr lvl="1"/>
                <a:r>
                  <a:rPr lang="uk-UA" dirty="0"/>
                  <a:t>орендну плату, </a:t>
                </a:r>
              </a:p>
              <a:p>
                <a:pPr lvl="1"/>
                <a:r>
                  <a:rPr lang="uk-UA" dirty="0"/>
                  <a:t>амортизаційні відра­хування на власне устаткування. </a:t>
                </a:r>
              </a:p>
              <a:p>
                <a:r>
                  <a:rPr lang="uk-UA" dirty="0"/>
                  <a:t>Явні витрати носять назву </a:t>
                </a:r>
                <a:r>
                  <a:rPr lang="uk-UA" b="1" i="1" dirty="0"/>
                  <a:t>бухгалтерських витрат (</a:t>
                </a:r>
                <a:r>
                  <a:rPr lang="uk-UA" b="1" i="1" dirty="0" err="1"/>
                  <a:t>ВС</a:t>
                </a:r>
                <a:r>
                  <a:rPr lang="uk-UA" b="1" i="1" dirty="0"/>
                  <a:t> </a:t>
                </a:r>
                <a:r>
                  <a:rPr lang="en-US" b="1" i="1" dirty="0"/>
                  <a:t>– Book-keeper Cost</a:t>
                </a:r>
                <a:r>
                  <a:rPr lang="uk-UA" b="1" i="1" dirty="0"/>
                  <a:t>)</a:t>
                </a:r>
              </a:p>
              <a:p>
                <a:pPr marL="0" indent="0">
                  <a:buNone/>
                </a:pPr>
                <a:r>
                  <a:rPr lang="uk-UA" sz="3600" b="1" u="sng" dirty="0"/>
                  <a:t>Неявні витрати </a:t>
                </a:r>
                <a:r>
                  <a:rPr lang="uk-UA" dirty="0"/>
                  <a:t>бухгалтери не визнають, оскільки грошові потоки на покриття цих витрат відсутні. Тому вони зараховують весь надлишок сукупного виторгу над явними витратами до прибутку</a:t>
                </a:r>
                <a:r>
                  <a:rPr lang="en-US" dirty="0"/>
                  <a:t> (</a:t>
                </a:r>
                <a:r>
                  <a:rPr lang="uk-UA" dirty="0"/>
                  <a:t>бухгалтерського прибутку – </a:t>
                </a:r>
                <a:r>
                  <a:rPr lang="uk-UA" b="1" i="1" dirty="0" err="1"/>
                  <a:t>ВР</a:t>
                </a:r>
                <a:r>
                  <a:rPr lang="uk-UA" b="1" i="1" dirty="0"/>
                  <a:t> - </a:t>
                </a:r>
                <a:r>
                  <a:rPr lang="en-US" b="1" i="1" dirty="0"/>
                  <a:t>Book-keeper</a:t>
                </a:r>
                <a:r>
                  <a:rPr lang="uk-UA" b="1" i="1" dirty="0"/>
                  <a:t> </a:t>
                </a:r>
                <a:r>
                  <a:rPr lang="en-US" b="1" i="1" dirty="0"/>
                  <a:t>Profit</a:t>
                </a:r>
                <a:r>
                  <a:rPr lang="en-US" dirty="0"/>
                  <a:t>)</a:t>
                </a:r>
                <a:r>
                  <a:rPr lang="uk-UA" dirty="0"/>
                  <a:t>, </a:t>
                </a:r>
                <a:endParaRPr lang="en-US" dirty="0"/>
              </a:p>
              <a:p>
                <a:r>
                  <a:rPr lang="uk-UA" sz="2400" b="1" u="sng" dirty="0"/>
                  <a:t>Неявні витрати </a:t>
                </a:r>
                <a:r>
                  <a:rPr lang="uk-UA" dirty="0"/>
                  <a:t>виробництва економісти називають нормальним прибутком </a:t>
                </a:r>
                <a:br>
                  <a:rPr lang="en-US" dirty="0"/>
                </a:br>
                <a:r>
                  <a:rPr lang="uk-UA" b="1" i="1" dirty="0"/>
                  <a:t>(</a:t>
                </a:r>
                <a:r>
                  <a:rPr lang="en-US" b="1" i="1" dirty="0"/>
                  <a:t>NP – Normal Profit)</a:t>
                </a:r>
              </a:p>
              <a:p>
                <a:r>
                  <a:rPr lang="en-US" dirty="0"/>
                  <a:t>C</a:t>
                </a:r>
                <a:r>
                  <a:rPr lang="uk-UA" dirty="0"/>
                  <a:t>ума явних і неявних витрат називається </a:t>
                </a:r>
                <a:r>
                  <a:rPr lang="uk-UA" b="1" i="1" dirty="0"/>
                  <a:t>економічними витратами</a:t>
                </a:r>
                <a:r>
                  <a:rPr lang="en-US" dirty="0"/>
                  <a:t> </a:t>
                </a:r>
                <a:r>
                  <a:rPr lang="uk-UA" dirty="0"/>
                  <a:t>або </a:t>
                </a:r>
                <a:r>
                  <a:rPr lang="uk-UA" b="1" i="1" dirty="0"/>
                  <a:t>сукупними витратами </a:t>
                </a:r>
                <a:r>
                  <a:rPr lang="en-US" b="1" i="1" dirty="0"/>
                  <a:t>(</a:t>
                </a:r>
                <a:r>
                  <a:rPr lang="uk-UA" b="1" i="1" dirty="0" err="1"/>
                  <a:t>ТС</a:t>
                </a:r>
                <a:r>
                  <a:rPr lang="uk-UA" b="1" i="1" dirty="0"/>
                  <a:t> – </a:t>
                </a:r>
                <a:r>
                  <a:rPr lang="en-US" b="1" i="1" dirty="0"/>
                  <a:t>Total Cost)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1" i="1" smtClean="0">
                          <a:latin typeface="Cambria Math" panose="02040503050406030204" pitchFamily="18" charset="0"/>
                        </a:rPr>
                        <m:t>𝑻𝑪</m:t>
                      </m:r>
                      <m:r>
                        <a:rPr lang="en-US" sz="3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000" b="1" i="1" smtClean="0">
                          <a:latin typeface="Cambria Math" panose="02040503050406030204" pitchFamily="18" charset="0"/>
                        </a:rPr>
                        <m:t>𝑩𝑪</m:t>
                      </m:r>
                      <m:r>
                        <a:rPr lang="en-US" sz="3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000" b="1" i="1" smtClean="0">
                          <a:latin typeface="Cambria Math" panose="02040503050406030204" pitchFamily="18" charset="0"/>
                        </a:rPr>
                        <m:t>𝑵𝑷</m:t>
                      </m:r>
                    </m:oMath>
                  </m:oMathPara>
                </a14:m>
                <a:endParaRPr lang="uk-UA" sz="3000" b="1" i="1" dirty="0"/>
              </a:p>
            </p:txBody>
          </p:sp>
        </mc:Choice>
        <mc:Fallback xmlns="">
          <p:sp>
            <p:nvSpPr>
              <p:cNvPr id="3" name="Місце для вмісту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4883" y="1202961"/>
                <a:ext cx="10345479" cy="5431536"/>
              </a:xfrm>
              <a:blipFill>
                <a:blip r:embed="rId2"/>
                <a:stretch>
                  <a:fillRect l="-1591" t="-786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770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7633" y="457200"/>
            <a:ext cx="9876980" cy="704088"/>
          </a:xfrm>
        </p:spPr>
        <p:txBody>
          <a:bodyPr>
            <a:normAutofit/>
          </a:bodyPr>
          <a:lstStyle/>
          <a:p>
            <a:r>
              <a:rPr lang="uk-UA" b="1" dirty="0"/>
              <a:t>Прибуток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856232" y="1252728"/>
            <a:ext cx="10222992" cy="5513832"/>
          </a:xfrm>
        </p:spPr>
        <p:txBody>
          <a:bodyPr>
            <a:normAutofit/>
          </a:bodyPr>
          <a:lstStyle/>
          <a:p>
            <a:r>
              <a:rPr lang="uk-UA" b="1" i="1" dirty="0"/>
              <a:t>Бухгалтерський прибуток </a:t>
            </a:r>
            <a:r>
              <a:rPr lang="uk-UA" dirty="0"/>
              <a:t>обчислюється як різниця між сукупним виторгом і явними витратами:</a:t>
            </a:r>
            <a:endParaRPr lang="en-US" dirty="0"/>
          </a:p>
          <a:p>
            <a:endParaRPr lang="uk-UA" dirty="0"/>
          </a:p>
          <a:p>
            <a:r>
              <a:rPr lang="uk-UA" b="1" i="1" dirty="0"/>
              <a:t>Економічний прибуток</a:t>
            </a:r>
            <a:r>
              <a:rPr lang="uk-UA" dirty="0"/>
              <a:t> обчислюється як різниця між сукупним виторгом та сумою явних і неявних витрат і є </a:t>
            </a:r>
            <a:r>
              <a:rPr lang="ru-RU" b="1" i="1" dirty="0" err="1"/>
              <a:t>надприбутком</a:t>
            </a:r>
            <a:r>
              <a:rPr lang="ru-RU" b="1" i="1" dirty="0"/>
              <a:t> </a:t>
            </a:r>
            <a:r>
              <a:rPr lang="uk-UA" dirty="0"/>
              <a:t>: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en-US" dirty="0"/>
          </a:p>
          <a:p>
            <a:endParaRPr lang="en-US" dirty="0"/>
          </a:p>
          <a:p>
            <a:endParaRPr lang="uk-UA" dirty="0"/>
          </a:p>
          <a:p>
            <a:r>
              <a:rPr lang="uk-UA" dirty="0"/>
              <a:t>Бухгалтерські витрати менші за економічні на величину неявних витрат, з іншого боку,  </a:t>
            </a:r>
            <a:r>
              <a:rPr lang="uk-UA" b="1" i="1" dirty="0"/>
              <a:t>бухгалтерський прибуток</a:t>
            </a:r>
            <a:r>
              <a:rPr lang="uk-UA" dirty="0"/>
              <a:t> більший за </a:t>
            </a:r>
            <a:r>
              <a:rPr lang="uk-UA" b="1" i="1" dirty="0"/>
              <a:t>економічний прибуток</a:t>
            </a:r>
            <a:r>
              <a:rPr lang="uk-UA" dirty="0"/>
              <a:t> на величину неявних витрат, тобто нормального прибутку.</a:t>
            </a:r>
          </a:p>
          <a:p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'є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569846"/>
              </p:ext>
            </p:extLst>
          </p:nvPr>
        </p:nvGraphicFramePr>
        <p:xfrm>
          <a:off x="4654295" y="1587858"/>
          <a:ext cx="3616522" cy="663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952087" imgH="177723" progId="Equation.3">
                  <p:embed/>
                </p:oleObj>
              </mc:Choice>
              <mc:Fallback>
                <p:oleObj r:id="rId2" imgW="952087" imgH="17772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4295" y="1587858"/>
                        <a:ext cx="3616522" cy="6630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'є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404792"/>
              </p:ext>
            </p:extLst>
          </p:nvPr>
        </p:nvGraphicFramePr>
        <p:xfrm>
          <a:off x="4973834" y="2998384"/>
          <a:ext cx="2914822" cy="547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926698" imgH="177723" progId="Equation.3">
                  <p:embed/>
                </p:oleObj>
              </mc:Choice>
              <mc:Fallback>
                <p:oleObj r:id="rId4" imgW="926698" imgH="17772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3834" y="2998384"/>
                        <a:ext cx="2914822" cy="5471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Об'є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761077"/>
              </p:ext>
            </p:extLst>
          </p:nvPr>
        </p:nvGraphicFramePr>
        <p:xfrm>
          <a:off x="5041542" y="3763691"/>
          <a:ext cx="4009272" cy="586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1409088" imgH="203112" progId="Equation.3">
                  <p:embed/>
                </p:oleObj>
              </mc:Choice>
              <mc:Fallback>
                <p:oleObj r:id="rId6" imgW="1409088" imgH="20311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1542" y="3763691"/>
                        <a:ext cx="4009272" cy="5869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1" name="Об'є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720339"/>
              </p:ext>
            </p:extLst>
          </p:nvPr>
        </p:nvGraphicFramePr>
        <p:xfrm>
          <a:off x="5013384" y="4511056"/>
          <a:ext cx="2875272" cy="6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965200" imgH="203200" progId="Equation.3">
                  <p:embed/>
                </p:oleObj>
              </mc:Choice>
              <mc:Fallback>
                <p:oleObj r:id="rId8" imgW="965200" imgH="203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3384" y="4511056"/>
                        <a:ext cx="2875272" cy="612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3" name="Об'є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879439"/>
              </p:ext>
            </p:extLst>
          </p:nvPr>
        </p:nvGraphicFramePr>
        <p:xfrm>
          <a:off x="4974905" y="5139349"/>
          <a:ext cx="2911435" cy="53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952087" imgH="177723" progId="Equation.3">
                  <p:embed/>
                </p:oleObj>
              </mc:Choice>
              <mc:Fallback>
                <p:oleObj r:id="rId10" imgW="952087" imgH="17772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4905" y="5139349"/>
                        <a:ext cx="2911435" cy="533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05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2063750" y="504516"/>
            <a:ext cx="8015288" cy="769893"/>
          </a:xfr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1"/>
          </a:gradFill>
        </p:spPr>
        <p:txBody>
          <a:bodyPr/>
          <a:lstStyle/>
          <a:p>
            <a:pPr algn="ctr" eaLnBrk="1" hangingPunct="1"/>
            <a:r>
              <a:rPr lang="uk-UA" b="1" dirty="0"/>
              <a:t>Економічні витрати</a:t>
            </a:r>
            <a:endParaRPr lang="ru-RU" b="1" dirty="0"/>
          </a:p>
        </p:txBody>
      </p:sp>
      <p:graphicFrame>
        <p:nvGraphicFramePr>
          <p:cNvPr id="9" name="Group 2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3418236"/>
              </p:ext>
            </p:extLst>
          </p:nvPr>
        </p:nvGraphicFramePr>
        <p:xfrm>
          <a:off x="2063750" y="1503985"/>
          <a:ext cx="8015288" cy="822960"/>
        </p:xfrm>
        <a:graphic>
          <a:graphicData uri="http://schemas.openxmlformats.org/drawingml/2006/table">
            <a:tbl>
              <a:tblPr/>
              <a:tblGrid>
                <a:gridCol w="2351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7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Економічні витрати</a:t>
                      </a: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=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Явні (зовнішні)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Неявні (внутрішні)</a:t>
                      </a: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Group 2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836058"/>
              </p:ext>
            </p:extLst>
          </p:nvPr>
        </p:nvGraphicFramePr>
        <p:xfrm>
          <a:off x="2063750" y="2556521"/>
          <a:ext cx="8015288" cy="3819526"/>
        </p:xfrm>
        <a:graphic>
          <a:graphicData uri="http://schemas.openxmlformats.org/drawingml/2006/table">
            <a:tbl>
              <a:tblPr/>
              <a:tblGrid>
                <a:gridCol w="326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3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89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Сукупний виторг фірми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7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Економічні витрати</a:t>
                      </a:r>
                      <a:r>
                        <a:rPr kumimoji="0" lang="ru-RU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Економічний прибуток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Явні</a:t>
                      </a: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BBFFBB"/>
                        </a:gs>
                        <a:gs pos="50000">
                          <a:srgbClr val="BBFFBB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BBFFB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Неявні</a:t>
                      </a: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uk-U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Собівартість продукції</a:t>
                      </a: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BBFFBB"/>
                        </a:gs>
                        <a:gs pos="50000">
                          <a:srgbClr val="BBFFBB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BBFFB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6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uk-U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uk-UA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% на власний капітал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6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uk-UA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Зарплата підприємця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6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uk-UA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Нормальний прибуток</a:t>
                      </a:r>
                      <a:endParaRPr kumimoji="0" lang="ru-RU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Бухгалтерські витрати</a:t>
                      </a:r>
                      <a:r>
                        <a:rPr kumimoji="0" 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Бухгалтерський прибуток</a:t>
                      </a:r>
                      <a:r>
                        <a:rPr kumimoji="0" 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4">
                            <a:lumMod val="10000"/>
                            <a:lumOff val="90000"/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lumMod val="10000"/>
                            <a:lumOff val="90000"/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lumMod val="10000"/>
                            <a:lumOff val="9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40441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7905" y="624110"/>
            <a:ext cx="9986708" cy="853816"/>
          </a:xfrm>
        </p:spPr>
        <p:txBody>
          <a:bodyPr/>
          <a:lstStyle/>
          <a:p>
            <a:pPr algn="ctr"/>
            <a:r>
              <a:rPr lang="ru-RU" b="1" i="1" dirty="0"/>
              <a:t>Мета </a:t>
            </a:r>
            <a:r>
              <a:rPr lang="ru-RU" b="1" i="1" dirty="0" err="1"/>
              <a:t>фірми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65274" y="1477926"/>
            <a:ext cx="10759086" cy="5124042"/>
          </a:xfrm>
        </p:spPr>
        <p:txBody>
          <a:bodyPr/>
          <a:lstStyle/>
          <a:p>
            <a:r>
              <a:rPr lang="ru-RU" sz="2800" b="1" i="1" dirty="0" err="1"/>
              <a:t>максимізацією</a:t>
            </a:r>
            <a:r>
              <a:rPr lang="ru-RU" sz="2800" b="1" i="1" dirty="0"/>
              <a:t> </a:t>
            </a:r>
            <a:r>
              <a:rPr lang="ru-RU" sz="2800" b="1" i="1" dirty="0" err="1"/>
              <a:t>економічного</a:t>
            </a:r>
            <a:r>
              <a:rPr lang="ru-RU" sz="2800" b="1" i="1" dirty="0"/>
              <a:t> </a:t>
            </a:r>
            <a:r>
              <a:rPr lang="ru-RU" sz="2800" b="1" i="1" dirty="0" err="1"/>
              <a:t>прибутку</a:t>
            </a:r>
            <a:r>
              <a:rPr lang="ru-RU" sz="2800" b="1" dirty="0"/>
              <a:t>.</a:t>
            </a:r>
          </a:p>
          <a:p>
            <a:pPr marL="0" indent="0">
              <a:buNone/>
            </a:pPr>
            <a:endParaRPr lang="uk-UA" sz="2800" b="1" dirty="0"/>
          </a:p>
          <a:p>
            <a:pPr marL="0" indent="0">
              <a:buNone/>
            </a:pPr>
            <a:r>
              <a:rPr lang="uk-UA" sz="2800" b="1" dirty="0"/>
              <a:t>Стратегія фірми </a:t>
            </a:r>
            <a:r>
              <a:rPr lang="uk-UA" sz="2800" dirty="0"/>
              <a:t>спрямована на отримання надприбутку. </a:t>
            </a:r>
          </a:p>
          <a:p>
            <a:pPr marL="0" indent="0">
              <a:buNone/>
            </a:pPr>
            <a:endParaRPr lang="uk-UA" sz="2800" dirty="0"/>
          </a:p>
          <a:p>
            <a:pPr marL="0" indent="0">
              <a:buNone/>
            </a:pPr>
            <a:r>
              <a:rPr lang="uk-UA" sz="2800" b="1" i="1" dirty="0"/>
              <a:t>Фірма шукатиме шляхи </a:t>
            </a:r>
            <a:r>
              <a:rPr lang="uk-UA" sz="2800" dirty="0"/>
              <a:t>більш ефективного використання ресурсів, переміщуватиме капітал з галузі в галузь, намагаючись </a:t>
            </a:r>
            <a:r>
              <a:rPr lang="uk-UA" sz="2800" b="1" i="1" dirty="0"/>
              <a:t>використати сприятливу кон’юнктуру ринку.</a:t>
            </a:r>
          </a:p>
          <a:p>
            <a:pPr marL="0" indent="0">
              <a:buNone/>
            </a:pPr>
            <a:r>
              <a:rPr lang="uk-UA" sz="2800" dirty="0"/>
              <a:t>Якщо фірма одержує лише </a:t>
            </a:r>
            <a:r>
              <a:rPr lang="uk-UA" sz="2800" b="1" dirty="0"/>
              <a:t>нормальний прибуток</a:t>
            </a:r>
            <a:r>
              <a:rPr lang="uk-UA" sz="2800" dirty="0"/>
              <a:t>, вважається, що вона працює </a:t>
            </a:r>
            <a:r>
              <a:rPr lang="uk-UA" sz="2800" b="1" dirty="0"/>
              <a:t>беззбитково</a:t>
            </a:r>
            <a:r>
              <a:rPr lang="uk-UA" sz="2800" dirty="0"/>
              <a:t>.</a:t>
            </a:r>
            <a:endParaRPr lang="uk-UA" sz="2800" b="1" dirty="0"/>
          </a:p>
          <a:p>
            <a:pPr marL="0" indent="0">
              <a:buNone/>
            </a:pPr>
            <a:endParaRPr lang="uk-UA" b="1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8756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1151" y="624110"/>
            <a:ext cx="9923462" cy="1280890"/>
          </a:xfrm>
        </p:spPr>
        <p:txBody>
          <a:bodyPr>
            <a:normAutofit/>
          </a:bodyPr>
          <a:lstStyle/>
          <a:p>
            <a:r>
              <a:rPr lang="ru-RU" b="1" dirty="0"/>
              <a:t>3.</a:t>
            </a:r>
            <a:r>
              <a:rPr lang="uk-UA" b="1" dirty="0"/>
              <a:t> Виробнича функція з одним змінним фактором. Закон спадної віддачі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329071" y="1981199"/>
            <a:ext cx="10547496" cy="4621619"/>
          </a:xfrm>
        </p:spPr>
        <p:txBody>
          <a:bodyPr>
            <a:noAutofit/>
          </a:bodyPr>
          <a:lstStyle/>
          <a:p>
            <a:r>
              <a:rPr lang="uk-UA" sz="2000" dirty="0"/>
              <a:t>Взаємозв’язок між виробничими факторами і обсягами випуску продукції у короткостроковому періоді характеризує </a:t>
            </a:r>
            <a:r>
              <a:rPr lang="uk-UA" sz="2000" b="1" i="1" dirty="0"/>
              <a:t>виробнича функція з одним змінним фак­тором виробництва.</a:t>
            </a:r>
          </a:p>
          <a:p>
            <a:r>
              <a:rPr lang="uk-UA" sz="2000" dirty="0"/>
              <a:t>у короткостроковому періоді виробничі потужності фірми фіксовані, такий фактор виробництва як капітал приймається за незмінний </a:t>
            </a:r>
            <a:r>
              <a:rPr lang="en-US" sz="2800" b="1" dirty="0"/>
              <a:t>K = </a:t>
            </a:r>
            <a:r>
              <a:rPr lang="en-US" sz="2800" b="1" dirty="0" err="1"/>
              <a:t>const</a:t>
            </a:r>
            <a:endParaRPr lang="en-US" sz="2000" b="1" dirty="0"/>
          </a:p>
          <a:p>
            <a:r>
              <a:rPr lang="uk-UA" sz="2000" dirty="0"/>
              <a:t>а єдиним змінним ресурсом виступає найбільш мобільний фактор – </a:t>
            </a:r>
            <a:r>
              <a:rPr lang="uk-UA" sz="3200" b="1" dirty="0"/>
              <a:t>„праця“ </a:t>
            </a:r>
            <a:r>
              <a:rPr lang="en-US" sz="3200" b="1" dirty="0"/>
              <a:t>(L)</a:t>
            </a:r>
          </a:p>
          <a:p>
            <a:r>
              <a:rPr lang="uk-UA" sz="2000" b="1" i="1" dirty="0"/>
              <a:t>Короткострокова виробнича функція</a:t>
            </a:r>
            <a:r>
              <a:rPr lang="uk-UA" sz="2000" dirty="0"/>
              <a:t> має вигляд:</a:t>
            </a:r>
            <a:endParaRPr lang="en-US" sz="2000" dirty="0"/>
          </a:p>
          <a:p>
            <a:r>
              <a:rPr lang="ru-RU" sz="2000" b="1" i="1" dirty="0" err="1"/>
              <a:t>Внесок</a:t>
            </a:r>
            <a:r>
              <a:rPr lang="ru-RU" sz="2000" b="1" i="1" dirty="0"/>
              <a:t> </a:t>
            </a:r>
            <a:r>
              <a:rPr lang="ru-RU" sz="2000" b="1" i="1" dirty="0" err="1"/>
              <a:t>змінного</a:t>
            </a:r>
            <a:r>
              <a:rPr lang="ru-RU" sz="2000" b="1" i="1" dirty="0"/>
              <a:t> фактора</a:t>
            </a:r>
            <a:r>
              <a:rPr lang="ru-RU" sz="2000" dirty="0"/>
              <a:t> у </a:t>
            </a:r>
            <a:r>
              <a:rPr lang="ru-RU" sz="2000" dirty="0" err="1"/>
              <a:t>виробничий</a:t>
            </a:r>
            <a:r>
              <a:rPr lang="ru-RU" sz="2000" dirty="0"/>
              <a:t> </a:t>
            </a:r>
            <a:r>
              <a:rPr lang="ru-RU" sz="2000" dirty="0" err="1"/>
              <a:t>процес</a:t>
            </a:r>
            <a:r>
              <a:rPr lang="ru-RU" sz="2000" dirty="0"/>
              <a:t> </a:t>
            </a:r>
            <a:r>
              <a:rPr lang="ru-RU" sz="2000" dirty="0" err="1"/>
              <a:t>обчислюють</a:t>
            </a:r>
            <a:r>
              <a:rPr lang="ru-RU" sz="2000" dirty="0"/>
              <a:t> у </a:t>
            </a:r>
            <a:r>
              <a:rPr lang="ru-RU" sz="2000" dirty="0" err="1"/>
              <a:t>показниках</a:t>
            </a:r>
            <a:r>
              <a:rPr lang="ru-RU" sz="2000" dirty="0"/>
              <a:t> </a:t>
            </a:r>
            <a:r>
              <a:rPr lang="ru-RU" sz="2000" dirty="0" err="1"/>
              <a:t>сукупного</a:t>
            </a:r>
            <a:r>
              <a:rPr lang="ru-RU" sz="2000" dirty="0"/>
              <a:t>, </a:t>
            </a:r>
            <a:r>
              <a:rPr lang="ru-RU" sz="2000" dirty="0" err="1"/>
              <a:t>середнього</a:t>
            </a:r>
            <a:r>
              <a:rPr lang="ru-RU" sz="2000" dirty="0"/>
              <a:t> та граничного </a:t>
            </a:r>
            <a:r>
              <a:rPr lang="ru-RU" sz="2000" dirty="0" err="1"/>
              <a:t>продуктів</a:t>
            </a:r>
            <a:r>
              <a:rPr lang="ru-RU" sz="2000" dirty="0"/>
              <a:t> у </a:t>
            </a:r>
            <a:r>
              <a:rPr lang="ru-RU" sz="2000" dirty="0" err="1"/>
              <a:t>фізичних</a:t>
            </a:r>
            <a:r>
              <a:rPr lang="ru-RU" sz="2000" dirty="0"/>
              <a:t> </a:t>
            </a:r>
            <a:r>
              <a:rPr lang="ru-RU" sz="2000" dirty="0" err="1"/>
              <a:t>одиницях</a:t>
            </a:r>
            <a:r>
              <a:rPr lang="ru-RU" sz="2000" dirty="0"/>
              <a:t>.</a:t>
            </a:r>
            <a:endParaRPr lang="uk-UA" sz="2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'є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810317"/>
              </p:ext>
            </p:extLst>
          </p:nvPr>
        </p:nvGraphicFramePr>
        <p:xfrm>
          <a:off x="8640503" y="4425578"/>
          <a:ext cx="2236603" cy="732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634725" imgH="203112" progId="Equation.3">
                  <p:embed/>
                </p:oleObj>
              </mc:Choice>
              <mc:Fallback>
                <p:oleObj r:id="rId2" imgW="634725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0503" y="4425578"/>
                        <a:ext cx="2236603" cy="7328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145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0675" y="624110"/>
            <a:ext cx="9913937" cy="1280890"/>
          </a:xfrm>
        </p:spPr>
        <p:txBody>
          <a:bodyPr>
            <a:normAutofit/>
          </a:bodyPr>
          <a:lstStyle/>
          <a:p>
            <a:r>
              <a:rPr lang="ru-RU" b="1" dirty="0" err="1"/>
              <a:t>Показники</a:t>
            </a:r>
            <a:r>
              <a:rPr lang="ru-RU" b="1" dirty="0"/>
              <a:t> </a:t>
            </a:r>
            <a:r>
              <a:rPr lang="ru-RU" b="1" dirty="0" err="1"/>
              <a:t>сукупного</a:t>
            </a:r>
            <a:r>
              <a:rPr lang="ru-RU" b="1" dirty="0"/>
              <a:t>, </a:t>
            </a:r>
            <a:r>
              <a:rPr lang="ru-RU" b="1" dirty="0" err="1"/>
              <a:t>середнього</a:t>
            </a:r>
            <a:r>
              <a:rPr lang="ru-RU" b="1" dirty="0"/>
              <a:t> та граничного </a:t>
            </a:r>
            <a:r>
              <a:rPr lang="ru-RU" b="1" dirty="0" err="1"/>
              <a:t>продуктів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590675" y="1818168"/>
            <a:ext cx="10339055" cy="4965404"/>
          </a:xfrm>
        </p:spPr>
        <p:txBody>
          <a:bodyPr>
            <a:normAutofit/>
          </a:bodyPr>
          <a:lstStyle/>
          <a:p>
            <a:r>
              <a:rPr lang="uk-UA" b="1" i="1" dirty="0"/>
              <a:t>Сукупний фізичний продукт</a:t>
            </a:r>
            <a:r>
              <a:rPr lang="uk-UA" dirty="0"/>
              <a:t> або </a:t>
            </a:r>
            <a:r>
              <a:rPr lang="uk-UA" b="1" i="1" dirty="0"/>
              <a:t>сумарна продуктивність  змінного </a:t>
            </a:r>
            <a:r>
              <a:rPr lang="uk-UA" b="1" i="1" dirty="0" err="1"/>
              <a:t>фактора</a:t>
            </a:r>
            <a:endParaRPr lang="uk-UA" b="1" i="1" dirty="0"/>
          </a:p>
          <a:p>
            <a:endParaRPr lang="en-US" dirty="0"/>
          </a:p>
          <a:p>
            <a:pPr marL="0" indent="0">
              <a:buNone/>
            </a:pPr>
            <a:r>
              <a:rPr lang="uk-UA" dirty="0"/>
              <a:t>– це загальна  кількість продукції, виробленої всіма одиницями змінного </a:t>
            </a:r>
            <a:r>
              <a:rPr lang="uk-UA" dirty="0" err="1"/>
              <a:t>фактора</a:t>
            </a:r>
            <a:r>
              <a:rPr lang="uk-UA" dirty="0"/>
              <a:t>, залученого у виробництво.</a:t>
            </a:r>
            <a:endParaRPr lang="en-US" dirty="0"/>
          </a:p>
          <a:p>
            <a:pPr marL="0" indent="0">
              <a:buNone/>
            </a:pPr>
            <a:endParaRPr lang="uk-UA" dirty="0"/>
          </a:p>
          <a:p>
            <a:r>
              <a:rPr lang="uk-UA" b="1" i="1" dirty="0"/>
              <a:t>Середній фізичний  продукт</a:t>
            </a:r>
            <a:r>
              <a:rPr lang="uk-UA" dirty="0"/>
              <a:t> або </a:t>
            </a:r>
            <a:r>
              <a:rPr lang="uk-UA" b="1" i="1" dirty="0"/>
              <a:t>середня продуктивність змінного </a:t>
            </a:r>
            <a:r>
              <a:rPr lang="uk-UA" b="1" i="1" dirty="0" err="1"/>
              <a:t>фактора</a:t>
            </a:r>
            <a:r>
              <a:rPr lang="uk-UA" dirty="0"/>
              <a:t> – це кількість продукції, виробленої на одиницю затрат змінного </a:t>
            </a:r>
            <a:r>
              <a:rPr lang="uk-UA" dirty="0" err="1"/>
              <a:t>фактора</a:t>
            </a:r>
            <a:r>
              <a:rPr lang="uk-UA" dirty="0"/>
              <a:t>:</a:t>
            </a:r>
          </a:p>
          <a:p>
            <a:endParaRPr lang="en-US" dirty="0"/>
          </a:p>
          <a:p>
            <a:endParaRPr lang="uk-UA" dirty="0"/>
          </a:p>
          <a:p>
            <a:r>
              <a:rPr lang="uk-UA" b="1" i="1" dirty="0"/>
              <a:t>Граничний фізичний продукт</a:t>
            </a:r>
            <a:r>
              <a:rPr lang="uk-UA" i="1" dirty="0"/>
              <a:t> </a:t>
            </a:r>
            <a:r>
              <a:rPr lang="uk-UA" dirty="0"/>
              <a:t>або </a:t>
            </a:r>
            <a:r>
              <a:rPr lang="uk-UA" b="1" i="1" dirty="0"/>
              <a:t>гранична продуктивність змінного </a:t>
            </a:r>
            <a:r>
              <a:rPr lang="uk-UA" b="1" i="1" dirty="0" err="1"/>
              <a:t>фактора</a:t>
            </a:r>
            <a:r>
              <a:rPr lang="uk-UA" dirty="0"/>
              <a:t>  – це приріст сукупного продукту, або додатковий продукт, одержаний від застосування додаткової одиниці змінного </a:t>
            </a:r>
            <a:r>
              <a:rPr lang="uk-UA" dirty="0" err="1"/>
              <a:t>фактора</a:t>
            </a:r>
            <a:r>
              <a:rPr lang="uk-UA" dirty="0"/>
              <a:t>: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119463" y="2129495"/>
                <a:ext cx="1128639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𝑇𝑃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uk-UA" sz="3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463" y="2129495"/>
                <a:ext cx="1128639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76974" y="4206389"/>
                <a:ext cx="3595151" cy="1033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𝐴𝑃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𝑇𝑃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uk-UA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6974" y="4206389"/>
                <a:ext cx="3595151" cy="1033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096000" y="5729285"/>
                <a:ext cx="3595151" cy="1033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𝑀𝑃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3600" b="0" i="1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sSub>
                            <m:sSub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𝑇𝑃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l-GR" sz="3600" i="1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uk-UA" sz="3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729285"/>
                <a:ext cx="3595151" cy="1033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11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0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810040"/>
              </p:ext>
            </p:extLst>
          </p:nvPr>
        </p:nvGraphicFramePr>
        <p:xfrm>
          <a:off x="1626783" y="241002"/>
          <a:ext cx="10207255" cy="626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451">
                  <a:extLst>
                    <a:ext uri="{9D8B030D-6E8A-4147-A177-3AD203B41FA5}">
                      <a16:colId xmlns:a16="http://schemas.microsoft.com/office/drawing/2014/main" val="969006998"/>
                    </a:ext>
                  </a:extLst>
                </a:gridCol>
                <a:gridCol w="2041451">
                  <a:extLst>
                    <a:ext uri="{9D8B030D-6E8A-4147-A177-3AD203B41FA5}">
                      <a16:colId xmlns:a16="http://schemas.microsoft.com/office/drawing/2014/main" val="1206206884"/>
                    </a:ext>
                  </a:extLst>
                </a:gridCol>
                <a:gridCol w="2041451">
                  <a:extLst>
                    <a:ext uri="{9D8B030D-6E8A-4147-A177-3AD203B41FA5}">
                      <a16:colId xmlns:a16="http://schemas.microsoft.com/office/drawing/2014/main" val="2177684493"/>
                    </a:ext>
                  </a:extLst>
                </a:gridCol>
                <a:gridCol w="2041451">
                  <a:extLst>
                    <a:ext uri="{9D8B030D-6E8A-4147-A177-3AD203B41FA5}">
                      <a16:colId xmlns:a16="http://schemas.microsoft.com/office/drawing/2014/main" val="3691915093"/>
                    </a:ext>
                  </a:extLst>
                </a:gridCol>
                <a:gridCol w="2041451">
                  <a:extLst>
                    <a:ext uri="{9D8B030D-6E8A-4147-A177-3AD203B41FA5}">
                      <a16:colId xmlns:a16="http://schemas.microsoft.com/office/drawing/2014/main" val="2514631250"/>
                    </a:ext>
                  </a:extLst>
                </a:gridCol>
              </a:tblGrid>
              <a:tr h="1107824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Обсяги праці, робітників на тиждень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Обсяги капіталу, одиниць за тиждень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Сумарний обсяг продукції за тиждень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Гранична продуктивність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Середня продуктивність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5125023"/>
                  </a:ext>
                </a:extLst>
              </a:tr>
              <a:tr h="42277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211881"/>
                  </a:ext>
                </a:extLst>
              </a:tr>
              <a:tr h="422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645276"/>
                  </a:ext>
                </a:extLst>
              </a:tr>
              <a:tr h="422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150866"/>
                  </a:ext>
                </a:extLst>
              </a:tr>
              <a:tr h="422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315567"/>
                  </a:ext>
                </a:extLst>
              </a:tr>
              <a:tr h="422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616494"/>
                  </a:ext>
                </a:extLst>
              </a:tr>
              <a:tr h="422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93171"/>
                  </a:ext>
                </a:extLst>
              </a:tr>
              <a:tr h="422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072667"/>
                  </a:ext>
                </a:extLst>
              </a:tr>
              <a:tr h="422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17,5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809074"/>
                  </a:ext>
                </a:extLst>
              </a:tr>
              <a:tr h="422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16,1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057164"/>
                  </a:ext>
                </a:extLst>
              </a:tr>
              <a:tr h="422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14,8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893646"/>
                  </a:ext>
                </a:extLst>
              </a:tr>
              <a:tr h="422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13,3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869283"/>
                  </a:ext>
                </a:extLst>
              </a:tr>
              <a:tr h="422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11,8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89459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19463" y="1363951"/>
                <a:ext cx="1128639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𝑇𝑃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uk-UA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463" y="1363951"/>
                <a:ext cx="1128639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152747" y="1363951"/>
                <a:ext cx="1128639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𝐴𝑃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uk-UA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2747" y="1363951"/>
                <a:ext cx="1128639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136105" y="1363951"/>
                <a:ext cx="1128639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𝑀𝑃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uk-UA" sz="3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6105" y="1363951"/>
                <a:ext cx="1128639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02821" y="1363951"/>
                <a:ext cx="1128639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uk-UA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821" y="1363951"/>
                <a:ext cx="1128639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086179" y="1363951"/>
                <a:ext cx="1128639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uk-UA" sz="3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6179" y="1363951"/>
                <a:ext cx="1128639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Нашивка 9"/>
          <p:cNvSpPr/>
          <p:nvPr/>
        </p:nvSpPr>
        <p:spPr>
          <a:xfrm>
            <a:off x="7751139" y="2030817"/>
            <a:ext cx="297712" cy="35087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7751139" y="2470353"/>
            <a:ext cx="297712" cy="35087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7751139" y="2909889"/>
            <a:ext cx="297712" cy="35087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7751139" y="3349425"/>
            <a:ext cx="297712" cy="35087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7751139" y="3788961"/>
            <a:ext cx="297712" cy="35087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7740511" y="4228497"/>
            <a:ext cx="297712" cy="35087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7740511" y="4668033"/>
            <a:ext cx="297712" cy="35087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>
            <a:off x="7740511" y="5107569"/>
            <a:ext cx="297712" cy="35087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>
            <a:off x="7751139" y="5547105"/>
            <a:ext cx="297712" cy="35087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9" name="Нашивка 18"/>
          <p:cNvSpPr/>
          <p:nvPr/>
        </p:nvSpPr>
        <p:spPr>
          <a:xfrm>
            <a:off x="7751139" y="5986641"/>
            <a:ext cx="297712" cy="35087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40233" y="2048485"/>
            <a:ext cx="74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  <a:endParaRPr lang="uk-UA" dirty="0"/>
          </a:p>
        </p:txBody>
      </p:sp>
      <p:sp>
        <p:nvSpPr>
          <p:cNvPr id="21" name="TextBox 20"/>
          <p:cNvSpPr txBox="1"/>
          <p:nvPr/>
        </p:nvSpPr>
        <p:spPr>
          <a:xfrm>
            <a:off x="8240232" y="2470353"/>
            <a:ext cx="74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</a:t>
            </a:r>
            <a:endParaRPr lang="uk-UA" dirty="0"/>
          </a:p>
        </p:txBody>
      </p:sp>
      <p:sp>
        <p:nvSpPr>
          <p:cNvPr id="22" name="TextBox 21"/>
          <p:cNvSpPr txBox="1"/>
          <p:nvPr/>
        </p:nvSpPr>
        <p:spPr>
          <a:xfrm>
            <a:off x="8240232" y="2891431"/>
            <a:ext cx="74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30</a:t>
            </a:r>
            <a:endParaRPr lang="uk-UA" dirty="0"/>
          </a:p>
        </p:txBody>
      </p:sp>
      <p:sp>
        <p:nvSpPr>
          <p:cNvPr id="23" name="TextBox 22"/>
          <p:cNvSpPr txBox="1"/>
          <p:nvPr/>
        </p:nvSpPr>
        <p:spPr>
          <a:xfrm>
            <a:off x="8240232" y="3330967"/>
            <a:ext cx="74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</a:t>
            </a:r>
            <a:endParaRPr lang="uk-UA" dirty="0"/>
          </a:p>
        </p:txBody>
      </p:sp>
      <p:sp>
        <p:nvSpPr>
          <p:cNvPr id="24" name="TextBox 23"/>
          <p:cNvSpPr txBox="1"/>
          <p:nvPr/>
        </p:nvSpPr>
        <p:spPr>
          <a:xfrm>
            <a:off x="8240231" y="3770503"/>
            <a:ext cx="74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15</a:t>
            </a:r>
            <a:endParaRPr lang="uk-UA" dirty="0"/>
          </a:p>
        </p:txBody>
      </p:sp>
      <p:sp>
        <p:nvSpPr>
          <p:cNvPr id="25" name="TextBox 24"/>
          <p:cNvSpPr txBox="1"/>
          <p:nvPr/>
        </p:nvSpPr>
        <p:spPr>
          <a:xfrm>
            <a:off x="8240230" y="4210039"/>
            <a:ext cx="74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  <a:endParaRPr lang="uk-UA" dirty="0"/>
          </a:p>
        </p:txBody>
      </p:sp>
      <p:sp>
        <p:nvSpPr>
          <p:cNvPr id="26" name="TextBox 25"/>
          <p:cNvSpPr txBox="1"/>
          <p:nvPr/>
        </p:nvSpPr>
        <p:spPr>
          <a:xfrm>
            <a:off x="8240229" y="4649575"/>
            <a:ext cx="74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  <a:endParaRPr lang="uk-UA" dirty="0"/>
          </a:p>
        </p:txBody>
      </p:sp>
      <p:sp>
        <p:nvSpPr>
          <p:cNvPr id="27" name="TextBox 26"/>
          <p:cNvSpPr txBox="1"/>
          <p:nvPr/>
        </p:nvSpPr>
        <p:spPr>
          <a:xfrm>
            <a:off x="8240229" y="5070653"/>
            <a:ext cx="74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endParaRPr lang="uk-UA" dirty="0"/>
          </a:p>
        </p:txBody>
      </p:sp>
      <p:sp>
        <p:nvSpPr>
          <p:cNvPr id="28" name="TextBox 27"/>
          <p:cNvSpPr txBox="1"/>
          <p:nvPr/>
        </p:nvSpPr>
        <p:spPr>
          <a:xfrm>
            <a:off x="8240228" y="5491582"/>
            <a:ext cx="74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uk-UA" dirty="0"/>
          </a:p>
        </p:txBody>
      </p:sp>
      <p:sp>
        <p:nvSpPr>
          <p:cNvPr id="29" name="TextBox 28"/>
          <p:cNvSpPr txBox="1"/>
          <p:nvPr/>
        </p:nvSpPr>
        <p:spPr>
          <a:xfrm>
            <a:off x="8240228" y="5911477"/>
            <a:ext cx="74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-2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8416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6149" y="624110"/>
            <a:ext cx="9888463" cy="756634"/>
          </a:xfrm>
        </p:spPr>
        <p:txBody>
          <a:bodyPr/>
          <a:lstStyle/>
          <a:p>
            <a:r>
              <a:rPr lang="uk-UA" dirty="0"/>
              <a:t>Конфігурація </a:t>
            </a:r>
            <a:r>
              <a:rPr lang="uk-UA" b="1" i="1" dirty="0"/>
              <a:t>кривих продукту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005168" y="1380744"/>
            <a:ext cx="6064944" cy="5248656"/>
          </a:xfrm>
        </p:spPr>
        <p:txBody>
          <a:bodyPr>
            <a:normAutofit/>
          </a:bodyPr>
          <a:lstStyle/>
          <a:p>
            <a:r>
              <a:rPr lang="uk-UA" dirty="0"/>
              <a:t>Всі криві взаємопов’язані. </a:t>
            </a:r>
          </a:p>
          <a:p>
            <a:pPr marL="0" indent="0">
              <a:buNone/>
            </a:pPr>
            <a:r>
              <a:rPr lang="uk-UA" b="1" i="1" dirty="0"/>
              <a:t>Чотири стадії розвитку виробництва:</a:t>
            </a:r>
            <a:endParaRPr lang="uk-UA" dirty="0"/>
          </a:p>
          <a:p>
            <a:r>
              <a:rPr lang="uk-UA" b="1" dirty="0"/>
              <a:t>на першій </a:t>
            </a:r>
            <a:r>
              <a:rPr lang="uk-UA" dirty="0"/>
              <a:t>стадії всі показники зростають, всі криві є висхідними до точок </a:t>
            </a:r>
            <a:r>
              <a:rPr lang="en-US" dirty="0"/>
              <a:t>B </a:t>
            </a:r>
            <a:r>
              <a:rPr lang="uk-UA" dirty="0"/>
              <a:t>та </a:t>
            </a:r>
            <a:r>
              <a:rPr lang="en-US" dirty="0"/>
              <a:t>b</a:t>
            </a:r>
            <a:endParaRPr lang="uk-UA" dirty="0"/>
          </a:p>
          <a:p>
            <a:r>
              <a:rPr lang="uk-UA" b="1" dirty="0"/>
              <a:t>на другій </a:t>
            </a:r>
            <a:r>
              <a:rPr lang="uk-UA" dirty="0"/>
              <a:t>стадії гранична продуктивність і крива </a:t>
            </a:r>
            <a:r>
              <a:rPr lang="en-US" dirty="0" err="1"/>
              <a:t>MP</a:t>
            </a:r>
            <a:r>
              <a:rPr lang="en-US" sz="1200" dirty="0" err="1"/>
              <a:t>L</a:t>
            </a:r>
            <a:r>
              <a:rPr lang="uk-UA" sz="1200" dirty="0"/>
              <a:t> </a:t>
            </a:r>
            <a:r>
              <a:rPr lang="uk-UA" dirty="0"/>
              <a:t>починають спадати, але Т</a:t>
            </a:r>
            <a:r>
              <a:rPr lang="en-US" dirty="0"/>
              <a:t>P</a:t>
            </a:r>
            <a:r>
              <a:rPr lang="en-US" sz="1200" dirty="0"/>
              <a:t>L </a:t>
            </a:r>
            <a:r>
              <a:rPr lang="uk-UA" dirty="0"/>
              <a:t> та </a:t>
            </a:r>
            <a:r>
              <a:rPr lang="en-US" dirty="0"/>
              <a:t>AP</a:t>
            </a:r>
            <a:r>
              <a:rPr lang="en-US" sz="1200" dirty="0"/>
              <a:t>L</a:t>
            </a:r>
            <a:r>
              <a:rPr lang="uk-UA" sz="1200" dirty="0"/>
              <a:t> </a:t>
            </a:r>
            <a:r>
              <a:rPr lang="uk-UA" dirty="0"/>
              <a:t>продовжують зростати до точок С, с</a:t>
            </a:r>
          </a:p>
          <a:p>
            <a:pPr lvl="1"/>
            <a:r>
              <a:rPr lang="uk-UA" dirty="0"/>
              <a:t>У точці перетину </a:t>
            </a:r>
            <a:r>
              <a:rPr lang="en-US" dirty="0" err="1"/>
              <a:t>MP</a:t>
            </a:r>
            <a:r>
              <a:rPr lang="en-US" sz="1000" dirty="0" err="1"/>
              <a:t>L</a:t>
            </a:r>
            <a:r>
              <a:rPr lang="en-US" sz="1000" dirty="0"/>
              <a:t> </a:t>
            </a:r>
            <a:r>
              <a:rPr lang="uk-UA" dirty="0"/>
              <a:t> та </a:t>
            </a:r>
            <a:r>
              <a:rPr lang="en-US" dirty="0"/>
              <a:t>AP</a:t>
            </a:r>
            <a:r>
              <a:rPr lang="en-US" sz="1000" dirty="0"/>
              <a:t>L</a:t>
            </a:r>
            <a:r>
              <a:rPr lang="uk-UA" sz="1000" dirty="0"/>
              <a:t> </a:t>
            </a:r>
            <a:r>
              <a:rPr lang="uk-UA" dirty="0"/>
              <a:t>досягається найефективніше використання змінного ресурсу, оскільки криві перетинаються у максимальному значенні середньої продуктивності.</a:t>
            </a:r>
          </a:p>
          <a:p>
            <a:r>
              <a:rPr lang="uk-UA" b="1" dirty="0"/>
              <a:t>на третій </a:t>
            </a:r>
            <a:r>
              <a:rPr lang="uk-UA" dirty="0"/>
              <a:t>стадії зростає лише сукупний продукт Т</a:t>
            </a:r>
            <a:r>
              <a:rPr lang="en-US" dirty="0"/>
              <a:t>P</a:t>
            </a:r>
            <a:r>
              <a:rPr lang="en-US" sz="1200" dirty="0"/>
              <a:t>L</a:t>
            </a:r>
            <a:endParaRPr lang="uk-UA" sz="1200" dirty="0"/>
          </a:p>
          <a:p>
            <a:r>
              <a:rPr lang="uk-UA" b="1" dirty="0"/>
              <a:t>на четвертій </a:t>
            </a:r>
            <a:r>
              <a:rPr lang="uk-UA" dirty="0"/>
              <a:t>– спадають всі показники</a:t>
            </a:r>
          </a:p>
          <a:p>
            <a:endParaRPr lang="uk-UA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964424" y="1176337"/>
            <a:ext cx="4127945" cy="5562488"/>
            <a:chOff x="501" y="3664"/>
            <a:chExt cx="5169" cy="7468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501" y="10744"/>
              <a:ext cx="516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Рис. 8.1. </a:t>
              </a:r>
              <a:r>
                <a:rPr kumimoji="0" lang="uk-UA" altLang="uk-UA" sz="8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Криві сукупного, граничного та середнього продуктів змінного </a:t>
              </a:r>
              <a:r>
                <a:rPr kumimoji="0" lang="uk-UA" altLang="uk-UA" sz="800" b="1" i="1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фактора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6148" name="Picture 4" descr="Розділ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" y="3664"/>
              <a:ext cx="5169" cy="7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0910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8489" y="624110"/>
            <a:ext cx="9886124" cy="1280890"/>
          </a:xfrm>
        </p:spPr>
        <p:txBody>
          <a:bodyPr/>
          <a:lstStyle/>
          <a:p>
            <a:r>
              <a:rPr lang="uk-UA" b="1" dirty="0"/>
              <a:t>4. Короткострокові витрати виробництва та їх чинники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81250" y="1741493"/>
            <a:ext cx="10984992" cy="50761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i="1" dirty="0"/>
              <a:t>Виділяють два типи витрат – постійні і змінні, </a:t>
            </a:r>
            <a:r>
              <a:rPr lang="uk-UA" dirty="0"/>
              <a:t>які </a:t>
            </a:r>
            <a:r>
              <a:rPr lang="uk-UA" b="1" i="1" dirty="0"/>
              <a:t>аналізують за двома рівнями. </a:t>
            </a:r>
          </a:p>
          <a:p>
            <a:r>
              <a:rPr lang="uk-UA" b="1" i="1" dirty="0"/>
              <a:t>Перший рівень </a:t>
            </a:r>
            <a:r>
              <a:rPr lang="uk-UA" dirty="0"/>
              <a:t>аналізу</a:t>
            </a:r>
            <a:r>
              <a:rPr lang="uk-UA" b="1" i="1" dirty="0"/>
              <a:t> </a:t>
            </a:r>
            <a:r>
              <a:rPr lang="uk-UA" dirty="0"/>
              <a:t>стосується</a:t>
            </a:r>
            <a:r>
              <a:rPr lang="uk-UA" i="1" dirty="0"/>
              <a:t> </a:t>
            </a:r>
            <a:r>
              <a:rPr lang="uk-UA" b="1" i="1" dirty="0"/>
              <a:t>витрат на весь обсяг продукції</a:t>
            </a:r>
            <a:r>
              <a:rPr lang="uk-UA" dirty="0"/>
              <a:t>, </a:t>
            </a:r>
          </a:p>
          <a:p>
            <a:r>
              <a:rPr lang="uk-UA" b="1" i="1" dirty="0"/>
              <a:t>Другий</a:t>
            </a:r>
            <a:r>
              <a:rPr lang="en-US" b="1" i="1" dirty="0"/>
              <a:t> </a:t>
            </a:r>
            <a:r>
              <a:rPr lang="uk-UA" b="1" i="1" dirty="0"/>
              <a:t>рівень </a:t>
            </a:r>
            <a:r>
              <a:rPr lang="uk-UA" dirty="0"/>
              <a:t>аналізу стосується </a:t>
            </a:r>
            <a:r>
              <a:rPr lang="uk-UA" b="1" i="1" dirty="0"/>
              <a:t>витрат на одиницю продукції</a:t>
            </a:r>
            <a:r>
              <a:rPr lang="uk-UA" i="1" dirty="0"/>
              <a:t>.</a:t>
            </a:r>
            <a:endParaRPr lang="uk-UA" dirty="0"/>
          </a:p>
          <a:p>
            <a:endParaRPr lang="uk-UA" b="1" i="1" dirty="0"/>
          </a:p>
          <a:p>
            <a:r>
              <a:rPr lang="uk-UA" b="1" i="1" dirty="0"/>
              <a:t>Витрати на весь обсяг продукції</a:t>
            </a:r>
            <a:r>
              <a:rPr lang="uk-UA" dirty="0"/>
              <a:t> називаються</a:t>
            </a:r>
            <a:r>
              <a:rPr lang="uk-UA" b="1" i="1" dirty="0"/>
              <a:t> сукупними витратами </a:t>
            </a:r>
            <a:r>
              <a:rPr lang="uk-UA" sz="2400" b="1" i="1" dirty="0"/>
              <a:t>(</a:t>
            </a:r>
            <a:r>
              <a:rPr lang="uk-UA" sz="2400" b="1" i="1" dirty="0" err="1"/>
              <a:t>ТС</a:t>
            </a:r>
            <a:r>
              <a:rPr lang="uk-UA" sz="2400" b="1" i="1" dirty="0"/>
              <a:t> – </a:t>
            </a:r>
            <a:r>
              <a:rPr lang="en-US" sz="2400" b="1" i="1" dirty="0"/>
              <a:t>Total Cost</a:t>
            </a:r>
            <a:r>
              <a:rPr lang="uk-UA" sz="2400" b="1" i="1" dirty="0"/>
              <a:t>). </a:t>
            </a:r>
            <a:r>
              <a:rPr lang="uk-UA" dirty="0"/>
              <a:t>Вони включають постійні і змінні витрати:</a:t>
            </a:r>
          </a:p>
          <a:p>
            <a:endParaRPr lang="uk-UA" b="1" i="1" dirty="0"/>
          </a:p>
          <a:p>
            <a:r>
              <a:rPr lang="uk-UA" b="1" i="1" dirty="0"/>
              <a:t>Постійні</a:t>
            </a:r>
            <a:r>
              <a:rPr lang="uk-UA" dirty="0"/>
              <a:t> </a:t>
            </a:r>
            <a:r>
              <a:rPr lang="uk-UA" b="1" i="1" dirty="0"/>
              <a:t>витрати </a:t>
            </a:r>
            <a:r>
              <a:rPr lang="uk-UA" sz="2800" b="1" i="1" dirty="0"/>
              <a:t>(</a:t>
            </a:r>
            <a:r>
              <a:rPr lang="en-US" sz="2800" b="1" i="1" dirty="0"/>
              <a:t>FC)</a:t>
            </a:r>
            <a:r>
              <a:rPr lang="uk-UA" sz="2800" b="1" i="1" dirty="0"/>
              <a:t>  </a:t>
            </a:r>
            <a:r>
              <a:rPr lang="uk-UA" dirty="0"/>
              <a:t>– це витрати фіксовані, їх вели­чина не змінюється зі зміною обсягів випуску:</a:t>
            </a:r>
          </a:p>
          <a:p>
            <a:pPr lvl="1"/>
            <a:r>
              <a:rPr lang="uk-UA" dirty="0"/>
              <a:t>витрати на устаткування, </a:t>
            </a:r>
          </a:p>
          <a:p>
            <a:pPr lvl="1"/>
            <a:r>
              <a:rPr lang="uk-UA" dirty="0"/>
              <a:t>утримання управлінського персоналу, </a:t>
            </a:r>
          </a:p>
          <a:p>
            <a:pPr lvl="1"/>
            <a:r>
              <a:rPr lang="uk-UA" dirty="0"/>
              <a:t>рентні платежі за оренду приміщення чи землі, </a:t>
            </a:r>
          </a:p>
          <a:p>
            <a:pPr lvl="1"/>
            <a:r>
              <a:rPr lang="uk-UA" dirty="0"/>
              <a:t>зобов’я­зання фірми з облігаційних позик, страхові внески тощо; </a:t>
            </a:r>
          </a:p>
          <a:p>
            <a:pPr lvl="1"/>
            <a:r>
              <a:rPr lang="en-US" dirty="0"/>
              <a:t>…</a:t>
            </a:r>
            <a:r>
              <a:rPr lang="uk-UA" dirty="0"/>
              <a:t>всі неявні витрати.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'є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965182"/>
              </p:ext>
            </p:extLst>
          </p:nvPr>
        </p:nvGraphicFramePr>
        <p:xfrm>
          <a:off x="6223328" y="3785752"/>
          <a:ext cx="2753225" cy="504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952087" imgH="177723" progId="Equation.3">
                  <p:embed/>
                </p:oleObj>
              </mc:Choice>
              <mc:Fallback>
                <p:oleObj r:id="rId2" imgW="952087" imgH="17772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328" y="3785752"/>
                        <a:ext cx="2753225" cy="5047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15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5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75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7047" y="134713"/>
            <a:ext cx="10268711" cy="1280890"/>
          </a:xfrm>
        </p:spPr>
        <p:txBody>
          <a:bodyPr/>
          <a:lstStyle/>
          <a:p>
            <a:r>
              <a:rPr lang="uk-UA" b="1" dirty="0"/>
              <a:t>1. Теорія виробництва. Поняття виробничої функції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00011" y="1249251"/>
            <a:ext cx="9865218" cy="5434884"/>
          </a:xfrm>
        </p:spPr>
        <p:txBody>
          <a:bodyPr>
            <a:noAutofit/>
          </a:bodyPr>
          <a:lstStyle/>
          <a:p>
            <a:r>
              <a:rPr lang="uk-UA" sz="2400" dirty="0"/>
              <a:t>Основною функцією фірми є </a:t>
            </a:r>
            <a:r>
              <a:rPr lang="uk-UA" sz="2400" b="1" i="1" dirty="0"/>
              <a:t>функція виробництва</a:t>
            </a:r>
            <a:r>
              <a:rPr lang="uk-UA" sz="2400" dirty="0"/>
              <a:t>. </a:t>
            </a:r>
          </a:p>
          <a:p>
            <a:r>
              <a:rPr lang="uk-UA" sz="2400" b="1" i="1" dirty="0"/>
              <a:t>Виробництво</a:t>
            </a:r>
            <a:r>
              <a:rPr lang="uk-UA" sz="2400" dirty="0"/>
              <a:t> у мікроекономіці розглядається як процес перетворення </a:t>
            </a:r>
            <a:r>
              <a:rPr lang="uk-UA" sz="2400" b="1" i="1" dirty="0"/>
              <a:t>вхідного потоку затрат ресурсів</a:t>
            </a:r>
            <a:r>
              <a:rPr lang="uk-UA" sz="2400" dirty="0"/>
              <a:t> у </a:t>
            </a:r>
            <a:r>
              <a:rPr lang="uk-UA" sz="2400" b="1" i="1" dirty="0"/>
              <a:t>вихідний потік випуску готової продукції</a:t>
            </a:r>
            <a:r>
              <a:rPr lang="uk-UA" sz="2400" dirty="0"/>
              <a:t>. </a:t>
            </a:r>
          </a:p>
          <a:p>
            <a:r>
              <a:rPr lang="uk-UA" sz="2400" b="1" i="1" dirty="0"/>
              <a:t>Теорія факторів виробництва</a:t>
            </a:r>
            <a:r>
              <a:rPr lang="uk-UA" sz="2400" dirty="0"/>
              <a:t> французького економіста </a:t>
            </a:r>
            <a:r>
              <a:rPr lang="uk-UA" sz="2400" b="1" i="1" dirty="0" err="1"/>
              <a:t>Ж.Б</a:t>
            </a:r>
            <a:r>
              <a:rPr lang="uk-UA" sz="2400" b="1" i="1" dirty="0"/>
              <a:t>. </a:t>
            </a:r>
            <a:r>
              <a:rPr lang="uk-UA" sz="2400" b="1" i="1" dirty="0" err="1"/>
              <a:t>Сея</a:t>
            </a:r>
            <a:r>
              <a:rPr lang="uk-UA" sz="2400" b="1" i="1" dirty="0"/>
              <a:t>:</a:t>
            </a:r>
          </a:p>
          <a:p>
            <a:pPr lvl="1"/>
            <a:r>
              <a:rPr lang="uk-UA" sz="2000" b="1" i="1" dirty="0"/>
              <a:t>праця, </a:t>
            </a:r>
          </a:p>
          <a:p>
            <a:pPr lvl="1"/>
            <a:r>
              <a:rPr lang="uk-UA" sz="2000" b="1" i="1" dirty="0"/>
              <a:t>земля, </a:t>
            </a:r>
          </a:p>
          <a:p>
            <a:pPr lvl="1"/>
            <a:r>
              <a:rPr lang="uk-UA" sz="2000" b="1" i="1" dirty="0"/>
              <a:t>капітал</a:t>
            </a:r>
          </a:p>
          <a:p>
            <a:pPr lvl="1"/>
            <a:r>
              <a:rPr lang="uk-UA" sz="2000" b="1" i="1" dirty="0"/>
              <a:t>організація </a:t>
            </a:r>
            <a:r>
              <a:rPr lang="uk-UA" sz="2000" dirty="0"/>
              <a:t>або</a:t>
            </a:r>
            <a:r>
              <a:rPr lang="uk-UA" sz="2000" b="1" i="1" dirty="0"/>
              <a:t> підприємливість (</a:t>
            </a:r>
            <a:r>
              <a:rPr lang="uk-UA" sz="2000" b="1" i="1" dirty="0" err="1"/>
              <a:t>Дж</a:t>
            </a:r>
            <a:r>
              <a:rPr lang="uk-UA" sz="2000" b="1" i="1" dirty="0"/>
              <a:t>. Б. </a:t>
            </a:r>
            <a:r>
              <a:rPr lang="uk-UA" sz="2000" b="1" i="1" dirty="0" err="1"/>
              <a:t>Кларк</a:t>
            </a:r>
            <a:r>
              <a:rPr lang="uk-UA" sz="2000" b="1" i="1" dirty="0"/>
              <a:t>)</a:t>
            </a:r>
          </a:p>
          <a:p>
            <a:pPr lvl="1"/>
            <a:r>
              <a:rPr lang="uk-UA" sz="2000" b="1" i="1" dirty="0"/>
              <a:t>час (А. Маршалл)</a:t>
            </a:r>
          </a:p>
          <a:p>
            <a:pPr lvl="1"/>
            <a:r>
              <a:rPr lang="uk-UA" sz="2000" b="1" i="1" dirty="0"/>
              <a:t>технологія.</a:t>
            </a:r>
          </a:p>
        </p:txBody>
      </p:sp>
    </p:spTree>
    <p:extLst>
      <p:ext uri="{BB962C8B-B14F-4D97-AF65-F5344CB8AC3E}">
        <p14:creationId xmlns:p14="http://schemas.microsoft.com/office/powerpoint/2010/main" val="286662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2769" y="624110"/>
            <a:ext cx="9931844" cy="732250"/>
          </a:xfrm>
        </p:spPr>
        <p:txBody>
          <a:bodyPr/>
          <a:lstStyle/>
          <a:p>
            <a:r>
              <a:rPr lang="uk-UA" b="1" i="1" dirty="0"/>
              <a:t>Змінні витрати</a:t>
            </a:r>
            <a:r>
              <a:rPr lang="en-US" b="1" i="1" dirty="0"/>
              <a:t> VC – Variable Costs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572768" y="1356360"/>
            <a:ext cx="10305288" cy="5318760"/>
          </a:xfrm>
        </p:spPr>
        <p:txBody>
          <a:bodyPr>
            <a:normAutofit/>
          </a:bodyPr>
          <a:lstStyle/>
          <a:p>
            <a:r>
              <a:rPr lang="uk-UA" dirty="0"/>
              <a:t>це витрати, величина яких змінюється залеж­но від зміни обсягів виробництва:</a:t>
            </a:r>
          </a:p>
          <a:p>
            <a:pPr lvl="1"/>
            <a:r>
              <a:rPr lang="uk-UA" dirty="0"/>
              <a:t>витрати на сировину, паливо, електро­енергію, </a:t>
            </a:r>
          </a:p>
          <a:p>
            <a:pPr lvl="1"/>
            <a:r>
              <a:rPr lang="uk-UA" dirty="0"/>
              <a:t>транспортні послуги, </a:t>
            </a:r>
          </a:p>
          <a:p>
            <a:pPr lvl="1"/>
            <a:r>
              <a:rPr lang="uk-UA" dirty="0"/>
              <a:t>заробітну плату найманих робітників.</a:t>
            </a:r>
          </a:p>
          <a:p>
            <a:r>
              <a:rPr lang="uk-UA" dirty="0"/>
              <a:t>Змінні витрати підприємець може контролювати. </a:t>
            </a:r>
            <a:endParaRPr lang="en-US" dirty="0"/>
          </a:p>
          <a:p>
            <a:pPr lvl="1"/>
            <a:r>
              <a:rPr lang="uk-UA" dirty="0"/>
              <a:t>Зважаючи на ринкову ситуацію, він може збільшувати або зменшувати обсяги виробництва, що відповідно вплине і на витрати. Якщо </a:t>
            </a:r>
            <a:r>
              <a:rPr lang="en-US" sz="2400" b="1" dirty="0"/>
              <a:t>Q</a:t>
            </a:r>
            <a:r>
              <a:rPr lang="uk-UA" sz="2400" b="1" dirty="0"/>
              <a:t> </a:t>
            </a:r>
            <a:r>
              <a:rPr lang="en-US" sz="2400" b="1" dirty="0"/>
              <a:t>=</a:t>
            </a:r>
            <a:r>
              <a:rPr lang="uk-UA" sz="2400" b="1" dirty="0"/>
              <a:t> </a:t>
            </a:r>
            <a:r>
              <a:rPr lang="en-US" sz="2400" b="1" dirty="0"/>
              <a:t>0</a:t>
            </a:r>
            <a:r>
              <a:rPr lang="uk-UA" dirty="0"/>
              <a:t>, то</a:t>
            </a:r>
            <a:r>
              <a:rPr lang="en-US" dirty="0"/>
              <a:t> </a:t>
            </a:r>
            <a:r>
              <a:rPr lang="en-US" sz="2400" b="1" dirty="0"/>
              <a:t>VC = 0</a:t>
            </a:r>
            <a:r>
              <a:rPr lang="uk-UA" dirty="0"/>
              <a:t>.</a:t>
            </a:r>
          </a:p>
          <a:p>
            <a:r>
              <a:rPr lang="uk-UA" b="1" dirty="0"/>
              <a:t>Постійні ж витрати </a:t>
            </a:r>
            <a:r>
              <a:rPr lang="uk-UA" dirty="0"/>
              <a:t>у короткостроковому періоді </a:t>
            </a:r>
            <a:r>
              <a:rPr lang="uk-UA" b="1" dirty="0"/>
              <a:t>не піддаються конт­ролю</a:t>
            </a:r>
            <a:r>
              <a:rPr lang="uk-UA" dirty="0"/>
              <a:t>, вони є обов’язковими і </a:t>
            </a:r>
            <a:r>
              <a:rPr lang="uk-UA" b="1" dirty="0"/>
              <a:t>повинні бути оплачені</a:t>
            </a:r>
            <a:r>
              <a:rPr lang="uk-UA" dirty="0"/>
              <a:t>, незалежно від того, виробляє фірма продукцію чи ні. </a:t>
            </a:r>
          </a:p>
          <a:p>
            <a:r>
              <a:rPr lang="uk-UA" dirty="0"/>
              <a:t>За нульового обсягу виробництва </a:t>
            </a:r>
            <a:r>
              <a:rPr lang="en-US" dirty="0"/>
              <a:t>(Q = 0)</a:t>
            </a:r>
            <a:r>
              <a:rPr lang="uk-UA" dirty="0"/>
              <a:t>загальна сума витрат дорівнює постійним витратам фірми</a:t>
            </a:r>
            <a:r>
              <a:rPr lang="en-US" dirty="0"/>
              <a:t>: </a:t>
            </a:r>
            <a:r>
              <a:rPr lang="en-US" sz="4000" b="1" dirty="0"/>
              <a:t>TC = FC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9766955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5B9007-FEFA-37C4-B7AE-2E8A6C5E2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6" y="138335"/>
            <a:ext cx="11344274" cy="709390"/>
          </a:xfrm>
        </p:spPr>
        <p:txBody>
          <a:bodyPr>
            <a:normAutofit/>
          </a:bodyPr>
          <a:lstStyle/>
          <a:p>
            <a:pPr algn="ctr"/>
            <a:r>
              <a:rPr lang="uk-UA" sz="3200" dirty="0"/>
              <a:t>Сукупні витрати (</a:t>
            </a:r>
            <a:r>
              <a:rPr lang="ru-RU" sz="3200" dirty="0" err="1"/>
              <a:t>витрати</a:t>
            </a:r>
            <a:r>
              <a:rPr lang="ru-RU" sz="3200" dirty="0"/>
              <a:t> на весь </a:t>
            </a:r>
            <a:r>
              <a:rPr lang="ru-RU" sz="3200" dirty="0" err="1"/>
              <a:t>обсяг</a:t>
            </a:r>
            <a:r>
              <a:rPr lang="ru-RU" sz="3200" dirty="0"/>
              <a:t> </a:t>
            </a:r>
            <a:r>
              <a:rPr lang="ru-RU" sz="3200" dirty="0" err="1"/>
              <a:t>продукції</a:t>
            </a:r>
            <a:r>
              <a:rPr lang="uk-UA" sz="3200" dirty="0"/>
              <a:t>)</a:t>
            </a:r>
          </a:p>
        </p:txBody>
      </p:sp>
      <p:graphicFrame>
        <p:nvGraphicFramePr>
          <p:cNvPr id="6" name="Місце для вмісту 5">
            <a:extLst>
              <a:ext uri="{FF2B5EF4-FFF2-40B4-BE49-F238E27FC236}">
                <a16:creationId xmlns:a16="http://schemas.microsoft.com/office/drawing/2014/main" id="{A8168146-6132-EED2-8870-57E089B02C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1757"/>
              </p:ext>
            </p:extLst>
          </p:nvPr>
        </p:nvGraphicFramePr>
        <p:xfrm>
          <a:off x="1685925" y="1247775"/>
          <a:ext cx="9818688" cy="545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55426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6149" y="624110"/>
            <a:ext cx="9888463" cy="757016"/>
          </a:xfrm>
        </p:spPr>
        <p:txBody>
          <a:bodyPr/>
          <a:lstStyle/>
          <a:p>
            <a:r>
              <a:rPr lang="uk-UA" b="1" i="1" dirty="0"/>
              <a:t>Витрати на одиницю продукції</a:t>
            </a:r>
            <a:endParaRPr lang="uk-U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Місце для вмісту 2"/>
              <p:cNvSpPr>
                <a:spLocks noGrp="1"/>
              </p:cNvSpPr>
              <p:nvPr>
                <p:ph idx="1"/>
              </p:nvPr>
            </p:nvSpPr>
            <p:spPr>
              <a:xfrm>
                <a:off x="1616149" y="1390018"/>
                <a:ext cx="9888463" cy="5306995"/>
              </a:xfrm>
            </p:spPr>
            <p:txBody>
              <a:bodyPr>
                <a:noAutofit/>
              </a:bodyPr>
              <a:lstStyle/>
              <a:p>
                <a:r>
                  <a:rPr lang="uk-UA" sz="1600" b="1" i="1" dirty="0"/>
                  <a:t>Середні постійні витрати: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𝑨𝑭𝑪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𝑭𝑪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den>
                      </m:f>
                    </m:oMath>
                  </m:oMathPara>
                </a14:m>
                <a:endParaRPr lang="uk-UA" sz="2800" b="1" i="1" dirty="0"/>
              </a:p>
              <a:p>
                <a:r>
                  <a:rPr lang="uk-UA" sz="1600" b="1" i="1" dirty="0"/>
                  <a:t>Середні змінні витрати: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den>
                      </m:f>
                    </m:oMath>
                  </m:oMathPara>
                </a14:m>
                <a:endParaRPr lang="uk-UA" sz="2800" b="1" i="1" dirty="0"/>
              </a:p>
              <a:p>
                <a:r>
                  <a:rPr lang="uk-UA" sz="1600" b="1" i="1" dirty="0"/>
                  <a:t>Середні сукупні витрати: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den>
                      </m:f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;                 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𝑨𝑻𝑪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𝑭𝑪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𝑸</m:t>
                          </m:r>
                        </m:den>
                      </m:f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𝑽𝑪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𝑸</m:t>
                          </m:r>
                        </m:den>
                      </m:f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;       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𝑨𝑻𝑪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𝑨𝑭𝑪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𝑨𝑽𝑪</m:t>
                      </m:r>
                    </m:oMath>
                  </m:oMathPara>
                </a14:m>
                <a:endParaRPr lang="uk-UA" sz="2800" b="1" i="1" dirty="0"/>
              </a:p>
              <a:p>
                <a:r>
                  <a:rPr lang="uk-UA" sz="1600" b="1" i="1" dirty="0"/>
                  <a:t>Граничні витрати </a:t>
                </a:r>
                <a:r>
                  <a:rPr lang="uk-UA" sz="1600" dirty="0"/>
                  <a:t>– це приріст су­купних витрат в результаті приросту обсягу випуску на одиницю, або додаткові витрати, пов’язані з виробництвом ще однієї додаткової одиниці продукції.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b="1" i="1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400" b="1" i="1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2400" b="1" i="1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den>
                      </m:f>
                    </m:oMath>
                  </m:oMathPara>
                </a14:m>
                <a:endParaRPr lang="uk-UA" sz="1600" b="1" i="1" dirty="0"/>
              </a:p>
            </p:txBody>
          </p:sp>
        </mc:Choice>
        <mc:Fallback xmlns="">
          <p:sp>
            <p:nvSpPr>
              <p:cNvPr id="3" name="Місце для вмісту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16149" y="1390018"/>
                <a:ext cx="9888463" cy="5306995"/>
              </a:xfrm>
              <a:blipFill>
                <a:blip r:embed="rId2"/>
                <a:stretch>
                  <a:fillRect l="-247" t="-3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905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5B9007-FEFA-37C4-B7AE-2E8A6C5E2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6" y="138335"/>
            <a:ext cx="11344274" cy="70939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/>
              <a:t>Середні витрати (</a:t>
            </a:r>
            <a:r>
              <a:rPr lang="ru-RU" sz="3200" dirty="0" err="1"/>
              <a:t>витрати</a:t>
            </a:r>
            <a:r>
              <a:rPr lang="ru-RU" sz="3200" dirty="0"/>
              <a:t> на </a:t>
            </a:r>
            <a:r>
              <a:rPr lang="ru-RU" sz="3200" dirty="0" err="1"/>
              <a:t>одиницю</a:t>
            </a:r>
            <a:r>
              <a:rPr lang="ru-RU" sz="3200" dirty="0"/>
              <a:t> </a:t>
            </a:r>
            <a:r>
              <a:rPr lang="ru-RU" sz="3200" dirty="0" err="1"/>
              <a:t>обсягу</a:t>
            </a:r>
            <a:r>
              <a:rPr lang="ru-RU" sz="3200" dirty="0"/>
              <a:t> </a:t>
            </a:r>
            <a:r>
              <a:rPr lang="ru-RU" sz="3200" dirty="0" err="1"/>
              <a:t>продукції</a:t>
            </a:r>
            <a:r>
              <a:rPr lang="uk-UA" sz="3200" dirty="0"/>
              <a:t>)</a:t>
            </a:r>
          </a:p>
        </p:txBody>
      </p:sp>
      <p:graphicFrame>
        <p:nvGraphicFramePr>
          <p:cNvPr id="6" name="Місце для вмісту 5">
            <a:extLst>
              <a:ext uri="{FF2B5EF4-FFF2-40B4-BE49-F238E27FC236}">
                <a16:creationId xmlns:a16="http://schemas.microsoft.com/office/drawing/2014/main" id="{A8168146-6132-EED2-8870-57E089B02C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7282030"/>
              </p:ext>
            </p:extLst>
          </p:nvPr>
        </p:nvGraphicFramePr>
        <p:xfrm>
          <a:off x="1685924" y="847725"/>
          <a:ext cx="10201275" cy="585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F4519B2-B59F-689A-1E1E-3A766FA79748}"/>
              </a:ext>
            </a:extLst>
          </p:cNvPr>
          <p:cNvSpPr txBox="1"/>
          <p:nvPr/>
        </p:nvSpPr>
        <p:spPr>
          <a:xfrm>
            <a:off x="10802936" y="1152525"/>
            <a:ext cx="1084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/>
              <a:t>МС</a:t>
            </a:r>
          </a:p>
        </p:txBody>
      </p:sp>
    </p:spTree>
    <p:extLst>
      <p:ext uri="{BB962C8B-B14F-4D97-AF65-F5344CB8AC3E}">
        <p14:creationId xmlns:p14="http://schemas.microsoft.com/office/powerpoint/2010/main" val="22774602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 стрелкой 3"/>
          <p:cNvCxnSpPr/>
          <p:nvPr/>
        </p:nvCxnSpPr>
        <p:spPr>
          <a:xfrm flipH="1" flipV="1">
            <a:off x="7413421" y="753384"/>
            <a:ext cx="25684" cy="2363662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7439106" y="3117046"/>
            <a:ext cx="3026537" cy="0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87345" y="568717"/>
            <a:ext cx="563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05695" y="284989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Q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09603" y="2960708"/>
            <a:ext cx="251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7428495" y="3222269"/>
            <a:ext cx="10610" cy="3274337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7426263" y="6496605"/>
            <a:ext cx="3026537" cy="0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51304" y="6356694"/>
            <a:ext cx="251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78889" y="3208036"/>
            <a:ext cx="672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490475" y="638137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Q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7439105" y="2234804"/>
            <a:ext cx="29597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олилиния 16"/>
          <p:cNvSpPr/>
          <p:nvPr/>
        </p:nvSpPr>
        <p:spPr>
          <a:xfrm>
            <a:off x="7418820" y="326342"/>
            <a:ext cx="2705100" cy="1943100"/>
          </a:xfrm>
          <a:custGeom>
            <a:avLst/>
            <a:gdLst>
              <a:gd name="connsiteX0" fmla="*/ 0 w 2763707"/>
              <a:gd name="connsiteY0" fmla="*/ 2162767 h 2162767"/>
              <a:gd name="connsiteX1" fmla="*/ 476250 w 2763707"/>
              <a:gd name="connsiteY1" fmla="*/ 1715092 h 2162767"/>
              <a:gd name="connsiteX2" fmla="*/ 1238250 w 2763707"/>
              <a:gd name="connsiteY2" fmla="*/ 1467442 h 2162767"/>
              <a:gd name="connsiteX3" fmla="*/ 2390775 w 2763707"/>
              <a:gd name="connsiteY3" fmla="*/ 657817 h 2162767"/>
              <a:gd name="connsiteX4" fmla="*/ 2733675 w 2763707"/>
              <a:gd name="connsiteY4" fmla="*/ 57742 h 2162767"/>
              <a:gd name="connsiteX5" fmla="*/ 2724150 w 2763707"/>
              <a:gd name="connsiteY5" fmla="*/ 57742 h 2162767"/>
              <a:gd name="connsiteX0" fmla="*/ 0 w 2763707"/>
              <a:gd name="connsiteY0" fmla="*/ 2162767 h 2162767"/>
              <a:gd name="connsiteX1" fmla="*/ 476250 w 2763707"/>
              <a:gd name="connsiteY1" fmla="*/ 1715092 h 2162767"/>
              <a:gd name="connsiteX2" fmla="*/ 1352550 w 2763707"/>
              <a:gd name="connsiteY2" fmla="*/ 1400767 h 2162767"/>
              <a:gd name="connsiteX3" fmla="*/ 2390775 w 2763707"/>
              <a:gd name="connsiteY3" fmla="*/ 657817 h 2162767"/>
              <a:gd name="connsiteX4" fmla="*/ 2733675 w 2763707"/>
              <a:gd name="connsiteY4" fmla="*/ 57742 h 2162767"/>
              <a:gd name="connsiteX5" fmla="*/ 2724150 w 2763707"/>
              <a:gd name="connsiteY5" fmla="*/ 57742 h 2162767"/>
              <a:gd name="connsiteX0" fmla="*/ 0 w 2766473"/>
              <a:gd name="connsiteY0" fmla="*/ 2165459 h 2165459"/>
              <a:gd name="connsiteX1" fmla="*/ 476250 w 2766473"/>
              <a:gd name="connsiteY1" fmla="*/ 1717784 h 2165459"/>
              <a:gd name="connsiteX2" fmla="*/ 1352550 w 2766473"/>
              <a:gd name="connsiteY2" fmla="*/ 1403459 h 2165459"/>
              <a:gd name="connsiteX3" fmla="*/ 2352675 w 2766473"/>
              <a:gd name="connsiteY3" fmla="*/ 698609 h 2165459"/>
              <a:gd name="connsiteX4" fmla="*/ 2733675 w 2766473"/>
              <a:gd name="connsiteY4" fmla="*/ 60434 h 2165459"/>
              <a:gd name="connsiteX5" fmla="*/ 2724150 w 2766473"/>
              <a:gd name="connsiteY5" fmla="*/ 60434 h 2165459"/>
              <a:gd name="connsiteX0" fmla="*/ 0 w 2766473"/>
              <a:gd name="connsiteY0" fmla="*/ 2165459 h 2165459"/>
              <a:gd name="connsiteX1" fmla="*/ 476250 w 2766473"/>
              <a:gd name="connsiteY1" fmla="*/ 1717784 h 2165459"/>
              <a:gd name="connsiteX2" fmla="*/ 1466850 w 2766473"/>
              <a:gd name="connsiteY2" fmla="*/ 1422509 h 2165459"/>
              <a:gd name="connsiteX3" fmla="*/ 2352675 w 2766473"/>
              <a:gd name="connsiteY3" fmla="*/ 698609 h 2165459"/>
              <a:gd name="connsiteX4" fmla="*/ 2733675 w 2766473"/>
              <a:gd name="connsiteY4" fmla="*/ 60434 h 2165459"/>
              <a:gd name="connsiteX5" fmla="*/ 2724150 w 2766473"/>
              <a:gd name="connsiteY5" fmla="*/ 60434 h 2165459"/>
              <a:gd name="connsiteX0" fmla="*/ 0 w 2766473"/>
              <a:gd name="connsiteY0" fmla="*/ 2165459 h 2165459"/>
              <a:gd name="connsiteX1" fmla="*/ 762000 w 2766473"/>
              <a:gd name="connsiteY1" fmla="*/ 1660634 h 2165459"/>
              <a:gd name="connsiteX2" fmla="*/ 1466850 w 2766473"/>
              <a:gd name="connsiteY2" fmla="*/ 1422509 h 2165459"/>
              <a:gd name="connsiteX3" fmla="*/ 2352675 w 2766473"/>
              <a:gd name="connsiteY3" fmla="*/ 698609 h 2165459"/>
              <a:gd name="connsiteX4" fmla="*/ 2733675 w 2766473"/>
              <a:gd name="connsiteY4" fmla="*/ 60434 h 2165459"/>
              <a:gd name="connsiteX5" fmla="*/ 2724150 w 2766473"/>
              <a:gd name="connsiteY5" fmla="*/ 60434 h 2165459"/>
              <a:gd name="connsiteX0" fmla="*/ 0 w 2766473"/>
              <a:gd name="connsiteY0" fmla="*/ 2165459 h 2165459"/>
              <a:gd name="connsiteX1" fmla="*/ 762000 w 2766473"/>
              <a:gd name="connsiteY1" fmla="*/ 1660634 h 2165459"/>
              <a:gd name="connsiteX2" fmla="*/ 1809750 w 2766473"/>
              <a:gd name="connsiteY2" fmla="*/ 1355834 h 2165459"/>
              <a:gd name="connsiteX3" fmla="*/ 2352675 w 2766473"/>
              <a:gd name="connsiteY3" fmla="*/ 698609 h 2165459"/>
              <a:gd name="connsiteX4" fmla="*/ 2733675 w 2766473"/>
              <a:gd name="connsiteY4" fmla="*/ 60434 h 2165459"/>
              <a:gd name="connsiteX5" fmla="*/ 2724150 w 2766473"/>
              <a:gd name="connsiteY5" fmla="*/ 60434 h 2165459"/>
              <a:gd name="connsiteX0" fmla="*/ 0 w 2766473"/>
              <a:gd name="connsiteY0" fmla="*/ 2165459 h 2165459"/>
              <a:gd name="connsiteX1" fmla="*/ 762000 w 2766473"/>
              <a:gd name="connsiteY1" fmla="*/ 1660634 h 2165459"/>
              <a:gd name="connsiteX2" fmla="*/ 1790700 w 2766473"/>
              <a:gd name="connsiteY2" fmla="*/ 1298684 h 2165459"/>
              <a:gd name="connsiteX3" fmla="*/ 2352675 w 2766473"/>
              <a:gd name="connsiteY3" fmla="*/ 698609 h 2165459"/>
              <a:gd name="connsiteX4" fmla="*/ 2733675 w 2766473"/>
              <a:gd name="connsiteY4" fmla="*/ 60434 h 2165459"/>
              <a:gd name="connsiteX5" fmla="*/ 2724150 w 2766473"/>
              <a:gd name="connsiteY5" fmla="*/ 60434 h 2165459"/>
              <a:gd name="connsiteX0" fmla="*/ 0 w 2758901"/>
              <a:gd name="connsiteY0" fmla="*/ 2167487 h 2167487"/>
              <a:gd name="connsiteX1" fmla="*/ 762000 w 2758901"/>
              <a:gd name="connsiteY1" fmla="*/ 1662662 h 2167487"/>
              <a:gd name="connsiteX2" fmla="*/ 1790700 w 2758901"/>
              <a:gd name="connsiteY2" fmla="*/ 1300712 h 2167487"/>
              <a:gd name="connsiteX3" fmla="*/ 2457450 w 2758901"/>
              <a:gd name="connsiteY3" fmla="*/ 729212 h 2167487"/>
              <a:gd name="connsiteX4" fmla="*/ 2733675 w 2758901"/>
              <a:gd name="connsiteY4" fmla="*/ 62462 h 2167487"/>
              <a:gd name="connsiteX5" fmla="*/ 2724150 w 2758901"/>
              <a:gd name="connsiteY5" fmla="*/ 62462 h 2167487"/>
              <a:gd name="connsiteX0" fmla="*/ 0 w 2846399"/>
              <a:gd name="connsiteY0" fmla="*/ 2106601 h 2106601"/>
              <a:gd name="connsiteX1" fmla="*/ 762000 w 2846399"/>
              <a:gd name="connsiteY1" fmla="*/ 1601776 h 2106601"/>
              <a:gd name="connsiteX2" fmla="*/ 1790700 w 2846399"/>
              <a:gd name="connsiteY2" fmla="*/ 1239826 h 2106601"/>
              <a:gd name="connsiteX3" fmla="*/ 2457450 w 2846399"/>
              <a:gd name="connsiteY3" fmla="*/ 668326 h 2106601"/>
              <a:gd name="connsiteX4" fmla="*/ 2733675 w 2846399"/>
              <a:gd name="connsiteY4" fmla="*/ 1576 h 2106601"/>
              <a:gd name="connsiteX5" fmla="*/ 2838450 w 2846399"/>
              <a:gd name="connsiteY5" fmla="*/ 477826 h 2106601"/>
              <a:gd name="connsiteX0" fmla="*/ 0 w 2838450"/>
              <a:gd name="connsiteY0" fmla="*/ 1628775 h 1628775"/>
              <a:gd name="connsiteX1" fmla="*/ 762000 w 2838450"/>
              <a:gd name="connsiteY1" fmla="*/ 1123950 h 1628775"/>
              <a:gd name="connsiteX2" fmla="*/ 1790700 w 2838450"/>
              <a:gd name="connsiteY2" fmla="*/ 762000 h 1628775"/>
              <a:gd name="connsiteX3" fmla="*/ 2457450 w 2838450"/>
              <a:gd name="connsiteY3" fmla="*/ 190500 h 1628775"/>
              <a:gd name="connsiteX4" fmla="*/ 2838450 w 2838450"/>
              <a:gd name="connsiteY4" fmla="*/ 0 h 1628775"/>
              <a:gd name="connsiteX0" fmla="*/ 0 w 2762250"/>
              <a:gd name="connsiteY0" fmla="*/ 1819275 h 1819275"/>
              <a:gd name="connsiteX1" fmla="*/ 762000 w 2762250"/>
              <a:gd name="connsiteY1" fmla="*/ 1314450 h 1819275"/>
              <a:gd name="connsiteX2" fmla="*/ 1790700 w 2762250"/>
              <a:gd name="connsiteY2" fmla="*/ 952500 h 1819275"/>
              <a:gd name="connsiteX3" fmla="*/ 2457450 w 2762250"/>
              <a:gd name="connsiteY3" fmla="*/ 381000 h 1819275"/>
              <a:gd name="connsiteX4" fmla="*/ 2762250 w 2762250"/>
              <a:gd name="connsiteY4" fmla="*/ 0 h 1819275"/>
              <a:gd name="connsiteX0" fmla="*/ 0 w 2705100"/>
              <a:gd name="connsiteY0" fmla="*/ 1943100 h 1943100"/>
              <a:gd name="connsiteX1" fmla="*/ 762000 w 2705100"/>
              <a:gd name="connsiteY1" fmla="*/ 1438275 h 1943100"/>
              <a:gd name="connsiteX2" fmla="*/ 1790700 w 2705100"/>
              <a:gd name="connsiteY2" fmla="*/ 1076325 h 1943100"/>
              <a:gd name="connsiteX3" fmla="*/ 2457450 w 2705100"/>
              <a:gd name="connsiteY3" fmla="*/ 504825 h 1943100"/>
              <a:gd name="connsiteX4" fmla="*/ 2705100 w 2705100"/>
              <a:gd name="connsiteY4" fmla="*/ 0 h 1943100"/>
              <a:gd name="connsiteX0" fmla="*/ 0 w 2705100"/>
              <a:gd name="connsiteY0" fmla="*/ 1943100 h 1943100"/>
              <a:gd name="connsiteX1" fmla="*/ 762000 w 2705100"/>
              <a:gd name="connsiteY1" fmla="*/ 1438275 h 1943100"/>
              <a:gd name="connsiteX2" fmla="*/ 1790700 w 2705100"/>
              <a:gd name="connsiteY2" fmla="*/ 1076325 h 1943100"/>
              <a:gd name="connsiteX3" fmla="*/ 2457450 w 2705100"/>
              <a:gd name="connsiteY3" fmla="*/ 504825 h 1943100"/>
              <a:gd name="connsiteX4" fmla="*/ 2705100 w 2705100"/>
              <a:gd name="connsiteY4" fmla="*/ 0 h 1943100"/>
              <a:gd name="connsiteX0" fmla="*/ 0 w 2705100"/>
              <a:gd name="connsiteY0" fmla="*/ 1943100 h 1943100"/>
              <a:gd name="connsiteX1" fmla="*/ 742950 w 2705100"/>
              <a:gd name="connsiteY1" fmla="*/ 1362075 h 1943100"/>
              <a:gd name="connsiteX2" fmla="*/ 1790700 w 2705100"/>
              <a:gd name="connsiteY2" fmla="*/ 1076325 h 1943100"/>
              <a:gd name="connsiteX3" fmla="*/ 2457450 w 2705100"/>
              <a:gd name="connsiteY3" fmla="*/ 504825 h 1943100"/>
              <a:gd name="connsiteX4" fmla="*/ 2705100 w 2705100"/>
              <a:gd name="connsiteY4" fmla="*/ 0 h 194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5100" h="1943100">
                <a:moveTo>
                  <a:pt x="0" y="1943100"/>
                </a:moveTo>
                <a:cubicBezTo>
                  <a:pt x="134937" y="1777206"/>
                  <a:pt x="444500" y="1506538"/>
                  <a:pt x="742950" y="1362075"/>
                </a:cubicBezTo>
                <a:cubicBezTo>
                  <a:pt x="1041400" y="1217612"/>
                  <a:pt x="1504950" y="1219200"/>
                  <a:pt x="1790700" y="1076325"/>
                </a:cubicBezTo>
                <a:cubicBezTo>
                  <a:pt x="2076450" y="933450"/>
                  <a:pt x="2305050" y="684213"/>
                  <a:pt x="2457450" y="504825"/>
                </a:cubicBezTo>
                <a:cubicBezTo>
                  <a:pt x="2609850" y="325438"/>
                  <a:pt x="2654300" y="258762"/>
                  <a:pt x="2705100" y="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TextBox 17"/>
          <p:cNvSpPr txBox="1"/>
          <p:nvPr/>
        </p:nvSpPr>
        <p:spPr>
          <a:xfrm>
            <a:off x="10131933" y="358169"/>
            <a:ext cx="563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TC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267323" y="1867108"/>
            <a:ext cx="563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FC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009966" y="1847081"/>
            <a:ext cx="5635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VC</a:t>
            </a:r>
            <a:endParaRPr lang="uk-UA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7439128" y="273177"/>
            <a:ext cx="2705100" cy="1943100"/>
          </a:xfrm>
          <a:custGeom>
            <a:avLst/>
            <a:gdLst>
              <a:gd name="connsiteX0" fmla="*/ 0 w 2763707"/>
              <a:gd name="connsiteY0" fmla="*/ 2162767 h 2162767"/>
              <a:gd name="connsiteX1" fmla="*/ 476250 w 2763707"/>
              <a:gd name="connsiteY1" fmla="*/ 1715092 h 2162767"/>
              <a:gd name="connsiteX2" fmla="*/ 1238250 w 2763707"/>
              <a:gd name="connsiteY2" fmla="*/ 1467442 h 2162767"/>
              <a:gd name="connsiteX3" fmla="*/ 2390775 w 2763707"/>
              <a:gd name="connsiteY3" fmla="*/ 657817 h 2162767"/>
              <a:gd name="connsiteX4" fmla="*/ 2733675 w 2763707"/>
              <a:gd name="connsiteY4" fmla="*/ 57742 h 2162767"/>
              <a:gd name="connsiteX5" fmla="*/ 2724150 w 2763707"/>
              <a:gd name="connsiteY5" fmla="*/ 57742 h 2162767"/>
              <a:gd name="connsiteX0" fmla="*/ 0 w 2763707"/>
              <a:gd name="connsiteY0" fmla="*/ 2162767 h 2162767"/>
              <a:gd name="connsiteX1" fmla="*/ 476250 w 2763707"/>
              <a:gd name="connsiteY1" fmla="*/ 1715092 h 2162767"/>
              <a:gd name="connsiteX2" fmla="*/ 1352550 w 2763707"/>
              <a:gd name="connsiteY2" fmla="*/ 1400767 h 2162767"/>
              <a:gd name="connsiteX3" fmla="*/ 2390775 w 2763707"/>
              <a:gd name="connsiteY3" fmla="*/ 657817 h 2162767"/>
              <a:gd name="connsiteX4" fmla="*/ 2733675 w 2763707"/>
              <a:gd name="connsiteY4" fmla="*/ 57742 h 2162767"/>
              <a:gd name="connsiteX5" fmla="*/ 2724150 w 2763707"/>
              <a:gd name="connsiteY5" fmla="*/ 57742 h 2162767"/>
              <a:gd name="connsiteX0" fmla="*/ 0 w 2766473"/>
              <a:gd name="connsiteY0" fmla="*/ 2165459 h 2165459"/>
              <a:gd name="connsiteX1" fmla="*/ 476250 w 2766473"/>
              <a:gd name="connsiteY1" fmla="*/ 1717784 h 2165459"/>
              <a:gd name="connsiteX2" fmla="*/ 1352550 w 2766473"/>
              <a:gd name="connsiteY2" fmla="*/ 1403459 h 2165459"/>
              <a:gd name="connsiteX3" fmla="*/ 2352675 w 2766473"/>
              <a:gd name="connsiteY3" fmla="*/ 698609 h 2165459"/>
              <a:gd name="connsiteX4" fmla="*/ 2733675 w 2766473"/>
              <a:gd name="connsiteY4" fmla="*/ 60434 h 2165459"/>
              <a:gd name="connsiteX5" fmla="*/ 2724150 w 2766473"/>
              <a:gd name="connsiteY5" fmla="*/ 60434 h 2165459"/>
              <a:gd name="connsiteX0" fmla="*/ 0 w 2766473"/>
              <a:gd name="connsiteY0" fmla="*/ 2165459 h 2165459"/>
              <a:gd name="connsiteX1" fmla="*/ 476250 w 2766473"/>
              <a:gd name="connsiteY1" fmla="*/ 1717784 h 2165459"/>
              <a:gd name="connsiteX2" fmla="*/ 1466850 w 2766473"/>
              <a:gd name="connsiteY2" fmla="*/ 1422509 h 2165459"/>
              <a:gd name="connsiteX3" fmla="*/ 2352675 w 2766473"/>
              <a:gd name="connsiteY3" fmla="*/ 698609 h 2165459"/>
              <a:gd name="connsiteX4" fmla="*/ 2733675 w 2766473"/>
              <a:gd name="connsiteY4" fmla="*/ 60434 h 2165459"/>
              <a:gd name="connsiteX5" fmla="*/ 2724150 w 2766473"/>
              <a:gd name="connsiteY5" fmla="*/ 60434 h 2165459"/>
              <a:gd name="connsiteX0" fmla="*/ 0 w 2766473"/>
              <a:gd name="connsiteY0" fmla="*/ 2165459 h 2165459"/>
              <a:gd name="connsiteX1" fmla="*/ 762000 w 2766473"/>
              <a:gd name="connsiteY1" fmla="*/ 1660634 h 2165459"/>
              <a:gd name="connsiteX2" fmla="*/ 1466850 w 2766473"/>
              <a:gd name="connsiteY2" fmla="*/ 1422509 h 2165459"/>
              <a:gd name="connsiteX3" fmla="*/ 2352675 w 2766473"/>
              <a:gd name="connsiteY3" fmla="*/ 698609 h 2165459"/>
              <a:gd name="connsiteX4" fmla="*/ 2733675 w 2766473"/>
              <a:gd name="connsiteY4" fmla="*/ 60434 h 2165459"/>
              <a:gd name="connsiteX5" fmla="*/ 2724150 w 2766473"/>
              <a:gd name="connsiteY5" fmla="*/ 60434 h 2165459"/>
              <a:gd name="connsiteX0" fmla="*/ 0 w 2766473"/>
              <a:gd name="connsiteY0" fmla="*/ 2165459 h 2165459"/>
              <a:gd name="connsiteX1" fmla="*/ 762000 w 2766473"/>
              <a:gd name="connsiteY1" fmla="*/ 1660634 h 2165459"/>
              <a:gd name="connsiteX2" fmla="*/ 1809750 w 2766473"/>
              <a:gd name="connsiteY2" fmla="*/ 1355834 h 2165459"/>
              <a:gd name="connsiteX3" fmla="*/ 2352675 w 2766473"/>
              <a:gd name="connsiteY3" fmla="*/ 698609 h 2165459"/>
              <a:gd name="connsiteX4" fmla="*/ 2733675 w 2766473"/>
              <a:gd name="connsiteY4" fmla="*/ 60434 h 2165459"/>
              <a:gd name="connsiteX5" fmla="*/ 2724150 w 2766473"/>
              <a:gd name="connsiteY5" fmla="*/ 60434 h 2165459"/>
              <a:gd name="connsiteX0" fmla="*/ 0 w 2766473"/>
              <a:gd name="connsiteY0" fmla="*/ 2165459 h 2165459"/>
              <a:gd name="connsiteX1" fmla="*/ 762000 w 2766473"/>
              <a:gd name="connsiteY1" fmla="*/ 1660634 h 2165459"/>
              <a:gd name="connsiteX2" fmla="*/ 1790700 w 2766473"/>
              <a:gd name="connsiteY2" fmla="*/ 1298684 h 2165459"/>
              <a:gd name="connsiteX3" fmla="*/ 2352675 w 2766473"/>
              <a:gd name="connsiteY3" fmla="*/ 698609 h 2165459"/>
              <a:gd name="connsiteX4" fmla="*/ 2733675 w 2766473"/>
              <a:gd name="connsiteY4" fmla="*/ 60434 h 2165459"/>
              <a:gd name="connsiteX5" fmla="*/ 2724150 w 2766473"/>
              <a:gd name="connsiteY5" fmla="*/ 60434 h 2165459"/>
              <a:gd name="connsiteX0" fmla="*/ 0 w 2758901"/>
              <a:gd name="connsiteY0" fmla="*/ 2167487 h 2167487"/>
              <a:gd name="connsiteX1" fmla="*/ 762000 w 2758901"/>
              <a:gd name="connsiteY1" fmla="*/ 1662662 h 2167487"/>
              <a:gd name="connsiteX2" fmla="*/ 1790700 w 2758901"/>
              <a:gd name="connsiteY2" fmla="*/ 1300712 h 2167487"/>
              <a:gd name="connsiteX3" fmla="*/ 2457450 w 2758901"/>
              <a:gd name="connsiteY3" fmla="*/ 729212 h 2167487"/>
              <a:gd name="connsiteX4" fmla="*/ 2733675 w 2758901"/>
              <a:gd name="connsiteY4" fmla="*/ 62462 h 2167487"/>
              <a:gd name="connsiteX5" fmla="*/ 2724150 w 2758901"/>
              <a:gd name="connsiteY5" fmla="*/ 62462 h 2167487"/>
              <a:gd name="connsiteX0" fmla="*/ 0 w 2846399"/>
              <a:gd name="connsiteY0" fmla="*/ 2106601 h 2106601"/>
              <a:gd name="connsiteX1" fmla="*/ 762000 w 2846399"/>
              <a:gd name="connsiteY1" fmla="*/ 1601776 h 2106601"/>
              <a:gd name="connsiteX2" fmla="*/ 1790700 w 2846399"/>
              <a:gd name="connsiteY2" fmla="*/ 1239826 h 2106601"/>
              <a:gd name="connsiteX3" fmla="*/ 2457450 w 2846399"/>
              <a:gd name="connsiteY3" fmla="*/ 668326 h 2106601"/>
              <a:gd name="connsiteX4" fmla="*/ 2733675 w 2846399"/>
              <a:gd name="connsiteY4" fmla="*/ 1576 h 2106601"/>
              <a:gd name="connsiteX5" fmla="*/ 2838450 w 2846399"/>
              <a:gd name="connsiteY5" fmla="*/ 477826 h 2106601"/>
              <a:gd name="connsiteX0" fmla="*/ 0 w 2838450"/>
              <a:gd name="connsiteY0" fmla="*/ 1628775 h 1628775"/>
              <a:gd name="connsiteX1" fmla="*/ 762000 w 2838450"/>
              <a:gd name="connsiteY1" fmla="*/ 1123950 h 1628775"/>
              <a:gd name="connsiteX2" fmla="*/ 1790700 w 2838450"/>
              <a:gd name="connsiteY2" fmla="*/ 762000 h 1628775"/>
              <a:gd name="connsiteX3" fmla="*/ 2457450 w 2838450"/>
              <a:gd name="connsiteY3" fmla="*/ 190500 h 1628775"/>
              <a:gd name="connsiteX4" fmla="*/ 2838450 w 2838450"/>
              <a:gd name="connsiteY4" fmla="*/ 0 h 1628775"/>
              <a:gd name="connsiteX0" fmla="*/ 0 w 2762250"/>
              <a:gd name="connsiteY0" fmla="*/ 1819275 h 1819275"/>
              <a:gd name="connsiteX1" fmla="*/ 762000 w 2762250"/>
              <a:gd name="connsiteY1" fmla="*/ 1314450 h 1819275"/>
              <a:gd name="connsiteX2" fmla="*/ 1790700 w 2762250"/>
              <a:gd name="connsiteY2" fmla="*/ 952500 h 1819275"/>
              <a:gd name="connsiteX3" fmla="*/ 2457450 w 2762250"/>
              <a:gd name="connsiteY3" fmla="*/ 381000 h 1819275"/>
              <a:gd name="connsiteX4" fmla="*/ 2762250 w 2762250"/>
              <a:gd name="connsiteY4" fmla="*/ 0 h 1819275"/>
              <a:gd name="connsiteX0" fmla="*/ 0 w 2705100"/>
              <a:gd name="connsiteY0" fmla="*/ 1943100 h 1943100"/>
              <a:gd name="connsiteX1" fmla="*/ 762000 w 2705100"/>
              <a:gd name="connsiteY1" fmla="*/ 1438275 h 1943100"/>
              <a:gd name="connsiteX2" fmla="*/ 1790700 w 2705100"/>
              <a:gd name="connsiteY2" fmla="*/ 1076325 h 1943100"/>
              <a:gd name="connsiteX3" fmla="*/ 2457450 w 2705100"/>
              <a:gd name="connsiteY3" fmla="*/ 504825 h 1943100"/>
              <a:gd name="connsiteX4" fmla="*/ 2705100 w 2705100"/>
              <a:gd name="connsiteY4" fmla="*/ 0 h 1943100"/>
              <a:gd name="connsiteX0" fmla="*/ 0 w 2705100"/>
              <a:gd name="connsiteY0" fmla="*/ 1943100 h 1943100"/>
              <a:gd name="connsiteX1" fmla="*/ 762000 w 2705100"/>
              <a:gd name="connsiteY1" fmla="*/ 1438275 h 1943100"/>
              <a:gd name="connsiteX2" fmla="*/ 1790700 w 2705100"/>
              <a:gd name="connsiteY2" fmla="*/ 1076325 h 1943100"/>
              <a:gd name="connsiteX3" fmla="*/ 2457450 w 2705100"/>
              <a:gd name="connsiteY3" fmla="*/ 504825 h 1943100"/>
              <a:gd name="connsiteX4" fmla="*/ 2705100 w 2705100"/>
              <a:gd name="connsiteY4" fmla="*/ 0 h 1943100"/>
              <a:gd name="connsiteX0" fmla="*/ 0 w 2705100"/>
              <a:gd name="connsiteY0" fmla="*/ 1943100 h 1943100"/>
              <a:gd name="connsiteX1" fmla="*/ 742950 w 2705100"/>
              <a:gd name="connsiteY1" fmla="*/ 1362075 h 1943100"/>
              <a:gd name="connsiteX2" fmla="*/ 1790700 w 2705100"/>
              <a:gd name="connsiteY2" fmla="*/ 1076325 h 1943100"/>
              <a:gd name="connsiteX3" fmla="*/ 2457450 w 2705100"/>
              <a:gd name="connsiteY3" fmla="*/ 504825 h 1943100"/>
              <a:gd name="connsiteX4" fmla="*/ 2705100 w 2705100"/>
              <a:gd name="connsiteY4" fmla="*/ 0 h 194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5100" h="1943100">
                <a:moveTo>
                  <a:pt x="0" y="1943100"/>
                </a:moveTo>
                <a:cubicBezTo>
                  <a:pt x="134937" y="1777206"/>
                  <a:pt x="444500" y="1506538"/>
                  <a:pt x="742950" y="1362075"/>
                </a:cubicBezTo>
                <a:cubicBezTo>
                  <a:pt x="1041400" y="1217612"/>
                  <a:pt x="1504950" y="1219200"/>
                  <a:pt x="1790700" y="1076325"/>
                </a:cubicBezTo>
                <a:cubicBezTo>
                  <a:pt x="2076450" y="933450"/>
                  <a:pt x="2305050" y="684213"/>
                  <a:pt x="2457450" y="504825"/>
                </a:cubicBezTo>
                <a:cubicBezTo>
                  <a:pt x="2609850" y="325438"/>
                  <a:pt x="2654300" y="258762"/>
                  <a:pt x="2705100" y="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TextBox 22"/>
          <p:cNvSpPr txBox="1"/>
          <p:nvPr/>
        </p:nvSpPr>
        <p:spPr>
          <a:xfrm>
            <a:off x="10108959" y="929277"/>
            <a:ext cx="563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VC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8081973" y="1765502"/>
            <a:ext cx="0" cy="470939"/>
          </a:xfrm>
          <a:prstGeom prst="straightConnector1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644866" y="1825080"/>
            <a:ext cx="5635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FC</a:t>
            </a:r>
            <a:endParaRPr lang="uk-UA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8627270" y="1577495"/>
            <a:ext cx="0" cy="828000"/>
          </a:xfrm>
          <a:prstGeom prst="straightConnector1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олилиния 45"/>
          <p:cNvSpPr/>
          <p:nvPr/>
        </p:nvSpPr>
        <p:spPr>
          <a:xfrm>
            <a:off x="7629920" y="3254830"/>
            <a:ext cx="2514600" cy="2953073"/>
          </a:xfrm>
          <a:custGeom>
            <a:avLst/>
            <a:gdLst>
              <a:gd name="connsiteX0" fmla="*/ 0 w 2514600"/>
              <a:gd name="connsiteY0" fmla="*/ 2057400 h 2953073"/>
              <a:gd name="connsiteX1" fmla="*/ 228600 w 2514600"/>
              <a:gd name="connsiteY1" fmla="*/ 2612571 h 2953073"/>
              <a:gd name="connsiteX2" fmla="*/ 555171 w 2514600"/>
              <a:gd name="connsiteY2" fmla="*/ 2873828 h 2953073"/>
              <a:gd name="connsiteX3" fmla="*/ 957943 w 2514600"/>
              <a:gd name="connsiteY3" fmla="*/ 2895600 h 2953073"/>
              <a:gd name="connsiteX4" fmla="*/ 1861457 w 2514600"/>
              <a:gd name="connsiteY4" fmla="*/ 2166257 h 2953073"/>
              <a:gd name="connsiteX5" fmla="*/ 2514600 w 2514600"/>
              <a:gd name="connsiteY5" fmla="*/ 0 h 2953073"/>
              <a:gd name="connsiteX6" fmla="*/ 2514600 w 2514600"/>
              <a:gd name="connsiteY6" fmla="*/ 0 h 2953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4600" h="2953073">
                <a:moveTo>
                  <a:pt x="0" y="2057400"/>
                </a:moveTo>
                <a:cubicBezTo>
                  <a:pt x="68036" y="2266950"/>
                  <a:pt x="136072" y="2476500"/>
                  <a:pt x="228600" y="2612571"/>
                </a:cubicBezTo>
                <a:cubicBezTo>
                  <a:pt x="321129" y="2748642"/>
                  <a:pt x="433614" y="2826657"/>
                  <a:pt x="555171" y="2873828"/>
                </a:cubicBezTo>
                <a:cubicBezTo>
                  <a:pt x="676728" y="2921000"/>
                  <a:pt x="740229" y="3013528"/>
                  <a:pt x="957943" y="2895600"/>
                </a:cubicBezTo>
                <a:cubicBezTo>
                  <a:pt x="1175657" y="2777672"/>
                  <a:pt x="1602014" y="2648857"/>
                  <a:pt x="1861457" y="2166257"/>
                </a:cubicBezTo>
                <a:cubicBezTo>
                  <a:pt x="2120900" y="1683657"/>
                  <a:pt x="2514600" y="0"/>
                  <a:pt x="2514600" y="0"/>
                </a:cubicBezTo>
                <a:lnTo>
                  <a:pt x="2514600" y="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7" name="Полилиния 46"/>
          <p:cNvSpPr/>
          <p:nvPr/>
        </p:nvSpPr>
        <p:spPr>
          <a:xfrm>
            <a:off x="7728280" y="5137779"/>
            <a:ext cx="2215444" cy="645222"/>
          </a:xfrm>
          <a:custGeom>
            <a:avLst/>
            <a:gdLst>
              <a:gd name="connsiteX0" fmla="*/ 0 w 2971800"/>
              <a:gd name="connsiteY0" fmla="*/ 0 h 644944"/>
              <a:gd name="connsiteX1" fmla="*/ 370114 w 2971800"/>
              <a:gd name="connsiteY1" fmla="*/ 413657 h 644944"/>
              <a:gd name="connsiteX2" fmla="*/ 1730828 w 2971800"/>
              <a:gd name="connsiteY2" fmla="*/ 642257 h 644944"/>
              <a:gd name="connsiteX3" fmla="*/ 2623457 w 2971800"/>
              <a:gd name="connsiteY3" fmla="*/ 511629 h 644944"/>
              <a:gd name="connsiteX4" fmla="*/ 2971800 w 2971800"/>
              <a:gd name="connsiteY4" fmla="*/ 119743 h 644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644944">
                <a:moveTo>
                  <a:pt x="0" y="0"/>
                </a:moveTo>
                <a:cubicBezTo>
                  <a:pt x="40821" y="153307"/>
                  <a:pt x="81643" y="306614"/>
                  <a:pt x="370114" y="413657"/>
                </a:cubicBezTo>
                <a:cubicBezTo>
                  <a:pt x="658585" y="520700"/>
                  <a:pt x="1355271" y="625928"/>
                  <a:pt x="1730828" y="642257"/>
                </a:cubicBezTo>
                <a:cubicBezTo>
                  <a:pt x="2106385" y="658586"/>
                  <a:pt x="2416628" y="598715"/>
                  <a:pt x="2623457" y="511629"/>
                </a:cubicBezTo>
                <a:cubicBezTo>
                  <a:pt x="2830286" y="424543"/>
                  <a:pt x="2901043" y="272143"/>
                  <a:pt x="2971800" y="119743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8" name="Полилиния 47"/>
          <p:cNvSpPr/>
          <p:nvPr/>
        </p:nvSpPr>
        <p:spPr>
          <a:xfrm>
            <a:off x="8344119" y="4027715"/>
            <a:ext cx="1861457" cy="2090057"/>
          </a:xfrm>
          <a:custGeom>
            <a:avLst/>
            <a:gdLst>
              <a:gd name="connsiteX0" fmla="*/ 0 w 1796143"/>
              <a:gd name="connsiteY0" fmla="*/ 0 h 2133600"/>
              <a:gd name="connsiteX1" fmla="*/ 522514 w 1796143"/>
              <a:gd name="connsiteY1" fmla="*/ 1186543 h 2133600"/>
              <a:gd name="connsiteX2" fmla="*/ 1121229 w 1796143"/>
              <a:gd name="connsiteY2" fmla="*/ 1763486 h 2133600"/>
              <a:gd name="connsiteX3" fmla="*/ 1480457 w 1796143"/>
              <a:gd name="connsiteY3" fmla="*/ 2057400 h 2133600"/>
              <a:gd name="connsiteX4" fmla="*/ 1796143 w 1796143"/>
              <a:gd name="connsiteY4" fmla="*/ 2133600 h 2133600"/>
              <a:gd name="connsiteX0" fmla="*/ 0 w 1948543"/>
              <a:gd name="connsiteY0" fmla="*/ 0 h 2579914"/>
              <a:gd name="connsiteX1" fmla="*/ 674914 w 1948543"/>
              <a:gd name="connsiteY1" fmla="*/ 1632857 h 2579914"/>
              <a:gd name="connsiteX2" fmla="*/ 1273629 w 1948543"/>
              <a:gd name="connsiteY2" fmla="*/ 2209800 h 2579914"/>
              <a:gd name="connsiteX3" fmla="*/ 1632857 w 1948543"/>
              <a:gd name="connsiteY3" fmla="*/ 2503714 h 2579914"/>
              <a:gd name="connsiteX4" fmla="*/ 1948543 w 1948543"/>
              <a:gd name="connsiteY4" fmla="*/ 2579914 h 2579914"/>
              <a:gd name="connsiteX0" fmla="*/ 0 w 1861457"/>
              <a:gd name="connsiteY0" fmla="*/ 0 h 2090057"/>
              <a:gd name="connsiteX1" fmla="*/ 587828 w 1861457"/>
              <a:gd name="connsiteY1" fmla="*/ 1143000 h 2090057"/>
              <a:gd name="connsiteX2" fmla="*/ 1186543 w 1861457"/>
              <a:gd name="connsiteY2" fmla="*/ 1719943 h 2090057"/>
              <a:gd name="connsiteX3" fmla="*/ 1545771 w 1861457"/>
              <a:gd name="connsiteY3" fmla="*/ 2013857 h 2090057"/>
              <a:gd name="connsiteX4" fmla="*/ 1861457 w 1861457"/>
              <a:gd name="connsiteY4" fmla="*/ 2090057 h 2090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457" h="2090057">
                <a:moveTo>
                  <a:pt x="0" y="0"/>
                </a:moveTo>
                <a:cubicBezTo>
                  <a:pt x="167821" y="446314"/>
                  <a:pt x="390071" y="856343"/>
                  <a:pt x="587828" y="1143000"/>
                </a:cubicBezTo>
                <a:cubicBezTo>
                  <a:pt x="785585" y="1429657"/>
                  <a:pt x="1026886" y="1574800"/>
                  <a:pt x="1186543" y="1719943"/>
                </a:cubicBezTo>
                <a:cubicBezTo>
                  <a:pt x="1346200" y="1865086"/>
                  <a:pt x="1433285" y="1952171"/>
                  <a:pt x="1545771" y="2013857"/>
                </a:cubicBezTo>
                <a:cubicBezTo>
                  <a:pt x="1658257" y="2075543"/>
                  <a:pt x="1759857" y="2082800"/>
                  <a:pt x="1861457" y="2090057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9" name="Полилиния 48"/>
          <p:cNvSpPr/>
          <p:nvPr/>
        </p:nvSpPr>
        <p:spPr>
          <a:xfrm>
            <a:off x="8387662" y="3352800"/>
            <a:ext cx="1556063" cy="1769864"/>
          </a:xfrm>
          <a:custGeom>
            <a:avLst/>
            <a:gdLst>
              <a:gd name="connsiteX0" fmla="*/ 0 w 1883228"/>
              <a:gd name="connsiteY0" fmla="*/ 0 h 1771517"/>
              <a:gd name="connsiteX1" fmla="*/ 838200 w 1883228"/>
              <a:gd name="connsiteY1" fmla="*/ 1404257 h 1771517"/>
              <a:gd name="connsiteX2" fmla="*/ 1404257 w 1883228"/>
              <a:gd name="connsiteY2" fmla="*/ 1752600 h 1771517"/>
              <a:gd name="connsiteX3" fmla="*/ 1687285 w 1883228"/>
              <a:gd name="connsiteY3" fmla="*/ 1698171 h 1771517"/>
              <a:gd name="connsiteX4" fmla="*/ 1763485 w 1883228"/>
              <a:gd name="connsiteY4" fmla="*/ 1469571 h 1771517"/>
              <a:gd name="connsiteX5" fmla="*/ 1883228 w 1883228"/>
              <a:gd name="connsiteY5" fmla="*/ 1382486 h 1771517"/>
              <a:gd name="connsiteX0" fmla="*/ 0 w 1981199"/>
              <a:gd name="connsiteY0" fmla="*/ 0 h 1771517"/>
              <a:gd name="connsiteX1" fmla="*/ 838200 w 1981199"/>
              <a:gd name="connsiteY1" fmla="*/ 1404257 h 1771517"/>
              <a:gd name="connsiteX2" fmla="*/ 1404257 w 1981199"/>
              <a:gd name="connsiteY2" fmla="*/ 1752600 h 1771517"/>
              <a:gd name="connsiteX3" fmla="*/ 1687285 w 1981199"/>
              <a:gd name="connsiteY3" fmla="*/ 1698171 h 1771517"/>
              <a:gd name="connsiteX4" fmla="*/ 1763485 w 1981199"/>
              <a:gd name="connsiteY4" fmla="*/ 1469571 h 1771517"/>
              <a:gd name="connsiteX5" fmla="*/ 1981199 w 1981199"/>
              <a:gd name="connsiteY5" fmla="*/ 1382486 h 1771517"/>
              <a:gd name="connsiteX0" fmla="*/ 0 w 1981199"/>
              <a:gd name="connsiteY0" fmla="*/ 0 h 1769864"/>
              <a:gd name="connsiteX1" fmla="*/ 838200 w 1981199"/>
              <a:gd name="connsiteY1" fmla="*/ 1404257 h 1769864"/>
              <a:gd name="connsiteX2" fmla="*/ 1404257 w 1981199"/>
              <a:gd name="connsiteY2" fmla="*/ 1752600 h 1769864"/>
              <a:gd name="connsiteX3" fmla="*/ 1687285 w 1981199"/>
              <a:gd name="connsiteY3" fmla="*/ 1698171 h 1769864"/>
              <a:gd name="connsiteX4" fmla="*/ 1807028 w 1981199"/>
              <a:gd name="connsiteY4" fmla="*/ 1534886 h 1769864"/>
              <a:gd name="connsiteX5" fmla="*/ 1981199 w 1981199"/>
              <a:gd name="connsiteY5" fmla="*/ 1382486 h 1769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1199" h="1769864">
                <a:moveTo>
                  <a:pt x="0" y="0"/>
                </a:moveTo>
                <a:cubicBezTo>
                  <a:pt x="302078" y="556078"/>
                  <a:pt x="604157" y="1112157"/>
                  <a:pt x="838200" y="1404257"/>
                </a:cubicBezTo>
                <a:cubicBezTo>
                  <a:pt x="1072243" y="1696357"/>
                  <a:pt x="1262743" y="1703614"/>
                  <a:pt x="1404257" y="1752600"/>
                </a:cubicBezTo>
                <a:cubicBezTo>
                  <a:pt x="1545771" y="1801586"/>
                  <a:pt x="1620157" y="1734457"/>
                  <a:pt x="1687285" y="1698171"/>
                </a:cubicBezTo>
                <a:cubicBezTo>
                  <a:pt x="1754413" y="1661885"/>
                  <a:pt x="1758042" y="1587500"/>
                  <a:pt x="1807028" y="1534886"/>
                </a:cubicBezTo>
                <a:cubicBezTo>
                  <a:pt x="1856014" y="1482272"/>
                  <a:pt x="1937656" y="1399721"/>
                  <a:pt x="1981199" y="1382486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0" name="TextBox 49"/>
          <p:cNvSpPr txBox="1"/>
          <p:nvPr/>
        </p:nvSpPr>
        <p:spPr>
          <a:xfrm>
            <a:off x="9977975" y="3577368"/>
            <a:ext cx="694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MC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flipV="1">
            <a:off x="8416328" y="1637810"/>
            <a:ext cx="0" cy="4570093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259207" y="6173440"/>
            <a:ext cx="479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b1</a:t>
            </a:r>
            <a:endParaRPr lang="uk-UA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8261711" y="1363303"/>
            <a:ext cx="479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</a:t>
            </a:r>
            <a:endParaRPr lang="uk-UA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9992481" y="5331798"/>
            <a:ext cx="694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AVC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V="1">
            <a:off x="9204088" y="2271821"/>
            <a:ext cx="0" cy="3492000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124621" y="5810736"/>
            <a:ext cx="479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a1</a:t>
            </a:r>
            <a:endParaRPr lang="uk-UA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9076280" y="1953411"/>
            <a:ext cx="479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</a:t>
            </a:r>
            <a:endParaRPr lang="uk-UA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10143209" y="5838570"/>
            <a:ext cx="694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AFC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950888" y="4468818"/>
            <a:ext cx="694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ATC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 flipV="1">
            <a:off x="9604251" y="1113943"/>
            <a:ext cx="0" cy="3942822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9524784" y="5093840"/>
            <a:ext cx="479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c1</a:t>
            </a:r>
            <a:endParaRPr lang="uk-UA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9498344" y="767197"/>
            <a:ext cx="479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</a:t>
            </a:r>
            <a:endParaRPr lang="uk-UA" sz="1200" dirty="0"/>
          </a:p>
        </p:txBody>
      </p:sp>
      <p:sp>
        <p:nvSpPr>
          <p:cNvPr id="39" name="Полилиния 21"/>
          <p:cNvSpPr/>
          <p:nvPr/>
        </p:nvSpPr>
        <p:spPr>
          <a:xfrm>
            <a:off x="7439420" y="1197868"/>
            <a:ext cx="2705100" cy="1943100"/>
          </a:xfrm>
          <a:custGeom>
            <a:avLst/>
            <a:gdLst>
              <a:gd name="connsiteX0" fmla="*/ 0 w 2763707"/>
              <a:gd name="connsiteY0" fmla="*/ 2162767 h 2162767"/>
              <a:gd name="connsiteX1" fmla="*/ 476250 w 2763707"/>
              <a:gd name="connsiteY1" fmla="*/ 1715092 h 2162767"/>
              <a:gd name="connsiteX2" fmla="*/ 1238250 w 2763707"/>
              <a:gd name="connsiteY2" fmla="*/ 1467442 h 2162767"/>
              <a:gd name="connsiteX3" fmla="*/ 2390775 w 2763707"/>
              <a:gd name="connsiteY3" fmla="*/ 657817 h 2162767"/>
              <a:gd name="connsiteX4" fmla="*/ 2733675 w 2763707"/>
              <a:gd name="connsiteY4" fmla="*/ 57742 h 2162767"/>
              <a:gd name="connsiteX5" fmla="*/ 2724150 w 2763707"/>
              <a:gd name="connsiteY5" fmla="*/ 57742 h 2162767"/>
              <a:gd name="connsiteX0" fmla="*/ 0 w 2763707"/>
              <a:gd name="connsiteY0" fmla="*/ 2162767 h 2162767"/>
              <a:gd name="connsiteX1" fmla="*/ 476250 w 2763707"/>
              <a:gd name="connsiteY1" fmla="*/ 1715092 h 2162767"/>
              <a:gd name="connsiteX2" fmla="*/ 1352550 w 2763707"/>
              <a:gd name="connsiteY2" fmla="*/ 1400767 h 2162767"/>
              <a:gd name="connsiteX3" fmla="*/ 2390775 w 2763707"/>
              <a:gd name="connsiteY3" fmla="*/ 657817 h 2162767"/>
              <a:gd name="connsiteX4" fmla="*/ 2733675 w 2763707"/>
              <a:gd name="connsiteY4" fmla="*/ 57742 h 2162767"/>
              <a:gd name="connsiteX5" fmla="*/ 2724150 w 2763707"/>
              <a:gd name="connsiteY5" fmla="*/ 57742 h 2162767"/>
              <a:gd name="connsiteX0" fmla="*/ 0 w 2766473"/>
              <a:gd name="connsiteY0" fmla="*/ 2165459 h 2165459"/>
              <a:gd name="connsiteX1" fmla="*/ 476250 w 2766473"/>
              <a:gd name="connsiteY1" fmla="*/ 1717784 h 2165459"/>
              <a:gd name="connsiteX2" fmla="*/ 1352550 w 2766473"/>
              <a:gd name="connsiteY2" fmla="*/ 1403459 h 2165459"/>
              <a:gd name="connsiteX3" fmla="*/ 2352675 w 2766473"/>
              <a:gd name="connsiteY3" fmla="*/ 698609 h 2165459"/>
              <a:gd name="connsiteX4" fmla="*/ 2733675 w 2766473"/>
              <a:gd name="connsiteY4" fmla="*/ 60434 h 2165459"/>
              <a:gd name="connsiteX5" fmla="*/ 2724150 w 2766473"/>
              <a:gd name="connsiteY5" fmla="*/ 60434 h 2165459"/>
              <a:gd name="connsiteX0" fmla="*/ 0 w 2766473"/>
              <a:gd name="connsiteY0" fmla="*/ 2165459 h 2165459"/>
              <a:gd name="connsiteX1" fmla="*/ 476250 w 2766473"/>
              <a:gd name="connsiteY1" fmla="*/ 1717784 h 2165459"/>
              <a:gd name="connsiteX2" fmla="*/ 1466850 w 2766473"/>
              <a:gd name="connsiteY2" fmla="*/ 1422509 h 2165459"/>
              <a:gd name="connsiteX3" fmla="*/ 2352675 w 2766473"/>
              <a:gd name="connsiteY3" fmla="*/ 698609 h 2165459"/>
              <a:gd name="connsiteX4" fmla="*/ 2733675 w 2766473"/>
              <a:gd name="connsiteY4" fmla="*/ 60434 h 2165459"/>
              <a:gd name="connsiteX5" fmla="*/ 2724150 w 2766473"/>
              <a:gd name="connsiteY5" fmla="*/ 60434 h 2165459"/>
              <a:gd name="connsiteX0" fmla="*/ 0 w 2766473"/>
              <a:gd name="connsiteY0" fmla="*/ 2165459 h 2165459"/>
              <a:gd name="connsiteX1" fmla="*/ 762000 w 2766473"/>
              <a:gd name="connsiteY1" fmla="*/ 1660634 h 2165459"/>
              <a:gd name="connsiteX2" fmla="*/ 1466850 w 2766473"/>
              <a:gd name="connsiteY2" fmla="*/ 1422509 h 2165459"/>
              <a:gd name="connsiteX3" fmla="*/ 2352675 w 2766473"/>
              <a:gd name="connsiteY3" fmla="*/ 698609 h 2165459"/>
              <a:gd name="connsiteX4" fmla="*/ 2733675 w 2766473"/>
              <a:gd name="connsiteY4" fmla="*/ 60434 h 2165459"/>
              <a:gd name="connsiteX5" fmla="*/ 2724150 w 2766473"/>
              <a:gd name="connsiteY5" fmla="*/ 60434 h 2165459"/>
              <a:gd name="connsiteX0" fmla="*/ 0 w 2766473"/>
              <a:gd name="connsiteY0" fmla="*/ 2165459 h 2165459"/>
              <a:gd name="connsiteX1" fmla="*/ 762000 w 2766473"/>
              <a:gd name="connsiteY1" fmla="*/ 1660634 h 2165459"/>
              <a:gd name="connsiteX2" fmla="*/ 1809750 w 2766473"/>
              <a:gd name="connsiteY2" fmla="*/ 1355834 h 2165459"/>
              <a:gd name="connsiteX3" fmla="*/ 2352675 w 2766473"/>
              <a:gd name="connsiteY3" fmla="*/ 698609 h 2165459"/>
              <a:gd name="connsiteX4" fmla="*/ 2733675 w 2766473"/>
              <a:gd name="connsiteY4" fmla="*/ 60434 h 2165459"/>
              <a:gd name="connsiteX5" fmla="*/ 2724150 w 2766473"/>
              <a:gd name="connsiteY5" fmla="*/ 60434 h 2165459"/>
              <a:gd name="connsiteX0" fmla="*/ 0 w 2766473"/>
              <a:gd name="connsiteY0" fmla="*/ 2165459 h 2165459"/>
              <a:gd name="connsiteX1" fmla="*/ 762000 w 2766473"/>
              <a:gd name="connsiteY1" fmla="*/ 1660634 h 2165459"/>
              <a:gd name="connsiteX2" fmla="*/ 1790700 w 2766473"/>
              <a:gd name="connsiteY2" fmla="*/ 1298684 h 2165459"/>
              <a:gd name="connsiteX3" fmla="*/ 2352675 w 2766473"/>
              <a:gd name="connsiteY3" fmla="*/ 698609 h 2165459"/>
              <a:gd name="connsiteX4" fmla="*/ 2733675 w 2766473"/>
              <a:gd name="connsiteY4" fmla="*/ 60434 h 2165459"/>
              <a:gd name="connsiteX5" fmla="*/ 2724150 w 2766473"/>
              <a:gd name="connsiteY5" fmla="*/ 60434 h 2165459"/>
              <a:gd name="connsiteX0" fmla="*/ 0 w 2758901"/>
              <a:gd name="connsiteY0" fmla="*/ 2167487 h 2167487"/>
              <a:gd name="connsiteX1" fmla="*/ 762000 w 2758901"/>
              <a:gd name="connsiteY1" fmla="*/ 1662662 h 2167487"/>
              <a:gd name="connsiteX2" fmla="*/ 1790700 w 2758901"/>
              <a:gd name="connsiteY2" fmla="*/ 1300712 h 2167487"/>
              <a:gd name="connsiteX3" fmla="*/ 2457450 w 2758901"/>
              <a:gd name="connsiteY3" fmla="*/ 729212 h 2167487"/>
              <a:gd name="connsiteX4" fmla="*/ 2733675 w 2758901"/>
              <a:gd name="connsiteY4" fmla="*/ 62462 h 2167487"/>
              <a:gd name="connsiteX5" fmla="*/ 2724150 w 2758901"/>
              <a:gd name="connsiteY5" fmla="*/ 62462 h 2167487"/>
              <a:gd name="connsiteX0" fmla="*/ 0 w 2846399"/>
              <a:gd name="connsiteY0" fmla="*/ 2106601 h 2106601"/>
              <a:gd name="connsiteX1" fmla="*/ 762000 w 2846399"/>
              <a:gd name="connsiteY1" fmla="*/ 1601776 h 2106601"/>
              <a:gd name="connsiteX2" fmla="*/ 1790700 w 2846399"/>
              <a:gd name="connsiteY2" fmla="*/ 1239826 h 2106601"/>
              <a:gd name="connsiteX3" fmla="*/ 2457450 w 2846399"/>
              <a:gd name="connsiteY3" fmla="*/ 668326 h 2106601"/>
              <a:gd name="connsiteX4" fmla="*/ 2733675 w 2846399"/>
              <a:gd name="connsiteY4" fmla="*/ 1576 h 2106601"/>
              <a:gd name="connsiteX5" fmla="*/ 2838450 w 2846399"/>
              <a:gd name="connsiteY5" fmla="*/ 477826 h 2106601"/>
              <a:gd name="connsiteX0" fmla="*/ 0 w 2838450"/>
              <a:gd name="connsiteY0" fmla="*/ 1628775 h 1628775"/>
              <a:gd name="connsiteX1" fmla="*/ 762000 w 2838450"/>
              <a:gd name="connsiteY1" fmla="*/ 1123950 h 1628775"/>
              <a:gd name="connsiteX2" fmla="*/ 1790700 w 2838450"/>
              <a:gd name="connsiteY2" fmla="*/ 762000 h 1628775"/>
              <a:gd name="connsiteX3" fmla="*/ 2457450 w 2838450"/>
              <a:gd name="connsiteY3" fmla="*/ 190500 h 1628775"/>
              <a:gd name="connsiteX4" fmla="*/ 2838450 w 2838450"/>
              <a:gd name="connsiteY4" fmla="*/ 0 h 1628775"/>
              <a:gd name="connsiteX0" fmla="*/ 0 w 2762250"/>
              <a:gd name="connsiteY0" fmla="*/ 1819275 h 1819275"/>
              <a:gd name="connsiteX1" fmla="*/ 762000 w 2762250"/>
              <a:gd name="connsiteY1" fmla="*/ 1314450 h 1819275"/>
              <a:gd name="connsiteX2" fmla="*/ 1790700 w 2762250"/>
              <a:gd name="connsiteY2" fmla="*/ 952500 h 1819275"/>
              <a:gd name="connsiteX3" fmla="*/ 2457450 w 2762250"/>
              <a:gd name="connsiteY3" fmla="*/ 381000 h 1819275"/>
              <a:gd name="connsiteX4" fmla="*/ 2762250 w 2762250"/>
              <a:gd name="connsiteY4" fmla="*/ 0 h 1819275"/>
              <a:gd name="connsiteX0" fmla="*/ 0 w 2705100"/>
              <a:gd name="connsiteY0" fmla="*/ 1943100 h 1943100"/>
              <a:gd name="connsiteX1" fmla="*/ 762000 w 2705100"/>
              <a:gd name="connsiteY1" fmla="*/ 1438275 h 1943100"/>
              <a:gd name="connsiteX2" fmla="*/ 1790700 w 2705100"/>
              <a:gd name="connsiteY2" fmla="*/ 1076325 h 1943100"/>
              <a:gd name="connsiteX3" fmla="*/ 2457450 w 2705100"/>
              <a:gd name="connsiteY3" fmla="*/ 504825 h 1943100"/>
              <a:gd name="connsiteX4" fmla="*/ 2705100 w 2705100"/>
              <a:gd name="connsiteY4" fmla="*/ 0 h 1943100"/>
              <a:gd name="connsiteX0" fmla="*/ 0 w 2705100"/>
              <a:gd name="connsiteY0" fmla="*/ 1943100 h 1943100"/>
              <a:gd name="connsiteX1" fmla="*/ 762000 w 2705100"/>
              <a:gd name="connsiteY1" fmla="*/ 1438275 h 1943100"/>
              <a:gd name="connsiteX2" fmla="*/ 1790700 w 2705100"/>
              <a:gd name="connsiteY2" fmla="*/ 1076325 h 1943100"/>
              <a:gd name="connsiteX3" fmla="*/ 2457450 w 2705100"/>
              <a:gd name="connsiteY3" fmla="*/ 504825 h 1943100"/>
              <a:gd name="connsiteX4" fmla="*/ 2705100 w 2705100"/>
              <a:gd name="connsiteY4" fmla="*/ 0 h 1943100"/>
              <a:gd name="connsiteX0" fmla="*/ 0 w 2705100"/>
              <a:gd name="connsiteY0" fmla="*/ 1943100 h 1943100"/>
              <a:gd name="connsiteX1" fmla="*/ 742950 w 2705100"/>
              <a:gd name="connsiteY1" fmla="*/ 1362075 h 1943100"/>
              <a:gd name="connsiteX2" fmla="*/ 1790700 w 2705100"/>
              <a:gd name="connsiteY2" fmla="*/ 1076325 h 1943100"/>
              <a:gd name="connsiteX3" fmla="*/ 2457450 w 2705100"/>
              <a:gd name="connsiteY3" fmla="*/ 504825 h 1943100"/>
              <a:gd name="connsiteX4" fmla="*/ 2705100 w 2705100"/>
              <a:gd name="connsiteY4" fmla="*/ 0 h 194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5100" h="1943100">
                <a:moveTo>
                  <a:pt x="0" y="1943100"/>
                </a:moveTo>
                <a:cubicBezTo>
                  <a:pt x="134937" y="1777206"/>
                  <a:pt x="444500" y="1506538"/>
                  <a:pt x="742950" y="1362075"/>
                </a:cubicBezTo>
                <a:cubicBezTo>
                  <a:pt x="1041400" y="1217612"/>
                  <a:pt x="1504950" y="1219200"/>
                  <a:pt x="1790700" y="1076325"/>
                </a:cubicBezTo>
                <a:cubicBezTo>
                  <a:pt x="2076450" y="933450"/>
                  <a:pt x="2305050" y="684213"/>
                  <a:pt x="2457450" y="504825"/>
                </a:cubicBezTo>
                <a:cubicBezTo>
                  <a:pt x="2609850" y="325438"/>
                  <a:pt x="2654300" y="258762"/>
                  <a:pt x="2705100" y="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0" name="Місце для вмісту 2"/>
          <p:cNvSpPr txBox="1">
            <a:spLocks/>
          </p:cNvSpPr>
          <p:nvPr/>
        </p:nvSpPr>
        <p:spPr>
          <a:xfrm>
            <a:off x="1679944" y="431905"/>
            <a:ext cx="5534484" cy="62741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b="1" dirty="0">
                <a:solidFill>
                  <a:schemeClr val="tx1"/>
                </a:solidFill>
              </a:rPr>
              <a:t>Всі типи витрат виробництва </a:t>
            </a:r>
            <a:r>
              <a:rPr lang="uk-UA" dirty="0">
                <a:solidFill>
                  <a:schemeClr val="tx1"/>
                </a:solidFill>
              </a:rPr>
              <a:t>безпосередньо пов’язані з </a:t>
            </a:r>
            <a:r>
              <a:rPr lang="uk-UA" b="1" dirty="0">
                <a:solidFill>
                  <a:schemeClr val="tx1"/>
                </a:solidFill>
              </a:rPr>
              <a:t>виробничою функцією</a:t>
            </a:r>
            <a:r>
              <a:rPr lang="uk-UA" dirty="0">
                <a:solidFill>
                  <a:schemeClr val="tx1"/>
                </a:solidFill>
              </a:rPr>
              <a:t>, яка відображає </a:t>
            </a:r>
            <a:r>
              <a:rPr lang="uk-UA" u="sng" dirty="0">
                <a:solidFill>
                  <a:schemeClr val="tx1"/>
                </a:solidFill>
              </a:rPr>
              <a:t>залежність</a:t>
            </a:r>
            <a:r>
              <a:rPr lang="uk-UA" dirty="0">
                <a:solidFill>
                  <a:schemeClr val="tx1"/>
                </a:solidFill>
              </a:rPr>
              <a:t> між </a:t>
            </a:r>
            <a:r>
              <a:rPr lang="uk-UA" b="1" i="1" u="sng" dirty="0">
                <a:solidFill>
                  <a:schemeClr val="tx1"/>
                </a:solidFill>
              </a:rPr>
              <a:t>кількістю застосовуваного ресурсу </a:t>
            </a:r>
            <a:r>
              <a:rPr lang="uk-UA" dirty="0">
                <a:solidFill>
                  <a:schemeClr val="tx1"/>
                </a:solidFill>
              </a:rPr>
              <a:t>і </a:t>
            </a:r>
            <a:r>
              <a:rPr lang="uk-UA" b="1" i="1" u="sng" dirty="0">
                <a:solidFill>
                  <a:schemeClr val="tx1"/>
                </a:solidFill>
              </a:rPr>
              <a:t>обсягом випуску</a:t>
            </a:r>
            <a:r>
              <a:rPr lang="uk-UA" dirty="0">
                <a:solidFill>
                  <a:schemeClr val="tx1"/>
                </a:solidFill>
              </a:rPr>
              <a:t>.</a:t>
            </a:r>
          </a:p>
          <a:p>
            <a:r>
              <a:rPr lang="uk-UA" dirty="0">
                <a:solidFill>
                  <a:schemeClr val="tx1"/>
                </a:solidFill>
              </a:rPr>
              <a:t>Конфігурація кривих </a:t>
            </a:r>
            <a:r>
              <a:rPr lang="uk-UA" dirty="0" err="1">
                <a:solidFill>
                  <a:schemeClr val="tx1"/>
                </a:solidFill>
              </a:rPr>
              <a:t>TC</a:t>
            </a:r>
            <a:r>
              <a:rPr lang="uk-UA" dirty="0">
                <a:solidFill>
                  <a:schemeClr val="tx1"/>
                </a:solidFill>
              </a:rPr>
              <a:t> i </a:t>
            </a:r>
            <a:r>
              <a:rPr lang="uk-UA" dirty="0" err="1">
                <a:solidFill>
                  <a:schemeClr val="tx1"/>
                </a:solidFill>
              </a:rPr>
              <a:t>VC</a:t>
            </a:r>
            <a:r>
              <a:rPr lang="uk-UA" dirty="0">
                <a:solidFill>
                  <a:schemeClr val="tx1"/>
                </a:solidFill>
              </a:rPr>
              <a:t> ілюструє дію законів </a:t>
            </a:r>
            <a:r>
              <a:rPr lang="uk-UA" b="1" i="1" dirty="0">
                <a:solidFill>
                  <a:schemeClr val="tx1"/>
                </a:solidFill>
              </a:rPr>
              <a:t>зростаючої</a:t>
            </a:r>
            <a:r>
              <a:rPr lang="uk-UA" dirty="0">
                <a:solidFill>
                  <a:schemeClr val="tx1"/>
                </a:solidFill>
              </a:rPr>
              <a:t> та </a:t>
            </a:r>
            <a:r>
              <a:rPr lang="uk-UA" b="1" i="1" dirty="0">
                <a:solidFill>
                  <a:schemeClr val="tx1"/>
                </a:solidFill>
              </a:rPr>
              <a:t>спадної віддачі</a:t>
            </a:r>
            <a:r>
              <a:rPr lang="uk-UA" dirty="0">
                <a:solidFill>
                  <a:schemeClr val="tx1"/>
                </a:solidFill>
              </a:rPr>
              <a:t>. </a:t>
            </a:r>
          </a:p>
          <a:p>
            <a:r>
              <a:rPr lang="uk-UA" dirty="0">
                <a:solidFill>
                  <a:schemeClr val="tx1"/>
                </a:solidFill>
              </a:rPr>
              <a:t>Графіки граничних та середніх витрат ілюструють цей закон більш виразно. </a:t>
            </a:r>
          </a:p>
          <a:p>
            <a:r>
              <a:rPr lang="uk-UA" dirty="0">
                <a:solidFill>
                  <a:schemeClr val="tx1"/>
                </a:solidFill>
              </a:rPr>
              <a:t>На першому етапі діє </a:t>
            </a:r>
            <a:r>
              <a:rPr lang="uk-UA" b="1" i="1" dirty="0">
                <a:solidFill>
                  <a:schemeClr val="tx1"/>
                </a:solidFill>
              </a:rPr>
              <a:t>закон спадних граничних витрат</a:t>
            </a:r>
            <a:r>
              <a:rPr lang="uk-UA" dirty="0">
                <a:solidFill>
                  <a:schemeClr val="tx1"/>
                </a:solidFill>
              </a:rPr>
              <a:t>, а на другому – </a:t>
            </a:r>
            <a:r>
              <a:rPr lang="uk-UA" b="1" i="1" dirty="0">
                <a:solidFill>
                  <a:schemeClr val="tx1"/>
                </a:solidFill>
              </a:rPr>
              <a:t>закон зростаючих граничних витрат</a:t>
            </a:r>
            <a:r>
              <a:rPr lang="uk-UA" dirty="0">
                <a:solidFill>
                  <a:schemeClr val="tx1"/>
                </a:solidFill>
              </a:rPr>
              <a:t>.</a:t>
            </a:r>
          </a:p>
          <a:p>
            <a:r>
              <a:rPr lang="uk-UA" dirty="0">
                <a:solidFill>
                  <a:schemeClr val="tx1"/>
                </a:solidFill>
              </a:rPr>
              <a:t>Дія цих законів обумовлює U – подібну форму кривих граничних, середніх змінних і середніх сукупних витрат у короткостроковому періоді.</a:t>
            </a:r>
          </a:p>
          <a:p>
            <a:r>
              <a:rPr lang="uk-UA" dirty="0">
                <a:solidFill>
                  <a:schemeClr val="tx1"/>
                </a:solidFill>
              </a:rPr>
              <a:t>Крива МС </a:t>
            </a:r>
            <a:r>
              <a:rPr lang="uk-UA" i="1" dirty="0">
                <a:solidFill>
                  <a:schemeClr val="tx1"/>
                </a:solidFill>
              </a:rPr>
              <a:t>перетинає криві середніх витрат у точках, які відпо­відають мінімальним значенням </a:t>
            </a:r>
            <a:r>
              <a:rPr lang="en-US" i="1" dirty="0" err="1">
                <a:solidFill>
                  <a:schemeClr val="tx1"/>
                </a:solidFill>
              </a:rPr>
              <a:t>ATC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AVC</a:t>
            </a:r>
            <a:r>
              <a:rPr lang="en-US" i="1" dirty="0">
                <a:solidFill>
                  <a:schemeClr val="tx1"/>
                </a:solidFill>
              </a:rPr>
              <a:t>.</a:t>
            </a:r>
            <a:endParaRPr lang="uk-UA" i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MC = min </a:t>
            </a:r>
            <a:r>
              <a:rPr lang="en-US" b="1" dirty="0" err="1">
                <a:solidFill>
                  <a:schemeClr val="tx1"/>
                </a:solidFill>
              </a:rPr>
              <a:t>AVC</a:t>
            </a:r>
            <a:r>
              <a:rPr lang="en-US" b="1" dirty="0">
                <a:solidFill>
                  <a:schemeClr val="tx1"/>
                </a:solidFill>
              </a:rPr>
              <a:t>			MC = min </a:t>
            </a:r>
            <a:r>
              <a:rPr lang="en-US" b="1" dirty="0" err="1">
                <a:solidFill>
                  <a:schemeClr val="tx1"/>
                </a:solidFill>
              </a:rPr>
              <a:t>ATC</a:t>
            </a:r>
            <a:endParaRPr lang="en-US" b="1" i="1" dirty="0">
              <a:solidFill>
                <a:schemeClr val="tx1"/>
              </a:solidFill>
            </a:endParaRPr>
          </a:p>
          <a:p>
            <a:r>
              <a:rPr lang="en-US" i="1" dirty="0">
                <a:solidFill>
                  <a:schemeClr val="tx1"/>
                </a:solidFill>
              </a:rPr>
              <a:t>AFC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MC </a:t>
            </a:r>
            <a:r>
              <a:rPr lang="uk-UA" dirty="0">
                <a:solidFill>
                  <a:schemeClr val="tx1"/>
                </a:solidFill>
              </a:rPr>
              <a:t>не пов’язані між собою.</a:t>
            </a:r>
          </a:p>
        </p:txBody>
      </p:sp>
    </p:spTree>
    <p:extLst>
      <p:ext uri="{BB962C8B-B14F-4D97-AF65-F5344CB8AC3E}">
        <p14:creationId xmlns:p14="http://schemas.microsoft.com/office/powerpoint/2010/main" val="380657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48148E-6 L 2.08333E-7 0.13496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500"/>
                            </p:stCondLst>
                            <p:childTnLst>
                              <p:par>
                                <p:cTn id="1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"/>
                            </p:stCondLst>
                            <p:childTnLst>
                              <p:par>
                                <p:cTn id="1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00"/>
                            </p:stCondLst>
                            <p:childTnLst>
                              <p:par>
                                <p:cTn id="19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000"/>
                            </p:stCondLst>
                            <p:childTnLst>
                              <p:par>
                                <p:cTn id="198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500"/>
                            </p:stCondLst>
                            <p:childTnLst>
                              <p:par>
                                <p:cTn id="20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000"/>
                            </p:stCondLst>
                            <p:childTnLst>
                              <p:par>
                                <p:cTn id="2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00"/>
                            </p:stCondLst>
                            <p:childTnLst>
                              <p:par>
                                <p:cTn id="2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2" grpId="0"/>
      <p:bldP spid="13" grpId="0"/>
      <p:bldP spid="17" grpId="0" animBg="1"/>
      <p:bldP spid="18" grpId="0"/>
      <p:bldP spid="19" grpId="0"/>
      <p:bldP spid="20" grpId="0"/>
      <p:bldP spid="22" grpId="0" animBg="1"/>
      <p:bldP spid="22" grpId="1" animBg="1"/>
      <p:bldP spid="23" grpId="0"/>
      <p:bldP spid="26" grpId="0"/>
      <p:bldP spid="46" grpId="0" animBg="1"/>
      <p:bldP spid="47" grpId="0" animBg="1"/>
      <p:bldP spid="48" grpId="0" animBg="1"/>
      <p:bldP spid="49" grpId="0" animBg="1"/>
      <p:bldP spid="50" grpId="0"/>
      <p:bldP spid="53" grpId="0"/>
      <p:bldP spid="54" grpId="0"/>
      <p:bldP spid="55" grpId="0"/>
      <p:bldP spid="57" grpId="0"/>
      <p:bldP spid="58" grpId="0"/>
      <p:bldP spid="60" grpId="0"/>
      <p:bldP spid="61" grpId="0"/>
      <p:bldP spid="69" grpId="0"/>
      <p:bldP spid="70" grpId="0"/>
      <p:bldP spid="39" grpId="0" animBg="1"/>
      <p:bldP spid="40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7"/>
          <p:cNvSpPr txBox="1">
            <a:spLocks noChangeArrowheads="1"/>
          </p:cNvSpPr>
          <p:nvPr/>
        </p:nvSpPr>
        <p:spPr bwMode="auto">
          <a:xfrm>
            <a:off x="1783462" y="935038"/>
            <a:ext cx="5175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uk-UA">
                <a:latin typeface="Times New Roman" panose="02020603050405020304" pitchFamily="18" charset="0"/>
                <a:cs typeface="Times New Roman" panose="02020603050405020304" pitchFamily="18" charset="0"/>
              </a:rPr>
              <a:t>MP</a:t>
            </a:r>
          </a:p>
          <a:p>
            <a:pPr eaLnBrk="1" hangingPunct="1"/>
            <a:r>
              <a:rPr lang="en-US" altLang="uk-UA"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</a:p>
        </p:txBody>
      </p:sp>
      <p:sp>
        <p:nvSpPr>
          <p:cNvPr id="2051" name="TextBox 20"/>
          <p:cNvSpPr txBox="1">
            <a:spLocks noChangeArrowheads="1"/>
          </p:cNvSpPr>
          <p:nvPr/>
        </p:nvSpPr>
        <p:spPr bwMode="auto">
          <a:xfrm>
            <a:off x="2062862" y="64198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uk-UA"/>
              <a:t>0</a:t>
            </a:r>
            <a:endParaRPr lang="uk-UA" altLang="uk-UA"/>
          </a:p>
        </p:txBody>
      </p:sp>
      <p:sp>
        <p:nvSpPr>
          <p:cNvPr id="2052" name="TextBox 21"/>
          <p:cNvSpPr txBox="1">
            <a:spLocks noChangeArrowheads="1"/>
          </p:cNvSpPr>
          <p:nvPr/>
        </p:nvSpPr>
        <p:spPr bwMode="auto">
          <a:xfrm>
            <a:off x="2081912" y="337820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uk-UA"/>
              <a:t>0</a:t>
            </a:r>
            <a:endParaRPr lang="uk-UA" altLang="uk-UA"/>
          </a:p>
        </p:txBody>
      </p:sp>
      <p:sp>
        <p:nvSpPr>
          <p:cNvPr id="2053" name="TextBox 22"/>
          <p:cNvSpPr txBox="1">
            <a:spLocks noChangeArrowheads="1"/>
          </p:cNvSpPr>
          <p:nvPr/>
        </p:nvSpPr>
        <p:spPr bwMode="auto">
          <a:xfrm>
            <a:off x="4660011" y="3463925"/>
            <a:ext cx="325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uk-UA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uk-UA" altLang="uk-U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4" name="TextBox 23"/>
          <p:cNvSpPr txBox="1">
            <a:spLocks noChangeArrowheads="1"/>
          </p:cNvSpPr>
          <p:nvPr/>
        </p:nvSpPr>
        <p:spPr bwMode="auto">
          <a:xfrm>
            <a:off x="4660012" y="6489700"/>
            <a:ext cx="352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uk-UA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uk-UA" altLang="uk-U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5" name="TextBox 24"/>
          <p:cNvSpPr txBox="1">
            <a:spLocks noChangeArrowheads="1"/>
          </p:cNvSpPr>
          <p:nvPr/>
        </p:nvSpPr>
        <p:spPr bwMode="auto">
          <a:xfrm>
            <a:off x="1924750" y="3959225"/>
            <a:ext cx="338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uk-UA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uk-UA" altLang="uk-U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3058224" y="1727200"/>
            <a:ext cx="17462" cy="4464050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олилиния 37"/>
          <p:cNvSpPr/>
          <p:nvPr/>
        </p:nvSpPr>
        <p:spPr>
          <a:xfrm>
            <a:off x="2528000" y="1727200"/>
            <a:ext cx="1989137" cy="1328738"/>
          </a:xfrm>
          <a:custGeom>
            <a:avLst/>
            <a:gdLst>
              <a:gd name="connsiteX0" fmla="*/ 0 w 1843314"/>
              <a:gd name="connsiteY0" fmla="*/ 878739 h 1328682"/>
              <a:gd name="connsiteX1" fmla="*/ 580571 w 1843314"/>
              <a:gd name="connsiteY1" fmla="*/ 7882 h 1328682"/>
              <a:gd name="connsiteX2" fmla="*/ 1843314 w 1843314"/>
              <a:gd name="connsiteY2" fmla="*/ 1328682 h 1328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43314" h="1328682">
                <a:moveTo>
                  <a:pt x="0" y="878739"/>
                </a:moveTo>
                <a:cubicBezTo>
                  <a:pt x="136676" y="405815"/>
                  <a:pt x="273352" y="-67108"/>
                  <a:pt x="580571" y="7882"/>
                </a:cubicBezTo>
                <a:cubicBezTo>
                  <a:pt x="887790" y="82872"/>
                  <a:pt x="1615924" y="1110968"/>
                  <a:pt x="1843314" y="13286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39" name="Полилиния 38"/>
          <p:cNvSpPr/>
          <p:nvPr/>
        </p:nvSpPr>
        <p:spPr>
          <a:xfrm rot="10800000" flipH="1">
            <a:off x="2527999" y="4978401"/>
            <a:ext cx="2132012" cy="1223963"/>
          </a:xfrm>
          <a:custGeom>
            <a:avLst/>
            <a:gdLst>
              <a:gd name="connsiteX0" fmla="*/ 0 w 1843314"/>
              <a:gd name="connsiteY0" fmla="*/ 878739 h 1328682"/>
              <a:gd name="connsiteX1" fmla="*/ 580571 w 1843314"/>
              <a:gd name="connsiteY1" fmla="*/ 7882 h 1328682"/>
              <a:gd name="connsiteX2" fmla="*/ 1843314 w 1843314"/>
              <a:gd name="connsiteY2" fmla="*/ 1328682 h 1328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43314" h="1328682">
                <a:moveTo>
                  <a:pt x="0" y="878739"/>
                </a:moveTo>
                <a:cubicBezTo>
                  <a:pt x="136676" y="405815"/>
                  <a:pt x="273352" y="-67108"/>
                  <a:pt x="580571" y="7882"/>
                </a:cubicBezTo>
                <a:cubicBezTo>
                  <a:pt x="887790" y="82872"/>
                  <a:pt x="1615924" y="1110968"/>
                  <a:pt x="1843314" y="13286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 dirty="0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V="1">
            <a:off x="3813874" y="2266950"/>
            <a:ext cx="0" cy="3492500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Дуга 46"/>
          <p:cNvSpPr/>
          <p:nvPr/>
        </p:nvSpPr>
        <p:spPr>
          <a:xfrm rot="17873893">
            <a:off x="2878043" y="1910557"/>
            <a:ext cx="2600325" cy="3627438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48" name="Дуга 47"/>
          <p:cNvSpPr/>
          <p:nvPr/>
        </p:nvSpPr>
        <p:spPr>
          <a:xfrm rot="13657934" flipH="1">
            <a:off x="2271618" y="2161382"/>
            <a:ext cx="3435350" cy="3694113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2062" name="TextBox 48"/>
          <p:cNvSpPr txBox="1">
            <a:spLocks noChangeArrowheads="1"/>
          </p:cNvSpPr>
          <p:nvPr/>
        </p:nvSpPr>
        <p:spPr bwMode="auto">
          <a:xfrm>
            <a:off x="2932812" y="1439864"/>
            <a:ext cx="2524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uk-UA" sz="12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uk-UA" altLang="uk-UA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3" name="TextBox 49"/>
          <p:cNvSpPr txBox="1">
            <a:spLocks noChangeArrowheads="1"/>
          </p:cNvSpPr>
          <p:nvPr/>
        </p:nvSpPr>
        <p:spPr bwMode="auto">
          <a:xfrm>
            <a:off x="3724974" y="2014538"/>
            <a:ext cx="2603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uk-UA" sz="12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uk-UA" altLang="uk-UA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4" name="TextBox 50"/>
          <p:cNvSpPr txBox="1">
            <a:spLocks noChangeArrowheads="1"/>
          </p:cNvSpPr>
          <p:nvPr/>
        </p:nvSpPr>
        <p:spPr bwMode="auto">
          <a:xfrm>
            <a:off x="2943924" y="6151564"/>
            <a:ext cx="330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uk-UA" sz="1200">
                <a:latin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endParaRPr lang="uk-UA" altLang="uk-UA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5" name="Прямоугольник 51"/>
          <p:cNvSpPr>
            <a:spLocks noChangeArrowheads="1"/>
          </p:cNvSpPr>
          <p:nvPr/>
        </p:nvSpPr>
        <p:spPr bwMode="auto">
          <a:xfrm>
            <a:off x="3651950" y="5830888"/>
            <a:ext cx="3381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uk-UA" sz="1200">
                <a:latin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endParaRPr lang="uk-UA" altLang="uk-UA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6" name="TextBox 52"/>
          <p:cNvSpPr txBox="1">
            <a:spLocks noChangeArrowheads="1"/>
          </p:cNvSpPr>
          <p:nvPr/>
        </p:nvSpPr>
        <p:spPr bwMode="auto">
          <a:xfrm>
            <a:off x="4660012" y="2438400"/>
            <a:ext cx="479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uk-UA"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uk-UA" altLang="uk-U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7" name="TextBox 54"/>
          <p:cNvSpPr txBox="1">
            <a:spLocks noChangeArrowheads="1"/>
          </p:cNvSpPr>
          <p:nvPr/>
        </p:nvSpPr>
        <p:spPr bwMode="auto">
          <a:xfrm flipH="1">
            <a:off x="4471100" y="3014663"/>
            <a:ext cx="549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uk-UA">
                <a:latin typeface="Times New Roman" panose="02020603050405020304" pitchFamily="18" charset="0"/>
                <a:cs typeface="Times New Roman" panose="02020603050405020304" pitchFamily="18" charset="0"/>
              </a:rPr>
              <a:t>MP</a:t>
            </a:r>
            <a:endParaRPr lang="uk-UA" altLang="uk-U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8" name="TextBox 61"/>
          <p:cNvSpPr txBox="1">
            <a:spLocks noChangeArrowheads="1"/>
          </p:cNvSpPr>
          <p:nvPr/>
        </p:nvSpPr>
        <p:spPr bwMode="auto">
          <a:xfrm>
            <a:off x="4372675" y="4670425"/>
            <a:ext cx="542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uk-UA">
                <a:latin typeface="Times New Roman" panose="02020603050405020304" pitchFamily="18" charset="0"/>
                <a:cs typeface="Times New Roman" panose="02020603050405020304" pitchFamily="18" charset="0"/>
              </a:rPr>
              <a:t>MC</a:t>
            </a:r>
            <a:endParaRPr lang="uk-UA" altLang="uk-U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9" name="TextBox 62"/>
          <p:cNvSpPr txBox="1">
            <a:spLocks noChangeArrowheads="1"/>
          </p:cNvSpPr>
          <p:nvPr/>
        </p:nvSpPr>
        <p:spPr bwMode="auto">
          <a:xfrm>
            <a:off x="4985450" y="5221288"/>
            <a:ext cx="6429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uk-UA">
                <a:latin typeface="Times New Roman" panose="02020603050405020304" pitchFamily="18" charset="0"/>
                <a:cs typeface="Times New Roman" panose="02020603050405020304" pitchFamily="18" charset="0"/>
              </a:rPr>
              <a:t>AVC</a:t>
            </a:r>
            <a:endParaRPr lang="uk-UA" altLang="uk-U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5" name="Прямая со стрелкой 64"/>
          <p:cNvCxnSpPr/>
          <p:nvPr/>
        </p:nvCxnSpPr>
        <p:spPr>
          <a:xfrm flipH="1" flipV="1">
            <a:off x="2329561" y="1016001"/>
            <a:ext cx="26988" cy="2454275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2342262" y="3463925"/>
            <a:ext cx="2543175" cy="0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H="1" flipV="1">
            <a:off x="2356549" y="4040189"/>
            <a:ext cx="25400" cy="2454275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2367662" y="6489700"/>
            <a:ext cx="2543175" cy="0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Заголовок 1"/>
          <p:cNvSpPr txBox="1">
            <a:spLocks/>
          </p:cNvSpPr>
          <p:nvPr/>
        </p:nvSpPr>
        <p:spPr>
          <a:xfrm>
            <a:off x="1572768" y="47645"/>
            <a:ext cx="10619232" cy="996728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b="1" i="1" dirty="0"/>
              <a:t>Обернений зв’язок між продуктивністю факторів виробництва і динамі­кою витрат</a:t>
            </a:r>
            <a:endParaRPr lang="uk-UA" dirty="0"/>
          </a:p>
        </p:txBody>
      </p:sp>
      <p:sp>
        <p:nvSpPr>
          <p:cNvPr id="27" name="Місце для вмісту 2"/>
          <p:cNvSpPr txBox="1">
            <a:spLocks/>
          </p:cNvSpPr>
          <p:nvPr/>
        </p:nvSpPr>
        <p:spPr>
          <a:xfrm>
            <a:off x="5976734" y="1141508"/>
            <a:ext cx="5974474" cy="538071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b="1" i="1" dirty="0"/>
              <a:t>Криві граничних витрат МС і середніх змінних витрат </a:t>
            </a:r>
            <a:r>
              <a:rPr lang="uk-UA" sz="2000" b="1" i="1" dirty="0" err="1"/>
              <a:t>AVC</a:t>
            </a:r>
            <a:r>
              <a:rPr lang="uk-UA" sz="2000" b="1" i="1" dirty="0"/>
              <a:t> є дзеркальним відображенням кривих граничної (</a:t>
            </a:r>
            <a:r>
              <a:rPr lang="uk-UA" sz="2000" b="1" i="1" dirty="0" err="1"/>
              <a:t>MP</a:t>
            </a:r>
            <a:r>
              <a:rPr lang="uk-UA" sz="2000" b="1" i="1" dirty="0"/>
              <a:t>) і середньої продуктивності змінного </a:t>
            </a:r>
            <a:r>
              <a:rPr lang="uk-UA" sz="2000" b="1" i="1" dirty="0" err="1"/>
              <a:t>фактора</a:t>
            </a:r>
            <a:r>
              <a:rPr lang="uk-UA" sz="2000" b="1" i="1" dirty="0"/>
              <a:t> (</a:t>
            </a:r>
            <a:r>
              <a:rPr lang="uk-UA" sz="2000" b="1" i="1" dirty="0" err="1"/>
              <a:t>AP</a:t>
            </a:r>
            <a:r>
              <a:rPr lang="uk-UA" sz="2000" b="1" i="1" dirty="0"/>
              <a:t>).</a:t>
            </a:r>
          </a:p>
          <a:p>
            <a:r>
              <a:rPr lang="uk-UA" sz="2000" b="1" i="1" dirty="0"/>
              <a:t>Зі зміною умов формування витрат</a:t>
            </a:r>
            <a:r>
              <a:rPr lang="uk-UA" sz="2000" dirty="0"/>
              <a:t> (цін ресурсів або технології) </a:t>
            </a:r>
            <a:r>
              <a:rPr lang="uk-UA" sz="2000" b="1" i="1" dirty="0"/>
              <a:t>криві витрат зміщуються.</a:t>
            </a:r>
            <a:r>
              <a:rPr lang="uk-UA" sz="2000" b="1" dirty="0"/>
              <a:t> </a:t>
            </a:r>
          </a:p>
          <a:p>
            <a:r>
              <a:rPr lang="uk-UA" sz="2000" dirty="0"/>
              <a:t>Якби зросли постійні витрати, то криві </a:t>
            </a:r>
            <a:r>
              <a:rPr lang="uk-UA" sz="2000" dirty="0" err="1"/>
              <a:t>FC</a:t>
            </a:r>
            <a:r>
              <a:rPr lang="uk-UA" sz="2000" dirty="0"/>
              <a:t>, </a:t>
            </a:r>
            <a:r>
              <a:rPr lang="uk-UA" sz="2000" dirty="0" err="1"/>
              <a:t>AFC</a:t>
            </a:r>
            <a:r>
              <a:rPr lang="uk-UA" sz="2000" dirty="0"/>
              <a:t>, а також </a:t>
            </a:r>
            <a:r>
              <a:rPr lang="uk-UA" sz="2000" dirty="0" err="1"/>
              <a:t>TC</a:t>
            </a:r>
            <a:r>
              <a:rPr lang="uk-UA" sz="2000" dirty="0"/>
              <a:t>, </a:t>
            </a:r>
            <a:r>
              <a:rPr lang="uk-UA" sz="2000" dirty="0" err="1"/>
              <a:t>ATC</a:t>
            </a:r>
            <a:r>
              <a:rPr lang="uk-UA" sz="2000" dirty="0"/>
              <a:t> змістилися б вгору, а інші криві залишились без змін. </a:t>
            </a:r>
          </a:p>
          <a:p>
            <a:r>
              <a:rPr lang="uk-UA" sz="2000" dirty="0"/>
              <a:t>Якби зросла ціна змінного ресурсу, то відповідно піднялись би криві </a:t>
            </a:r>
            <a:r>
              <a:rPr lang="uk-UA" sz="2000" dirty="0" err="1"/>
              <a:t>ТС</a:t>
            </a:r>
            <a:r>
              <a:rPr lang="uk-UA" sz="2000" dirty="0"/>
              <a:t>, </a:t>
            </a:r>
            <a:r>
              <a:rPr lang="uk-UA" sz="2000" dirty="0" err="1"/>
              <a:t>АТС</a:t>
            </a:r>
            <a:r>
              <a:rPr lang="uk-UA" sz="2000" dirty="0"/>
              <a:t>, </a:t>
            </a:r>
            <a:r>
              <a:rPr lang="uk-UA" sz="2000" dirty="0" err="1"/>
              <a:t>VC</a:t>
            </a:r>
            <a:r>
              <a:rPr lang="uk-UA" sz="2000" dirty="0"/>
              <a:t>, </a:t>
            </a:r>
            <a:r>
              <a:rPr lang="uk-UA" sz="2000" dirty="0" err="1"/>
              <a:t>AVC</a:t>
            </a:r>
            <a:r>
              <a:rPr lang="uk-UA" sz="2000" dirty="0"/>
              <a:t>, MC.</a:t>
            </a:r>
            <a:r>
              <a:rPr lang="uk-UA" sz="2000" b="1" i="1" dirty="0"/>
              <a:t> 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0100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/>
      <p:bldP spid="2052" grpId="0"/>
      <p:bldP spid="2053" grpId="0"/>
      <p:bldP spid="2054" grpId="0"/>
      <p:bldP spid="2055" grpId="0"/>
      <p:bldP spid="2062" grpId="0"/>
      <p:bldP spid="2063" grpId="0"/>
      <p:bldP spid="2064" grpId="0"/>
      <p:bldP spid="2065" grpId="0"/>
      <p:bldP spid="2066" grpId="0"/>
      <p:bldP spid="2067" grpId="0"/>
      <p:bldP spid="2068" grpId="0"/>
      <p:bldP spid="2069" grpId="0"/>
      <p:bldP spid="26" grpId="0"/>
      <p:bldP spid="2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8714" y="340775"/>
            <a:ext cx="10268711" cy="766808"/>
          </a:xfrm>
        </p:spPr>
        <p:txBody>
          <a:bodyPr>
            <a:normAutofit/>
          </a:bodyPr>
          <a:lstStyle/>
          <a:p>
            <a:r>
              <a:rPr lang="uk-UA" dirty="0"/>
              <a:t>Припущення: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047741" y="1249251"/>
            <a:ext cx="9259910" cy="5434884"/>
          </a:xfrm>
        </p:spPr>
        <p:txBody>
          <a:bodyPr>
            <a:noAutofit/>
          </a:bodyPr>
          <a:lstStyle/>
          <a:p>
            <a:pPr lvl="1"/>
            <a:r>
              <a:rPr lang="uk-UA" sz="2400" b="1" i="1" dirty="0"/>
              <a:t>припущення абсолютної необхідності основних факторів</a:t>
            </a:r>
            <a:r>
              <a:rPr lang="uk-UA" sz="2400" dirty="0"/>
              <a:t>:</a:t>
            </a:r>
            <a:r>
              <a:rPr lang="uk-UA" sz="2400" cap="small" dirty="0"/>
              <a:t> </a:t>
            </a:r>
            <a:r>
              <a:rPr lang="uk-UA" sz="2400" dirty="0"/>
              <a:t>якщо хоч один вид ресурсу відсутній, виробництво неможливе; </a:t>
            </a:r>
          </a:p>
          <a:p>
            <a:pPr lvl="1"/>
            <a:r>
              <a:rPr lang="uk-UA" sz="2400" b="1" i="1" dirty="0"/>
              <a:t>припущення монотонності</a:t>
            </a:r>
            <a:r>
              <a:rPr lang="uk-UA" sz="2400" dirty="0"/>
              <a:t>: додаткове використання будь якого </a:t>
            </a:r>
            <a:r>
              <a:rPr lang="uk-UA" sz="2400" dirty="0" err="1"/>
              <a:t>фактора</a:t>
            </a:r>
            <a:r>
              <a:rPr lang="uk-UA" sz="2400" dirty="0"/>
              <a:t> у виробництві сприяє збільшенню обсягів випуску продукції;</a:t>
            </a:r>
          </a:p>
          <a:p>
            <a:pPr lvl="1"/>
            <a:r>
              <a:rPr lang="uk-UA" sz="2400" b="1" i="1" dirty="0"/>
              <a:t>припущення взаємозамінності основних факторів виробництва</a:t>
            </a:r>
            <a:r>
              <a:rPr lang="uk-UA" sz="2400" dirty="0"/>
              <a:t>: деяку кількість одного </a:t>
            </a:r>
            <a:r>
              <a:rPr lang="uk-UA" sz="2400" dirty="0" err="1"/>
              <a:t>фактора</a:t>
            </a:r>
            <a:r>
              <a:rPr lang="uk-UA" sz="2400" dirty="0"/>
              <a:t> можна замінити певною кількістю іншого </a:t>
            </a:r>
            <a:r>
              <a:rPr lang="uk-UA" sz="2400" dirty="0" err="1"/>
              <a:t>фактора</a:t>
            </a:r>
            <a:r>
              <a:rPr lang="uk-UA" sz="2400" dirty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069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823980" y="439689"/>
            <a:ext cx="8215425" cy="646331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uk-UA" sz="3600" b="1" dirty="0"/>
              <a:t>Модель виробництва</a:t>
            </a:r>
            <a:endParaRPr lang="uk-UA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4611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15" name="Группа 14"/>
          <p:cNvGrpSpPr/>
          <p:nvPr/>
        </p:nvGrpSpPr>
        <p:grpSpPr>
          <a:xfrm>
            <a:off x="1823980" y="1507239"/>
            <a:ext cx="8361477" cy="4378338"/>
            <a:chOff x="299979" y="2370123"/>
            <a:chExt cx="8361477" cy="4378338"/>
          </a:xfrm>
        </p:grpSpPr>
        <p:graphicFrame>
          <p:nvGraphicFramePr>
            <p:cNvPr id="10" name="Схема 9"/>
            <p:cNvGraphicFramePr/>
            <p:nvPr>
              <p:extLst>
                <p:ext uri="{D42A27DB-BD31-4B8C-83A1-F6EECF244321}">
                  <p14:modId xmlns:p14="http://schemas.microsoft.com/office/powerpoint/2010/main" val="1758780735"/>
                </p:ext>
              </p:extLst>
            </p:nvPr>
          </p:nvGraphicFramePr>
          <p:xfrm>
            <a:off x="299979" y="2370123"/>
            <a:ext cx="8361477" cy="437833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4" name="Стрелка вправо 13"/>
            <p:cNvSpPr/>
            <p:nvPr/>
          </p:nvSpPr>
          <p:spPr>
            <a:xfrm>
              <a:off x="5630877" y="4670442"/>
              <a:ext cx="584208" cy="511182"/>
            </a:xfrm>
            <a:prstGeom prst="right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2782863" y="4670442"/>
              <a:ext cx="547695" cy="547695"/>
            </a:xfrm>
            <a:prstGeom prst="right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2" name="Стрелка вниз 11"/>
            <p:cNvSpPr/>
            <p:nvPr/>
          </p:nvSpPr>
          <p:spPr>
            <a:xfrm>
              <a:off x="4352922" y="4451364"/>
              <a:ext cx="328617" cy="328617"/>
            </a:xfrm>
            <a:prstGeom prst="dow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3" name="Стрелка вниз 12"/>
            <p:cNvSpPr/>
            <p:nvPr/>
          </p:nvSpPr>
          <p:spPr>
            <a:xfrm flipV="1">
              <a:off x="4352922" y="5473727"/>
              <a:ext cx="292104" cy="328617"/>
            </a:xfrm>
            <a:prstGeom prst="dow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</p:spTree>
    <p:extLst>
      <p:ext uri="{BB962C8B-B14F-4D97-AF65-F5344CB8AC3E}">
        <p14:creationId xmlns:p14="http://schemas.microsoft.com/office/powerpoint/2010/main" val="214953116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1057" y="624110"/>
            <a:ext cx="9913556" cy="710914"/>
          </a:xfrm>
        </p:spPr>
        <p:txBody>
          <a:bodyPr/>
          <a:lstStyle/>
          <a:p>
            <a:r>
              <a:rPr lang="ru-RU" i="1" dirty="0" err="1"/>
              <a:t>Згідно</a:t>
            </a:r>
            <a:r>
              <a:rPr lang="ru-RU" i="1" dirty="0"/>
              <a:t> з </a:t>
            </a:r>
            <a:r>
              <a:rPr lang="ru-RU" i="1" dirty="0" err="1"/>
              <a:t>теорією</a:t>
            </a:r>
            <a:r>
              <a:rPr lang="ru-RU" i="1" dirty="0"/>
              <a:t> </a:t>
            </a:r>
            <a:r>
              <a:rPr lang="ru-RU" i="1" dirty="0" err="1"/>
              <a:t>факторів</a:t>
            </a:r>
            <a:r>
              <a:rPr lang="ru-RU" i="1" dirty="0"/>
              <a:t> </a:t>
            </a:r>
            <a:r>
              <a:rPr lang="ru-RU" i="1" dirty="0" err="1"/>
              <a:t>виробництва</a:t>
            </a:r>
            <a:r>
              <a:rPr lang="ru-RU" dirty="0"/>
              <a:t>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047741" y="1335024"/>
            <a:ext cx="9169758" cy="5394960"/>
          </a:xfrm>
        </p:spPr>
        <p:txBody>
          <a:bodyPr>
            <a:normAutofit/>
          </a:bodyPr>
          <a:lstStyle/>
          <a:p>
            <a:pPr lvl="1"/>
            <a:r>
              <a:rPr lang="uk-UA" sz="2400" dirty="0"/>
              <a:t>у створенні продукту і його вартості </a:t>
            </a:r>
            <a:r>
              <a:rPr lang="uk-UA" sz="2400" b="1" dirty="0"/>
              <a:t>рівноправно беруть участь всі фактори виробництва;</a:t>
            </a:r>
          </a:p>
          <a:p>
            <a:pPr lvl="1"/>
            <a:r>
              <a:rPr lang="uk-UA" sz="2400" dirty="0"/>
              <a:t>кожен фак­тор має свою </a:t>
            </a:r>
            <a:r>
              <a:rPr lang="uk-UA" sz="2400" b="1" i="1" dirty="0"/>
              <a:t>продуктивність</a:t>
            </a:r>
            <a:r>
              <a:rPr lang="uk-UA" sz="2400" dirty="0"/>
              <a:t>, тобто здатність створювати свою частку продукту;</a:t>
            </a:r>
          </a:p>
          <a:p>
            <a:pPr lvl="1"/>
            <a:r>
              <a:rPr lang="uk-UA" sz="2400" dirty="0"/>
              <a:t> після реалізації виробленої продукції </a:t>
            </a:r>
            <a:r>
              <a:rPr lang="uk-UA" sz="2400" b="1" dirty="0"/>
              <a:t>власники кожного </a:t>
            </a:r>
            <a:r>
              <a:rPr lang="uk-UA" sz="2400" b="1" dirty="0" err="1"/>
              <a:t>фактора</a:t>
            </a:r>
            <a:r>
              <a:rPr lang="uk-UA" sz="2400" b="1" dirty="0"/>
              <a:t> </a:t>
            </a:r>
            <a:r>
              <a:rPr lang="uk-UA" sz="2400" dirty="0"/>
              <a:t>у відповідності до його продуктивності </a:t>
            </a:r>
            <a:r>
              <a:rPr lang="uk-UA" sz="2400" b="1" dirty="0"/>
              <a:t>одержують свою частку доходу </a:t>
            </a:r>
            <a:r>
              <a:rPr lang="uk-UA" sz="2400" dirty="0"/>
              <a:t>у вигляді заробітної плати, прибутку або ренти.</a:t>
            </a:r>
          </a:p>
          <a:p>
            <a:pPr marL="0" lvl="1" indent="0">
              <a:buNone/>
            </a:pPr>
            <a:r>
              <a:rPr lang="uk-UA" sz="2400" b="1" i="1" dirty="0"/>
              <a:t>Теорія спадної граничної продуктивності факторів виробництва </a:t>
            </a:r>
            <a:r>
              <a:rPr lang="uk-UA" sz="2400" i="1" dirty="0"/>
              <a:t>–</a:t>
            </a:r>
            <a:r>
              <a:rPr lang="uk-UA" sz="2400" b="1" i="1" dirty="0"/>
              <a:t> </a:t>
            </a:r>
            <a:r>
              <a:rPr lang="uk-UA" sz="2400" dirty="0"/>
              <a:t>відда­ча від змінного </a:t>
            </a:r>
            <a:r>
              <a:rPr lang="uk-UA" sz="2400" dirty="0" err="1"/>
              <a:t>фактора</a:t>
            </a:r>
            <a:r>
              <a:rPr lang="uk-UA" sz="2400" dirty="0"/>
              <a:t> з нарощуванням його використання спа­дає.</a:t>
            </a:r>
          </a:p>
        </p:txBody>
      </p:sp>
    </p:spTree>
    <p:extLst>
      <p:ext uri="{BB962C8B-B14F-4D97-AF65-F5344CB8AC3E}">
        <p14:creationId xmlns:p14="http://schemas.microsoft.com/office/powerpoint/2010/main" val="185619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3651" y="134713"/>
            <a:ext cx="8911687" cy="663777"/>
          </a:xfrm>
        </p:spPr>
        <p:txBody>
          <a:bodyPr>
            <a:normAutofit fontScale="90000"/>
          </a:bodyPr>
          <a:lstStyle/>
          <a:p>
            <a:pPr lvl="1" algn="l" defTabSz="457200" rtl="0">
              <a:spcBef>
                <a:spcPct val="0"/>
              </a:spcBef>
            </a:pPr>
            <a:r>
              <a:rPr lang="uk-UA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Часові періоди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651" y="798490"/>
            <a:ext cx="9916732" cy="5962918"/>
          </a:xfrm>
        </p:spPr>
        <p:txBody>
          <a:bodyPr>
            <a:normAutofit/>
          </a:bodyPr>
          <a:lstStyle/>
          <a:p>
            <a:r>
              <a:rPr lang="uk-UA" sz="3200" b="1" i="1" dirty="0" err="1"/>
              <a:t>Коротковстроковий</a:t>
            </a:r>
            <a:endParaRPr lang="uk-UA" b="1" i="1" dirty="0"/>
          </a:p>
          <a:p>
            <a:pPr lvl="1"/>
            <a:r>
              <a:rPr lang="uk-UA" sz="1800" b="1" i="1" u="sng" dirty="0"/>
              <a:t>3 точки зору фірми </a:t>
            </a:r>
            <a:r>
              <a:rPr lang="uk-UA" sz="1800" b="1" i="1" dirty="0"/>
              <a:t>короткостроковий період</a:t>
            </a:r>
            <a:r>
              <a:rPr lang="uk-UA" sz="1800" dirty="0"/>
              <a:t> – це період часу, в якому виробничі потужності фірми фіксовані, але обсяг виробництва можна розширити чи зменшити за рахунок більшої або меншої кількості живої пра­ці, сировини тощо. </a:t>
            </a:r>
            <a:r>
              <a:rPr lang="uk-UA" sz="1800" b="1" i="1" dirty="0"/>
              <a:t>Закон спадної віддачі діє у короткостроковому періоді</a:t>
            </a:r>
            <a:r>
              <a:rPr lang="uk-UA" sz="1800" dirty="0"/>
              <a:t>, коли не відбувається жодних змін у техніці і технології. </a:t>
            </a:r>
          </a:p>
          <a:p>
            <a:pPr lvl="1"/>
            <a:r>
              <a:rPr lang="uk-UA" sz="1800" b="1" i="1" u="sng" dirty="0"/>
              <a:t>З точки зору галузі </a:t>
            </a:r>
            <a:r>
              <a:rPr lang="uk-UA" sz="1800" b="1" i="1" dirty="0"/>
              <a:t>короткостроковий період</a:t>
            </a:r>
            <a:r>
              <a:rPr lang="uk-UA" sz="1800" dirty="0"/>
              <a:t> – це пе­ріод часу, протягом якого число діючих фірм в галузі не змінюється.</a:t>
            </a:r>
            <a:r>
              <a:rPr lang="uk-UA" sz="1800" b="1" i="1" dirty="0"/>
              <a:t> </a:t>
            </a:r>
            <a:endParaRPr lang="uk-UA" sz="1800" dirty="0"/>
          </a:p>
          <a:p>
            <a:r>
              <a:rPr lang="uk-UA" sz="3200" b="1" i="1" dirty="0"/>
              <a:t>Довгостроковий </a:t>
            </a:r>
          </a:p>
          <a:p>
            <a:pPr lvl="1"/>
            <a:r>
              <a:rPr lang="uk-UA" sz="1800" b="1" i="1" u="sng" dirty="0"/>
              <a:t>З точки зору фірми</a:t>
            </a:r>
            <a:r>
              <a:rPr lang="uk-UA" sz="1800" dirty="0"/>
              <a:t> </a:t>
            </a:r>
            <a:r>
              <a:rPr lang="uk-UA" sz="1800" b="1" i="1" dirty="0"/>
              <a:t>довгостроковий період</a:t>
            </a:r>
            <a:r>
              <a:rPr lang="uk-UA" sz="1800" dirty="0"/>
              <a:t>– це тривалий період часу, достатній для зміни кількості всіх ресурсів, в тому числі і виробничих </a:t>
            </a:r>
            <a:r>
              <a:rPr lang="uk-UA" sz="1800" dirty="0" err="1"/>
              <a:t>потужностей</a:t>
            </a:r>
            <a:r>
              <a:rPr lang="uk-UA" sz="1800" dirty="0"/>
              <a:t>. </a:t>
            </a:r>
          </a:p>
          <a:p>
            <a:pPr lvl="1"/>
            <a:r>
              <a:rPr lang="uk-UA" sz="1800" b="1" i="1" dirty="0"/>
              <a:t>З точки зору галузі довгостроковий період </a:t>
            </a:r>
            <a:r>
              <a:rPr lang="uk-UA" sz="1800" dirty="0"/>
              <a:t>– це період, протягом якого діючі фірми можуть розформуватись і залишити галузь, водночас нові фірми можуть </a:t>
            </a:r>
            <a:r>
              <a:rPr lang="uk-UA" sz="1800" dirty="0" err="1"/>
              <a:t>організуватись</a:t>
            </a:r>
            <a:r>
              <a:rPr lang="uk-UA" sz="1800" dirty="0"/>
              <a:t> і увійти в галузь. Отже, у довгостроковому періоді число фірм в галузі є змінним.</a:t>
            </a:r>
            <a:endParaRPr lang="uk-UA" sz="1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741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558344" y="219456"/>
            <a:ext cx="9946268" cy="64046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i="1" dirty="0"/>
              <a:t>Фірма приймає рішення про вибір технології, порівню­ючи </a:t>
            </a:r>
            <a:r>
              <a:rPr lang="uk-UA" b="1" i="1" u="sng" dirty="0"/>
              <a:t>продуктивність і витрати на ресурси</a:t>
            </a:r>
            <a:r>
              <a:rPr lang="uk-UA" b="1" i="1" dirty="0"/>
              <a:t> за різних способів виробництва</a:t>
            </a:r>
            <a:r>
              <a:rPr lang="uk-UA" b="1" dirty="0"/>
              <a:t>.</a:t>
            </a:r>
          </a:p>
          <a:p>
            <a:pPr marL="0" indent="0">
              <a:buNone/>
            </a:pPr>
            <a:r>
              <a:rPr lang="uk-UA" dirty="0"/>
              <a:t>Фірма оцінює спо­соби виробництва з точки зору </a:t>
            </a:r>
            <a:r>
              <a:rPr lang="uk-UA" b="1" i="1" dirty="0"/>
              <a:t>технологічної </a:t>
            </a:r>
            <a:r>
              <a:rPr lang="uk-UA" dirty="0"/>
              <a:t>та</a:t>
            </a:r>
            <a:r>
              <a:rPr lang="uk-UA" b="1" i="1" dirty="0"/>
              <a:t> економічної ефективності</a:t>
            </a:r>
            <a:r>
              <a:rPr lang="uk-UA" dirty="0"/>
              <a:t>.</a:t>
            </a:r>
          </a:p>
          <a:p>
            <a:r>
              <a:rPr lang="uk-UA" b="1" i="1" dirty="0"/>
              <a:t>Техноло­гічно ефективним</a:t>
            </a:r>
            <a:r>
              <a:rPr lang="uk-UA" dirty="0"/>
              <a:t> є спосіб виробництва, який забезпечує максимально можливий випуск продукції за використання точно визначеного обсягу ресурсів.</a:t>
            </a:r>
          </a:p>
          <a:p>
            <a:r>
              <a:rPr lang="uk-UA" b="1" i="1" dirty="0"/>
              <a:t>Функція виробництва</a:t>
            </a:r>
            <a:r>
              <a:rPr lang="uk-UA" dirty="0"/>
              <a:t> відображає технічний закон, суть якого в тому, що для кожного рівня технічних знань існує відповідне числове співвідношення виробничих витрат і обсягів продукції. </a:t>
            </a:r>
          </a:p>
          <a:p>
            <a:pPr marL="0" indent="0">
              <a:buNone/>
            </a:pPr>
            <a:r>
              <a:rPr lang="uk-UA" b="1" i="1" dirty="0"/>
              <a:t>За допомогою цієї функції можна визначити технологічно ефективний спосіб виробництва.</a:t>
            </a:r>
          </a:p>
          <a:p>
            <a:pPr marL="0" indent="0">
              <a:buNone/>
            </a:pPr>
            <a:endParaRPr lang="uk-UA" b="1" i="1" dirty="0"/>
          </a:p>
          <a:p>
            <a:pPr marL="0" indent="0">
              <a:buNone/>
            </a:pPr>
            <a:endParaRPr lang="uk-UA" b="1" i="1" dirty="0"/>
          </a:p>
          <a:p>
            <a:pPr marL="0" indent="0">
              <a:buNone/>
            </a:pPr>
            <a:endParaRPr lang="uk-UA" b="1" i="1" dirty="0"/>
          </a:p>
          <a:p>
            <a:pPr marL="0" indent="0">
              <a:buNone/>
            </a:pPr>
            <a:endParaRPr lang="uk-UA" b="1" i="1" dirty="0"/>
          </a:p>
          <a:p>
            <a:pPr marL="0" indent="0">
              <a:buNone/>
            </a:pPr>
            <a:endParaRPr lang="uk-UA" b="1" i="1" dirty="0"/>
          </a:p>
          <a:p>
            <a:pPr marL="0" indent="0">
              <a:buNone/>
            </a:pPr>
            <a:endParaRPr lang="uk-UA" b="1" i="1" dirty="0"/>
          </a:p>
          <a:p>
            <a:pPr marL="0" indent="0">
              <a:buNone/>
            </a:pPr>
            <a:r>
              <a:rPr lang="uk-UA" b="1" i="1" dirty="0"/>
              <a:t>Сукупність всіх можливих технологій виробництва </a:t>
            </a:r>
          </a:p>
          <a:p>
            <a:pPr marL="0" indent="0">
              <a:buNone/>
            </a:pPr>
            <a:r>
              <a:rPr lang="uk-UA" b="1" i="1" dirty="0"/>
              <a:t>продукції утворює технологічну множину.</a:t>
            </a:r>
            <a:endParaRPr lang="uk-UA" dirty="0"/>
          </a:p>
          <a:p>
            <a:endParaRPr lang="uk-UA" dirty="0"/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544922"/>
              </p:ext>
            </p:extLst>
          </p:nvPr>
        </p:nvGraphicFramePr>
        <p:xfrm>
          <a:off x="1865376" y="3527561"/>
          <a:ext cx="6151575" cy="1798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4822">
                  <a:extLst>
                    <a:ext uri="{9D8B030D-6E8A-4147-A177-3AD203B41FA5}">
                      <a16:colId xmlns:a16="http://schemas.microsoft.com/office/drawing/2014/main" val="1644289551"/>
                    </a:ext>
                  </a:extLst>
                </a:gridCol>
                <a:gridCol w="1722251">
                  <a:extLst>
                    <a:ext uri="{9D8B030D-6E8A-4147-A177-3AD203B41FA5}">
                      <a16:colId xmlns:a16="http://schemas.microsoft.com/office/drawing/2014/main" val="3550414860"/>
                    </a:ext>
                  </a:extLst>
                </a:gridCol>
                <a:gridCol w="1722251">
                  <a:extLst>
                    <a:ext uri="{9D8B030D-6E8A-4147-A177-3AD203B41FA5}">
                      <a16:colId xmlns:a16="http://schemas.microsoft.com/office/drawing/2014/main" val="2720532355"/>
                    </a:ext>
                  </a:extLst>
                </a:gridCol>
                <a:gridCol w="1722251">
                  <a:extLst>
                    <a:ext uri="{9D8B030D-6E8A-4147-A177-3AD203B41FA5}">
                      <a16:colId xmlns:a16="http://schemas.microsoft.com/office/drawing/2014/main" val="2305129309"/>
                    </a:ext>
                  </a:extLst>
                </a:gridCol>
              </a:tblGrid>
              <a:tr h="173990">
                <a:tc gridSpan="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Таблиця 7.1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713898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indent="180340"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Проекти</a:t>
                      </a:r>
                      <a:endParaRPr lang="uk-UA" sz="1000" b="1" i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Кількість технічних комплексів, од./сезон 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Кількість робітників чол./ сезон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Кількість добрив, </a:t>
                      </a:r>
                      <a:r>
                        <a:rPr lang="uk-UA" sz="1200" dirty="0" err="1">
                          <a:effectLst/>
                        </a:rPr>
                        <a:t>тонн</a:t>
                      </a:r>
                      <a:r>
                        <a:rPr lang="uk-UA" sz="1200" dirty="0">
                          <a:effectLst/>
                        </a:rPr>
                        <a:t>/ сезон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79849236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А</a:t>
                      </a:r>
                      <a:endParaRPr lang="uk-UA" sz="1000" b="1" i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1696136"/>
                  </a:ext>
                </a:extLst>
              </a:tr>
              <a:tr h="13398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Б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0096145"/>
                  </a:ext>
                </a:extLst>
              </a:tr>
              <a:tr h="13398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269259"/>
                  </a:ext>
                </a:extLst>
              </a:tr>
              <a:tr h="13398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Г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8024857"/>
                  </a:ext>
                </a:extLst>
              </a:tr>
              <a:tr h="14097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622666"/>
                  </a:ext>
                </a:extLst>
              </a:tr>
            </a:tbl>
          </a:graphicData>
        </a:graphic>
      </p:graphicFrame>
      <p:graphicFrame>
        <p:nvGraphicFramePr>
          <p:cNvPr id="5" name="Об'є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303797"/>
              </p:ext>
            </p:extLst>
          </p:nvPr>
        </p:nvGraphicFramePr>
        <p:xfrm>
          <a:off x="2873185" y="3885664"/>
          <a:ext cx="282575" cy="21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79279" imgH="215806" progId="Equation.3">
                  <p:embed/>
                </p:oleObj>
              </mc:Choice>
              <mc:Fallback>
                <p:oleObj r:id="rId2" imgW="279279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185" y="3885664"/>
                        <a:ext cx="282575" cy="21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'є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489232"/>
              </p:ext>
            </p:extLst>
          </p:nvPr>
        </p:nvGraphicFramePr>
        <p:xfrm>
          <a:off x="4565763" y="3887540"/>
          <a:ext cx="288925" cy="21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91847" imgH="215713" progId="Equation.3">
                  <p:embed/>
                </p:oleObj>
              </mc:Choice>
              <mc:Fallback>
                <p:oleObj r:id="rId4" imgW="291847" imgH="21571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5763" y="3887540"/>
                        <a:ext cx="288925" cy="21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'є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359468"/>
              </p:ext>
            </p:extLst>
          </p:nvPr>
        </p:nvGraphicFramePr>
        <p:xfrm>
          <a:off x="6264691" y="3885664"/>
          <a:ext cx="2889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291973" imgH="228501" progId="Equation.3">
                  <p:embed/>
                </p:oleObj>
              </mc:Choice>
              <mc:Fallback>
                <p:oleObj r:id="rId6" imgW="291973" imgH="228501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4691" y="3885664"/>
                        <a:ext cx="2889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952" y="3387425"/>
            <a:ext cx="4081416" cy="3265134"/>
          </a:xfrm>
          <a:prstGeom prst="rect">
            <a:avLst/>
          </a:prstGeom>
        </p:spPr>
      </p:pic>
      <p:sp>
        <p:nvSpPr>
          <p:cNvPr id="2" name="Прямокутник 1"/>
          <p:cNvSpPr/>
          <p:nvPr/>
        </p:nvSpPr>
        <p:spPr>
          <a:xfrm>
            <a:off x="2258498" y="5120640"/>
            <a:ext cx="5164698" cy="20524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089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Виробнича функція</a:t>
            </a:r>
            <a:endParaRPr lang="uk-U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Місце для вмісту 2"/>
              <p:cNvSpPr>
                <a:spLocks noGrp="1"/>
              </p:cNvSpPr>
              <p:nvPr>
                <p:ph idx="1"/>
              </p:nvPr>
            </p:nvSpPr>
            <p:spPr>
              <a:xfrm>
                <a:off x="1746504" y="1225295"/>
                <a:ext cx="9758108" cy="5537012"/>
              </a:xfrm>
            </p:spPr>
            <p:txBody>
              <a:bodyPr/>
              <a:lstStyle/>
              <a:p>
                <a:r>
                  <a:rPr lang="uk-UA" dirty="0"/>
                  <a:t>задає максимальний обсяг випуску, який може виробити фірма для кожної специфічної комбінації вхідних ресурсів. </a:t>
                </a:r>
              </a:p>
              <a:p>
                <a:r>
                  <a:rPr lang="uk-UA" dirty="0"/>
                  <a:t>Загальний аналітичний вираз виробничої функції може бути представлений рівнянням:</a:t>
                </a:r>
              </a:p>
              <a:p>
                <a:endParaRPr lang="uk-UA" dirty="0"/>
              </a:p>
              <a:p>
                <a:r>
                  <a:rPr lang="uk-UA" dirty="0"/>
                  <a:t>для довгострокового періоду виробнича функція матиме вигляд:</a:t>
                </a:r>
              </a:p>
              <a:p>
                <a:endParaRPr lang="uk-UA" dirty="0"/>
              </a:p>
              <a:p>
                <a:r>
                  <a:rPr lang="uk-UA" dirty="0"/>
                  <a:t>для короткострокового періоду виробнича функція буде представлена рівнянням:</a:t>
                </a:r>
              </a:p>
              <a:p>
                <a:endParaRPr lang="uk-UA" dirty="0"/>
              </a:p>
              <a:p>
                <a:r>
                  <a:rPr lang="uk-UA" b="1" i="1" dirty="0"/>
                  <a:t>Першим найбільш відомим варіантом виробничої функції була виробнича функція </a:t>
                </a:r>
                <a:r>
                  <a:rPr lang="uk-UA" b="1" i="1" dirty="0" err="1"/>
                  <a:t>Кобба</a:t>
                </a:r>
                <a:r>
                  <a:rPr lang="uk-UA" b="1" i="1" dirty="0"/>
                  <a:t>-Дугласа,</a:t>
                </a:r>
                <a:r>
                  <a:rPr lang="uk-UA" dirty="0"/>
                  <a:t> яка має вигляд:</a:t>
                </a:r>
              </a:p>
              <a:p>
                <a:endParaRPr lang="uk-UA" dirty="0"/>
              </a:p>
              <a:p>
                <a:pPr marL="0" indent="0">
                  <a:buNone/>
                </a:pPr>
                <a:r>
                  <a:rPr lang="uk-UA" dirty="0"/>
                  <a:t>Пізніше у функцію виробництва вчені ввели фактор часу і якісні зміни в процесі виробництва, зокрема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𝑟𝑡</m:t>
                        </m:r>
                      </m:sup>
                    </m:sSup>
                  </m:oMath>
                </a14:m>
                <a:r>
                  <a:rPr lang="en-US" dirty="0"/>
                  <a:t> - </a:t>
                </a:r>
                <a:r>
                  <a:rPr lang="uk-UA" dirty="0"/>
                  <a:t>вплив технологічного процесу </a:t>
                </a:r>
              </a:p>
            </p:txBody>
          </p:sp>
        </mc:Choice>
        <mc:Fallback xmlns="">
          <p:sp>
            <p:nvSpPr>
              <p:cNvPr id="3" name="Місце для вмісту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46504" y="1225295"/>
                <a:ext cx="9758108" cy="5537012"/>
              </a:xfrm>
              <a:blipFill>
                <a:blip r:embed="rId3"/>
                <a:stretch>
                  <a:fillRect l="-563" t="-551" b="-44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364224" y="31912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'є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45032"/>
              </p:ext>
            </p:extLst>
          </p:nvPr>
        </p:nvGraphicFramePr>
        <p:xfrm>
          <a:off x="6364224" y="2240279"/>
          <a:ext cx="4584630" cy="833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257300" imgH="228600" progId="Equation.3">
                  <p:embed/>
                </p:oleObj>
              </mc:Choice>
              <mc:Fallback>
                <p:oleObj r:id="rId4" imgW="12573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4224" y="2240279"/>
                        <a:ext cx="4584630" cy="8335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0" name="Об'є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6083966"/>
              </p:ext>
            </p:extLst>
          </p:nvPr>
        </p:nvGraphicFramePr>
        <p:xfrm>
          <a:off x="6364224" y="3393888"/>
          <a:ext cx="1865376" cy="454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850531" imgH="203112" progId="Equation.3">
                  <p:embed/>
                </p:oleObj>
              </mc:Choice>
              <mc:Fallback>
                <p:oleObj r:id="rId6" imgW="850531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4224" y="3393888"/>
                        <a:ext cx="1865376" cy="4549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2" name="Об'є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521155"/>
              </p:ext>
            </p:extLst>
          </p:nvPr>
        </p:nvGraphicFramePr>
        <p:xfrm>
          <a:off x="6391274" y="4268342"/>
          <a:ext cx="1728598" cy="544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660113" imgH="203112" progId="Equation.3">
                  <p:embed/>
                </p:oleObj>
              </mc:Choice>
              <mc:Fallback>
                <p:oleObj r:id="rId8" imgW="660113" imgH="20311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1274" y="4268342"/>
                        <a:ext cx="1728598" cy="5441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4" name="Об'є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887745"/>
              </p:ext>
            </p:extLst>
          </p:nvPr>
        </p:nvGraphicFramePr>
        <p:xfrm>
          <a:off x="7550222" y="5197902"/>
          <a:ext cx="3479349" cy="839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952087" imgH="228501" progId="Equation.3">
                  <p:embed/>
                </p:oleObj>
              </mc:Choice>
              <mc:Fallback>
                <p:oleObj r:id="rId10" imgW="952087" imgH="228501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0222" y="5197902"/>
                        <a:ext cx="3479349" cy="8398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6" name="Об'є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117072"/>
              </p:ext>
            </p:extLst>
          </p:nvPr>
        </p:nvGraphicFramePr>
        <p:xfrm>
          <a:off x="8914551" y="6136743"/>
          <a:ext cx="3067808" cy="573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2" imgW="1269449" imgH="241195" progId="Equation.3">
                  <p:embed/>
                </p:oleObj>
              </mc:Choice>
              <mc:Fallback>
                <p:oleObj r:id="rId12" imgW="1269449" imgH="241195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14551" y="6136743"/>
                        <a:ext cx="3067808" cy="5735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399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4481" y="624110"/>
            <a:ext cx="9950132" cy="729202"/>
          </a:xfrm>
        </p:spPr>
        <p:txBody>
          <a:bodyPr/>
          <a:lstStyle/>
          <a:p>
            <a:r>
              <a:rPr lang="uk-UA" b="1" i="1" dirty="0"/>
              <a:t>Економічно ефективним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554480" y="1353312"/>
            <a:ext cx="9950132" cy="4557910"/>
          </a:xfrm>
        </p:spPr>
        <p:txBody>
          <a:bodyPr/>
          <a:lstStyle/>
          <a:p>
            <a:r>
              <a:rPr lang="uk-UA" dirty="0"/>
              <a:t>вважається спосіб виробництва, який мінімізує альтернативну вартість всіх видів витрат виробництва заданого обсягу продукції</a:t>
            </a:r>
          </a:p>
          <a:p>
            <a:r>
              <a:rPr lang="uk-UA" b="1" i="1" dirty="0"/>
              <a:t>Існує багато технологічно ефективних способів виробництва і лише один з них економічно ефек­тивним.</a:t>
            </a:r>
          </a:p>
          <a:p>
            <a:endParaRPr lang="uk-UA" b="1" i="1" dirty="0"/>
          </a:p>
          <a:p>
            <a:r>
              <a:rPr lang="uk-UA" dirty="0"/>
              <a:t>Нехай заробітна плата одного робітника за сезон становить 2000 грн., вартість одного технічного комплексу 5000 грн., а 1 тони добрив – 200 грн.</a:t>
            </a:r>
          </a:p>
          <a:p>
            <a:endParaRPr lang="uk-UA" dirty="0"/>
          </a:p>
          <a:p>
            <a:r>
              <a:rPr lang="uk-UA" sz="1600" dirty="0"/>
              <a:t>Проект </a:t>
            </a:r>
            <a:r>
              <a:rPr lang="uk-UA" sz="1600" b="1" i="1" dirty="0"/>
              <a:t>А</a:t>
            </a:r>
            <a:r>
              <a:rPr lang="uk-UA" sz="1600" dirty="0"/>
              <a:t> = 1*5000 + 8*2000 + 10*200 = 23000 грн. </a:t>
            </a:r>
          </a:p>
          <a:p>
            <a:r>
              <a:rPr lang="uk-UA" sz="1600" dirty="0"/>
              <a:t>Проект </a:t>
            </a:r>
            <a:r>
              <a:rPr lang="uk-UA" sz="1600" b="1" i="1" dirty="0"/>
              <a:t> Б</a:t>
            </a:r>
            <a:r>
              <a:rPr lang="uk-UA" sz="1600" dirty="0"/>
              <a:t> = 2*5000 + 4*2000 + 7*200 = 19400</a:t>
            </a:r>
            <a:r>
              <a:rPr lang="uk-UA" sz="1600" b="1" dirty="0"/>
              <a:t> </a:t>
            </a:r>
            <a:r>
              <a:rPr lang="uk-UA" sz="1600" dirty="0"/>
              <a:t>грн. </a:t>
            </a:r>
          </a:p>
          <a:p>
            <a:r>
              <a:rPr lang="uk-UA" sz="1600" dirty="0"/>
              <a:t>Проект  </a:t>
            </a:r>
            <a:r>
              <a:rPr lang="uk-UA" sz="1600" b="1" i="1" dirty="0"/>
              <a:t>В</a:t>
            </a:r>
            <a:r>
              <a:rPr lang="uk-UA" sz="1600" dirty="0"/>
              <a:t> = 3*5000 + 2*2000 + 5*200 = 20000 грн. </a:t>
            </a:r>
          </a:p>
          <a:p>
            <a:r>
              <a:rPr lang="uk-UA" sz="1600" dirty="0"/>
              <a:t>Проект  </a:t>
            </a:r>
            <a:r>
              <a:rPr lang="uk-UA" sz="1600" b="1" i="1" dirty="0"/>
              <a:t>Г</a:t>
            </a:r>
            <a:r>
              <a:rPr lang="uk-UA" sz="1600" dirty="0"/>
              <a:t> =  4*5000 + 1*2000 + 4*200 = 22800 грн.</a:t>
            </a:r>
          </a:p>
          <a:p>
            <a:pPr marL="0" indent="0">
              <a:buNone/>
            </a:pPr>
            <a:endParaRPr lang="uk-UA" dirty="0"/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632930"/>
              </p:ext>
            </p:extLst>
          </p:nvPr>
        </p:nvGraphicFramePr>
        <p:xfrm>
          <a:off x="7067314" y="3920973"/>
          <a:ext cx="4926330" cy="1615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8670">
                  <a:extLst>
                    <a:ext uri="{9D8B030D-6E8A-4147-A177-3AD203B41FA5}">
                      <a16:colId xmlns:a16="http://schemas.microsoft.com/office/drawing/2014/main" val="1644289551"/>
                    </a:ext>
                  </a:extLst>
                </a:gridCol>
                <a:gridCol w="1490036">
                  <a:extLst>
                    <a:ext uri="{9D8B030D-6E8A-4147-A177-3AD203B41FA5}">
                      <a16:colId xmlns:a16="http://schemas.microsoft.com/office/drawing/2014/main" val="3550414860"/>
                    </a:ext>
                  </a:extLst>
                </a:gridCol>
                <a:gridCol w="1268404">
                  <a:extLst>
                    <a:ext uri="{9D8B030D-6E8A-4147-A177-3AD203B41FA5}">
                      <a16:colId xmlns:a16="http://schemas.microsoft.com/office/drawing/2014/main" val="2720532355"/>
                    </a:ext>
                  </a:extLst>
                </a:gridCol>
                <a:gridCol w="1379220">
                  <a:extLst>
                    <a:ext uri="{9D8B030D-6E8A-4147-A177-3AD203B41FA5}">
                      <a16:colId xmlns:a16="http://schemas.microsoft.com/office/drawing/2014/main" val="2305129309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indent="0"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Проекти</a:t>
                      </a:r>
                      <a:endParaRPr lang="uk-UA" sz="1000" b="1" i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Кількість технічних комплексів, од./сезон 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Кількість робітників </a:t>
                      </a:r>
                      <a:r>
                        <a:rPr lang="uk-UA" sz="1200" dirty="0" err="1">
                          <a:effectLst/>
                        </a:rPr>
                        <a:t>чол</a:t>
                      </a:r>
                      <a:r>
                        <a:rPr lang="uk-UA" sz="1200" dirty="0">
                          <a:effectLst/>
                        </a:rPr>
                        <a:t>./ сезон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Кількість добрив, </a:t>
                      </a:r>
                      <a:r>
                        <a:rPr lang="uk-UA" sz="1200" dirty="0" err="1">
                          <a:effectLst/>
                        </a:rPr>
                        <a:t>тонн</a:t>
                      </a:r>
                      <a:r>
                        <a:rPr lang="uk-UA" sz="1200" dirty="0">
                          <a:effectLst/>
                        </a:rPr>
                        <a:t>/ сезон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79849236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А</a:t>
                      </a:r>
                      <a:endParaRPr lang="uk-UA" sz="1000" b="1" i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1696136"/>
                  </a:ext>
                </a:extLst>
              </a:tr>
              <a:tr h="13398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Б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0096145"/>
                  </a:ext>
                </a:extLst>
              </a:tr>
              <a:tr h="13398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269259"/>
                  </a:ext>
                </a:extLst>
              </a:tr>
              <a:tr h="13398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Г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8024857"/>
                  </a:ext>
                </a:extLst>
              </a:tr>
              <a:tr h="14097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622666"/>
                  </a:ext>
                </a:extLst>
              </a:tr>
            </a:tbl>
          </a:graphicData>
        </a:graphic>
      </p:graphicFrame>
      <p:graphicFrame>
        <p:nvGraphicFramePr>
          <p:cNvPr id="5" name="Об'є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733677"/>
              </p:ext>
            </p:extLst>
          </p:nvPr>
        </p:nvGraphicFramePr>
        <p:xfrm>
          <a:off x="7857740" y="4178492"/>
          <a:ext cx="282575" cy="21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79279" imgH="215806" progId="Equation.3">
                  <p:embed/>
                </p:oleObj>
              </mc:Choice>
              <mc:Fallback>
                <p:oleObj r:id="rId2" imgW="279279" imgH="215806" progId="Equation.3">
                  <p:embed/>
                  <p:pic>
                    <p:nvPicPr>
                      <p:cNvPr id="5" name="Об'є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740" y="4178492"/>
                        <a:ext cx="282575" cy="21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'є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372163"/>
              </p:ext>
            </p:extLst>
          </p:nvPr>
        </p:nvGraphicFramePr>
        <p:xfrm>
          <a:off x="9302492" y="3961153"/>
          <a:ext cx="288925" cy="21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91847" imgH="215713" progId="Equation.3">
                  <p:embed/>
                </p:oleObj>
              </mc:Choice>
              <mc:Fallback>
                <p:oleObj r:id="rId4" imgW="291847" imgH="215713" progId="Equation.3">
                  <p:embed/>
                  <p:pic>
                    <p:nvPicPr>
                      <p:cNvPr id="6" name="Об'є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492" y="3961153"/>
                        <a:ext cx="288925" cy="21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'є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57442"/>
              </p:ext>
            </p:extLst>
          </p:nvPr>
        </p:nvGraphicFramePr>
        <p:xfrm>
          <a:off x="10664948" y="3956688"/>
          <a:ext cx="2889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291973" imgH="228501" progId="Equation.3">
                  <p:embed/>
                </p:oleObj>
              </mc:Choice>
              <mc:Fallback>
                <p:oleObj r:id="rId6" imgW="291973" imgH="228501" progId="Equation.3">
                  <p:embed/>
                  <p:pic>
                    <p:nvPicPr>
                      <p:cNvPr id="7" name="Об'є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4948" y="3956688"/>
                        <a:ext cx="2889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кутник 7"/>
          <p:cNvSpPr/>
          <p:nvPr/>
        </p:nvSpPr>
        <p:spPr>
          <a:xfrm>
            <a:off x="1892595" y="4540102"/>
            <a:ext cx="5039833" cy="37214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62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8" grpId="0" animBg="1"/>
    </p:bldLst>
  </p:timing>
</p:sld>
</file>

<file path=ppt/theme/theme1.xml><?xml version="1.0" encoding="utf-8"?>
<a:theme xmlns:a="http://schemas.openxmlformats.org/drawingml/2006/main" name="Пасмо">
  <a:themeElements>
    <a:clrScheme name="Пасмо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Пасмо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смо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2465</TotalTime>
  <Words>2204</Words>
  <Application>Microsoft Office PowerPoint</Application>
  <PresentationFormat>Широкий екран</PresentationFormat>
  <Paragraphs>356</Paragraphs>
  <Slides>25</Slides>
  <Notes>2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8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25</vt:i4>
      </vt:variant>
    </vt:vector>
  </HeadingPairs>
  <TitlesOfParts>
    <vt:vector size="35" baseType="lpstr">
      <vt:lpstr>Arial</vt:lpstr>
      <vt:lpstr>Calibri</vt:lpstr>
      <vt:lpstr>Cambria Math</vt:lpstr>
      <vt:lpstr>Century Gothic</vt:lpstr>
      <vt:lpstr>Tahoma</vt:lpstr>
      <vt:lpstr>Times New Roman</vt:lpstr>
      <vt:lpstr>Wingdings</vt:lpstr>
      <vt:lpstr>Wingdings 3</vt:lpstr>
      <vt:lpstr>Пасмо</vt:lpstr>
      <vt:lpstr>Equation.3</vt:lpstr>
      <vt:lpstr>Лекція 6 ФІРМА ЯК МІКРОЕКОНОМІЧНИЙ СУБ’ЄКТ.  МЕТА ВИРОБНИЦТВА.  ОБМЕЖЕННЯ ВИРОБНИКА У КОРОТКОСТРОКОВОМУ ПЕРІОДІ</vt:lpstr>
      <vt:lpstr>1. Теорія виробництва. Поняття виробничої функції</vt:lpstr>
      <vt:lpstr>Припущення:</vt:lpstr>
      <vt:lpstr>Презентація PowerPoint</vt:lpstr>
      <vt:lpstr>Згідно з теорією факторів виробництва:</vt:lpstr>
      <vt:lpstr>Часові періоди</vt:lpstr>
      <vt:lpstr>Презентація PowerPoint</vt:lpstr>
      <vt:lpstr>Виробнича функція</vt:lpstr>
      <vt:lpstr>Економічно ефективним</vt:lpstr>
      <vt:lpstr>2. Теорії витрат виробництва і прибутків. Мета виробництва</vt:lpstr>
      <vt:lpstr>Явні витрати</vt:lpstr>
      <vt:lpstr>Прибуток</vt:lpstr>
      <vt:lpstr>Економічні витрати</vt:lpstr>
      <vt:lpstr>Мета фірми</vt:lpstr>
      <vt:lpstr>3. Виробнича функція з одним змінним фактором. Закон спадної віддачі</vt:lpstr>
      <vt:lpstr>Показники сукупного, середнього та граничного продуктів</vt:lpstr>
      <vt:lpstr>Презентація PowerPoint</vt:lpstr>
      <vt:lpstr>Конфігурація кривих продукту</vt:lpstr>
      <vt:lpstr>4. Короткострокові витрати виробництва та їх чинники</vt:lpstr>
      <vt:lpstr>Змінні витрати VC – Variable Costs</vt:lpstr>
      <vt:lpstr>Сукупні витрати (витрати на весь обсяг продукції)</vt:lpstr>
      <vt:lpstr>Витрати на одиницю продукції</vt:lpstr>
      <vt:lpstr>Середні витрати (витрати на одиницю обсягу продукції)</vt:lpstr>
      <vt:lpstr>Презентація PowerPoint</vt:lpstr>
      <vt:lpstr>Презентація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6. ЗМІНА РІВНОВАГИ СПОЖИВАЧА. ІНДИВІДУАЛЬНИЙ ТА РИНКОВИЙ ПОПИТ</dc:title>
  <dc:creator>Дмитро Нікитенко</dc:creator>
  <cp:lastModifiedBy>Дмитро Нікитенко</cp:lastModifiedBy>
  <cp:revision>148</cp:revision>
  <dcterms:created xsi:type="dcterms:W3CDTF">2019-09-21T13:30:46Z</dcterms:created>
  <dcterms:modified xsi:type="dcterms:W3CDTF">2023-10-26T08:42:08Z</dcterms:modified>
</cp:coreProperties>
</file>