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49" d="100"/>
          <a:sy n="49" d="100"/>
        </p:scale>
        <p:origin x="6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94165" y="969579"/>
            <a:ext cx="8915399" cy="2262781"/>
          </a:xfrm>
        </p:spPr>
        <p:txBody>
          <a:bodyPr/>
          <a:lstStyle/>
          <a:p>
            <a:r>
              <a:rPr lang="uk-UA" dirty="0" smtClean="0"/>
              <a:t>МЕТОДИЧНІ ОСНОВИ ПЛАНУВАННЯ ПРОЕКТУ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                                                    ПРОФЕСОР КАФЕДРИ ТУРИЗМУ, ДОКУМЕНТНИХ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ТА МІЖКУЛЬТУРНИХ КОМУНІКАЦІЙ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                     А.В. 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114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652897"/>
          </a:xfrm>
        </p:spPr>
        <p:txBody>
          <a:bodyPr/>
          <a:lstStyle/>
          <a:p>
            <a:r>
              <a:rPr lang="uk-UA" dirty="0" smtClean="0"/>
              <a:t>          СКЛАДОВІ ПЛАНУ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828800" y="1313792"/>
            <a:ext cx="9155550" cy="5418083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ПІДСТАВА ДЛЯ ВИКОНАННЯ ПРОЕКТУ</a:t>
            </a:r>
          </a:p>
          <a:p>
            <a:r>
              <a:rPr lang="uk-UA" sz="2000" dirty="0" smtClean="0"/>
              <a:t>ОПИСАННЯ ПІДХОДУ ДО УПРАВЛІННЯ ПРОЕКТОМ</a:t>
            </a:r>
          </a:p>
          <a:p>
            <a:r>
              <a:rPr lang="uk-UA" sz="2000" dirty="0" smtClean="0"/>
              <a:t>КОНСТАТАЦІЯ ЦІЛЕЙ</a:t>
            </a:r>
          </a:p>
          <a:p>
            <a:r>
              <a:rPr lang="uk-UA" sz="2000" dirty="0" smtClean="0"/>
              <a:t>ІЄРАРХІЧНІ СТРУКТУРИ РОБІТ</a:t>
            </a:r>
          </a:p>
          <a:p>
            <a:r>
              <a:rPr lang="uk-UA" sz="2000" dirty="0" smtClean="0"/>
              <a:t>ОЦІНКА ВАРТОСТІ. ПЛАНОВІ ДАТИ ПОЧАТКУ І ЗАВЕРШЕННЯ РОБІТ</a:t>
            </a:r>
          </a:p>
          <a:p>
            <a:r>
              <a:rPr lang="uk-UA" sz="2000" dirty="0" smtClean="0"/>
              <a:t>РОЗПОДІЛ ВАРТОСТІ ПРОЕКТУ ЗА ЧАСОМ</a:t>
            </a:r>
          </a:p>
          <a:p>
            <a:r>
              <a:rPr lang="uk-UA" sz="2000" dirty="0" smtClean="0"/>
              <a:t>МЕТОДИ ОЦІНКИ ВИКОНАННЯ ЗА ТЕРМІНАМИ І ВАРТІСТЮ РОБІТ</a:t>
            </a:r>
          </a:p>
          <a:p>
            <a:r>
              <a:rPr lang="uk-UA" sz="2000" dirty="0" smtClean="0"/>
              <a:t>ОСНОВНІ КОНТРОЛЬНІ ПОДІЇ ТА ЇХ ПЛАНОВІ ДАТИ</a:t>
            </a:r>
          </a:p>
          <a:p>
            <a:r>
              <a:rPr lang="uk-UA" sz="2000" dirty="0" smtClean="0"/>
              <a:t>ОСНОВНИЙ ТА НЕОБХІДНИЙ ПЕРСОНАЛ</a:t>
            </a:r>
          </a:p>
          <a:p>
            <a:r>
              <a:rPr lang="uk-UA" sz="2000" dirty="0" smtClean="0"/>
              <a:t>ПЛАНИ УПРАВЛІННЯ СКЛАДОВИМИ ПРОЕКТУ</a:t>
            </a:r>
          </a:p>
          <a:p>
            <a:r>
              <a:rPr lang="uk-UA" sz="2000" dirty="0" smtClean="0"/>
              <a:t>ОСНОВНІ РИЗИКИ ТА ПЛАНИ РЕАКЦІЇ НА НИХ</a:t>
            </a:r>
          </a:p>
          <a:p>
            <a:r>
              <a:rPr lang="uk-UA" sz="2000" dirty="0" smtClean="0"/>
              <a:t>ВІДКРИТІ ПИТАННЯ ТА ВІДКЛАДЕНІ РІШЕННЯ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84628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5282" y="110360"/>
            <a:ext cx="9439329" cy="143466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АЛГОРИТМ РОЗРОБКИ ПРОЕКТНО- КОШТОРИСНОЇ ДОКУМЕНТАЦІЇ ПРОЕКТУ-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НОВОГО  ГОТЕЛЮ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907628" y="1702676"/>
            <a:ext cx="9596983" cy="4950372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1. ПІДГОТОВКА РОБОЧОГО ПРОЕКТУ І ДОДАТКІВ – ЗДІЙСНЮЄ ПРОЕКТНА ОРГАНІЗАЦІЯ, ЩО ГОТУВАЛА ПОПЕРЕДНІЙ КОШТОРИС, ТРИВАЄ БІЛЯ 3 МІСЯЦІВ; ОПЛАТА ПОСЛУГ ПО 25% НАПОЧАТКУ І ЧЕРЕЗ МІСЯЦЬ І 50% -ПО ПРЕДСТАВЛЕННЮ</a:t>
            </a:r>
          </a:p>
          <a:p>
            <a:r>
              <a:rPr lang="uk-UA" dirty="0" smtClean="0"/>
              <a:t>ПЕРЕГОВОРИ ПРО ОРЕНДУ ЗЕМЛІ- ПЕРЕДБАЧЕНИЙ РОЗВИТОК ІНФРАСТРУКТУРИ  РАЙОНУ ВІДНОСЯТЬ НА СТАТТЮ «ВИТРАТИ РЕЗЕРВІВ»</a:t>
            </a:r>
          </a:p>
          <a:p>
            <a:r>
              <a:rPr lang="uk-UA" dirty="0" smtClean="0"/>
              <a:t>ІНЖЕНЕРНЕ ЗАБЕЗПЕЧЕННЯ НА ПОЧАТКУ БУДІВНИЦТВА – БІЛЯ 6 МІСЯЦІВ,ПОЧАТОК – 12% ВАРТОСТІ, 3-МІСЯЦЬ – 24%, НАПРИКІНЦІ – 64%</a:t>
            </a:r>
          </a:p>
          <a:p>
            <a:r>
              <a:rPr lang="uk-UA" dirty="0" smtClean="0"/>
              <a:t>БУДІВНИЦТВО  КОРПУСІВ ГОТЕЛЮ – ФУНДАМЕНТ, ЗВЕДЕННЯ СТІН, МОНТАЖНІ РОБОТИ. КОМУНІКАЦІЇ. ОПОРЯДЖУВАЛЬНІ РОБОТИ</a:t>
            </a:r>
          </a:p>
          <a:p>
            <a:r>
              <a:rPr lang="uk-UA" dirty="0" smtClean="0"/>
              <a:t>ІНЖЕНЕРНЕ ЗАБЕЗПЕЧЕННЯ НАПРИКІНЦІ БУДІВНИЦТВА- БІЛЯ 6 МІСЯЦІВ, ВИПЛАТИ ЩОМІСЯЦЯ РІВНИМИ ЧАСТКАМИ, ВІДОБРАЖАЄТЬСЯ ШЛЯХОМ СПИСАННЯ НА СОБІВАРТІСТЬ</a:t>
            </a:r>
          </a:p>
          <a:p>
            <a:r>
              <a:rPr lang="uk-UA" dirty="0" smtClean="0"/>
              <a:t>БЛАГОУСТРІЙ ТЕРИТОРІЙ ТА БУДІВНИЦТВО АВТОСТОЯНКИ – БІЛЯ 45 ДНІВ</a:t>
            </a:r>
          </a:p>
          <a:p>
            <a:r>
              <a:rPr lang="uk-UA" dirty="0" smtClean="0"/>
              <a:t>ІНШІ ВИТРАТИ ПЕРІОДУ БУДІВНИЦТВА </a:t>
            </a:r>
          </a:p>
          <a:p>
            <a:r>
              <a:rPr lang="uk-UA" dirty="0" smtClean="0"/>
              <a:t>ЕТАП  «ВИРОБНИЦТВО»  - ДАТИ ЗДАЧІ В ЕКСПЛУАТАЦІЮ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753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9421" y="252248"/>
            <a:ext cx="9045192" cy="740980"/>
          </a:xfrm>
        </p:spPr>
        <p:txBody>
          <a:bodyPr/>
          <a:lstStyle/>
          <a:p>
            <a:r>
              <a:rPr lang="uk-UA" dirty="0" smtClean="0"/>
              <a:t>  УПРАВЛІННЯ ЗМІНАМИ В ПРОЕКТАХ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19352" y="1245475"/>
            <a:ext cx="10385261" cy="4603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/>
              <a:t>                      ПІД УПРАВЛІННЯМ ЗМІНАМИ РОЗУМІЮТЬ ПРОЦЕС :</a:t>
            </a:r>
          </a:p>
          <a:p>
            <a:pPr marL="0" indent="0">
              <a:buNone/>
            </a:pPr>
            <a:endParaRPr lang="uk-UA" sz="2000" dirty="0" smtClean="0"/>
          </a:p>
          <a:p>
            <a:r>
              <a:rPr lang="uk-UA" sz="2000" dirty="0" smtClean="0"/>
              <a:t>ПРОГНОЗУВАННЯ І ПЛАНУВАННЯ МАЙБУТНІХ ЗМІН</a:t>
            </a:r>
          </a:p>
          <a:p>
            <a:r>
              <a:rPr lang="uk-UA" sz="2000" dirty="0" smtClean="0"/>
              <a:t>РЕЄСТРАЦІЯ ВСІХ ПОТЕНЦІЙНИХ ЗМІН ДЛЯ ОЦІНКИ ЇХ НАСЛІДКІВ</a:t>
            </a:r>
          </a:p>
          <a:p>
            <a:r>
              <a:rPr lang="uk-UA" sz="2000" dirty="0" smtClean="0"/>
              <a:t>СХВАЛЕННЯ ДОПУСТИМИХ ВІДХИЛЕНЬ</a:t>
            </a:r>
          </a:p>
          <a:p>
            <a:r>
              <a:rPr lang="uk-UA" sz="2000" dirty="0" smtClean="0"/>
              <a:t>ОРГАНІЗАЦІЯ МОНІТОРИНГУ </a:t>
            </a:r>
          </a:p>
          <a:p>
            <a:r>
              <a:rPr lang="uk-UA" sz="2000" dirty="0" smtClean="0"/>
              <a:t> КООРДИНАЦІЇ ДІЯЛЬНОСТІ ВИКОНАВЦІВ, ЯКІ РЕАЛІЗУЮТЬ ЗМІНИ В ПРОЕКТІ</a:t>
            </a:r>
          </a:p>
          <a:p>
            <a:r>
              <a:rPr lang="uk-UA" sz="2000" dirty="0" smtClean="0"/>
              <a:t>СТВОРЕННЯ ОПИСУ БАЗОВОГО, ПОЧАТКОВОГО СТАНУ СИСТЕМИ, ЇЇ КОНФІГУРАЦІЇ   ДЛЯ НАСТУПНИХ ДІЙ – ЦЕ КОМПЛЕКС ТЕХНІЧНОЇ ДОКУМЕНГТАЦІЇ, ЯКА ХАРАКТЕРИЗУЄ ЗАГАЛЬНИЙ СТАН ВІДПОВІДНОЇ СИСТЕМИ В ПЕВНИЙ МОМЕНТ ЧАСУ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09377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СУТНІСТЬ ПРОЦЕСУ УПРАВЛІННЯ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ЗМІНАМИ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92924" y="2133600"/>
            <a:ext cx="8911687" cy="472440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ІДЕНТИФІКАЦІЯ ВСІХ АСПЕКТІВ ПРОЕКТУ, ЯКІ ПІДПАДАЮТЬ ПІД УПРАВЛІННЯ ЗМІНАМИ</a:t>
            </a:r>
          </a:p>
          <a:p>
            <a:r>
              <a:rPr lang="uk-UA" sz="2000" dirty="0" smtClean="0"/>
              <a:t>ОТРИМАННЯ КЕРІВНИКОМ ТА ВИКОНАВЦЯМИ ПРОЕКТУ РЕЗУЛЬТАТІВ ЗМІН</a:t>
            </a:r>
          </a:p>
          <a:p>
            <a:r>
              <a:rPr lang="uk-UA" sz="2000" dirty="0" smtClean="0"/>
              <a:t>РОЗГЛЯД ПРОЕКТУ ЗМІН СТЕЙКХОЛДЕРАМИ ТА ВНЕСЕННЯ НЕОБХІДНИХ ПОПРАВОК</a:t>
            </a:r>
          </a:p>
          <a:p>
            <a:r>
              <a:rPr lang="uk-UA" sz="2000" dirty="0" smtClean="0"/>
              <a:t>ФОРМАЛЬНЕ СХВАЛЕННЯ ПРОЕКТА ЗМІН ЗАЦІКАВЛЕНИМИ УЧАСНИКАМИ</a:t>
            </a:r>
          </a:p>
          <a:p>
            <a:r>
              <a:rPr lang="uk-UA" sz="2000" dirty="0" smtClean="0"/>
              <a:t>ФІКСАЦІЯ ЗАПИТІВ НА ВНЕСЕННЯ ЗМІН ДО ПРОЕКТУ</a:t>
            </a:r>
          </a:p>
          <a:p>
            <a:r>
              <a:rPr lang="uk-UA" sz="2000" dirty="0" smtClean="0"/>
              <a:t>ОЦІНКА ЗАПИТІВ ТА ФОРМУВІАННЯ ПРОПОЗИЦІЙ </a:t>
            </a:r>
          </a:p>
          <a:p>
            <a:r>
              <a:rPr lang="uk-UA" sz="2000" dirty="0" smtClean="0"/>
              <a:t>ВНЕСЕННЯ ЗМІН ДО ПРОЕКТУ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17819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СТАДІЇ УПРАВЛІННЯ ЗМІНАМИ В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ПРОЕКТНІЙ ДІЯЛЬНОСТІ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1. АНАЛІЗ ПОТОЧНОГО СТАНУ СПРАВ В РЕАЛІЗАЦІЇ ПРОЕКТУ</a:t>
            </a:r>
          </a:p>
          <a:p>
            <a:endParaRPr lang="uk-UA" sz="2000" dirty="0"/>
          </a:p>
          <a:p>
            <a:r>
              <a:rPr lang="uk-UA" sz="2000" dirty="0" smtClean="0"/>
              <a:t>ВИЗНАЧЕННЯ КІНЦЕВОЇ МЕТИ І СКЛАДАННЯ ПЛАНУ ПРОВЕДЕННЯ РЕФОРМ</a:t>
            </a:r>
          </a:p>
          <a:p>
            <a:endParaRPr lang="uk-UA" sz="2000" dirty="0"/>
          </a:p>
          <a:p>
            <a:r>
              <a:rPr lang="uk-UA" sz="2000" dirty="0" smtClean="0"/>
              <a:t>ПІДКЛЮЧЕННЯ ДО РОБОТИ НЕОБХІДНОЇ КІЛЬКОСТІ СПІВРОБІТНИКІВ</a:t>
            </a:r>
          </a:p>
          <a:p>
            <a:endParaRPr lang="uk-UA" sz="2000" dirty="0"/>
          </a:p>
          <a:p>
            <a:r>
              <a:rPr lang="uk-UA" sz="2000" dirty="0" smtClean="0"/>
              <a:t>ВІДСТЕЖЕННЯ І ЗАКРІПЛЕННЯ ОТРИМАНИХ РЕЗУЛЬТАТІВ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94201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576813"/>
            <a:ext cx="8911687" cy="1280890"/>
          </a:xfrm>
        </p:spPr>
        <p:txBody>
          <a:bodyPr>
            <a:normAutofit/>
          </a:bodyPr>
          <a:lstStyle/>
          <a:p>
            <a:r>
              <a:rPr lang="uk-UA" dirty="0" smtClean="0"/>
              <a:t> ВИДИ ЗМІН, ЩО МОЖУТЬ ВИНИКНУТИ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В ХОДІ РЕАЛІЗАЦІЇ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86910" y="2133600"/>
            <a:ext cx="9817702" cy="4078014"/>
          </a:xfrm>
        </p:spPr>
        <p:txBody>
          <a:bodyPr/>
          <a:lstStyle/>
          <a:p>
            <a:r>
              <a:rPr lang="uk-UA" dirty="0" smtClean="0"/>
              <a:t>ВМІСТ ПРОДУКТУ – СКЛАД І СПЕЦИФІКАЦІЯ ЕЛЕМЕНТІВ ПРОДУКТУ, ПОСЛУГИ</a:t>
            </a:r>
          </a:p>
          <a:p>
            <a:r>
              <a:rPr lang="uk-UA" dirty="0" smtClean="0"/>
              <a:t>ЗМІСТ ПРОЕКТУ – СКЛАД ЗМІСТ РОБІТ ПО ПРОЕКТУ – ЧИСЕЛЬНИХ ПОЛІПШЕНЬ НА ПРОХАННЯ ЗАМОВНИКА, ОСОБЛИВО В ІНВЕСТИЦІЙНИХ ПРОЕКТАХ</a:t>
            </a:r>
          </a:p>
          <a:p>
            <a:r>
              <a:rPr lang="uk-UA" dirty="0" smtClean="0"/>
              <a:t>ТЕРМІНІВ ТА ВАРТОСТІ ПРОЕКТУ</a:t>
            </a:r>
          </a:p>
          <a:p>
            <a:r>
              <a:rPr lang="uk-UA" dirty="0" smtClean="0"/>
              <a:t>ПРОЦЕДУР УПРАВЛІННЯ ПРОЕКТОМ</a:t>
            </a:r>
          </a:p>
          <a:p>
            <a:r>
              <a:rPr lang="uk-UA" dirty="0" smtClean="0"/>
              <a:t>ЯК НАСЛІДОК НА РЕАКЦІЮ НА НАСТАННЯ РИЗИКОВИХ ПОДІЙ</a:t>
            </a:r>
          </a:p>
          <a:p>
            <a:pPr marL="0" indent="0">
              <a:buNone/>
            </a:pPr>
            <a:r>
              <a:rPr lang="uk-UA" dirty="0" smtClean="0"/>
              <a:t>                                     ЗМІНИ, ЯК ПРАВИЛО, ВПЛИВАЮТЬ НА :</a:t>
            </a:r>
          </a:p>
          <a:p>
            <a:r>
              <a:rPr lang="uk-UA" dirty="0" smtClean="0"/>
              <a:t>ЦІННІСТЬ, ЕФЕКТИВНІСТЬ ПРОЕКТУ ТА ЯКІСТЬ ВИКОНАННЯ РОБІТ</a:t>
            </a:r>
          </a:p>
          <a:p>
            <a:r>
              <a:rPr lang="uk-UA" dirty="0" smtClean="0"/>
              <a:t>ТРИВАЛІСТЬ ТА ТЕРМІНИ ЗАВЕРШЕННЯ ПРОЕКТУ</a:t>
            </a:r>
          </a:p>
          <a:p>
            <a:r>
              <a:rPr lang="uk-UA" dirty="0" smtClean="0"/>
              <a:t>ВАРТІСТЬ І БЮДЖЕТ ПРОЕКТУ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3867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9421" y="268014"/>
            <a:ext cx="9045191" cy="163698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ДОКУМЕНТИ РЕГЛАМЕНТАЦІЇ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ПРОХОДЖЕННЯ ЗМІН (ЗАРУБІЖНА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    ПРАКТИКА)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29255" y="1905001"/>
            <a:ext cx="9975357" cy="466922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uk-UA" sz="2400" dirty="0" smtClean="0"/>
              <a:t>ЗВІТ ПРО ПРОБЛЕМУ -(</a:t>
            </a:r>
            <a:r>
              <a:rPr lang="en-US" sz="2400" dirty="0" smtClean="0"/>
              <a:t>PROBLEM REPORT</a:t>
            </a:r>
            <a:r>
              <a:rPr lang="uk-UA" sz="2400" dirty="0" smtClean="0"/>
              <a:t>) – ОПИС ПРОБЛЕМИ, ЩО ВИНИКАЄ А ПРОЦЕСІ РЕАЛІЗАЦІЇ ПРОЕКТУ; ФОРМУЄТЬСЯ НА ПОЧАТКОВІЙ СТАДІЇ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ЗАПИТ НА ЗДІЙСНЕННЯ ЗМІНИ – (</a:t>
            </a:r>
            <a:r>
              <a:rPr lang="en-US" sz="2400" dirty="0" smtClean="0"/>
              <a:t>CHANGE REQUEST</a:t>
            </a:r>
            <a:r>
              <a:rPr lang="uk-UA" sz="2400" dirty="0" smtClean="0"/>
              <a:t>)</a:t>
            </a:r>
            <a:r>
              <a:rPr lang="en-US" sz="2400" dirty="0" smtClean="0"/>
              <a:t> </a:t>
            </a:r>
            <a:endParaRPr lang="uk-UA" sz="2400" dirty="0" smtClean="0"/>
          </a:p>
          <a:p>
            <a:pPr marL="457200" indent="-457200">
              <a:buAutoNum type="arabicPeriod"/>
            </a:pPr>
            <a:r>
              <a:rPr lang="uk-UA" sz="2400" dirty="0" smtClean="0"/>
              <a:t>ОПИС ПЕРЕДБАЧУВАНОЇ ЗМІНИ – (</a:t>
            </a:r>
            <a:r>
              <a:rPr lang="en-US" sz="2400" dirty="0" smtClean="0"/>
              <a:t>CHANGE PROPOSAL FORM</a:t>
            </a:r>
            <a:r>
              <a:rPr lang="uk-UA" sz="2400" dirty="0" smtClean="0"/>
              <a:t>)</a:t>
            </a:r>
            <a:r>
              <a:rPr lang="en-US" sz="2400" dirty="0" smtClean="0"/>
              <a:t> – </a:t>
            </a:r>
            <a:r>
              <a:rPr lang="uk-UA" sz="2400" dirty="0" smtClean="0"/>
              <a:t>ІНФОРМАЦІЯ ПРО ЗМІНУ ПРОЕКТУ, ЙОГО ПОТОЧНИЙ СТАТУС, ІНІЦІАТОРІВ ТА ВІДПОВІДАЛЬНИХ ЗА ВИКОНАННЯ І КОНТРОЛЬ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ЗАЯВКА НА ЗМІНУ – (</a:t>
            </a:r>
            <a:r>
              <a:rPr lang="en-US" sz="2400" dirty="0" smtClean="0"/>
              <a:t>CHANGE ORDER</a:t>
            </a:r>
            <a:r>
              <a:rPr lang="uk-UA" sz="2400" dirty="0" smtClean="0"/>
              <a:t>)- ПИСЬМОВИЙ НАКАЗ ПОСАДОВОЇ ОСОБИ ПРО ЗМІНИ ДО ПРОЕКТУ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03767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2484" y="2058750"/>
            <a:ext cx="8982128" cy="936698"/>
          </a:xfrm>
        </p:spPr>
        <p:txBody>
          <a:bodyPr/>
          <a:lstStyle/>
          <a:p>
            <a:r>
              <a:rPr lang="uk-UA" dirty="0" smtClean="0"/>
              <a:t>              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6207" y="3530129"/>
            <a:ext cx="5198404" cy="1798616"/>
          </a:xfrm>
        </p:spPr>
        <p:txBody>
          <a:bodyPr/>
          <a:lstStyle/>
          <a:p>
            <a:r>
              <a:rPr lang="uk-UA" dirty="0" smtClean="0"/>
              <a:t>                                                                </a:t>
            </a:r>
            <a:r>
              <a:rPr lang="en-US" dirty="0" smtClean="0"/>
              <a:t>   </a:t>
            </a:r>
            <a:r>
              <a:rPr lang="en-US" sz="2400" dirty="0" smtClean="0"/>
              <a:t>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24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1. ПЛАНУВАННЯ ТА КОНТРОЛЬ В УПРАВЛІННІ ПРОЕКТАМИ</a:t>
            </a:r>
          </a:p>
          <a:p>
            <a:r>
              <a:rPr lang="uk-UA" sz="2400" dirty="0" smtClean="0"/>
              <a:t>2. ВИДИ ПЛАНІВ ТА СУЧАСНІ ТЕНДЕНЦІЇ В ПЛАНУВАННІ ПРОЕКТІВ</a:t>
            </a:r>
          </a:p>
          <a:p>
            <a:r>
              <a:rPr lang="uk-UA" sz="2400" dirty="0" smtClean="0"/>
              <a:t>3. РОЗРОБКА ПРОЕКТНО-КОШТОРИСНОЇ ДОКУМЕНТАЦІЇ</a:t>
            </a:r>
          </a:p>
          <a:p>
            <a:r>
              <a:rPr lang="uk-UA" sz="2400" dirty="0" smtClean="0"/>
              <a:t>4. УПРАВЛІННЯ ЗМІНАМИ ЗА ПРОЕКТОМ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00159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ПРОЦЕС ПЛАНУВАННЯ ПРОЕКТІВ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92924" y="2133599"/>
            <a:ext cx="8911687" cy="4503683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ЦЕ ПРОЦЕС, ЯКИЙ ПЕРЕДБАЧАЄ ВИЗНАЧЕННЯ ЦІЛЕЙ І ПАРАМЕТРІВ ВЗАЄМОДІЇ МІЖ РОБОТАМИ ТА УЧАСНИКАМИ ПРОЕКТУ, РОЗПОДІЛ РЕСУРСІВ ТА ВИБІР І ПРИЙНЯТТЯ ОРГАНІЗАЦІЙНИХ, ЕКОНОМІЧНИХ, ТЕХНОЛОГІЧНИХ РІШЕНЬ ДЛЯ ДОСЯГНЕННЯ ПОСТАВЛЕНИХ ЦІЛЕЙ ПРОЕКТУ</a:t>
            </a:r>
          </a:p>
          <a:p>
            <a:r>
              <a:rPr lang="uk-UA" sz="2800" smtClean="0"/>
              <a:t>РОЗРОБКА ПЛАНІВ ПО ПРОЕКТУ ОХОПЛЮЄ ВСІ ЄТАПИ ЙОГО ЖИТТЄВОГО ЦИКЛУ – ВІД ІНІЦІАЦІЇ ДО ЗАВЕРШЕННЯ ПРОЕКТУ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37686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ЕТАПИ ПЛАНУВАННЯ ПО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РОЗРОБКА ЗАГАЛЬНИХ ЦІДЕЙ ПО ПРОЕКТУ</a:t>
            </a:r>
          </a:p>
          <a:p>
            <a:r>
              <a:rPr lang="uk-UA" sz="2400" dirty="0" smtClean="0"/>
              <a:t>ВИЗНАЧЕННЯ КОНКРЕТНИХ ЦІЛЕЙ ЗА ПЕРІОДАМИ З ПОДАЛЬШОЮ ДЕТАЛІЗАЦІЄЮ</a:t>
            </a:r>
          </a:p>
          <a:p>
            <a:r>
              <a:rPr lang="uk-UA" sz="2400" dirty="0" smtClean="0"/>
              <a:t>ВИЗНАЧЕННЯ ШЛЯХІВ ТА СПОСОБІВ ЇХ ДОСЯГНЕННЯ</a:t>
            </a:r>
          </a:p>
          <a:p>
            <a:r>
              <a:rPr lang="uk-UA" sz="2400" dirty="0" smtClean="0"/>
              <a:t>КОНТРОЛЬ ЗА ПРОЦЕСОМ ДОСЯГНЕННЯ ПОСТАВЛЕНИХ ЦІЛЕЙ ШЛЯХОМ СПІВСТАВЛЕННЯ ПЛАНОВИХ ПОКАЗНИКІВ З ФАКТИЧНИМИ, ТА КОРИГУВАННЯ ПОКАЗНИКІВ ЗА ПОТРЕБИ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1823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ФУНКЦІІ ПЛАНУВАННЯ В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ПРОЕКТНІЙ ДІЯЛЬНОСТІ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400" dirty="0" smtClean="0"/>
              <a:t>ФУНКЦІЯ ПЛАНУВАННЯ – ВИРІШЕННЯ ПИТАНЬ, ЩО Є ОСНОВОЮ ПРИЙНЯТТЯ УПРАВЛІНСЬКИХ РІШЕНЬ :</a:t>
            </a:r>
            <a:endParaRPr lang="en-US" sz="2400" dirty="0" smtClean="0"/>
          </a:p>
          <a:p>
            <a:pPr marL="0" indent="0">
              <a:buNone/>
            </a:pPr>
            <a:endParaRPr lang="uk-UA" sz="2400" dirty="0" smtClean="0"/>
          </a:p>
          <a:p>
            <a:r>
              <a:rPr lang="uk-UA" sz="2400" dirty="0" smtClean="0"/>
              <a:t>ЩО ПОВИННО БУТИ ЗРОБЛЕНО І ДЛЯ ЧОГО</a:t>
            </a:r>
            <a:r>
              <a:rPr lang="en-US" sz="2400" dirty="0" smtClean="0"/>
              <a:t>?</a:t>
            </a:r>
          </a:p>
          <a:p>
            <a:endParaRPr lang="uk-UA" sz="2400" dirty="0" smtClean="0"/>
          </a:p>
          <a:p>
            <a:r>
              <a:rPr lang="uk-UA" sz="2400" dirty="0" smtClean="0"/>
              <a:t>КОЛИ ЦЕ БУДЕ ЗРОБЛЕНО І ХТО ЦЕ ЗРОБИТЬ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endParaRPr lang="uk-UA" sz="2400" dirty="0" smtClean="0"/>
          </a:p>
          <a:p>
            <a:r>
              <a:rPr lang="uk-UA" sz="2400" dirty="0" smtClean="0"/>
              <a:t>ДЕ ЦЕ БУДЕ ЗРОБЛЕНО І ЩО ДЛЯ ЦЬОГО НЕОБХІДНО</a:t>
            </a:r>
            <a:r>
              <a:rPr lang="en-US" sz="2400" dirty="0" smtClean="0"/>
              <a:t>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27812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АЛГОРИТМ ПЛАНУВАННЯ ПРОЕКТІВ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24303" y="1308539"/>
            <a:ext cx="10867697" cy="5423338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/>
              <a:t>ВИЗНАЧЕННЯ ЦІЛЕЙ, ЗАДАЧ ПРОЕКТУ, РОЗРАХУНОК ТЕХНІКО-ЕКОНОМІЧНИХ ПОКАЗНИКІВ ДЛЯ ОБГРУНТУВАННЯ ПРОЕКТУ, ВИЗНАЧЕННЯ ПОТРЕБИ В РЕСУРСАХ, ТРИВАЛОСТІ ТА СПЕЦИФІКАЦІЇ  ВИКОНУВАНИХ РОБІТ, ЕТАПІВ ПРОЕКТУ</a:t>
            </a:r>
          </a:p>
          <a:p>
            <a:r>
              <a:rPr lang="uk-UA" sz="2400" dirty="0" smtClean="0"/>
              <a:t>СТРУКТУРИЗАЦІЯ ПРОЕКТУ</a:t>
            </a:r>
          </a:p>
          <a:p>
            <a:r>
              <a:rPr lang="uk-UA" sz="2400" dirty="0" smtClean="0"/>
              <a:t>ПРИЙНЯТТЯ ОРГАНІЗАЦІЙНО-ТЕХНОЛОГІЧНИХ РІШЕНЬ</a:t>
            </a:r>
          </a:p>
          <a:p>
            <a:r>
              <a:rPr lang="uk-UA" sz="2400" dirty="0" smtClean="0"/>
              <a:t>ОЦІНКА РЕАЛІЦУЄМОСТІ ПРОЕКТУ, ОПТИМІЗАЦІЯ ПО ТЕРМІНАХ І КРИТЕРІЯХ ЯКОСТІ ВИКОРИСТАННЯ РЕСУРСІВ</a:t>
            </a:r>
          </a:p>
          <a:p>
            <a:r>
              <a:rPr lang="uk-UA" sz="2400" dirty="0" smtClean="0"/>
              <a:t>ПІДГОТОВКА НЕОБХІДНИХ ДОКУМЕНТІВ ДО ПАКЕТА ПЛАНІВ</a:t>
            </a:r>
          </a:p>
          <a:p>
            <a:r>
              <a:rPr lang="uk-UA" sz="2400" dirty="0" smtClean="0"/>
              <a:t>ЗАТВЕРДЖЕННЯ ПЛАНІВ ТА БЮДЖЕТУ</a:t>
            </a:r>
          </a:p>
          <a:p>
            <a:r>
              <a:rPr lang="uk-UA" sz="2400" dirty="0" smtClean="0"/>
              <a:t>ДОВЕДЕННЯ ПЛАНОВИХ ЗАВДАНЬ ДО ВИКОНАВЦІВ</a:t>
            </a:r>
          </a:p>
          <a:p>
            <a:r>
              <a:rPr lang="uk-UA" sz="2400" dirty="0" smtClean="0"/>
              <a:t>ПІДГОТОВКА ТА ЗАТВЕРДЖЕННЯ ЗВІТНОЇ ДОКУМЕНТАЦІЇ ДЛЯ КОНТРОЛЮ ПЛАНІВ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66214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ОСНОВНІ ПРОЦЕСИ 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2380593" y="1355833"/>
            <a:ext cx="4522483" cy="5139559"/>
          </a:xfrm>
        </p:spPr>
        <p:txBody>
          <a:bodyPr>
            <a:normAutofit fontScale="92500" lnSpcReduction="10000"/>
          </a:bodyPr>
          <a:lstStyle/>
          <a:p>
            <a:r>
              <a:rPr lang="uk-UA" sz="2000" dirty="0" smtClean="0"/>
              <a:t>ПЛАНУВАННЯ ЦІЛЕЙ – ЦЕ</a:t>
            </a:r>
          </a:p>
          <a:p>
            <a:pPr marL="0" indent="0">
              <a:buNone/>
            </a:pPr>
            <a:r>
              <a:rPr lang="uk-UA" sz="2000" dirty="0" smtClean="0"/>
              <a:t>ПРОЦЕС РОЗРОБКИ ДОКУМЕНТУ З КОНСТАТАЦІЄЮ ЦІЛЕЙ ДЛЯ НАСТУПНИХ ПРОЕКТНИХ РІШЕНЬ</a:t>
            </a:r>
          </a:p>
          <a:p>
            <a:pPr marL="0" indent="0">
              <a:buNone/>
            </a:pPr>
            <a:endParaRPr lang="uk-UA" sz="2000" dirty="0" smtClean="0"/>
          </a:p>
          <a:p>
            <a:r>
              <a:rPr lang="uk-UA" sz="2000" dirty="0" smtClean="0"/>
              <a:t>ДЕКОМПОЗИЦІЯ ЦІЛЕЙ – ЦЕ </a:t>
            </a:r>
          </a:p>
          <a:p>
            <a:pPr marL="0" indent="0">
              <a:buNone/>
            </a:pPr>
            <a:r>
              <a:rPr lang="uk-UA" sz="2000" dirty="0" smtClean="0"/>
              <a:t>ПОДІЛ ОСНОВНИХ РЕЗУЛЬТАТІВ ПРОЕКТУ НА ОКРЕМІ КОМПОНЕНТИ ДЛЯ ТОЧНОСТІ ОЦІНОК ТА ВІДПОВІДАЛЬНОСТІ</a:t>
            </a:r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r>
              <a:rPr lang="uk-UA" sz="2000" dirty="0" smtClean="0"/>
              <a:t>ВИЗНАЧЕННЯ ОПЕРАЦІЙ – ЦЕ</a:t>
            </a:r>
          </a:p>
          <a:p>
            <a:pPr marL="0" indent="0">
              <a:buNone/>
            </a:pPr>
            <a:r>
              <a:rPr lang="uk-UA" sz="2000" dirty="0" smtClean="0"/>
              <a:t>ПРОЦЕС ІДЕНТИФІКАЦІЇ ТА ДОКУМЕНТУВАННЯ ОПЕРАЦІЙ ДЛЯ ОТРИМАННЯ РЕЗУЛЬТАТУ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7115407" y="1355832"/>
            <a:ext cx="4245368" cy="5139559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ВИЗНАЧЕННЯ ВЗАЄМОЗВ’ЯЗКІВ ОПЕРАЦІЙ, РОБІТ, ЗАДАЧ: ФІНІШ-СТАРТ; ФІНІШ-ФІНІШ; СТАРТ-СТАРТ; СТАРТ-ФІНІШ</a:t>
            </a:r>
          </a:p>
          <a:p>
            <a:r>
              <a:rPr lang="uk-UA" dirty="0" smtClean="0"/>
              <a:t>ОЦІНКА ОПЕРАЦІЇ ТРИВАЛОСТІ В РОБОЧОМУ ЧАСІ</a:t>
            </a:r>
          </a:p>
          <a:p>
            <a:r>
              <a:rPr lang="uk-UA" dirty="0" smtClean="0"/>
              <a:t>ПЛАНУВАННЯ РЕСУРСІВ – ВИЗНАЧЕННЯ В ЯКІЙ КІЛЬКОСТІ ПОТРІБНІ ДЛЯ ПРОЕКТУ ЛЮДИ, ОБЛАДНАННЯ, МАТЕРІАЛИ</a:t>
            </a:r>
          </a:p>
          <a:p>
            <a:r>
              <a:rPr lang="uk-UA" dirty="0" smtClean="0"/>
              <a:t>СКЛАДАННЯ РОЗКЛАДУ ВИКОНАННЯ ПРОЕКТУ – МЕТОД «КРИТИЧНОГО ШЛЯХУ» - МЕЖІ ЧАСУ І РЕЗЕРВІВ; </a:t>
            </a:r>
            <a:r>
              <a:rPr lang="en-US" dirty="0" smtClean="0"/>
              <a:t>    PERT -(PROGRAMM EVALUATION AND REVIEW TECHNIQUE)-</a:t>
            </a:r>
            <a:r>
              <a:rPr lang="uk-UA" dirty="0" smtClean="0"/>
              <a:t>ПОСЛІДОВНА СІТКОВА ЛОГІКА ТА СЕРЕДНЬОЗВАЖЕНІ ОЦІНКИ ТРИВАЛОСТІ ОПЕРАЦІЙ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594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24110"/>
            <a:ext cx="8915399" cy="700193"/>
          </a:xfrm>
        </p:spPr>
        <p:txBody>
          <a:bodyPr/>
          <a:lstStyle/>
          <a:p>
            <a:r>
              <a:rPr lang="uk-UA" dirty="0" smtClean="0"/>
              <a:t>ОСНОВНІ ПРОЦЕСИ ПЛАНУВАННЯ (ІІ)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2589212" y="1385242"/>
            <a:ext cx="4301766" cy="4494611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ОЦІНКА ВАРТОСТІ – ВКЛЮЧАЄ ОЦІНКУ ВАРТОСТІ РЕСУРСІВ ТА ОПЕРАЦІЙ; ОЦІНКА ПРОВОДИТЬСЯ В ТІЙ ВАЛЮТІ , В ЯКІЙ РОЗРАХОВУЮТЬСЯ ВИТРАТИ</a:t>
            </a:r>
          </a:p>
          <a:p>
            <a:r>
              <a:rPr lang="uk-UA" sz="2000" dirty="0" smtClean="0"/>
              <a:t>РОЗРОБКА БЮДЖЕТУ – ЦЕ РОЗПОДІЛЕНА В ЧАСІ ВАРТІСТЬ ПРОЕКТУ ТА ЙОГО ЕЛЕМЕНТІВ, ВІН РОЗРАХОВУЄТЬСЯ ПІДСУМОВУВАННЯМ ОЦІНОК ВАРТОСТЕЙ ПО ПЕРІОДАХ </a:t>
            </a:r>
            <a:endParaRPr lang="ru-RU" sz="200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7141779" y="1385241"/>
            <a:ext cx="4362832" cy="5188979"/>
          </a:xfrm>
        </p:spPr>
        <p:txBody>
          <a:bodyPr>
            <a:normAutofit/>
          </a:bodyPr>
          <a:lstStyle/>
          <a:p>
            <a:r>
              <a:rPr lang="uk-UA" dirty="0" smtClean="0"/>
              <a:t>ПЛАН УПРАВЛІННЯ ЯКІСТЮ – ОПИСАННЯ СИСТЕМИ ЯКОСТІ ПРОЕКТУ ЗА </a:t>
            </a:r>
            <a:r>
              <a:rPr lang="en-US" dirty="0" smtClean="0"/>
              <a:t>ISO</a:t>
            </a:r>
            <a:r>
              <a:rPr lang="uk-UA" dirty="0" smtClean="0"/>
              <a:t> 9000 – ОГРАНІЗАЦІЙНА СТРУКТУРА,РОЗПОДІЛ ВІДПОВІДАЛБНОСТІ, ПРОЦЕДУРИ УПРАВЛІННЯ ЯКІСТЮ</a:t>
            </a:r>
          </a:p>
          <a:p>
            <a:r>
              <a:rPr lang="uk-UA" dirty="0" smtClean="0"/>
              <a:t>ПЛАНУВАННЯ ОРГАНІЗАЦІЇ – ЦЕ ІДЕНТИФІКАЦІЯ, ДОКУМЕНТУВАННЯ ТА ПРИЗНАЧЕННЯ ПРОЕКТНИХ РОЛЕЙ,  МЕЖ ВІДПОВІДАЛЬНОСТІ, ТА ВІДНОСИН ЗВІТНОСТІ. ВИЗНАЧАЄТЬСЯ КОЛИ І ЯКІ СПЕЦІАЛІСТИ БУДУТЬ ВКЛЮЧЕНІ ДО ВИКОНАННЯ ПРОЕКТУ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4868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ДОПОМІЖНІ ПРОЦЕСИ ПЛАНУВАННЯ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РЕАЛІЗАЦІЇ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364828" y="2133599"/>
            <a:ext cx="9139784" cy="4487917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ПРИЗНАЧЕННЯ ПЕРСОНАЛУ</a:t>
            </a:r>
          </a:p>
          <a:p>
            <a:r>
              <a:rPr lang="uk-UA" sz="2000" dirty="0" smtClean="0"/>
              <a:t>ПІДГОТОВКА УМОВ – ВИМОГИ ДО ПОСТАЧАЛЬНИКІВ</a:t>
            </a:r>
          </a:p>
          <a:p>
            <a:r>
              <a:rPr lang="uk-UA" sz="2000" dirty="0" smtClean="0"/>
              <a:t>ПЛАНУВАННЯ ПОСТАВОК</a:t>
            </a:r>
          </a:p>
          <a:p>
            <a:r>
              <a:rPr lang="uk-UA" sz="2000" dirty="0" smtClean="0"/>
              <a:t>ПЛАНУВАННЯ ВЗАЄМОДІЇ  - ПОТОКИ ІНФОРМАЦІЇ ДЛЯ УЧАСНИКІВ</a:t>
            </a:r>
          </a:p>
          <a:p>
            <a:r>
              <a:rPr lang="uk-UA" sz="2000" dirty="0" smtClean="0"/>
              <a:t>ІДЕНТИИФІКАЦІЯ РИЗИКІВ – ВИЗНАЧЕННЯ ТА ДОКУМЕНТУВАННЯ, ХТО, ЯКІ БЕРЕ НА СЕБЕ</a:t>
            </a:r>
          </a:p>
          <a:p>
            <a:r>
              <a:rPr lang="uk-UA" sz="2000" dirty="0" smtClean="0"/>
              <a:t>ЯКІСНА ОЦІНКА РИЗИКІВ – ПРІОРИТЕТИ ЗА СТУПЕНЕМ ВПЛИВУ</a:t>
            </a:r>
          </a:p>
          <a:p>
            <a:r>
              <a:rPr lang="uk-UA" sz="2000" dirty="0" smtClean="0"/>
              <a:t>КІЛЬКІСНА ОЦІНКА РИЗИКІВ – ОЦІНКА ЙМОВІРНОСТІ НАСТАННЯ</a:t>
            </a:r>
          </a:p>
          <a:p>
            <a:r>
              <a:rPr lang="uk-UA" sz="2000" dirty="0" smtClean="0"/>
              <a:t>РОЗРОБКА РЕАГУВАННЯ – ВИЗНАЧЕННЯ НЕОБХІДНИХ ДІЙ ДЛЯ ЗАПОБІГАННЯ РИЗИКАМ ТА РЕАКЦІЇ НА ЗАГРОЖУЮЧИ ПОДІЇ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11883723"/>
      </p:ext>
    </p:extLst>
  </p:cSld>
  <p:clrMapOvr>
    <a:masterClrMapping/>
  </p:clrMapOvr>
</p:sld>
</file>

<file path=ppt/theme/theme1.xml><?xml version="1.0" encoding="utf-8"?>
<a:theme xmlns:a="http://schemas.openxmlformats.org/drawingml/2006/main" name="Пасмо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286</TotalTime>
  <Words>1046</Words>
  <Application>Microsoft Office PowerPoint</Application>
  <PresentationFormat>Широкий екран</PresentationFormat>
  <Paragraphs>125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Пасмо</vt:lpstr>
      <vt:lpstr>МЕТОДИЧНІ ОСНОВИ ПЛАНУВАННЯ ПРОЕКТУ</vt:lpstr>
      <vt:lpstr>       ПРОБЛЕМИ ДО ОБГОВОРЕННЯ</vt:lpstr>
      <vt:lpstr>    ПРОЦЕС ПЛАНУВАННЯ ПРОЕКТІВ</vt:lpstr>
      <vt:lpstr>    ЕТАПИ ПЛАНУВАННЯ ПО ПРОЕКТУ</vt:lpstr>
      <vt:lpstr>             ФУНКЦІІ ПЛАНУВАННЯ В                ПРОЕКТНІЙ ДІЯЛЬНОСТІ</vt:lpstr>
      <vt:lpstr>АЛГОРИТМ ПЛАНУВАННЯ ПРОЕКТІВ</vt:lpstr>
      <vt:lpstr>   ОСНОВНІ ПРОЦЕСИ ПЛАНУВАННЯ</vt:lpstr>
      <vt:lpstr>ОСНОВНІ ПРОЦЕСИ ПЛАНУВАННЯ (ІІ)</vt:lpstr>
      <vt:lpstr>ДОПОМІЖНІ ПРОЦЕСИ ПЛАНУВАННЯ                  РЕАЛІЗАЦІЇ ПРОЕКТУ</vt:lpstr>
      <vt:lpstr>          СКЛАДОВІ ПЛАНУ ПРОЕКТУ</vt:lpstr>
      <vt:lpstr>       АЛГОРИТМ РОЗРОБКИ ПРОЕКТНО- КОШТОРИСНОЇ ДОКУМЕНТАЦІЇ ПРОЕКТУ-                       НОВОГО  ГОТЕЛЮ</vt:lpstr>
      <vt:lpstr>  УПРАВЛІННЯ ЗМІНАМИ В ПРОЕКТАХ</vt:lpstr>
      <vt:lpstr>     СУТНІСТЬ ПРОЦЕСУ УПРАВЛІННЯ                          ЗМІНАМИ</vt:lpstr>
      <vt:lpstr>    СТАДІЇ УПРАВЛІННЯ ЗМІНАМИ В               ПРОЕКТНІЙ ДІЯЛЬНОСТІ</vt:lpstr>
      <vt:lpstr> ВИДИ ЗМІН, ЩО МОЖУТЬ ВИНИКНУТИ            В ХОДІ РЕАЛІЗАЦІЇ ПРОЕКТУ</vt:lpstr>
      <vt:lpstr>            ДОКУМЕНТИ РЕГЛАМЕНТАЦІЇ          ПРОХОДЖЕННЯ ЗМІН (ЗАРУБІЖНА                              ПРАКТИКА)</vt:lpstr>
      <vt:lpstr>              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МЕТОДИЧНІ ОСНОВИ ПЛАНУВАННЯ ПРОЕКТУ</dc:title>
  <dc:creator>Пользователь</dc:creator>
  <cp:lastModifiedBy>Пользователь</cp:lastModifiedBy>
  <cp:revision>23</cp:revision>
  <dcterms:created xsi:type="dcterms:W3CDTF">2021-02-11T16:21:56Z</dcterms:created>
  <dcterms:modified xsi:type="dcterms:W3CDTF">2021-02-12T12:08:44Z</dcterms:modified>
</cp:coreProperties>
</file>