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4" d="100"/>
          <a:sy n="64" d="100"/>
        </p:scale>
        <p:origin x="-232" y="2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38EC8-1D81-4BC6-9AB6-FADE12694662}" type="datetimeFigureOut">
              <a:rPr lang="uk-UA" smtClean="0"/>
              <a:t>14.04.2024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1FED-8DD1-463C-AFC8-24F7834FB5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5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48066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uk-UA" sz="6036" b="1" dirty="0" smtClean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П</a:t>
            </a:r>
            <a:r>
              <a:rPr lang="en-US" sz="6036" b="1" dirty="0" err="1" smtClean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рофесійн</a:t>
            </a:r>
            <a:r>
              <a:rPr lang="uk-UA" sz="6036" b="1" dirty="0" smtClean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а</a:t>
            </a:r>
            <a:r>
              <a:rPr lang="en-US" sz="6036" b="1" dirty="0" smtClean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 </a:t>
            </a:r>
            <a:r>
              <a:rPr lang="en-US" sz="6036" b="1" dirty="0" err="1" smtClean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діяльності</a:t>
            </a:r>
            <a:r>
              <a:rPr lang="uk-UA" sz="6036" b="1" dirty="0" smtClean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 на фондовому ринку</a:t>
            </a:r>
            <a:endParaRPr lang="en-US" sz="6036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491" y="762817"/>
            <a:ext cx="5787070" cy="57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859048" y="516731"/>
            <a:ext cx="8912185" cy="11727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17"/>
              </a:lnSpc>
              <a:buNone/>
            </a:pPr>
            <a:r>
              <a:rPr lang="en-US" sz="3693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Перспективи розвитку професій на фондовому ринку</a:t>
            </a:r>
            <a:endParaRPr lang="en-US" sz="3693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734" y="2064663"/>
            <a:ext cx="1470422" cy="138100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033129" y="2746415"/>
            <a:ext cx="107513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5"/>
              </a:lnSpc>
              <a:buNone/>
            </a:pPr>
            <a:r>
              <a:rPr lang="en-US" sz="184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1847" dirty="0"/>
          </a:p>
        </p:txBody>
      </p:sp>
      <p:sp>
        <p:nvSpPr>
          <p:cNvPr id="7" name="Text 4"/>
          <p:cNvSpPr/>
          <p:nvPr/>
        </p:nvSpPr>
        <p:spPr>
          <a:xfrm>
            <a:off x="6009680" y="2252186"/>
            <a:ext cx="2345293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Автоматизація</a:t>
            </a:r>
            <a:endParaRPr lang="en-US" sz="1847" dirty="0"/>
          </a:p>
        </p:txBody>
      </p:sp>
      <p:sp>
        <p:nvSpPr>
          <p:cNvPr id="8" name="Text 5"/>
          <p:cNvSpPr/>
          <p:nvPr/>
        </p:nvSpPr>
        <p:spPr>
          <a:xfrm>
            <a:off x="6009680" y="2657832"/>
            <a:ext cx="5574030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Зростаюче використання AI та машинного навчання в аналітиці, торгівлі та управлінні портфелями</a:t>
            </a:r>
            <a:endParaRPr lang="en-US" sz="1477" dirty="0"/>
          </a:p>
        </p:txBody>
      </p:sp>
      <p:sp>
        <p:nvSpPr>
          <p:cNvPr id="9" name="Shape 6"/>
          <p:cNvSpPr/>
          <p:nvPr/>
        </p:nvSpPr>
        <p:spPr>
          <a:xfrm>
            <a:off x="5868948" y="3448496"/>
            <a:ext cx="5855494" cy="18752"/>
          </a:xfrm>
          <a:prstGeom prst="roundRect">
            <a:avLst>
              <a:gd name="adj" fmla="val 450257"/>
            </a:avLst>
          </a:prstGeom>
          <a:solidFill>
            <a:srgbClr val="414A70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523" y="3492460"/>
            <a:ext cx="2940963" cy="1381006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015865" y="3995261"/>
            <a:ext cx="142161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5"/>
              </a:lnSpc>
              <a:buNone/>
            </a:pPr>
            <a:r>
              <a:rPr lang="en-US" sz="184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1847" dirty="0"/>
          </a:p>
        </p:txBody>
      </p:sp>
      <p:sp>
        <p:nvSpPr>
          <p:cNvPr id="12" name="Text 8"/>
          <p:cNvSpPr/>
          <p:nvPr/>
        </p:nvSpPr>
        <p:spPr>
          <a:xfrm>
            <a:off x="6745010" y="3679984"/>
            <a:ext cx="2345293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Комплексність</a:t>
            </a:r>
            <a:endParaRPr lang="en-US" sz="1847" dirty="0"/>
          </a:p>
        </p:txBody>
      </p:sp>
      <p:sp>
        <p:nvSpPr>
          <p:cNvPr id="13" name="Text 9"/>
          <p:cNvSpPr/>
          <p:nvPr/>
        </p:nvSpPr>
        <p:spPr>
          <a:xfrm>
            <a:off x="6745010" y="4085630"/>
            <a:ext cx="4838700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Зростаюча необхідність в глибоких знаннях фінансів, економіки та технологій</a:t>
            </a:r>
            <a:endParaRPr lang="en-US" sz="1477" dirty="0"/>
          </a:p>
        </p:txBody>
      </p:sp>
      <p:sp>
        <p:nvSpPr>
          <p:cNvPr id="14" name="Shape 10"/>
          <p:cNvSpPr/>
          <p:nvPr/>
        </p:nvSpPr>
        <p:spPr>
          <a:xfrm>
            <a:off x="6604278" y="4876294"/>
            <a:ext cx="5120164" cy="18752"/>
          </a:xfrm>
          <a:prstGeom prst="roundRect">
            <a:avLst>
              <a:gd name="adj" fmla="val 450257"/>
            </a:avLst>
          </a:prstGeom>
          <a:solidFill>
            <a:srgbClr val="414A70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313" y="4920258"/>
            <a:ext cx="4411504" cy="1381006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022294" y="5423059"/>
            <a:ext cx="129421" cy="375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55"/>
              </a:lnSpc>
              <a:buNone/>
            </a:pPr>
            <a:r>
              <a:rPr lang="en-US" sz="184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1847" dirty="0"/>
          </a:p>
        </p:txBody>
      </p:sp>
      <p:sp>
        <p:nvSpPr>
          <p:cNvPr id="17" name="Text 12"/>
          <p:cNvSpPr/>
          <p:nvPr/>
        </p:nvSpPr>
        <p:spPr>
          <a:xfrm>
            <a:off x="7480340" y="5107781"/>
            <a:ext cx="2345293" cy="2931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8"/>
              </a:lnSpc>
              <a:buNone/>
            </a:pPr>
            <a:r>
              <a:rPr lang="en-US" sz="184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Спеціалізація</a:t>
            </a:r>
            <a:endParaRPr lang="en-US" sz="1847" dirty="0"/>
          </a:p>
        </p:txBody>
      </p:sp>
      <p:sp>
        <p:nvSpPr>
          <p:cNvPr id="18" name="Text 13"/>
          <p:cNvSpPr/>
          <p:nvPr/>
        </p:nvSpPr>
        <p:spPr>
          <a:xfrm>
            <a:off x="7480340" y="5513427"/>
            <a:ext cx="4103370" cy="600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4"/>
              </a:lnSpc>
              <a:buNone/>
            </a:pPr>
            <a:r>
              <a:rPr lang="en-US" sz="1477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Зростання вузькоспеціалізованих ролей, таких як трейдер високочастотної торгівлі</a:t>
            </a:r>
            <a:endParaRPr lang="en-US" sz="1477" dirty="0"/>
          </a:p>
        </p:txBody>
      </p:sp>
      <p:sp>
        <p:nvSpPr>
          <p:cNvPr id="19" name="Text 14"/>
          <p:cNvSpPr/>
          <p:nvPr/>
        </p:nvSpPr>
        <p:spPr>
          <a:xfrm>
            <a:off x="2859048" y="6512243"/>
            <a:ext cx="8912185" cy="12006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4"/>
              </a:lnSpc>
              <a:buNone/>
            </a:pPr>
            <a:r>
              <a:rPr lang="en-US" sz="1477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Майбутнє професій на фондовому ринку буде характеризуватися зростаючою автоматизацією, комплексністю та спеціалізацією. Для успіху фахівцям знадобляться глибокі знання технологій, аналітики та фінансових продуктів. Поряд з цим, вузькі спеціалізовані ролі, такі як високочастотний трейдинг, будуть стрімко розвиватися.</a:t>
            </a:r>
            <a:endParaRPr lang="en-US" sz="1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160264"/>
            <a:ext cx="703754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 smtClean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Висновки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2417088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101709" y="24378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Ключові висновки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101709" y="2918222"/>
            <a:ext cx="39312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Професії на фондовому ринку вимагають спеціальних знань, навичок та ліцензування. Вони відіграють ключову роль у здійсненні торгівлі, інвестицій та консультування на ринку цінних паперів.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2417088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865995" y="2437805"/>
            <a:ext cx="305728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Перспективи розвитку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865995" y="2918222"/>
            <a:ext cx="3931206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З розвитком технологій та зростанням інтересу до інвестування, ці професії матимуть стабільний попит на ринку праці. Важливо постійно вдосконалювати компетенції та адаптуватися до змін.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5857399"/>
            <a:ext cx="388739" cy="388739"/>
          </a:xfrm>
          <a:prstGeom prst="roundRect">
            <a:avLst>
              <a:gd name="adj" fmla="val 2572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101709" y="5878116"/>
            <a:ext cx="35225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Рекомендації для фахівців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5101709" y="6358533"/>
            <a:ext cx="869549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Фахівцям варто систематично підвищувати кваліфікацію, слідкувати за останніми трендами та розширювати свої знання і навички.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02901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Поняття та види професійної діяльності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510802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Професійна діяльність на фондовому ринку передбачає виконання різноманітних фінансових операцій та надання спеціалізованих послуг учасникам ринку. Існує кілька основних видів професійної діяльності, які регламентуються законодавством та потребують відповідної кваліфікації.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72556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Засади та принципи діяльності торговців цінними паперами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558653"/>
            <a:ext cx="5166122" cy="2717006"/>
          </a:xfrm>
          <a:prstGeom prst="roundRect">
            <a:avLst>
              <a:gd name="adj" fmla="val 368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788444"/>
            <a:ext cx="330696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Ліцензування діяльності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268861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Торговці цінними паперами повинні мати відповідну ліцензію, яка надається Національною комісією з цінних паперів та фондового ринку.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558653"/>
            <a:ext cx="5166122" cy="2717006"/>
          </a:xfrm>
          <a:prstGeom prst="roundRect">
            <a:avLst>
              <a:gd name="adj" fmla="val 3680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2788444"/>
            <a:ext cx="37509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Дотримання законодавства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268861"/>
            <a:ext cx="470654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Діяльність торговців цінними паперами регулюється законами України та нормативно-правовими актами. Вони зобов'язані дотримуватись встановлених правил та вимог.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497830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727621"/>
            <a:ext cx="377297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Професійна компетентність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7783" y="6208038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Торговці цінними паперами повинні мати необхідні знання, навички та досвід для належного виконання своїх обов'язків.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497830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727621"/>
            <a:ext cx="327124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Етичні норми поведінки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6208038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Торговці цінними паперами зобов'язані діяти чесно, сумлінно та професійно, враховуючи інтереси клієнтів.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3834646"/>
            <a:ext cx="760452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Брокер: функції та обов'язки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393394" y="4862274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Основною функцією брокера є брокерські операції, тобто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купівля та продаж цінних паперів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на біржі за дорученням клієнтів.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393394" y="5661898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Брокер зобов'язаний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надавати клієнтам інвестиційні рекомендації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та інформацію про ринок, ризики та тенденції.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93394" y="6461522"/>
            <a:ext cx="101990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Брокер несе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відповідальність за збереження конфіденційної інформації клієнтів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та своєчасне виконання їхніх замовлень.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18886" y="558641"/>
            <a:ext cx="9450229" cy="1268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96"/>
              </a:lnSpc>
              <a:buNone/>
            </a:pPr>
            <a:r>
              <a:rPr lang="en-US" sz="399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Інвестиційний аналітик: роль та завдання</a:t>
            </a:r>
            <a:endParaRPr lang="en-US" sz="3997" dirty="0"/>
          </a:p>
        </p:txBody>
      </p:sp>
      <p:sp>
        <p:nvSpPr>
          <p:cNvPr id="6" name="Shape 3"/>
          <p:cNvSpPr/>
          <p:nvPr/>
        </p:nvSpPr>
        <p:spPr>
          <a:xfrm>
            <a:off x="4703088" y="2131814"/>
            <a:ext cx="40600" cy="5539026"/>
          </a:xfrm>
          <a:prstGeom prst="roundRect">
            <a:avLst>
              <a:gd name="adj" fmla="val 225027"/>
            </a:avLst>
          </a:prstGeom>
          <a:solidFill>
            <a:srgbClr val="414A70"/>
          </a:solidFill>
          <a:ln/>
        </p:spPr>
      </p:sp>
      <p:sp>
        <p:nvSpPr>
          <p:cNvPr id="7" name="Shape 4"/>
          <p:cNvSpPr/>
          <p:nvPr/>
        </p:nvSpPr>
        <p:spPr>
          <a:xfrm>
            <a:off x="4951690" y="2498467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414A70"/>
          </a:solidFill>
          <a:ln/>
        </p:spPr>
      </p:sp>
      <p:sp>
        <p:nvSpPr>
          <p:cNvPr id="8" name="Shape 5"/>
          <p:cNvSpPr/>
          <p:nvPr/>
        </p:nvSpPr>
        <p:spPr>
          <a:xfrm>
            <a:off x="4494967" y="2290405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653439" y="2328386"/>
            <a:ext cx="139660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398" dirty="0"/>
          </a:p>
        </p:txBody>
      </p:sp>
      <p:sp>
        <p:nvSpPr>
          <p:cNvPr id="10" name="Text 7"/>
          <p:cNvSpPr/>
          <p:nvPr/>
        </p:nvSpPr>
        <p:spPr>
          <a:xfrm>
            <a:off x="5839897" y="2334816"/>
            <a:ext cx="3134797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Фундаментальний аналіз</a:t>
            </a:r>
            <a:endParaRPr lang="en-US" sz="1998" dirty="0"/>
          </a:p>
        </p:txBody>
      </p:sp>
      <p:sp>
        <p:nvSpPr>
          <p:cNvPr id="11" name="Text 8"/>
          <p:cNvSpPr/>
          <p:nvPr/>
        </p:nvSpPr>
        <p:spPr>
          <a:xfrm>
            <a:off x="5839897" y="2773680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Інвестиційний аналітик досліджує та оцінює фінансові показники компаній, економічні тенденції та ринкову кон'юнктуру, щоб визначити справедливу вартість цінних паперів.</a:t>
            </a:r>
            <a:endParaRPr lang="en-US" sz="1599" dirty="0"/>
          </a:p>
        </p:txBody>
      </p:sp>
      <p:sp>
        <p:nvSpPr>
          <p:cNvPr id="12" name="Shape 9"/>
          <p:cNvSpPr/>
          <p:nvPr/>
        </p:nvSpPr>
        <p:spPr>
          <a:xfrm>
            <a:off x="4951690" y="4520744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414A70"/>
          </a:solidFill>
          <a:ln/>
        </p:spPr>
      </p:sp>
      <p:sp>
        <p:nvSpPr>
          <p:cNvPr id="13" name="Shape 10"/>
          <p:cNvSpPr/>
          <p:nvPr/>
        </p:nvSpPr>
        <p:spPr>
          <a:xfrm>
            <a:off x="4494967" y="4312682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31055" y="4350663"/>
            <a:ext cx="184547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398" dirty="0"/>
          </a:p>
        </p:txBody>
      </p:sp>
      <p:sp>
        <p:nvSpPr>
          <p:cNvPr id="15" name="Text 12"/>
          <p:cNvSpPr/>
          <p:nvPr/>
        </p:nvSpPr>
        <p:spPr>
          <a:xfrm>
            <a:off x="5839897" y="4357092"/>
            <a:ext cx="2537698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Аналіз ринку</a:t>
            </a:r>
            <a:endParaRPr lang="en-US" sz="1998" dirty="0"/>
          </a:p>
        </p:txBody>
      </p:sp>
      <p:sp>
        <p:nvSpPr>
          <p:cNvPr id="16" name="Text 13"/>
          <p:cNvSpPr/>
          <p:nvPr/>
        </p:nvSpPr>
        <p:spPr>
          <a:xfrm>
            <a:off x="5839897" y="4795957"/>
            <a:ext cx="802921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Вони складають прогнози та рекомендації щодо інвестиційних можливостей, враховуючи поточні та майбутні ринкові умови.</a:t>
            </a:r>
            <a:endParaRPr lang="en-US" sz="1599" dirty="0"/>
          </a:p>
        </p:txBody>
      </p:sp>
      <p:sp>
        <p:nvSpPr>
          <p:cNvPr id="17" name="Shape 14"/>
          <p:cNvSpPr/>
          <p:nvPr/>
        </p:nvSpPr>
        <p:spPr>
          <a:xfrm>
            <a:off x="4951690" y="6218218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414A70"/>
          </a:solidFill>
          <a:ln/>
        </p:spPr>
      </p:sp>
      <p:sp>
        <p:nvSpPr>
          <p:cNvPr id="18" name="Shape 15"/>
          <p:cNvSpPr/>
          <p:nvPr/>
        </p:nvSpPr>
        <p:spPr>
          <a:xfrm>
            <a:off x="4494967" y="6010156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39270" y="6048137"/>
            <a:ext cx="168116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398" dirty="0"/>
          </a:p>
        </p:txBody>
      </p:sp>
      <p:sp>
        <p:nvSpPr>
          <p:cNvPr id="20" name="Text 17"/>
          <p:cNvSpPr/>
          <p:nvPr/>
        </p:nvSpPr>
        <p:spPr>
          <a:xfrm>
            <a:off x="5839897" y="6054566"/>
            <a:ext cx="3614142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Підтримка прийняття рішень</a:t>
            </a:r>
            <a:endParaRPr lang="en-US" sz="1998" dirty="0"/>
          </a:p>
        </p:txBody>
      </p:sp>
      <p:sp>
        <p:nvSpPr>
          <p:cNvPr id="21" name="Text 18"/>
          <p:cNvSpPr/>
          <p:nvPr/>
        </p:nvSpPr>
        <p:spPr>
          <a:xfrm>
            <a:off x="5839897" y="6493431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Інвестиційні аналітики надають керівництву компаній, інвесторам та приватним клієнтам аналітичні звіти, які допомагають у прийнятті обґрунтованих інвестиційних рішень.</a:t>
            </a:r>
            <a:endParaRPr lang="en-US" sz="15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36005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Портфельний менеджер: управління інвестиційним портфелем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776424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Портфельний менеджер - ключова фігура в управлінні інвестиційним портфелем. Він відповідає за складання та моніторинг збалансованого портфеля цінних паперів, враховуючи інвестиційні цілі, ризики та очікувану прибутковість.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5447943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Головним завданням портфельного менеджера є досягнення оптимального співвідношення дохідності та ризику портфеля, шляхом диверсифікації, переважно в довгостроковій перспективі, використовуючи фундаментальний та технічний аналіз ринку.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47963"/>
            <a:ext cx="1052167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Трейдер: торгівля на фондовому ринку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075498"/>
            <a:ext cx="500622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Трейдери професійно торгують фінансовими інструментами, такими як акції, облігації, валюта чи деривативи, на фондовій біржі з метою отримання прибутку. Вони використовують складні торгові стратегії та аналітичні методи для прогнозування ринкових тенденцій.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2037993" y="4763214"/>
            <a:ext cx="500622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Основні обов'язки трейдера включають постійний моніторинг ринку, аналіз історичних даних, прогнозування майбутніх цінових рухів та швидке прийняття рішень щодо купівлі та продажу активів.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06" y="2125504"/>
            <a:ext cx="5006221" cy="50062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0254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Фінансовий консультант: надання інвестиційних рекомендацій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858572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52508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Оцінка потреб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4005501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Фінансовий консультант визначає інвестиційні цілі та фінансові потреби клієнта, аналізує його поточний стан і ризики.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858572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52508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Ринковий аналіз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4759881" y="4005501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Консультант досліджує ринкові тенденції, оцінює інвестиційні можливості та розробляє стратегію для клієнта.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858572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352508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Рекомендації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7481768" y="4005501"/>
            <a:ext cx="238863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На основі аналізу консультант надає клієнту індивідуальні рекомендації щодо інвестиційного портфеля, враховуючи його толерантність до ризику.</a:t>
            </a:r>
            <a:endParaRPr lang="en-US" sz="175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858572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525083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Моніторинг</a:t>
            </a:r>
            <a:endParaRPr lang="en-US" sz="2187" dirty="0"/>
          </a:p>
        </p:txBody>
      </p:sp>
      <p:sp>
        <p:nvSpPr>
          <p:cNvPr id="16" name="Text 10"/>
          <p:cNvSpPr/>
          <p:nvPr/>
        </p:nvSpPr>
        <p:spPr>
          <a:xfrm>
            <a:off x="10203656" y="4005501"/>
            <a:ext cx="238875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Регулярно консультант відстежує та оцінює ефективність інвестицій клієнта, пропонуючи коригування стратегії.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35183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Регулювання та контроль на фондовому ринку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3073837"/>
            <a:ext cx="7477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Фондовий ринок України регулюється Національною комісією з цінних паперів та фондового ринку (НКЦПФР). Вона встановлює обов'язкові вимоги та стандарти для учасників ринку, видає ліцензії на провадження професійної діяльності, здійснює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нагляд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за діяльністю професійних учасників. Також НКЦПФР проводить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перевірки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та накладає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санкції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за порушення законодавства.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319599" y="545615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Крім того, фондовий ринок підпадає під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регуляторний вплив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Національного банку України та Антимонопольного комітету України в межах їхніх повноважень. Це забезпечує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прозорість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та </a:t>
            </a:r>
            <a:r>
              <a:rPr lang="en-US" sz="1750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стабільність</a:t>
            </a: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 функціонування фондового ринку в Україні.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732</Words>
  <Application>Microsoft Office PowerPoint</Application>
  <PresentationFormat>Довільний</PresentationFormat>
  <Paragraphs>73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dcterms:created xsi:type="dcterms:W3CDTF">2024-04-14T13:04:42Z</dcterms:created>
  <dcterms:modified xsi:type="dcterms:W3CDTF">2024-04-14T13:20:57Z</dcterms:modified>
</cp:coreProperties>
</file>