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  <p:sldId id="262" r:id="rId9"/>
    <p:sldId id="261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68" autoAdjust="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780928"/>
            <a:ext cx="8458200" cy="906663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rgbClr val="FF0000"/>
                </a:solidFill>
              </a:rPr>
              <a:t>Дизайнерське  ПРОЄКТУВАННЯ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29359" y="1772816"/>
            <a:ext cx="5256584" cy="504056"/>
          </a:xfrm>
        </p:spPr>
        <p:txBody>
          <a:bodyPr>
            <a:noAutofit/>
          </a:bodyPr>
          <a:lstStyle/>
          <a:p>
            <a:pPr algn="ctr"/>
            <a:r>
              <a:rPr lang="uk-UA" sz="22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Броварський фаховий коледж </a:t>
            </a:r>
            <a:br>
              <a:rPr lang="uk-UA" sz="22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22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Університету «Україна»</a:t>
            </a:r>
            <a:r>
              <a:rPr lang="uk-UA" sz="2200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  <a:t/>
            </a:r>
            <a:br>
              <a:rPr lang="uk-UA" sz="2200" dirty="0">
                <a:solidFill>
                  <a:srgbClr val="0070C0"/>
                </a:solidFill>
                <a:latin typeface="Arial" charset="0"/>
                <a:ea typeface="+mj-ea"/>
                <a:cs typeface="Arial" charset="0"/>
              </a:rPr>
            </a:br>
            <a:endParaRPr lang="ru-RU" sz="2200" dirty="0">
              <a:solidFill>
                <a:srgbClr val="0070C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573016"/>
            <a:ext cx="3333823" cy="2865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11905"/>
            <a:ext cx="987425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09308" y="4604619"/>
            <a:ext cx="3320140" cy="16004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  <a:buClr>
                <a:srgbClr val="999933"/>
              </a:buClr>
              <a:defRPr/>
            </a:pPr>
            <a:r>
              <a:rPr lang="uk-UA" sz="2800" b="1" kern="0" dirty="0" smtClean="0">
                <a:solidFill>
                  <a:srgbClr val="00349E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Підготувала </a:t>
            </a:r>
          </a:p>
          <a:p>
            <a:pPr lvl="0" fontAlgn="base">
              <a:spcBef>
                <a:spcPct val="50000"/>
              </a:spcBef>
              <a:spcAft>
                <a:spcPct val="0"/>
              </a:spcAft>
              <a:buClr>
                <a:srgbClr val="999933"/>
              </a:buClr>
              <a:defRPr/>
            </a:pPr>
            <a:r>
              <a:rPr lang="uk-UA" sz="2800" b="1" kern="0" dirty="0" err="1" smtClean="0">
                <a:solidFill>
                  <a:srgbClr val="00349E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к.п.н</a:t>
            </a:r>
            <a:r>
              <a:rPr lang="uk-UA" sz="2800" b="1" kern="0" dirty="0" smtClean="0">
                <a:solidFill>
                  <a:srgbClr val="00349E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. </a:t>
            </a:r>
            <a:r>
              <a:rPr lang="uk-UA" sz="2800" b="1" kern="0" dirty="0" err="1" smtClean="0">
                <a:solidFill>
                  <a:srgbClr val="00349E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Гервас</a:t>
            </a:r>
            <a:r>
              <a:rPr lang="uk-UA" sz="2800" b="1" kern="0" dirty="0" smtClean="0">
                <a:solidFill>
                  <a:srgbClr val="00349E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О.Г.</a:t>
            </a:r>
            <a:endParaRPr lang="uk-UA" sz="2800" b="1" kern="0" dirty="0">
              <a:solidFill>
                <a:srgbClr val="00349E">
                  <a:lumMod val="60000"/>
                  <a:lumOff val="4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endParaRPr lang="uk-UA" sz="2800" b="1" dirty="0">
              <a:solidFill>
                <a:srgbClr val="002060"/>
              </a:solidFill>
              <a:latin typeface="Times New Roman"/>
              <a:ea typeface="Calibri"/>
            </a:endParaRPr>
          </a:p>
        </p:txBody>
      </p:sp>
      <p:pic>
        <p:nvPicPr>
          <p:cNvPr id="10" name="Рисунок 9" descr="image014"/>
          <p:cNvPicPr/>
          <p:nvPr/>
        </p:nvPicPr>
        <p:blipFill>
          <a:blip r:embed="rId4">
            <a:lum bright="-24000" contrast="72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2612"/>
            <a:ext cx="4032448" cy="21782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926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792088"/>
          </a:xfrm>
        </p:spPr>
        <p:txBody>
          <a:bodyPr>
            <a:normAutofit/>
          </a:bodyPr>
          <a:lstStyle/>
          <a:p>
            <a:pPr algn="r"/>
            <a:r>
              <a:rPr lang="uk-UA" sz="2800" b="1" dirty="0" smtClean="0">
                <a:solidFill>
                  <a:srgbClr val="FF0000"/>
                </a:solidFill>
              </a:rPr>
              <a:t>ДИЗАЙНЕРСЬКЕ ПРОЄКТУВАННЯ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286000" y="261979"/>
            <a:ext cx="4572000" cy="3947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>
              <a:lnSpc>
                <a:spcPct val="120000"/>
              </a:lnSpc>
              <a:spcAft>
                <a:spcPts val="0"/>
              </a:spcAft>
            </a:pPr>
            <a:endParaRPr lang="ru-RU" dirty="0"/>
          </a:p>
        </p:txBody>
      </p:sp>
      <p:pic>
        <p:nvPicPr>
          <p:cNvPr id="8" name="Рисунок 7" descr="image014"/>
          <p:cNvPicPr/>
          <p:nvPr/>
        </p:nvPicPr>
        <p:blipFill>
          <a:blip r:embed="rId2">
            <a:lum bright="-24000" contrast="72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7" y="55250"/>
            <a:ext cx="2285999" cy="10248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323528" y="1988840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Піктографічні знаки загального призначення: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 гардероб; 2 – чоловічий гардероб; 3 – жіночій гардероб; 4 – чоловічий душ; 5 – жіночій душ; 6 – чоловічий туалет; 7 – жіночій туалет; 8 – кімната відпочинку для жінок; 9 - кімната відпочинку для чоловіків; 10 – кімната очікування; 11 – бюро перепусток; 12 – кімната гігієни жінки; 13 – умивальник; 14 – каса; 15 – кімната переговорів; 16 – кінозал; 17 – зал засідань; 18 – ліфт; 19 – чищення взуття; 20 – перукарня; 21 – манікюр, педикюр; 22 – перевірка перепусток; 23 – кухня; 24 – буфет; 25 – їдальня; 26 – кімната приймання їжі; 27 – радіовузол; 28 – телефон; 29 – місце для паління; 30 – кімната для паління; 31 – камера схову; 32 – сауна; 33 – оранжерея; 34 – місце для спокійного відпочинку; 35 – місце для активного відпочинку; 36 – бібліотека; 37 – вхід; 38 – вихід; 39-40 – напрямок руху; 41-42 – рух сходами.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705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792088"/>
          </a:xfrm>
        </p:spPr>
        <p:txBody>
          <a:bodyPr>
            <a:normAutofit/>
          </a:bodyPr>
          <a:lstStyle/>
          <a:p>
            <a:pPr algn="r"/>
            <a:r>
              <a:rPr lang="uk-UA" sz="2800" b="1" dirty="0" smtClean="0">
                <a:solidFill>
                  <a:srgbClr val="FF0000"/>
                </a:solidFill>
              </a:rPr>
              <a:t>ДИЗАЙНЕРСЬКЕ ПРОЄКТУВАННЯ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286000" y="261979"/>
            <a:ext cx="4572000" cy="3947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>
              <a:lnSpc>
                <a:spcPct val="120000"/>
              </a:lnSpc>
              <a:spcAft>
                <a:spcPts val="0"/>
              </a:spcAft>
            </a:pPr>
            <a:endParaRPr lang="ru-RU" dirty="0"/>
          </a:p>
        </p:txBody>
      </p:sp>
      <p:pic>
        <p:nvPicPr>
          <p:cNvPr id="8" name="Рисунок 7" descr="image014"/>
          <p:cNvPicPr/>
          <p:nvPr/>
        </p:nvPicPr>
        <p:blipFill>
          <a:blip r:embed="rId2">
            <a:lum bright="-24000" contrast="72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7849"/>
            <a:ext cx="2285999" cy="102488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Объект 6"/>
          <p:cNvSpPr>
            <a:spLocks noGrp="1"/>
          </p:cNvSpPr>
          <p:nvPr>
            <p:ph idx="1"/>
          </p:nvPr>
        </p:nvSpPr>
        <p:spPr>
          <a:xfrm>
            <a:off x="228600" y="1196752"/>
            <a:ext cx="8686800" cy="5544616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3100" b="1" i="1" dirty="0">
                <a:solidFill>
                  <a:srgbClr val="7030A0"/>
                </a:solidFill>
                <a:latin typeface="Times New Roman"/>
                <a:ea typeface="Times New Roman"/>
              </a:rPr>
              <a:t>Формування концептуальної моделі знакової системи:</a:t>
            </a:r>
            <a:endParaRPr lang="ru-RU" sz="3100" b="1" dirty="0">
              <a:solidFill>
                <a:srgbClr val="7030A0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/>
                <a:ea typeface="Times New Roman"/>
              </a:rPr>
              <a:t>1.1. Визначення складу, обсягу та характеру необхідної візуальної інформації (визначення характерних комунікативних ситуацій та комунікативних вузлів на об'єкті; визначення інформаційних потреб в різних функціональних ланках; визначення переліку інформаційних повідомлень).</a:t>
            </a:r>
            <a:endParaRPr lang="ru-RU" sz="12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/>
                <a:ea typeface="Times New Roman"/>
              </a:rPr>
              <a:t>1.2. Визначення сформованості знакової функції у потенційних користувачів.</a:t>
            </a:r>
            <a:endParaRPr lang="ru-RU" sz="12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/>
                <a:ea typeface="Times New Roman"/>
              </a:rPr>
              <a:t>1.3. Визначення системо утворюючих чинників візуального інформування (визначення вимог до логіки побудови знакової системи; уніфікація семантичних характеристик знаків; визначення вимог до графічної мови знаків; визначення вимог до застосування кольору; уніфікація графічних знаків).</a:t>
            </a:r>
            <a:endParaRPr lang="ru-RU" sz="12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0679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792088"/>
          </a:xfrm>
        </p:spPr>
        <p:txBody>
          <a:bodyPr>
            <a:normAutofit/>
          </a:bodyPr>
          <a:lstStyle/>
          <a:p>
            <a:pPr algn="r"/>
            <a:r>
              <a:rPr lang="uk-UA" sz="2800" b="1" dirty="0" smtClean="0">
                <a:solidFill>
                  <a:srgbClr val="FF0000"/>
                </a:solidFill>
              </a:rPr>
              <a:t>ДИЗАЙНЕРСЬКЕ ПРОЄКТУВАННЯ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286000" y="261979"/>
            <a:ext cx="4572000" cy="3947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>
              <a:lnSpc>
                <a:spcPct val="120000"/>
              </a:lnSpc>
              <a:spcAft>
                <a:spcPts val="0"/>
              </a:spcAft>
            </a:pPr>
            <a:endParaRPr lang="ru-RU" dirty="0"/>
          </a:p>
        </p:txBody>
      </p:sp>
      <p:pic>
        <p:nvPicPr>
          <p:cNvPr id="8" name="Рисунок 7" descr="image014"/>
          <p:cNvPicPr/>
          <p:nvPr/>
        </p:nvPicPr>
        <p:blipFill>
          <a:blip r:embed="rId2">
            <a:lum bright="-24000" contrast="72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7849"/>
            <a:ext cx="2285999" cy="102488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48198" y="1340768"/>
            <a:ext cx="87129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400" i="1" dirty="0">
                <a:solidFill>
                  <a:srgbClr val="0070C0"/>
                </a:solidFill>
                <a:latin typeface="Times New Roman"/>
                <a:ea typeface="Times New Roman"/>
              </a:rPr>
              <a:t>2</a:t>
            </a:r>
            <a:r>
              <a:rPr lang="uk-UA" sz="2400" b="1" i="1" dirty="0">
                <a:solidFill>
                  <a:srgbClr val="0070C0"/>
                </a:solidFill>
                <a:latin typeface="Times New Roman"/>
                <a:ea typeface="Times New Roman"/>
              </a:rPr>
              <a:t>. Принципи побудови знакової системи.</a:t>
            </a:r>
            <a:endParaRPr lang="ru-RU" sz="2400" b="1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/>
                <a:ea typeface="Times New Roman"/>
              </a:rPr>
              <a:t>2.3. Визначення пріоритетних типів кодування.</a:t>
            </a:r>
            <a:endParaRPr lang="ru-RU" sz="24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/>
                <a:ea typeface="Times New Roman"/>
              </a:rPr>
              <a:t>2.4. Визначення особливостей зчитування інформації користувачем.</a:t>
            </a:r>
            <a:endParaRPr lang="ru-RU" sz="24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/>
                <a:ea typeface="Times New Roman"/>
              </a:rPr>
              <a:t>2.5. Розроблення семантичної основи знаків.</a:t>
            </a:r>
            <a:endParaRPr lang="ru-RU" sz="24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/>
                <a:ea typeface="Times New Roman"/>
              </a:rPr>
              <a:t>2.6. Розроблення загального графічного вирішення системи знаків.</a:t>
            </a:r>
            <a:endParaRPr lang="ru-RU" sz="24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/>
                <a:ea typeface="Times New Roman"/>
              </a:rPr>
              <a:t>2.7. Вибір методів проектування.</a:t>
            </a:r>
            <a:endParaRPr lang="ru-RU" sz="24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2400" b="1" i="1" dirty="0">
                <a:solidFill>
                  <a:srgbClr val="0070C0"/>
                </a:solidFill>
                <a:latin typeface="Times New Roman"/>
                <a:ea typeface="Times New Roman"/>
              </a:rPr>
              <a:t>3. Проектування системи знаків:</a:t>
            </a:r>
            <a:endParaRPr lang="ru-RU" sz="2400" b="1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/>
                <a:ea typeface="Times New Roman"/>
              </a:rPr>
              <a:t>3.1. Розроблення системи знаків.</a:t>
            </a:r>
            <a:endParaRPr lang="ru-RU" sz="24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/>
                <a:ea typeface="Times New Roman"/>
              </a:rPr>
              <a:t>3.2. Розроблення варіантів окремих знаків.</a:t>
            </a:r>
            <a:endParaRPr lang="ru-RU" sz="24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/>
                <a:ea typeface="Times New Roman"/>
              </a:rPr>
              <a:t>3.3. Вибір оптимальних варіантів знаків.</a:t>
            </a:r>
            <a:endParaRPr lang="ru-RU" sz="24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/>
                <a:ea typeface="Times New Roman"/>
              </a:rPr>
              <a:t>3.4. Визначення ефективності методів проектування.</a:t>
            </a:r>
            <a:endParaRPr lang="ru-RU" sz="24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52499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792088"/>
          </a:xfrm>
        </p:spPr>
        <p:txBody>
          <a:bodyPr>
            <a:normAutofit/>
          </a:bodyPr>
          <a:lstStyle/>
          <a:p>
            <a:pPr algn="r"/>
            <a:r>
              <a:rPr lang="uk-UA" sz="2800" b="1" dirty="0" smtClean="0">
                <a:solidFill>
                  <a:srgbClr val="FF0000"/>
                </a:solidFill>
              </a:rPr>
              <a:t>ДИЗАЙНЕРСЬКЕ ПРОЄКТУВАННЯ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286000" y="261979"/>
            <a:ext cx="4572000" cy="3947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>
              <a:lnSpc>
                <a:spcPct val="120000"/>
              </a:lnSpc>
              <a:spcAft>
                <a:spcPts val="0"/>
              </a:spcAft>
            </a:pPr>
            <a:endParaRPr lang="ru-RU" dirty="0"/>
          </a:p>
        </p:txBody>
      </p:sp>
      <p:pic>
        <p:nvPicPr>
          <p:cNvPr id="8" name="Рисунок 7" descr="image014"/>
          <p:cNvPicPr/>
          <p:nvPr/>
        </p:nvPicPr>
        <p:blipFill>
          <a:blip r:embed="rId2">
            <a:lum bright="-24000" contrast="72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7849"/>
            <a:ext cx="2285999" cy="102488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71725" y="1052736"/>
            <a:ext cx="871296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Times New Roman"/>
                <a:ea typeface="Times New Roman"/>
              </a:rPr>
              <a:t>Під час проектування піктографічних та іконічних знаків слід мати на увазі:</a:t>
            </a:r>
            <a:endParaRPr lang="ru-RU" sz="1050" b="1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-</a:t>
            </a: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 зображення повинні схематично відтворювати мінімум характерних ознак, достатніх для кодування об'єктів;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- ступінь стилізації зображень не повинен заважати їх однозначному та безпомилковому прочитанню;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- силуетне зображення є більш переважним, ніж контурне;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- площа графічних зображень повинна становити не менше ніж 35 % - 40 % від загальної площі знака;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- два однакові, симетрично розміщені, зображення сприймаються швидше і з меншою кількістю помилок, ніж асиметричні;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- у разі розташування зображення в полі знака слід дотримуватися відповідності семантичного та наочного способу зображення, оскільки значна роль належить категоріальним (значеннєвим) ознакам;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- не слід порушувати природні пропорції зображуваного предмета;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- зображення знака може містити не тільки основні, а й додаткові ознаки, однак, додаткові деталі не повинні спотворювати основний символ і перевантажувати зображення;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- у випадках, коли зміст елементів візуальної інформації знаку може бути переданий лише зображеннями, використання тексту припустимо, але небажано; основну ідею повинен визначати символ;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- усі зображення слід проектувати в межах модульної сітки.</a:t>
            </a:r>
            <a:endParaRPr lang="ru-RU" sz="105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52975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792088"/>
          </a:xfrm>
        </p:spPr>
        <p:txBody>
          <a:bodyPr>
            <a:normAutofit/>
          </a:bodyPr>
          <a:lstStyle/>
          <a:p>
            <a:pPr algn="r"/>
            <a:r>
              <a:rPr lang="uk-UA" sz="2800" b="1" dirty="0" smtClean="0">
                <a:solidFill>
                  <a:srgbClr val="FF0000"/>
                </a:solidFill>
              </a:rPr>
              <a:t>ДИЗАЙНЕРСЬКЕ ПРОЄКТУВАННЯ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286000" y="261979"/>
            <a:ext cx="4572000" cy="3947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>
              <a:lnSpc>
                <a:spcPct val="120000"/>
              </a:lnSpc>
              <a:spcAft>
                <a:spcPts val="0"/>
              </a:spcAft>
            </a:pPr>
            <a:endParaRPr lang="ru-RU" dirty="0"/>
          </a:p>
        </p:txBody>
      </p:sp>
      <p:pic>
        <p:nvPicPr>
          <p:cNvPr id="8" name="Рисунок 7" descr="image014"/>
          <p:cNvPicPr/>
          <p:nvPr/>
        </p:nvPicPr>
        <p:blipFill>
          <a:blip r:embed="rId2">
            <a:lum bright="-24000" contrast="72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7849"/>
            <a:ext cx="2285999" cy="102488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107504" y="1091070"/>
            <a:ext cx="89289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Times New Roman"/>
                <a:ea typeface="Times New Roman"/>
              </a:rPr>
              <a:t>Під час проектування абстрактних знаків слід мати на увазі, що зорові спотворення та оптичні ілюзії не дозволяють адекватно сприймати форми і лінії:</a:t>
            </a:r>
            <a:endParaRPr lang="ru-RU" sz="1050" b="1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-</a:t>
            </a: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 прості за конфігурацією геометричні фігури (коло, трикутник, квадрат) упізнаються за меншими кутовими розмірами;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- фігури, що займають однакову площу, здаються не рівновеликими: трикутник здається більше квадрата, квадрат - більше кола, коло - більше прямокутника;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- вертикальна лінія завжди здається довшою за горизонтальну;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- розміри геометричної фігури впливають на уявлювану зміну товщини її контуру;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- краще упізнаються геометричні фігури, що включають не більш двох-трьох елементів;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- основна ознака об'єкта повинна кодуватися контуром, що має подвійну товщину лінії і є замкнутою фігурою;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- швидше і точніше упізнаються геометричні фігури, контур яких має різкі перепади;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- геометричні фігури, що складаються з прямих ліній, розрізняються краще, ніж криволінійні або багатокутні;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- не слід перевантажувати зображення додатковими деталями; використання букв у середині або зовні контуру геометричної фігури ускладнює розрізнення знака;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- найкращим є спосіб зображення геометричних фігур, завдяки якому їх площа не перевищує 50% площі поля всього знака;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- раціональні пропорції полегшують зчитування символів навіть у разі їх малих розмірів і таке інше.</a:t>
            </a:r>
            <a:endParaRPr lang="ru-RU" sz="105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55883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792088"/>
          </a:xfrm>
        </p:spPr>
        <p:txBody>
          <a:bodyPr>
            <a:normAutofit/>
          </a:bodyPr>
          <a:lstStyle/>
          <a:p>
            <a:pPr algn="r"/>
            <a:r>
              <a:rPr lang="uk-UA" sz="2800" b="1" dirty="0" smtClean="0">
                <a:solidFill>
                  <a:srgbClr val="FF0000"/>
                </a:solidFill>
              </a:rPr>
              <a:t>ДИЗАЙНЕРСЬКЕ ПРОЄКТУВАННЯ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286000" y="261979"/>
            <a:ext cx="4572000" cy="3947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>
              <a:lnSpc>
                <a:spcPct val="120000"/>
              </a:lnSpc>
              <a:spcAft>
                <a:spcPts val="0"/>
              </a:spcAft>
            </a:pPr>
            <a:endParaRPr lang="ru-RU" dirty="0"/>
          </a:p>
        </p:txBody>
      </p:sp>
      <p:pic>
        <p:nvPicPr>
          <p:cNvPr id="8" name="Рисунок 7" descr="image014"/>
          <p:cNvPicPr/>
          <p:nvPr/>
        </p:nvPicPr>
        <p:blipFill>
          <a:blip r:embed="rId2">
            <a:lum bright="-24000" contrast="72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7849"/>
            <a:ext cx="2285999" cy="10248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117133" y="1050927"/>
            <a:ext cx="89289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b="1" dirty="0">
                <a:solidFill>
                  <a:srgbClr val="0070C0"/>
                </a:solidFill>
                <a:latin typeface="Times New Roman"/>
                <a:ea typeface="Times New Roman"/>
              </a:rPr>
              <a:t>Основні рекомендації з проектування інформаційних шрифтів:</a:t>
            </a:r>
            <a:endParaRPr lang="ru-RU" sz="1050" b="1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- сприйняття шрифтів (читабельність і розмір написів) значною мірою залежить від освітленості; контраст яскравості (прямий або зворотний) має бути не менше 0,65.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- темний шрифт на світлому тлі завжди здається меншим ніж світлий на темному, що обумовлено явищем іррадіації.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Приймаючи до уваги зорові перекручування шрифту внаслідок зміни кута зору спостерігача, рекомендується враховувати такі вимоги під час виконання написів: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* написи слід орієнтувати горизонтально; два, різні за змістом, але близько розташовані, написи слід розміщувати таким чином, щоб один з них не сприймався, як продовження іншого;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* відстань між буквами (цифрами) має становити дві або три товщини лінії;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* шрифти, що мають порівняно жирну товщину лінії, сприймаються наближеними до глядача;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* використання в шрифтах </a:t>
            </a:r>
            <a:r>
              <a:rPr lang="uk-UA" dirty="0" err="1">
                <a:solidFill>
                  <a:srgbClr val="002060"/>
                </a:solidFill>
                <a:latin typeface="Times New Roman"/>
                <a:ea typeface="Times New Roman"/>
              </a:rPr>
              <a:t>тонких підсічок</a:t>
            </a: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 робить їх більш чіткими та помітними в умовах поганої видимості;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* найприйнятнішими відношеннями товщини лінії до висоти літери є 1:5-1:6 (для чорних букв на білому тлі) і 1:7 - 1:12 (для білих букв на темному тлі);</a:t>
            </a:r>
            <a:endParaRPr lang="ru-RU" sz="10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Times New Roman"/>
              </a:rPr>
              <a:t>* основна вимога гармонійної побудови будь-якого шрифту - врахування специфіки побудови окремих знаків (Ж, Щ, Ц, Т, Г, А тощо); подібні елементи знаків (Ц і Щ, Т і Г, Л і А) повинні виконуватися з однакових графічних </a:t>
            </a:r>
            <a:r>
              <a:rPr lang="uk-UA" dirty="0" smtClean="0">
                <a:solidFill>
                  <a:srgbClr val="002060"/>
                </a:solidFill>
                <a:latin typeface="Times New Roman"/>
                <a:ea typeface="Times New Roman"/>
              </a:rPr>
              <a:t>елементів.</a:t>
            </a:r>
            <a:endParaRPr lang="ru-RU" sz="105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07412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792088"/>
          </a:xfrm>
        </p:spPr>
        <p:txBody>
          <a:bodyPr>
            <a:normAutofit/>
          </a:bodyPr>
          <a:lstStyle/>
          <a:p>
            <a:pPr algn="r"/>
            <a:r>
              <a:rPr lang="uk-UA" sz="2800" b="1" dirty="0" smtClean="0">
                <a:solidFill>
                  <a:srgbClr val="FF0000"/>
                </a:solidFill>
              </a:rPr>
              <a:t>ДИЗАЙНЕРСЬКЕ ПРОЄКТУВАННЯ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286000" y="261979"/>
            <a:ext cx="4572000" cy="3947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>
              <a:lnSpc>
                <a:spcPct val="120000"/>
              </a:lnSpc>
              <a:spcAft>
                <a:spcPts val="0"/>
              </a:spcAft>
            </a:pPr>
            <a:endParaRPr lang="ru-RU" dirty="0"/>
          </a:p>
        </p:txBody>
      </p:sp>
      <p:pic>
        <p:nvPicPr>
          <p:cNvPr id="8" name="Рисунок 7" descr="image014"/>
          <p:cNvPicPr/>
          <p:nvPr/>
        </p:nvPicPr>
        <p:blipFill>
          <a:blip r:embed="rId2">
            <a:lum bright="-24000" contrast="72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7849"/>
            <a:ext cx="2285999" cy="10248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107504" y="1120676"/>
            <a:ext cx="89289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Розмірно-модульна основа </a:t>
            </a:r>
            <a:r>
              <a:rPr lang="uk-UA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 площина з обкресленим полем для знака (квадрат, коло і ін.), в яке вписана розмірна сітка, де кожна її клітинка дорівнює одній модульній одиниці. Це дозволяє задавати уніфіковані розміри елементам кожного знака та системі в цілому, досягати масштабної та композиційної відповідності знаків.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49" y="2340405"/>
            <a:ext cx="2318655" cy="2296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754" y="3265697"/>
            <a:ext cx="2509686" cy="2465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321004"/>
            <a:ext cx="2342034" cy="2304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497510" y="4636765"/>
            <a:ext cx="36464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Пріоритетні розміри радіусів та діаметрів елементів графічних знаків.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53604" y="5877272"/>
            <a:ext cx="31088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Пріоритетні кути нахилу елементів графічних знаків.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3" y="4775264"/>
            <a:ext cx="27064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Приклад побудови знака на модульній сітці.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823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792088"/>
          </a:xfrm>
        </p:spPr>
        <p:txBody>
          <a:bodyPr>
            <a:normAutofit/>
          </a:bodyPr>
          <a:lstStyle/>
          <a:p>
            <a:pPr algn="r"/>
            <a:r>
              <a:rPr lang="uk-UA" sz="2800" b="1" dirty="0" smtClean="0">
                <a:solidFill>
                  <a:srgbClr val="FF0000"/>
                </a:solidFill>
              </a:rPr>
              <a:t>ДИЗАЙНЕРСЬКЕ ПРОЄКТУВАННЯ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286000" y="261979"/>
            <a:ext cx="4572000" cy="3947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>
              <a:lnSpc>
                <a:spcPct val="120000"/>
              </a:lnSpc>
              <a:spcAft>
                <a:spcPts val="0"/>
              </a:spcAft>
            </a:pPr>
            <a:endParaRPr lang="ru-RU" dirty="0"/>
          </a:p>
        </p:txBody>
      </p:sp>
      <p:pic>
        <p:nvPicPr>
          <p:cNvPr id="8" name="Рисунок 7" descr="image014"/>
          <p:cNvPicPr/>
          <p:nvPr/>
        </p:nvPicPr>
        <p:blipFill>
          <a:blip r:embed="rId2">
            <a:lum bright="-24000" contrast="72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7849"/>
            <a:ext cx="2285999" cy="10248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69" y="3483781"/>
            <a:ext cx="2376264" cy="2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9669" y="5841901"/>
            <a:ext cx="32403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Уніфіковані елементи графічних знаків на основі пріоритетних діаметрів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359099"/>
            <a:ext cx="2472556" cy="2426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416772" y="597173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Зображення фігури чоловіка на основі уніфікованих елементів графічних знаків.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850" y="1385739"/>
            <a:ext cx="5194300" cy="299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75856" y="4572445"/>
            <a:ext cx="2147960" cy="3853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ctr">
              <a:lnSpc>
                <a:spcPct val="115000"/>
              </a:lnSpc>
              <a:spcAft>
                <a:spcPts val="0"/>
              </a:spcAft>
            </a:pPr>
            <a:r>
              <a:rPr lang="uk-UA" b="1" i="1" dirty="0" err="1">
                <a:solidFill>
                  <a:srgbClr val="002060"/>
                </a:solidFill>
                <a:latin typeface="Times New Roman"/>
                <a:ea typeface="Times New Roman"/>
              </a:rPr>
              <a:t>Конфігуратор</a:t>
            </a:r>
            <a:r>
              <a:rPr lang="uk-UA" b="1" i="1" dirty="0">
                <a:solidFill>
                  <a:srgbClr val="002060"/>
                </a:solidFill>
                <a:latin typeface="Times New Roman"/>
                <a:ea typeface="Times New Roman"/>
              </a:rPr>
              <a:t>.</a:t>
            </a:r>
            <a:endParaRPr lang="ru-RU" sz="12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34308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792088"/>
          </a:xfrm>
        </p:spPr>
        <p:txBody>
          <a:bodyPr>
            <a:normAutofit/>
          </a:bodyPr>
          <a:lstStyle/>
          <a:p>
            <a:pPr algn="r"/>
            <a:r>
              <a:rPr lang="uk-UA" sz="2800" b="1" dirty="0" smtClean="0">
                <a:solidFill>
                  <a:srgbClr val="FF0000"/>
                </a:solidFill>
              </a:rPr>
              <a:t>ДИЗАЙНЕРСЬКЕ ПРОЄКТУВАННЯ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286000" y="261979"/>
            <a:ext cx="4572000" cy="3947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>
              <a:lnSpc>
                <a:spcPct val="120000"/>
              </a:lnSpc>
              <a:spcAft>
                <a:spcPts val="0"/>
              </a:spcAft>
            </a:pPr>
            <a:endParaRPr lang="ru-RU" dirty="0"/>
          </a:p>
        </p:txBody>
      </p:sp>
      <p:pic>
        <p:nvPicPr>
          <p:cNvPr id="8" name="Рисунок 7" descr="image014"/>
          <p:cNvPicPr/>
          <p:nvPr/>
        </p:nvPicPr>
        <p:blipFill>
          <a:blip r:embed="rId2">
            <a:lum bright="-24000" contrast="72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7849"/>
            <a:ext cx="2285999" cy="10248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557" y="993775"/>
            <a:ext cx="6486525" cy="586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73578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340</TotalTime>
  <Words>489</Words>
  <Application>Microsoft Office PowerPoint</Application>
  <PresentationFormat>Экран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Дизайнерське  ПРОЄКТУВАННЯ</vt:lpstr>
      <vt:lpstr>ДИЗАЙНЕРСЬКЕ ПРОЄКТУВАННЯ</vt:lpstr>
      <vt:lpstr>ДИЗАЙНЕРСЬКЕ ПРОЄКТУВАННЯ</vt:lpstr>
      <vt:lpstr>ДИЗАЙНЕРСЬКЕ ПРОЄКТУВАННЯ</vt:lpstr>
      <vt:lpstr>ДИЗАЙНЕРСЬКЕ ПРОЄКТУВАННЯ</vt:lpstr>
      <vt:lpstr>ДИЗАЙНЕРСЬКЕ ПРОЄКТУВАННЯ</vt:lpstr>
      <vt:lpstr>ДИЗАЙНЕРСЬКЕ ПРОЄКТУВАННЯ</vt:lpstr>
      <vt:lpstr>ДИЗАЙНЕРСЬКЕ ПРОЄКТУВАННЯ</vt:lpstr>
      <vt:lpstr>ДИЗАЙНЕРСЬКЕ ПРОЄКТУВАННЯ</vt:lpstr>
      <vt:lpstr>ДИЗАЙНЕРСЬКЕ ПРОЄКТУВАННЯ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AdmiNN</dc:creator>
  <cp:lastModifiedBy>AdmiNN</cp:lastModifiedBy>
  <cp:revision>50</cp:revision>
  <dcterms:created xsi:type="dcterms:W3CDTF">2023-03-29T19:37:44Z</dcterms:created>
  <dcterms:modified xsi:type="dcterms:W3CDTF">2024-03-04T22:26:30Z</dcterms:modified>
</cp:coreProperties>
</file>