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3" r:id="rId8"/>
    <p:sldId id="262" r:id="rId9"/>
    <p:sldId id="261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68" autoAdjust="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04.03.2024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780928"/>
            <a:ext cx="8458200" cy="906663"/>
          </a:xfrm>
        </p:spPr>
        <p:txBody>
          <a:bodyPr>
            <a:normAutofit/>
          </a:bodyPr>
          <a:lstStyle/>
          <a:p>
            <a:r>
              <a:rPr lang="uk-UA" sz="4000" b="1" dirty="0" smtClean="0">
                <a:solidFill>
                  <a:srgbClr val="FF0000"/>
                </a:solidFill>
              </a:rPr>
              <a:t>Дизайнерське  ПРОЄКТУВАННЯ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29359" y="1772816"/>
            <a:ext cx="5256584" cy="504056"/>
          </a:xfrm>
        </p:spPr>
        <p:txBody>
          <a:bodyPr>
            <a:noAutofit/>
          </a:bodyPr>
          <a:lstStyle/>
          <a:p>
            <a:pPr algn="ctr"/>
            <a:r>
              <a:rPr lang="uk-UA" sz="2200" b="1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Броварський фаховий коледж </a:t>
            </a:r>
            <a:br>
              <a:rPr lang="uk-UA" sz="2200" b="1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uk-UA" sz="2200" b="1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Університету «Україна»</a:t>
            </a:r>
            <a:r>
              <a:rPr lang="uk-UA" sz="2200" dirty="0">
                <a:solidFill>
                  <a:srgbClr val="0070C0"/>
                </a:solidFill>
                <a:latin typeface="Arial" charset="0"/>
                <a:ea typeface="+mj-ea"/>
                <a:cs typeface="Arial" charset="0"/>
              </a:rPr>
              <a:t/>
            </a:r>
            <a:br>
              <a:rPr lang="uk-UA" sz="2200" dirty="0">
                <a:solidFill>
                  <a:srgbClr val="0070C0"/>
                </a:solidFill>
                <a:latin typeface="Arial" charset="0"/>
                <a:ea typeface="+mj-ea"/>
                <a:cs typeface="Arial" charset="0"/>
              </a:rPr>
            </a:br>
            <a:endParaRPr lang="ru-RU" sz="2200" dirty="0">
              <a:solidFill>
                <a:srgbClr val="0070C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3573016"/>
            <a:ext cx="3333823" cy="2865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211905"/>
            <a:ext cx="987425" cy="817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409308" y="4604619"/>
            <a:ext cx="3320140" cy="16004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50000"/>
              </a:spcBef>
              <a:spcAft>
                <a:spcPct val="0"/>
              </a:spcAft>
              <a:buClr>
                <a:srgbClr val="999933"/>
              </a:buClr>
              <a:defRPr/>
            </a:pPr>
            <a:r>
              <a:rPr lang="uk-UA" sz="2800" b="1" kern="0" dirty="0" smtClean="0">
                <a:solidFill>
                  <a:srgbClr val="00349E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Підготувала </a:t>
            </a:r>
          </a:p>
          <a:p>
            <a:pPr lvl="0" fontAlgn="base">
              <a:spcBef>
                <a:spcPct val="50000"/>
              </a:spcBef>
              <a:spcAft>
                <a:spcPct val="0"/>
              </a:spcAft>
              <a:buClr>
                <a:srgbClr val="999933"/>
              </a:buClr>
              <a:defRPr/>
            </a:pPr>
            <a:r>
              <a:rPr lang="uk-UA" sz="2800" b="1" kern="0" dirty="0" err="1" smtClean="0">
                <a:solidFill>
                  <a:srgbClr val="00349E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к.п.н</a:t>
            </a:r>
            <a:r>
              <a:rPr lang="uk-UA" sz="2800" b="1" kern="0" dirty="0" smtClean="0">
                <a:solidFill>
                  <a:srgbClr val="00349E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. </a:t>
            </a:r>
            <a:r>
              <a:rPr lang="uk-UA" sz="2800" b="1" kern="0" dirty="0" err="1" smtClean="0">
                <a:solidFill>
                  <a:srgbClr val="00349E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Гервас</a:t>
            </a:r>
            <a:r>
              <a:rPr lang="uk-UA" sz="2800" b="1" kern="0" dirty="0" smtClean="0">
                <a:solidFill>
                  <a:srgbClr val="00349E">
                    <a:lumMod val="60000"/>
                    <a:lumOff val="40000"/>
                  </a:srgb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/>
              </a:rPr>
              <a:t>  О.Г.</a:t>
            </a:r>
            <a:endParaRPr lang="uk-UA" sz="2800" b="1" kern="0" dirty="0">
              <a:solidFill>
                <a:srgbClr val="00349E">
                  <a:lumMod val="60000"/>
                  <a:lumOff val="40000"/>
                </a:srgb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/>
            </a:endParaRPr>
          </a:p>
          <a:p>
            <a:endParaRPr lang="uk-UA" sz="2800" b="1" dirty="0">
              <a:solidFill>
                <a:srgbClr val="002060"/>
              </a:solidFill>
              <a:latin typeface="Times New Roman"/>
              <a:ea typeface="Calibri"/>
            </a:endParaRPr>
          </a:p>
        </p:txBody>
      </p:sp>
      <p:pic>
        <p:nvPicPr>
          <p:cNvPr id="10" name="Рисунок 9" descr="image014"/>
          <p:cNvPicPr/>
          <p:nvPr/>
        </p:nvPicPr>
        <p:blipFill>
          <a:blip r:embed="rId4">
            <a:lum bright="-24000" contrast="72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42612"/>
            <a:ext cx="4032448" cy="21782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89267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23528" y="116632"/>
            <a:ext cx="8686800" cy="792088"/>
          </a:xfrm>
        </p:spPr>
        <p:txBody>
          <a:bodyPr>
            <a:normAutofit/>
          </a:bodyPr>
          <a:lstStyle/>
          <a:p>
            <a:pPr algn="r"/>
            <a:r>
              <a:rPr lang="uk-UA" sz="2800" b="1" dirty="0" smtClean="0">
                <a:solidFill>
                  <a:srgbClr val="FF0000"/>
                </a:solidFill>
              </a:rPr>
              <a:t>ДИЗАЙНЕРСЬКЕ ПРОЄКТУВАННЯ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286000" y="261979"/>
            <a:ext cx="4572000" cy="394723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7200" algn="just">
              <a:lnSpc>
                <a:spcPct val="120000"/>
              </a:lnSpc>
              <a:spcAft>
                <a:spcPts val="0"/>
              </a:spcAft>
            </a:pPr>
            <a:endParaRPr lang="ru-RU" dirty="0"/>
          </a:p>
        </p:txBody>
      </p:sp>
      <p:pic>
        <p:nvPicPr>
          <p:cNvPr id="8" name="Рисунок 7" descr="image014"/>
          <p:cNvPicPr/>
          <p:nvPr/>
        </p:nvPicPr>
        <p:blipFill>
          <a:blip r:embed="rId2">
            <a:lum bright="-24000" contrast="72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17" y="55250"/>
            <a:ext cx="2285999" cy="102488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323528" y="1988840"/>
            <a:ext cx="84969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Піктографічні знаки загального призначення: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uk-UA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1- гардероб; 2 – чоловічий гардероб; 3 – жіночій гардероб; 4 – чоловічий душ; 5 – жіночій душ; 6 – чоловічий туалет; 7 – жіночій туалет; 8 – кімната відпочинку для жінок; 9 - кімната відпочинку для чоловіків; 10 – кімната очікування; 11 – бюро перепусток; 12 – кімната гігієни жінки; 13 – умивальник; 14 – каса; 15 – кімната переговорів; 16 – кінозал; 17 – зал засідань; 18 – ліфт; 19 – чищення взуття; 20 – перукарня; 21 – манікюр, педикюр; 22 – перевірка перепусток; 23 – кухня; 24 – буфет; 25 – їдальня; 26 – кімната приймання їжі; 27 – радіовузол; 28 – телефон; 29 – місце для паління; 30 – кімната для паління; 31 – камера схову; 32 – сауна; 33 – оранжерея; 34 – місце для спокійного відпочинку; 35 – місце для активного відпочинку; 36 – бібліотека; 37 – вхід; 38 – вихід; 39-40 – напрямок руху; 41-42 – рух сходами.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1705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23528" y="116632"/>
            <a:ext cx="8686800" cy="792088"/>
          </a:xfrm>
        </p:spPr>
        <p:txBody>
          <a:bodyPr>
            <a:normAutofit/>
          </a:bodyPr>
          <a:lstStyle/>
          <a:p>
            <a:pPr algn="r"/>
            <a:r>
              <a:rPr lang="uk-UA" sz="2800" b="1" dirty="0" smtClean="0">
                <a:solidFill>
                  <a:srgbClr val="FF0000"/>
                </a:solidFill>
              </a:rPr>
              <a:t>ДИЗАЙНЕРСЬКЕ ПРОЄКТУВАННЯ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286000" y="261979"/>
            <a:ext cx="4572000" cy="394723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7200" algn="just">
              <a:lnSpc>
                <a:spcPct val="120000"/>
              </a:lnSpc>
              <a:spcAft>
                <a:spcPts val="0"/>
              </a:spcAft>
            </a:pPr>
            <a:endParaRPr lang="ru-RU" dirty="0"/>
          </a:p>
        </p:txBody>
      </p:sp>
      <p:pic>
        <p:nvPicPr>
          <p:cNvPr id="8" name="Рисунок 7" descr="image014"/>
          <p:cNvPicPr/>
          <p:nvPr/>
        </p:nvPicPr>
        <p:blipFill>
          <a:blip r:embed="rId2">
            <a:lum bright="-24000" contrast="72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7849"/>
            <a:ext cx="2285999" cy="1024887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Объект 6"/>
          <p:cNvSpPr>
            <a:spLocks noGrp="1"/>
          </p:cNvSpPr>
          <p:nvPr>
            <p:ph idx="1"/>
          </p:nvPr>
        </p:nvSpPr>
        <p:spPr>
          <a:xfrm>
            <a:off x="228600" y="1196752"/>
            <a:ext cx="8686800" cy="5544616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3100" b="1" i="1" dirty="0">
                <a:solidFill>
                  <a:srgbClr val="7030A0"/>
                </a:solidFill>
                <a:latin typeface="Times New Roman"/>
                <a:ea typeface="Times New Roman"/>
              </a:rPr>
              <a:t>Формування концептуальної моделі знакової системи:</a:t>
            </a:r>
            <a:endParaRPr lang="ru-RU" sz="3100" b="1" dirty="0">
              <a:solidFill>
                <a:srgbClr val="7030A0"/>
              </a:solidFill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2400" dirty="0">
                <a:solidFill>
                  <a:srgbClr val="002060"/>
                </a:solidFill>
                <a:latin typeface="Times New Roman"/>
                <a:ea typeface="Times New Roman"/>
              </a:rPr>
              <a:t>1.1. Визначення складу, обсягу та характеру необхідної візуальної інформації (визначення характерних комунікативних ситуацій та комунікативних вузлів на об'єкті; визначення інформаційних потреб в різних функціональних ланках; визначення переліку інформаційних повідомлень).</a:t>
            </a:r>
            <a:endParaRPr lang="ru-RU" sz="1200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2400" dirty="0">
                <a:solidFill>
                  <a:srgbClr val="002060"/>
                </a:solidFill>
                <a:latin typeface="Times New Roman"/>
                <a:ea typeface="Times New Roman"/>
              </a:rPr>
              <a:t>1.2. Визначення сформованості знакової функції у потенційних користувачів.</a:t>
            </a:r>
            <a:endParaRPr lang="ru-RU" sz="1200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uk-UA" sz="2400" dirty="0">
                <a:solidFill>
                  <a:srgbClr val="002060"/>
                </a:solidFill>
                <a:latin typeface="Times New Roman"/>
                <a:ea typeface="Times New Roman"/>
              </a:rPr>
              <a:t>1.3. Визначення системо утворюючих чинників візуального інформування (визначення вимог до логіки побудови знакової системи; уніфікація семантичних характеристик знаків; визначення вимог до графічної мови знаків; визначення вимог до застосування кольору; уніфікація графічних знаків).</a:t>
            </a:r>
            <a:endParaRPr lang="ru-RU" sz="1200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0679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23528" y="116632"/>
            <a:ext cx="8686800" cy="792088"/>
          </a:xfrm>
        </p:spPr>
        <p:txBody>
          <a:bodyPr>
            <a:normAutofit/>
          </a:bodyPr>
          <a:lstStyle/>
          <a:p>
            <a:pPr algn="r"/>
            <a:r>
              <a:rPr lang="uk-UA" sz="2800" b="1" dirty="0" smtClean="0">
                <a:solidFill>
                  <a:srgbClr val="FF0000"/>
                </a:solidFill>
              </a:rPr>
              <a:t>ДИЗАЙНЕРСЬКЕ ПРОЄКТУВАННЯ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286000" y="261979"/>
            <a:ext cx="4572000" cy="394723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7200" algn="just">
              <a:lnSpc>
                <a:spcPct val="120000"/>
              </a:lnSpc>
              <a:spcAft>
                <a:spcPts val="0"/>
              </a:spcAft>
            </a:pPr>
            <a:endParaRPr lang="ru-RU" dirty="0"/>
          </a:p>
        </p:txBody>
      </p:sp>
      <p:pic>
        <p:nvPicPr>
          <p:cNvPr id="8" name="Рисунок 7" descr="image014"/>
          <p:cNvPicPr/>
          <p:nvPr/>
        </p:nvPicPr>
        <p:blipFill>
          <a:blip r:embed="rId2">
            <a:lum bright="-24000" contrast="72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7849"/>
            <a:ext cx="2285999" cy="102488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48198" y="1340768"/>
            <a:ext cx="871296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sz="2400" i="1" dirty="0">
                <a:solidFill>
                  <a:srgbClr val="0070C0"/>
                </a:solidFill>
                <a:latin typeface="Times New Roman"/>
                <a:ea typeface="Times New Roman"/>
              </a:rPr>
              <a:t>2</a:t>
            </a:r>
            <a:r>
              <a:rPr lang="uk-UA" sz="2400" b="1" i="1" dirty="0">
                <a:solidFill>
                  <a:srgbClr val="0070C0"/>
                </a:solidFill>
                <a:latin typeface="Times New Roman"/>
                <a:ea typeface="Times New Roman"/>
              </a:rPr>
              <a:t>. Принципи побудови знакової системи.</a:t>
            </a:r>
            <a:endParaRPr lang="ru-RU" sz="2400" b="1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sz="2400" dirty="0">
                <a:solidFill>
                  <a:srgbClr val="002060"/>
                </a:solidFill>
                <a:latin typeface="Times New Roman"/>
                <a:ea typeface="Times New Roman"/>
              </a:rPr>
              <a:t>2.3. Визначення пріоритетних типів кодування.</a:t>
            </a:r>
            <a:endParaRPr lang="ru-RU" sz="2400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sz="2400" dirty="0">
                <a:solidFill>
                  <a:srgbClr val="002060"/>
                </a:solidFill>
                <a:latin typeface="Times New Roman"/>
                <a:ea typeface="Times New Roman"/>
              </a:rPr>
              <a:t>2.4. Визначення особливостей зчитування інформації користувачем.</a:t>
            </a:r>
            <a:endParaRPr lang="ru-RU" sz="2400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sz="2400" dirty="0">
                <a:solidFill>
                  <a:srgbClr val="002060"/>
                </a:solidFill>
                <a:latin typeface="Times New Roman"/>
                <a:ea typeface="Times New Roman"/>
              </a:rPr>
              <a:t>2.5. Розроблення семантичної основи знаків.</a:t>
            </a:r>
            <a:endParaRPr lang="ru-RU" sz="2400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sz="2400" dirty="0">
                <a:solidFill>
                  <a:srgbClr val="002060"/>
                </a:solidFill>
                <a:latin typeface="Times New Roman"/>
                <a:ea typeface="Times New Roman"/>
              </a:rPr>
              <a:t>2.6. Розроблення загального графічного вирішення системи знаків.</a:t>
            </a:r>
            <a:endParaRPr lang="ru-RU" sz="2400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sz="2400" dirty="0">
                <a:solidFill>
                  <a:srgbClr val="002060"/>
                </a:solidFill>
                <a:latin typeface="Times New Roman"/>
                <a:ea typeface="Times New Roman"/>
              </a:rPr>
              <a:t>2.7. Вибір методів проектування.</a:t>
            </a:r>
            <a:endParaRPr lang="ru-RU" sz="2400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sz="2400" b="1" i="1" dirty="0">
                <a:solidFill>
                  <a:srgbClr val="0070C0"/>
                </a:solidFill>
                <a:latin typeface="Times New Roman"/>
                <a:ea typeface="Times New Roman"/>
              </a:rPr>
              <a:t>3. Проектування системи знаків:</a:t>
            </a:r>
            <a:endParaRPr lang="ru-RU" sz="2400" b="1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sz="2400" dirty="0">
                <a:solidFill>
                  <a:srgbClr val="002060"/>
                </a:solidFill>
                <a:latin typeface="Times New Roman"/>
                <a:ea typeface="Times New Roman"/>
              </a:rPr>
              <a:t>3.1. Розроблення системи знаків.</a:t>
            </a:r>
            <a:endParaRPr lang="ru-RU" sz="2400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sz="2400" dirty="0">
                <a:solidFill>
                  <a:srgbClr val="002060"/>
                </a:solidFill>
                <a:latin typeface="Times New Roman"/>
                <a:ea typeface="Times New Roman"/>
              </a:rPr>
              <a:t>3.2. Розроблення варіантів окремих знаків.</a:t>
            </a:r>
            <a:endParaRPr lang="ru-RU" sz="2400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sz="2400" dirty="0">
                <a:solidFill>
                  <a:srgbClr val="002060"/>
                </a:solidFill>
                <a:latin typeface="Times New Roman"/>
                <a:ea typeface="Times New Roman"/>
              </a:rPr>
              <a:t>3.3. Вибір оптимальних варіантів знаків.</a:t>
            </a:r>
            <a:endParaRPr lang="ru-RU" sz="2400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sz="2400" dirty="0">
                <a:solidFill>
                  <a:srgbClr val="002060"/>
                </a:solidFill>
                <a:latin typeface="Times New Roman"/>
                <a:ea typeface="Times New Roman"/>
              </a:rPr>
              <a:t>3.4. Визначення ефективності методів проектування.</a:t>
            </a:r>
            <a:endParaRPr lang="ru-RU" sz="2400" dirty="0">
              <a:solidFill>
                <a:srgbClr val="00206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52499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23528" y="116632"/>
            <a:ext cx="8686800" cy="792088"/>
          </a:xfrm>
        </p:spPr>
        <p:txBody>
          <a:bodyPr>
            <a:normAutofit/>
          </a:bodyPr>
          <a:lstStyle/>
          <a:p>
            <a:pPr algn="r"/>
            <a:r>
              <a:rPr lang="uk-UA" sz="2800" b="1" dirty="0" smtClean="0">
                <a:solidFill>
                  <a:srgbClr val="FF0000"/>
                </a:solidFill>
              </a:rPr>
              <a:t>ДИЗАЙНЕРСЬКЕ ПРОЄКТУВАННЯ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286000" y="261979"/>
            <a:ext cx="4572000" cy="394723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7200" algn="just">
              <a:lnSpc>
                <a:spcPct val="120000"/>
              </a:lnSpc>
              <a:spcAft>
                <a:spcPts val="0"/>
              </a:spcAft>
            </a:pPr>
            <a:endParaRPr lang="ru-RU" dirty="0"/>
          </a:p>
        </p:txBody>
      </p:sp>
      <p:pic>
        <p:nvPicPr>
          <p:cNvPr id="8" name="Рисунок 7" descr="image014"/>
          <p:cNvPicPr/>
          <p:nvPr/>
        </p:nvPicPr>
        <p:blipFill>
          <a:blip r:embed="rId2">
            <a:lum bright="-24000" contrast="72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7849"/>
            <a:ext cx="2285999" cy="102488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71725" y="1052736"/>
            <a:ext cx="871296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b="1" dirty="0">
                <a:solidFill>
                  <a:srgbClr val="0070C0"/>
                </a:solidFill>
                <a:latin typeface="Times New Roman"/>
                <a:ea typeface="Times New Roman"/>
              </a:rPr>
              <a:t>Під час проектування піктографічних та іконічних знаків слід мати на увазі:</a:t>
            </a:r>
            <a:endParaRPr lang="ru-RU" sz="1050" b="1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/>
                <a:ea typeface="Times New Roman"/>
              </a:rPr>
              <a:t>-</a:t>
            </a:r>
            <a:r>
              <a:rPr lang="uk-UA" dirty="0">
                <a:solidFill>
                  <a:srgbClr val="002060"/>
                </a:solidFill>
                <a:latin typeface="Times New Roman"/>
                <a:ea typeface="Times New Roman"/>
              </a:rPr>
              <a:t> зображення повинні схематично відтворювати мінімум характерних ознак, достатніх для кодування об'єктів;</a:t>
            </a:r>
            <a:endParaRPr lang="ru-RU" sz="1050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solidFill>
                  <a:srgbClr val="002060"/>
                </a:solidFill>
                <a:latin typeface="Times New Roman"/>
                <a:ea typeface="Times New Roman"/>
              </a:rPr>
              <a:t>- ступінь стилізації зображень не повинен заважати їх однозначному та безпомилковому прочитанню;</a:t>
            </a:r>
            <a:endParaRPr lang="ru-RU" sz="1050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solidFill>
                  <a:srgbClr val="002060"/>
                </a:solidFill>
                <a:latin typeface="Times New Roman"/>
                <a:ea typeface="Times New Roman"/>
              </a:rPr>
              <a:t>- силуетне зображення є більш переважним, ніж контурне;</a:t>
            </a:r>
            <a:endParaRPr lang="ru-RU" sz="1050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solidFill>
                  <a:srgbClr val="002060"/>
                </a:solidFill>
                <a:latin typeface="Times New Roman"/>
                <a:ea typeface="Times New Roman"/>
              </a:rPr>
              <a:t>- площа графічних зображень повинна становити не менше ніж 35 % - 40 % від загальної площі знака;</a:t>
            </a:r>
            <a:endParaRPr lang="ru-RU" sz="1050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solidFill>
                  <a:srgbClr val="002060"/>
                </a:solidFill>
                <a:latin typeface="Times New Roman"/>
                <a:ea typeface="Times New Roman"/>
              </a:rPr>
              <a:t>- два однакові, симетрично розміщені, зображення сприймаються швидше і з меншою кількістю помилок, ніж асиметричні;</a:t>
            </a:r>
            <a:endParaRPr lang="ru-RU" sz="1050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solidFill>
                  <a:srgbClr val="002060"/>
                </a:solidFill>
                <a:latin typeface="Times New Roman"/>
                <a:ea typeface="Times New Roman"/>
              </a:rPr>
              <a:t>- у разі розташування зображення в полі знака слід дотримуватися відповідності семантичного та наочного способу зображення, оскільки значна роль належить категоріальним (значеннєвим) ознакам;</a:t>
            </a:r>
            <a:endParaRPr lang="ru-RU" sz="1050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solidFill>
                  <a:srgbClr val="002060"/>
                </a:solidFill>
                <a:latin typeface="Times New Roman"/>
                <a:ea typeface="Times New Roman"/>
              </a:rPr>
              <a:t>- не слід порушувати природні пропорції зображуваного предмета;</a:t>
            </a:r>
            <a:endParaRPr lang="ru-RU" sz="1050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solidFill>
                  <a:srgbClr val="002060"/>
                </a:solidFill>
                <a:latin typeface="Times New Roman"/>
                <a:ea typeface="Times New Roman"/>
              </a:rPr>
              <a:t>- зображення знака може містити не тільки основні, а й додаткові ознаки, однак, додаткові деталі не повинні спотворювати основний символ і перевантажувати зображення;</a:t>
            </a:r>
            <a:endParaRPr lang="ru-RU" sz="1050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solidFill>
                  <a:srgbClr val="002060"/>
                </a:solidFill>
                <a:latin typeface="Times New Roman"/>
                <a:ea typeface="Times New Roman"/>
              </a:rPr>
              <a:t>- у випадках, коли зміст елементів візуальної інформації знаку може бути переданий лише зображеннями, використання тексту припустимо, але небажано; основну ідею повинен визначати символ;</a:t>
            </a:r>
            <a:endParaRPr lang="ru-RU" sz="1050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solidFill>
                  <a:srgbClr val="002060"/>
                </a:solidFill>
                <a:latin typeface="Times New Roman"/>
                <a:ea typeface="Times New Roman"/>
              </a:rPr>
              <a:t>- усі зображення слід проектувати в межах модульної сітки.</a:t>
            </a:r>
            <a:endParaRPr lang="ru-RU" sz="1050" dirty="0">
              <a:solidFill>
                <a:srgbClr val="00206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52975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23528" y="116632"/>
            <a:ext cx="8686800" cy="792088"/>
          </a:xfrm>
        </p:spPr>
        <p:txBody>
          <a:bodyPr>
            <a:normAutofit/>
          </a:bodyPr>
          <a:lstStyle/>
          <a:p>
            <a:pPr algn="r"/>
            <a:r>
              <a:rPr lang="uk-UA" sz="2800" b="1" dirty="0" smtClean="0">
                <a:solidFill>
                  <a:srgbClr val="FF0000"/>
                </a:solidFill>
              </a:rPr>
              <a:t>ДИЗАЙНЕРСЬКЕ ПРОЄКТУВАННЯ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286000" y="261979"/>
            <a:ext cx="4572000" cy="394723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7200" algn="just">
              <a:lnSpc>
                <a:spcPct val="120000"/>
              </a:lnSpc>
              <a:spcAft>
                <a:spcPts val="0"/>
              </a:spcAft>
            </a:pPr>
            <a:endParaRPr lang="ru-RU" dirty="0"/>
          </a:p>
        </p:txBody>
      </p:sp>
      <p:pic>
        <p:nvPicPr>
          <p:cNvPr id="8" name="Рисунок 7" descr="image014"/>
          <p:cNvPicPr/>
          <p:nvPr/>
        </p:nvPicPr>
        <p:blipFill>
          <a:blip r:embed="rId2">
            <a:lum bright="-24000" contrast="72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7849"/>
            <a:ext cx="2285999" cy="1024887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Прямоугольник 8"/>
          <p:cNvSpPr/>
          <p:nvPr/>
        </p:nvSpPr>
        <p:spPr>
          <a:xfrm>
            <a:off x="107504" y="1091070"/>
            <a:ext cx="892899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b="1" dirty="0">
                <a:solidFill>
                  <a:srgbClr val="0070C0"/>
                </a:solidFill>
                <a:latin typeface="Times New Roman"/>
                <a:ea typeface="Times New Roman"/>
              </a:rPr>
              <a:t>Під час проектування абстрактних знаків слід мати на увазі, що зорові спотворення та оптичні ілюзії не дозволяють адекватно сприймати форми і лінії:</a:t>
            </a:r>
            <a:endParaRPr lang="ru-RU" sz="1050" b="1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latin typeface="Times New Roman"/>
                <a:ea typeface="Times New Roman"/>
              </a:rPr>
              <a:t>-</a:t>
            </a:r>
            <a:r>
              <a:rPr lang="uk-UA" dirty="0">
                <a:solidFill>
                  <a:srgbClr val="002060"/>
                </a:solidFill>
                <a:latin typeface="Times New Roman"/>
                <a:ea typeface="Times New Roman"/>
              </a:rPr>
              <a:t> прості за конфігурацією геометричні фігури (коло, трикутник, квадрат) упізнаються за меншими кутовими розмірами;</a:t>
            </a:r>
            <a:endParaRPr lang="ru-RU" sz="1050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solidFill>
                  <a:srgbClr val="002060"/>
                </a:solidFill>
                <a:latin typeface="Times New Roman"/>
                <a:ea typeface="Times New Roman"/>
              </a:rPr>
              <a:t>- фігури, що займають однакову площу, здаються не рівновеликими: трикутник здається більше квадрата, квадрат - більше кола, коло - більше прямокутника;</a:t>
            </a:r>
            <a:endParaRPr lang="ru-RU" sz="1050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solidFill>
                  <a:srgbClr val="002060"/>
                </a:solidFill>
                <a:latin typeface="Times New Roman"/>
                <a:ea typeface="Times New Roman"/>
              </a:rPr>
              <a:t>- вертикальна лінія завжди здається довшою за горизонтальну;</a:t>
            </a:r>
            <a:endParaRPr lang="ru-RU" sz="1050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solidFill>
                  <a:srgbClr val="002060"/>
                </a:solidFill>
                <a:latin typeface="Times New Roman"/>
                <a:ea typeface="Times New Roman"/>
              </a:rPr>
              <a:t>- розміри геометричної фігури впливають на уявлювану зміну товщини її контуру;</a:t>
            </a:r>
            <a:endParaRPr lang="ru-RU" sz="1050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solidFill>
                  <a:srgbClr val="002060"/>
                </a:solidFill>
                <a:latin typeface="Times New Roman"/>
                <a:ea typeface="Times New Roman"/>
              </a:rPr>
              <a:t>- краще упізнаються геометричні фігури, що включають не більш двох-трьох елементів;</a:t>
            </a:r>
            <a:endParaRPr lang="ru-RU" sz="1050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solidFill>
                  <a:srgbClr val="002060"/>
                </a:solidFill>
                <a:latin typeface="Times New Roman"/>
                <a:ea typeface="Times New Roman"/>
              </a:rPr>
              <a:t>- основна ознака об'єкта повинна кодуватися контуром, що має подвійну товщину лінії і є замкнутою фігурою;</a:t>
            </a:r>
            <a:endParaRPr lang="ru-RU" sz="1050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solidFill>
                  <a:srgbClr val="002060"/>
                </a:solidFill>
                <a:latin typeface="Times New Roman"/>
                <a:ea typeface="Times New Roman"/>
              </a:rPr>
              <a:t>- швидше і точніше упізнаються геометричні фігури, контур яких має різкі перепади;</a:t>
            </a:r>
            <a:endParaRPr lang="ru-RU" sz="1050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solidFill>
                  <a:srgbClr val="002060"/>
                </a:solidFill>
                <a:latin typeface="Times New Roman"/>
                <a:ea typeface="Times New Roman"/>
              </a:rPr>
              <a:t>- геометричні фігури, що складаються з прямих ліній, розрізняються краще, ніж криволінійні або багатокутні;</a:t>
            </a:r>
            <a:endParaRPr lang="ru-RU" sz="1050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solidFill>
                  <a:srgbClr val="002060"/>
                </a:solidFill>
                <a:latin typeface="Times New Roman"/>
                <a:ea typeface="Times New Roman"/>
              </a:rPr>
              <a:t>- не слід перевантажувати зображення додатковими деталями; використання букв у середині або зовні контуру геометричної фігури ускладнює розрізнення знака;</a:t>
            </a:r>
            <a:endParaRPr lang="ru-RU" sz="1050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solidFill>
                  <a:srgbClr val="002060"/>
                </a:solidFill>
                <a:latin typeface="Times New Roman"/>
                <a:ea typeface="Times New Roman"/>
              </a:rPr>
              <a:t>- найкращим є спосіб зображення геометричних фігур, завдяки якому їх площа не перевищує 50% площі поля всього знака;</a:t>
            </a:r>
            <a:endParaRPr lang="ru-RU" sz="1050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solidFill>
                  <a:srgbClr val="002060"/>
                </a:solidFill>
                <a:latin typeface="Times New Roman"/>
                <a:ea typeface="Times New Roman"/>
              </a:rPr>
              <a:t>- раціональні пропорції полегшують зчитування символів навіть у разі їх малих розмірів і таке інше.</a:t>
            </a:r>
            <a:endParaRPr lang="ru-RU" sz="1050" dirty="0">
              <a:solidFill>
                <a:srgbClr val="00206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55883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23528" y="116632"/>
            <a:ext cx="8686800" cy="792088"/>
          </a:xfrm>
        </p:spPr>
        <p:txBody>
          <a:bodyPr>
            <a:normAutofit/>
          </a:bodyPr>
          <a:lstStyle/>
          <a:p>
            <a:pPr algn="r"/>
            <a:r>
              <a:rPr lang="uk-UA" sz="2800" b="1" dirty="0" smtClean="0">
                <a:solidFill>
                  <a:srgbClr val="FF0000"/>
                </a:solidFill>
              </a:rPr>
              <a:t>ДИЗАЙНЕРСЬКЕ ПРОЄКТУВАННЯ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286000" y="261979"/>
            <a:ext cx="4572000" cy="394723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7200" algn="just">
              <a:lnSpc>
                <a:spcPct val="120000"/>
              </a:lnSpc>
              <a:spcAft>
                <a:spcPts val="0"/>
              </a:spcAft>
            </a:pPr>
            <a:endParaRPr lang="ru-RU" dirty="0"/>
          </a:p>
        </p:txBody>
      </p:sp>
      <p:pic>
        <p:nvPicPr>
          <p:cNvPr id="8" name="Рисунок 7" descr="image014"/>
          <p:cNvPicPr/>
          <p:nvPr/>
        </p:nvPicPr>
        <p:blipFill>
          <a:blip r:embed="rId2">
            <a:lum bright="-24000" contrast="72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7849"/>
            <a:ext cx="2285999" cy="102488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117133" y="1050927"/>
            <a:ext cx="892899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uk-UA" b="1" dirty="0">
                <a:solidFill>
                  <a:srgbClr val="0070C0"/>
                </a:solidFill>
                <a:latin typeface="Times New Roman"/>
                <a:ea typeface="Times New Roman"/>
              </a:rPr>
              <a:t>Основні рекомендації з проектування інформаційних шрифтів:</a:t>
            </a:r>
            <a:endParaRPr lang="ru-RU" sz="1050" b="1" dirty="0">
              <a:solidFill>
                <a:srgbClr val="0070C0"/>
              </a:solidFill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solidFill>
                  <a:srgbClr val="002060"/>
                </a:solidFill>
                <a:latin typeface="Times New Roman"/>
                <a:ea typeface="Times New Roman"/>
              </a:rPr>
              <a:t>- сприйняття шрифтів (читабельність і розмір написів) значною мірою залежить від освітленості; контраст яскравості (прямий або зворотний) має бути не менше 0,65.</a:t>
            </a:r>
            <a:endParaRPr lang="ru-RU" sz="1050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solidFill>
                  <a:srgbClr val="002060"/>
                </a:solidFill>
                <a:latin typeface="Times New Roman"/>
                <a:ea typeface="Times New Roman"/>
              </a:rPr>
              <a:t>- темний шрифт на світлому тлі завжди здається меншим ніж світлий на темному, що обумовлено явищем іррадіації.</a:t>
            </a:r>
            <a:endParaRPr lang="ru-RU" sz="1050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solidFill>
                  <a:srgbClr val="002060"/>
                </a:solidFill>
                <a:latin typeface="Times New Roman"/>
                <a:ea typeface="Times New Roman"/>
              </a:rPr>
              <a:t>Приймаючи до уваги зорові перекручування шрифту внаслідок зміни кута зору спостерігача, рекомендується враховувати такі вимоги під час виконання написів:</a:t>
            </a:r>
            <a:endParaRPr lang="ru-RU" sz="1050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solidFill>
                  <a:srgbClr val="002060"/>
                </a:solidFill>
                <a:latin typeface="Times New Roman"/>
                <a:ea typeface="Times New Roman"/>
              </a:rPr>
              <a:t>* написи слід орієнтувати горизонтально; два, різні за змістом, але близько розташовані, написи слід розміщувати таким чином, щоб один з них не сприймався, як продовження іншого;</a:t>
            </a:r>
            <a:endParaRPr lang="ru-RU" sz="1050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solidFill>
                  <a:srgbClr val="002060"/>
                </a:solidFill>
                <a:latin typeface="Times New Roman"/>
                <a:ea typeface="Times New Roman"/>
              </a:rPr>
              <a:t>* відстань між буквами (цифрами) має становити дві або три товщини лінії;</a:t>
            </a:r>
            <a:endParaRPr lang="ru-RU" sz="1050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solidFill>
                  <a:srgbClr val="002060"/>
                </a:solidFill>
                <a:latin typeface="Times New Roman"/>
                <a:ea typeface="Times New Roman"/>
              </a:rPr>
              <a:t>* шрифти, що мають порівняно жирну товщину лінії, сприймаються наближеними до глядача;</a:t>
            </a:r>
            <a:endParaRPr lang="ru-RU" sz="1050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solidFill>
                  <a:srgbClr val="002060"/>
                </a:solidFill>
                <a:latin typeface="Times New Roman"/>
                <a:ea typeface="Times New Roman"/>
              </a:rPr>
              <a:t>* використання в шрифтах </a:t>
            </a:r>
            <a:r>
              <a:rPr lang="uk-UA" dirty="0" err="1">
                <a:solidFill>
                  <a:srgbClr val="002060"/>
                </a:solidFill>
                <a:latin typeface="Times New Roman"/>
                <a:ea typeface="Times New Roman"/>
              </a:rPr>
              <a:t>тонких підсічок</a:t>
            </a:r>
            <a:r>
              <a:rPr lang="uk-UA" dirty="0">
                <a:solidFill>
                  <a:srgbClr val="002060"/>
                </a:solidFill>
                <a:latin typeface="Times New Roman"/>
                <a:ea typeface="Times New Roman"/>
              </a:rPr>
              <a:t> робить їх більш чіткими та помітними в умовах поганої видимості;</a:t>
            </a:r>
            <a:endParaRPr lang="ru-RU" sz="1050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solidFill>
                  <a:srgbClr val="002060"/>
                </a:solidFill>
                <a:latin typeface="Times New Roman"/>
                <a:ea typeface="Times New Roman"/>
              </a:rPr>
              <a:t>* найприйнятнішими відношеннями товщини лінії до висоти літери є 1:5-1:6 (для чорних букв на білому тлі) і 1:7 - 1:12 (для білих букв на темному тлі);</a:t>
            </a:r>
            <a:endParaRPr lang="ru-RU" sz="1050" dirty="0">
              <a:solidFill>
                <a:srgbClr val="002060"/>
              </a:solidFill>
              <a:latin typeface="Times New Roman"/>
              <a:ea typeface="Times New Roman"/>
            </a:endParaRPr>
          </a:p>
          <a:p>
            <a:pPr algn="just">
              <a:spcAft>
                <a:spcPts val="0"/>
              </a:spcAft>
            </a:pPr>
            <a:r>
              <a:rPr lang="uk-UA" dirty="0">
                <a:solidFill>
                  <a:srgbClr val="002060"/>
                </a:solidFill>
                <a:latin typeface="Times New Roman"/>
                <a:ea typeface="Times New Roman"/>
              </a:rPr>
              <a:t>* основна вимога гармонійної побудови будь-якого шрифту - врахування специфіки побудови окремих знаків (Ж, Щ, Ц, Т, Г, А тощо); подібні елементи знаків (Ц і Щ, Т і Г, Л і А) повинні виконуватися з однакових графічних </a:t>
            </a:r>
            <a:r>
              <a:rPr lang="uk-UA" dirty="0" smtClean="0">
                <a:solidFill>
                  <a:srgbClr val="002060"/>
                </a:solidFill>
                <a:latin typeface="Times New Roman"/>
                <a:ea typeface="Times New Roman"/>
              </a:rPr>
              <a:t>елементів.</a:t>
            </a:r>
            <a:endParaRPr lang="ru-RU" sz="1050" dirty="0">
              <a:solidFill>
                <a:srgbClr val="00206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074129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23528" y="116632"/>
            <a:ext cx="8686800" cy="792088"/>
          </a:xfrm>
        </p:spPr>
        <p:txBody>
          <a:bodyPr>
            <a:normAutofit/>
          </a:bodyPr>
          <a:lstStyle/>
          <a:p>
            <a:pPr algn="r"/>
            <a:r>
              <a:rPr lang="uk-UA" sz="2800" b="1" dirty="0" smtClean="0">
                <a:solidFill>
                  <a:srgbClr val="FF0000"/>
                </a:solidFill>
              </a:rPr>
              <a:t>ДИЗАЙНЕРСЬКЕ ПРОЄКТУВАННЯ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286000" y="261979"/>
            <a:ext cx="4572000" cy="394723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7200" algn="just">
              <a:lnSpc>
                <a:spcPct val="120000"/>
              </a:lnSpc>
              <a:spcAft>
                <a:spcPts val="0"/>
              </a:spcAft>
            </a:pPr>
            <a:endParaRPr lang="ru-RU" dirty="0"/>
          </a:p>
        </p:txBody>
      </p:sp>
      <p:pic>
        <p:nvPicPr>
          <p:cNvPr id="8" name="Рисунок 7" descr="image014"/>
          <p:cNvPicPr/>
          <p:nvPr/>
        </p:nvPicPr>
        <p:blipFill>
          <a:blip r:embed="rId2">
            <a:lum bright="-24000" contrast="72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7849"/>
            <a:ext cx="2285999" cy="1024887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Прямоугольник 1"/>
          <p:cNvSpPr/>
          <p:nvPr/>
        </p:nvSpPr>
        <p:spPr>
          <a:xfrm>
            <a:off x="107504" y="1120676"/>
            <a:ext cx="89289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i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Розмірно-модульна основа </a:t>
            </a:r>
            <a:r>
              <a:rPr lang="uk-UA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 площина з обкресленим полем для знака (квадрат, коло і ін.), в яке вписана розмірна сітка, де кожна її клітинка дорівнює одній модульній одиниці. Це дозволяє задавати уніфіковані розміри елементам кожного знака та системі в цілому, досягати масштабної та композиційної відповідності знаків.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949" y="2340405"/>
            <a:ext cx="2318655" cy="2296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7754" y="3265697"/>
            <a:ext cx="2509686" cy="2465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321004"/>
            <a:ext cx="2342034" cy="23048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5497510" y="4636765"/>
            <a:ext cx="364648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Пріоритетні розміри радіусів та діаметрів елементів графічних знаків.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53604" y="5877272"/>
            <a:ext cx="310888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1600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Пріоритетні кути нахилу елементів графічних знаків.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7503" y="4775264"/>
            <a:ext cx="27064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Приклад побудови знака на модульній сітці.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8238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23528" y="116632"/>
            <a:ext cx="8686800" cy="792088"/>
          </a:xfrm>
        </p:spPr>
        <p:txBody>
          <a:bodyPr>
            <a:normAutofit/>
          </a:bodyPr>
          <a:lstStyle/>
          <a:p>
            <a:pPr algn="r"/>
            <a:r>
              <a:rPr lang="uk-UA" sz="2800" b="1" dirty="0" smtClean="0">
                <a:solidFill>
                  <a:srgbClr val="FF0000"/>
                </a:solidFill>
              </a:rPr>
              <a:t>ДИЗАЙНЕРСЬКЕ ПРОЄКТУВАННЯ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286000" y="261979"/>
            <a:ext cx="4572000" cy="394723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7200" algn="just">
              <a:lnSpc>
                <a:spcPct val="120000"/>
              </a:lnSpc>
              <a:spcAft>
                <a:spcPts val="0"/>
              </a:spcAft>
            </a:pPr>
            <a:endParaRPr lang="ru-RU" dirty="0"/>
          </a:p>
        </p:txBody>
      </p:sp>
      <p:pic>
        <p:nvPicPr>
          <p:cNvPr id="8" name="Рисунок 7" descr="image014"/>
          <p:cNvPicPr/>
          <p:nvPr/>
        </p:nvPicPr>
        <p:blipFill>
          <a:blip r:embed="rId2">
            <a:lum bright="-24000" contrast="72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7849"/>
            <a:ext cx="2285999" cy="1024887"/>
          </a:xfrm>
          <a:prstGeom prst="rect">
            <a:avLst/>
          </a:prstGeom>
          <a:noFill/>
          <a:ln>
            <a:noFill/>
          </a:ln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669" y="3483781"/>
            <a:ext cx="2376264" cy="233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89669" y="5841901"/>
            <a:ext cx="32403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Уніфіковані елементи графічних знаків на основі пріоритетних діаметрів</a:t>
            </a:r>
            <a:r>
              <a:rPr lang="uk-UA" b="1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3359099"/>
            <a:ext cx="2472556" cy="2426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416772" y="5971737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uk-UA" b="1" i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Зображення фігури чоловіка на основі уніфікованих елементів графічних знаків.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850" y="1385739"/>
            <a:ext cx="5194300" cy="299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275856" y="4572445"/>
            <a:ext cx="2147960" cy="38536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457200" algn="ctr">
              <a:lnSpc>
                <a:spcPct val="115000"/>
              </a:lnSpc>
              <a:spcAft>
                <a:spcPts val="0"/>
              </a:spcAft>
            </a:pPr>
            <a:r>
              <a:rPr lang="uk-UA" b="1" i="1" dirty="0" err="1">
                <a:solidFill>
                  <a:srgbClr val="002060"/>
                </a:solidFill>
                <a:latin typeface="Times New Roman"/>
                <a:ea typeface="Times New Roman"/>
              </a:rPr>
              <a:t>Конфігуратор</a:t>
            </a:r>
            <a:r>
              <a:rPr lang="uk-UA" b="1" i="1" dirty="0">
                <a:solidFill>
                  <a:srgbClr val="002060"/>
                </a:solidFill>
                <a:latin typeface="Times New Roman"/>
                <a:ea typeface="Times New Roman"/>
              </a:rPr>
              <a:t>.</a:t>
            </a:r>
            <a:endParaRPr lang="ru-RU" sz="1200" b="1" dirty="0">
              <a:solidFill>
                <a:srgbClr val="002060"/>
              </a:solidFill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834308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23528" y="116632"/>
            <a:ext cx="8686800" cy="792088"/>
          </a:xfrm>
        </p:spPr>
        <p:txBody>
          <a:bodyPr>
            <a:normAutofit/>
          </a:bodyPr>
          <a:lstStyle/>
          <a:p>
            <a:pPr algn="r"/>
            <a:r>
              <a:rPr lang="uk-UA" sz="2800" b="1" dirty="0" smtClean="0">
                <a:solidFill>
                  <a:srgbClr val="FF0000"/>
                </a:solidFill>
              </a:rPr>
              <a:t>ДИЗАЙНЕРСЬКЕ ПРОЄКТУВАННЯ</a:t>
            </a:r>
            <a:endParaRPr lang="ru-RU" sz="28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2286000" y="261979"/>
            <a:ext cx="4572000" cy="394723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457200" algn="just">
              <a:lnSpc>
                <a:spcPct val="120000"/>
              </a:lnSpc>
              <a:spcAft>
                <a:spcPts val="0"/>
              </a:spcAft>
            </a:pPr>
            <a:endParaRPr lang="ru-RU" dirty="0"/>
          </a:p>
        </p:txBody>
      </p:sp>
      <p:pic>
        <p:nvPicPr>
          <p:cNvPr id="8" name="Рисунок 7" descr="image014"/>
          <p:cNvPicPr/>
          <p:nvPr/>
        </p:nvPicPr>
        <p:blipFill>
          <a:blip r:embed="rId2">
            <a:lum bright="-24000" contrast="72000"/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7849"/>
            <a:ext cx="2285999" cy="1024887"/>
          </a:xfrm>
          <a:prstGeom prst="rect">
            <a:avLst/>
          </a:prstGeom>
          <a:noFill/>
          <a:ln>
            <a:noFill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0557" y="993775"/>
            <a:ext cx="6486525" cy="5864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735781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340</TotalTime>
  <Words>489</Words>
  <Application>Microsoft Office PowerPoint</Application>
  <PresentationFormat>Экран (4:3)</PresentationFormat>
  <Paragraphs>70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Дизайнерське  ПРОЄКТУВАННЯ</vt:lpstr>
      <vt:lpstr>ДИЗАЙНЕРСЬКЕ ПРОЄКТУВАННЯ</vt:lpstr>
      <vt:lpstr>ДИЗАЙНЕРСЬКЕ ПРОЄКТУВАННЯ</vt:lpstr>
      <vt:lpstr>ДИЗАЙНЕРСЬКЕ ПРОЄКТУВАННЯ</vt:lpstr>
      <vt:lpstr>ДИЗАЙНЕРСЬКЕ ПРОЄКТУВАННЯ</vt:lpstr>
      <vt:lpstr>ДИЗАЙНЕРСЬКЕ ПРОЄКТУВАННЯ</vt:lpstr>
      <vt:lpstr>ДИЗАЙНЕРСЬКЕ ПРОЄКТУВАННЯ</vt:lpstr>
      <vt:lpstr>ДИЗАЙНЕРСЬКЕ ПРОЄКТУВАННЯ</vt:lpstr>
      <vt:lpstr>ДИЗАЙНЕРСЬКЕ ПРОЄКТУВАННЯ</vt:lpstr>
      <vt:lpstr>ДИЗАЙНЕРСЬКЕ ПРОЄКТУВАННЯ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AdmiNN</dc:creator>
  <cp:lastModifiedBy>AdmiNN</cp:lastModifiedBy>
  <cp:revision>50</cp:revision>
  <dcterms:created xsi:type="dcterms:W3CDTF">2023-03-29T19:37:44Z</dcterms:created>
  <dcterms:modified xsi:type="dcterms:W3CDTF">2024-03-04T22:26:30Z</dcterms:modified>
</cp:coreProperties>
</file>