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690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2207A4-3658-470E-9201-DB1C5039B9CF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59333E-74E9-4C4A-8208-858E567AC0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Соціально-психологічна робота з персоналом організації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Ст.викл.Вронська</a:t>
            </a:r>
            <a:r>
              <a:rPr lang="ru-RU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36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51344"/>
            <a:ext cx="5886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Типи</a:t>
            </a:r>
            <a:r>
              <a:rPr lang="ru-RU" dirty="0" smtClean="0"/>
              <a:t> особи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і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до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і сфер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підходів</a:t>
            </a:r>
            <a:r>
              <a:rPr lang="ru-RU" dirty="0" smtClean="0"/>
              <a:t> до </a:t>
            </a:r>
            <a:r>
              <a:rPr lang="ru-RU" dirty="0" err="1" smtClean="0"/>
              <a:t>типізації</a:t>
            </a:r>
            <a:r>
              <a:rPr lang="ru-RU" dirty="0" smtClean="0"/>
              <a:t> особи </a:t>
            </a:r>
            <a:r>
              <a:rPr lang="ru-RU" dirty="0" err="1" smtClean="0"/>
              <a:t>людини</a:t>
            </a:r>
            <a:r>
              <a:rPr lang="ru-RU" dirty="0" smtClean="0"/>
              <a:t>: характеристика </a:t>
            </a:r>
            <a:r>
              <a:rPr lang="ru-RU" dirty="0" smtClean="0"/>
              <a:t>16-чинників </a:t>
            </a:r>
            <a:r>
              <a:rPr lang="ru-RU" dirty="0" smtClean="0"/>
              <a:t>особи за </a:t>
            </a:r>
            <a:r>
              <a:rPr lang="ru-RU" dirty="0" err="1" smtClean="0"/>
              <a:t>якістю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Кеттела</a:t>
            </a:r>
            <a:r>
              <a:rPr lang="ru-RU" dirty="0" smtClean="0"/>
              <a:t>),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сновидінь</a:t>
            </a:r>
            <a:r>
              <a:rPr lang="ru-RU" dirty="0" smtClean="0"/>
              <a:t> і </a:t>
            </a:r>
            <a:r>
              <a:rPr lang="ru-RU" dirty="0" err="1" smtClean="0"/>
              <a:t>потягів</a:t>
            </a:r>
            <a:r>
              <a:rPr lang="ru-RU" dirty="0" smtClean="0"/>
              <a:t> </a:t>
            </a:r>
            <a:r>
              <a:rPr lang="ru-RU" dirty="0" smtClean="0"/>
              <a:t>(3</a:t>
            </a:r>
            <a:r>
              <a:rPr lang="ru-RU" dirty="0" smtClean="0"/>
              <a:t>. </a:t>
            </a:r>
            <a:r>
              <a:rPr lang="ru-RU" dirty="0" smtClean="0"/>
              <a:t>Фрейда), </a:t>
            </a:r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класифікації</a:t>
            </a:r>
            <a:r>
              <a:rPr lang="ru-RU" dirty="0" smtClean="0"/>
              <a:t> ролей </a:t>
            </a:r>
            <a:r>
              <a:rPr lang="ru-RU" dirty="0" err="1" smtClean="0"/>
              <a:t>поведінки</a:t>
            </a:r>
            <a:r>
              <a:rPr lang="ru-RU" dirty="0" smtClean="0"/>
              <a:t> і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Темперамент є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психологічною</a:t>
            </a:r>
            <a:r>
              <a:rPr lang="ru-RU" dirty="0" smtClean="0"/>
              <a:t> характеристикою особи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і </a:t>
            </a:r>
            <a:r>
              <a:rPr lang="ru-RU" dirty="0" err="1" smtClean="0"/>
              <a:t>місця</a:t>
            </a:r>
            <a:r>
              <a:rPr lang="ru-RU" dirty="0" smtClean="0"/>
              <a:t> кожного </a:t>
            </a:r>
            <a:r>
              <a:rPr lang="ru-RU" dirty="0" err="1" smtClean="0"/>
              <a:t>працівника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, </a:t>
            </a:r>
            <a:r>
              <a:rPr lang="ru-RU" dirty="0" err="1" smtClean="0"/>
              <a:t>розподіли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і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з конкретною </a:t>
            </a:r>
            <a:r>
              <a:rPr lang="ru-RU" dirty="0" err="1" smtClean="0"/>
              <a:t>людиною</a:t>
            </a:r>
            <a:r>
              <a:rPr lang="ru-RU" dirty="0" smtClean="0"/>
              <a:t>.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темпераменти</a:t>
            </a:r>
            <a:r>
              <a:rPr lang="ru-RU" dirty="0" smtClean="0"/>
              <a:t>: </a:t>
            </a:r>
            <a:r>
              <a:rPr lang="ru-RU" dirty="0" err="1" smtClean="0"/>
              <a:t>сангвінічний</a:t>
            </a:r>
            <a:r>
              <a:rPr lang="ru-RU" dirty="0" smtClean="0"/>
              <a:t>, </a:t>
            </a:r>
            <a:r>
              <a:rPr lang="ru-RU" dirty="0" err="1" smtClean="0"/>
              <a:t>флегматичний</a:t>
            </a:r>
            <a:r>
              <a:rPr lang="ru-RU" dirty="0" smtClean="0"/>
              <a:t>, </a:t>
            </a:r>
            <a:r>
              <a:rPr lang="ru-RU" dirty="0" err="1" smtClean="0"/>
              <a:t>холеричний</a:t>
            </a:r>
            <a:r>
              <a:rPr lang="ru-RU" dirty="0" smtClean="0"/>
              <a:t> і </a:t>
            </a:r>
            <a:r>
              <a:rPr lang="ru-RU" dirty="0" err="1" smtClean="0"/>
              <a:t>меланхолійний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692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6672"/>
            <a:ext cx="50943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вдачі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миру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рівень</a:t>
            </a:r>
            <a:r>
              <a:rPr lang="ru-RU" dirty="0" smtClean="0"/>
              <a:t> потреби в </a:t>
            </a:r>
            <a:r>
              <a:rPr lang="ru-RU" dirty="0" err="1" smtClean="0"/>
              <a:t>спілкуванні</a:t>
            </a:r>
            <a:r>
              <a:rPr lang="ru-RU" dirty="0" smtClean="0"/>
              <a:t>. По </a:t>
            </a:r>
            <a:r>
              <a:rPr lang="ru-RU" dirty="0" err="1" smtClean="0"/>
              <a:t>переважанню</a:t>
            </a:r>
            <a:r>
              <a:rPr lang="ru-RU" dirty="0" smtClean="0"/>
              <a:t> тих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рис </a:t>
            </a:r>
            <a:r>
              <a:rPr lang="ru-RU" dirty="0" err="1" smtClean="0"/>
              <a:t>вдачі</a:t>
            </a:r>
            <a:r>
              <a:rPr lang="ru-RU" dirty="0" smtClean="0"/>
              <a:t> людей </a:t>
            </a:r>
            <a:r>
              <a:rPr lang="ru-RU" dirty="0" err="1" smtClean="0"/>
              <a:t>розділяють</a:t>
            </a:r>
            <a:r>
              <a:rPr lang="ru-RU" dirty="0" smtClean="0"/>
              <a:t> на </a:t>
            </a:r>
            <a:r>
              <a:rPr lang="ru-RU" dirty="0" err="1" smtClean="0"/>
              <a:t>екстравертів</a:t>
            </a:r>
            <a:r>
              <a:rPr lang="ru-RU" dirty="0" smtClean="0"/>
              <a:t> і </a:t>
            </a:r>
            <a:r>
              <a:rPr lang="ru-RU" dirty="0" err="1" smtClean="0"/>
              <a:t>інтровертах</a:t>
            </a:r>
            <a:r>
              <a:rPr lang="ru-RU" dirty="0" smtClean="0"/>
              <a:t>. </a:t>
            </a:r>
            <a:r>
              <a:rPr lang="ru-RU" dirty="0" err="1" smtClean="0"/>
              <a:t>Екстраверт</a:t>
            </a:r>
            <a:r>
              <a:rPr lang="ru-RU" dirty="0" smtClean="0"/>
              <a:t> -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товариський</a:t>
            </a:r>
            <a:r>
              <a:rPr lang="ru-RU" dirty="0" smtClean="0"/>
              <a:t>, </a:t>
            </a:r>
            <a:r>
              <a:rPr lang="ru-RU" dirty="0" err="1" smtClean="0"/>
              <a:t>відгукується</a:t>
            </a:r>
            <a:r>
              <a:rPr lang="ru-RU" dirty="0" smtClean="0"/>
              <a:t> на все </a:t>
            </a:r>
            <a:r>
              <a:rPr lang="ru-RU" dirty="0" err="1" smtClean="0"/>
              <a:t>нове</a:t>
            </a:r>
            <a:r>
              <a:rPr lang="ru-RU" dirty="0" smtClean="0"/>
              <a:t>, </a:t>
            </a:r>
            <a:r>
              <a:rPr lang="ru-RU" dirty="0" err="1" smtClean="0"/>
              <a:t>перериває</a:t>
            </a:r>
            <a:r>
              <a:rPr lang="ru-RU" dirty="0" smtClean="0"/>
              <a:t> вид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не </a:t>
            </a:r>
            <a:r>
              <a:rPr lang="ru-RU" dirty="0" err="1" smtClean="0"/>
              <a:t>закінчивши</a:t>
            </a:r>
            <a:r>
              <a:rPr lang="ru-RU" dirty="0" smtClean="0"/>
              <a:t> роботу,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співбесідник</a:t>
            </a:r>
            <a:r>
              <a:rPr lang="ru-RU" dirty="0" smtClean="0"/>
              <a:t>, стимул. </a:t>
            </a:r>
            <a:r>
              <a:rPr lang="ru-RU" dirty="0" err="1" smtClean="0"/>
              <a:t>Мотивація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непостійна</a:t>
            </a:r>
            <a:r>
              <a:rPr lang="ru-RU" dirty="0" smtClean="0"/>
              <a:t> і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прямій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думки тих,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оточують</a:t>
            </a:r>
            <a:r>
              <a:rPr lang="ru-RU" dirty="0" smtClean="0"/>
              <a:t>, </a:t>
            </a:r>
            <a:r>
              <a:rPr lang="ru-RU" dirty="0" err="1" smtClean="0"/>
              <a:t>виражені</a:t>
            </a:r>
            <a:r>
              <a:rPr lang="ru-RU" dirty="0" smtClean="0"/>
              <a:t> </a:t>
            </a:r>
            <a:r>
              <a:rPr lang="ru-RU" dirty="0" err="1" smtClean="0"/>
              <a:t>альтруїстичні</a:t>
            </a:r>
            <a:r>
              <a:rPr lang="ru-RU" dirty="0" smtClean="0"/>
              <a:t> </a:t>
            </a:r>
            <a:r>
              <a:rPr lang="ru-RU" dirty="0" err="1" smtClean="0"/>
              <a:t>схильності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ради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забуває</a:t>
            </a:r>
            <a:r>
              <a:rPr lang="ru-RU" dirty="0" smtClean="0"/>
              <a:t> </a:t>
            </a:r>
            <a:r>
              <a:rPr lang="ru-RU" dirty="0" smtClean="0"/>
              <a:t>про себе</a:t>
            </a:r>
            <a:r>
              <a:rPr lang="ru-RU" dirty="0" smtClean="0"/>
              <a:t>. </a:t>
            </a:r>
            <a:r>
              <a:rPr lang="ru-RU" dirty="0" err="1" smtClean="0"/>
              <a:t>Типовими</a:t>
            </a:r>
            <a:r>
              <a:rPr lang="ru-RU" dirty="0" smtClean="0"/>
              <a:t> </a:t>
            </a:r>
            <a:r>
              <a:rPr lang="ru-RU" dirty="0" err="1" smtClean="0"/>
              <a:t>екстравертами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Петро </a:t>
            </a:r>
            <a:r>
              <a:rPr lang="en-US" dirty="0" smtClean="0"/>
              <a:t>I, </a:t>
            </a:r>
            <a:r>
              <a:rPr lang="ru-RU" dirty="0" err="1" smtClean="0"/>
              <a:t>льотчик</a:t>
            </a:r>
            <a:r>
              <a:rPr lang="ru-RU" dirty="0" smtClean="0"/>
              <a:t> Ст. П. Чкалов, в </a:t>
            </a:r>
            <a:r>
              <a:rPr lang="ru-RU" dirty="0" err="1" smtClean="0"/>
              <a:t>мистецтві</a:t>
            </a:r>
            <a:r>
              <a:rPr lang="ru-RU" dirty="0" smtClean="0"/>
              <a:t> - </a:t>
            </a:r>
            <a:r>
              <a:rPr lang="ru-RU" dirty="0" err="1" smtClean="0"/>
              <a:t>кіногерої</a:t>
            </a:r>
            <a:r>
              <a:rPr lang="ru-RU" dirty="0" smtClean="0"/>
              <a:t> Ч. </a:t>
            </a:r>
            <a:r>
              <a:rPr lang="ru-RU" dirty="0" err="1" smtClean="0"/>
              <a:t>Чапліна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24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58326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Інтроверт</a:t>
            </a:r>
            <a:r>
              <a:rPr lang="ru-RU" dirty="0" smtClean="0"/>
              <a:t> - </a:t>
            </a:r>
            <a:r>
              <a:rPr lang="ru-RU" dirty="0" err="1" smtClean="0"/>
              <a:t>замкнутий</a:t>
            </a:r>
            <a:r>
              <a:rPr lang="ru-RU" dirty="0" smtClean="0"/>
              <a:t>, в </a:t>
            </a:r>
            <a:r>
              <a:rPr lang="ru-RU" dirty="0" err="1" smtClean="0"/>
              <a:t>поведінці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з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міркувань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тому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оточує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здаються</a:t>
            </a:r>
            <a:r>
              <a:rPr lang="ru-RU" dirty="0" smtClean="0"/>
              <a:t> </a:t>
            </a:r>
            <a:r>
              <a:rPr lang="ru-RU" dirty="0" err="1" smtClean="0"/>
              <a:t>химерними</a:t>
            </a:r>
            <a:r>
              <a:rPr lang="ru-RU" dirty="0" smtClean="0"/>
              <a:t> і </a:t>
            </a:r>
            <a:r>
              <a:rPr lang="ru-RU" dirty="0" err="1" smtClean="0"/>
              <a:t>дивакуватими</a:t>
            </a:r>
            <a:r>
              <a:rPr lang="ru-RU" dirty="0" smtClean="0"/>
              <a:t>. Добре </a:t>
            </a:r>
            <a:r>
              <a:rPr lang="ru-RU" dirty="0" err="1" smtClean="0"/>
              <a:t>розвинена</a:t>
            </a:r>
            <a:r>
              <a:rPr lang="ru-RU" dirty="0" smtClean="0"/>
              <a:t> </a:t>
            </a:r>
            <a:r>
              <a:rPr lang="ru-RU" dirty="0" err="1" smtClean="0"/>
              <a:t>інтуїція</a:t>
            </a:r>
            <a:r>
              <a:rPr lang="ru-RU" dirty="0" smtClean="0"/>
              <a:t>, </a:t>
            </a:r>
            <a:r>
              <a:rPr lang="ru-RU" dirty="0" err="1" smtClean="0"/>
              <a:t>дуже</a:t>
            </a:r>
            <a:r>
              <a:rPr lang="ru-RU" dirty="0" smtClean="0"/>
              <a:t> точно </a:t>
            </a:r>
            <a:r>
              <a:rPr lang="ru-RU" dirty="0" err="1" smtClean="0"/>
              <a:t>прораховує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часто </a:t>
            </a:r>
            <a:r>
              <a:rPr lang="ru-RU" dirty="0" err="1" smtClean="0"/>
              <a:t>перспективні</a:t>
            </a:r>
            <a:r>
              <a:rPr lang="ru-RU" dirty="0" smtClean="0"/>
              <a:t> і </a:t>
            </a:r>
            <a:r>
              <a:rPr lang="ru-RU" dirty="0" err="1" smtClean="0"/>
              <a:t>виправдовуються</a:t>
            </a:r>
            <a:r>
              <a:rPr lang="ru-RU" dirty="0" smtClean="0"/>
              <a:t> в </a:t>
            </a:r>
            <a:r>
              <a:rPr lang="ru-RU" dirty="0" err="1" smtClean="0"/>
              <a:t>майбутньому</a:t>
            </a:r>
            <a:r>
              <a:rPr lang="ru-RU" dirty="0" smtClean="0"/>
              <a:t>. </a:t>
            </a:r>
            <a:r>
              <a:rPr lang="ru-RU" dirty="0" err="1" smtClean="0"/>
              <a:t>Інтроверт</a:t>
            </a:r>
            <a:r>
              <a:rPr lang="ru-RU" dirty="0" smtClean="0"/>
              <a:t> </a:t>
            </a:r>
            <a:r>
              <a:rPr lang="ru-RU" dirty="0" err="1" smtClean="0"/>
              <a:t>емоційно</a:t>
            </a:r>
            <a:r>
              <a:rPr lang="ru-RU" dirty="0" smtClean="0"/>
              <a:t> </a:t>
            </a:r>
            <a:r>
              <a:rPr lang="ru-RU" dirty="0" err="1" smtClean="0"/>
              <a:t>холодний</a:t>
            </a:r>
            <a:r>
              <a:rPr lang="ru-RU" dirty="0" smtClean="0"/>
              <a:t>, </a:t>
            </a:r>
            <a:r>
              <a:rPr lang="ru-RU" dirty="0" err="1" smtClean="0"/>
              <a:t>бідна</a:t>
            </a:r>
            <a:r>
              <a:rPr lang="ru-RU" dirty="0" smtClean="0"/>
              <a:t> </a:t>
            </a:r>
            <a:r>
              <a:rPr lang="ru-RU" dirty="0" err="1" smtClean="0"/>
              <a:t>міміка</a:t>
            </a:r>
            <a:r>
              <a:rPr lang="ru-RU" dirty="0" smtClean="0"/>
              <a:t> і жести </a:t>
            </a:r>
            <a:r>
              <a:rPr lang="ru-RU" dirty="0" err="1" smtClean="0"/>
              <a:t>насторожують</a:t>
            </a:r>
            <a:r>
              <a:rPr lang="ru-RU" dirty="0" smtClean="0"/>
              <a:t> </a:t>
            </a:r>
            <a:r>
              <a:rPr lang="ru-RU" dirty="0" err="1" smtClean="0"/>
              <a:t>співбесідників</a:t>
            </a:r>
            <a:r>
              <a:rPr lang="ru-RU" dirty="0" smtClean="0"/>
              <a:t> і </a:t>
            </a:r>
            <a:r>
              <a:rPr lang="ru-RU" dirty="0" err="1" smtClean="0"/>
              <a:t>перешкоджають</a:t>
            </a:r>
            <a:r>
              <a:rPr lang="ru-RU" dirty="0" smtClean="0"/>
              <a:t> </a:t>
            </a:r>
            <a:r>
              <a:rPr lang="ru-RU" dirty="0" err="1" smtClean="0"/>
              <a:t>відвертості</a:t>
            </a:r>
            <a:r>
              <a:rPr lang="ru-RU" dirty="0" smtClean="0"/>
              <a:t> в </a:t>
            </a:r>
            <a:r>
              <a:rPr lang="ru-RU" dirty="0" err="1" smtClean="0"/>
              <a:t>розмові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Характери</a:t>
            </a:r>
            <a:r>
              <a:rPr lang="ru-RU" dirty="0" smtClean="0"/>
              <a:t> з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зовнішнього</a:t>
            </a:r>
            <a:r>
              <a:rPr lang="ru-RU" dirty="0" smtClean="0"/>
              <a:t> і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навколишньої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 і до </a:t>
            </a:r>
            <a:r>
              <a:rPr lang="ru-RU" dirty="0" err="1" smtClean="0"/>
              <a:t>інших</a:t>
            </a:r>
            <a:r>
              <a:rPr lang="ru-RU" dirty="0" smtClean="0"/>
              <a:t> людей (</a:t>
            </a:r>
            <a:r>
              <a:rPr lang="ru-RU" dirty="0" err="1" smtClean="0"/>
              <a:t>позитивне</a:t>
            </a:r>
            <a:r>
              <a:rPr lang="ru-RU" dirty="0" smtClean="0"/>
              <a:t>, </a:t>
            </a:r>
            <a:r>
              <a:rPr lang="ru-RU" dirty="0" err="1" smtClean="0"/>
              <a:t>нейтральне</a:t>
            </a:r>
            <a:r>
              <a:rPr lang="ru-RU" dirty="0" smtClean="0"/>
              <a:t>, </a:t>
            </a:r>
            <a:r>
              <a:rPr lang="ru-RU" dirty="0" err="1" smtClean="0"/>
              <a:t>негативне</a:t>
            </a:r>
            <a:r>
              <a:rPr lang="ru-RU" dirty="0" smtClean="0"/>
              <a:t>),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себе (</a:t>
            </a:r>
            <a:r>
              <a:rPr lang="ru-RU" dirty="0" err="1" smtClean="0"/>
              <a:t>завищена</a:t>
            </a:r>
            <a:r>
              <a:rPr lang="ru-RU" dirty="0" smtClean="0"/>
              <a:t>, нормальна, занижена) </a:t>
            </a:r>
            <a:r>
              <a:rPr lang="ru-RU" dirty="0" smtClean="0"/>
              <a:t>і до </a:t>
            </a:r>
            <a:r>
              <a:rPr lang="ru-RU" dirty="0" err="1" smtClean="0"/>
              <a:t>роботи</a:t>
            </a:r>
            <a:r>
              <a:rPr lang="ru-RU" dirty="0" smtClean="0"/>
              <a:t> (</a:t>
            </a:r>
            <a:r>
              <a:rPr lang="ru-RU" dirty="0" err="1" smtClean="0"/>
              <a:t>навчанню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smtClean="0"/>
              <a:t>особи </a:t>
            </a:r>
            <a:r>
              <a:rPr lang="ru-RU" dirty="0" smtClean="0"/>
              <a:t>є </a:t>
            </a: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психологічною</a:t>
            </a:r>
            <a:r>
              <a:rPr lang="ru-RU" dirty="0" smtClean="0"/>
              <a:t> характеристикою </a:t>
            </a:r>
            <a:r>
              <a:rPr lang="ru-RU" dirty="0" err="1" smtClean="0"/>
              <a:t>людини</a:t>
            </a:r>
            <a:r>
              <a:rPr lang="ru-RU" dirty="0" smtClean="0"/>
              <a:t> і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врахуванням</a:t>
            </a:r>
            <a:r>
              <a:rPr lang="ru-RU" dirty="0" smtClean="0"/>
              <a:t> потреб</a:t>
            </a:r>
            <a:r>
              <a:rPr lang="ru-RU" dirty="0" smtClean="0"/>
              <a:t>, </a:t>
            </a:r>
            <a:r>
              <a:rPr lang="ru-RU" dirty="0" err="1" smtClean="0"/>
              <a:t>інтересів</a:t>
            </a:r>
            <a:r>
              <a:rPr lang="ru-RU" dirty="0" smtClean="0"/>
              <a:t>, </a:t>
            </a:r>
            <a:r>
              <a:rPr lang="ru-RU" dirty="0" err="1" smtClean="0"/>
              <a:t>мотивів</a:t>
            </a:r>
            <a:r>
              <a:rPr lang="ru-RU" dirty="0" smtClean="0"/>
              <a:t>, </a:t>
            </a:r>
            <a:r>
              <a:rPr lang="ru-RU" dirty="0" err="1" smtClean="0"/>
              <a:t>переконань</a:t>
            </a:r>
            <a:r>
              <a:rPr lang="ru-RU" dirty="0" smtClean="0"/>
              <a:t> і </a:t>
            </a:r>
            <a:r>
              <a:rPr lang="ru-RU" dirty="0" err="1" smtClean="0"/>
              <a:t>світоглядів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988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5846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Інтелектуальні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,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і </a:t>
            </a:r>
            <a:r>
              <a:rPr lang="ru-RU" dirty="0" err="1" smtClean="0"/>
              <a:t>важливі</a:t>
            </a:r>
            <a:r>
              <a:rPr lang="ru-RU" dirty="0" smtClean="0"/>
              <a:t> для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, </a:t>
            </a:r>
            <a:r>
              <a:rPr lang="ru-RU" dirty="0" err="1" smtClean="0"/>
              <a:t>оцінки</a:t>
            </a:r>
            <a:r>
              <a:rPr lang="ru-RU" dirty="0" smtClean="0"/>
              <a:t> людей,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кар'єри</a:t>
            </a:r>
            <a:r>
              <a:rPr lang="ru-RU" dirty="0" smtClean="0"/>
              <a:t> і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по </a:t>
            </a:r>
            <a:r>
              <a:rPr lang="ru-RU" dirty="0" err="1" smtClean="0"/>
              <a:t>службових</a:t>
            </a:r>
            <a:r>
              <a:rPr lang="ru-RU" dirty="0" smtClean="0"/>
              <a:t> сходах. Головну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на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інтелекту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три </a:t>
            </a:r>
            <a:r>
              <a:rPr lang="ru-RU" dirty="0" err="1" smtClean="0"/>
              <a:t>градації</a:t>
            </a:r>
            <a:r>
              <a:rPr lang="ru-RU" dirty="0" smtClean="0"/>
              <a:t> (</a:t>
            </a:r>
            <a:r>
              <a:rPr lang="ru-RU" dirty="0" err="1" smtClean="0"/>
              <a:t>високий</a:t>
            </a:r>
            <a:r>
              <a:rPr lang="ru-RU" dirty="0" smtClean="0"/>
              <a:t>, </a:t>
            </a:r>
            <a:r>
              <a:rPr lang="ru-RU" dirty="0" err="1" smtClean="0"/>
              <a:t>середній</a:t>
            </a:r>
            <a:r>
              <a:rPr lang="ru-RU" dirty="0" smtClean="0"/>
              <a:t>, </a:t>
            </a:r>
            <a:r>
              <a:rPr lang="ru-RU" dirty="0" err="1" smtClean="0"/>
              <a:t>низький</a:t>
            </a:r>
            <a:r>
              <a:rPr lang="ru-RU" dirty="0" smtClean="0"/>
              <a:t>). </a:t>
            </a:r>
            <a:r>
              <a:rPr lang="ru-RU" dirty="0" err="1" smtClean="0"/>
              <a:t>Здібності</a:t>
            </a:r>
            <a:r>
              <a:rPr lang="ru-RU" dirty="0" smtClean="0"/>
              <a:t>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- </a:t>
            </a:r>
            <a:r>
              <a:rPr lang="ru-RU" dirty="0" err="1" smtClean="0"/>
              <a:t>невід'ємна</a:t>
            </a:r>
            <a:r>
              <a:rPr lang="ru-RU" dirty="0" smtClean="0"/>
              <a:t> </a:t>
            </a:r>
            <a:r>
              <a:rPr lang="ru-RU" dirty="0" err="1" smtClean="0"/>
              <a:t>вимога</a:t>
            </a:r>
            <a:r>
              <a:rPr lang="ru-RU" dirty="0" smtClean="0"/>
              <a:t> до </a:t>
            </a:r>
            <a:r>
              <a:rPr lang="ru-RU" dirty="0" err="1" smtClean="0"/>
              <a:t>керівного</a:t>
            </a:r>
            <a:r>
              <a:rPr lang="ru-RU" dirty="0" smtClean="0"/>
              <a:t> персоналу і </a:t>
            </a:r>
            <a:r>
              <a:rPr lang="ru-RU" dirty="0" err="1" smtClean="0"/>
              <a:t>фахівців</a:t>
            </a:r>
            <a:r>
              <a:rPr lang="ru-RU" dirty="0" smtClean="0"/>
              <a:t>.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</a:t>
            </a:r>
            <a:r>
              <a:rPr lang="ru-RU" dirty="0" err="1" smtClean="0"/>
              <a:t>співробітника</a:t>
            </a:r>
            <a:r>
              <a:rPr lang="ru-RU" dirty="0" smtClean="0"/>
              <a:t> моральному кодексу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Логічні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 </a:t>
            </a:r>
            <a:r>
              <a:rPr lang="ru-RU" dirty="0" err="1" smtClean="0"/>
              <a:t>незамінні</a:t>
            </a:r>
            <a:r>
              <a:rPr lang="ru-RU" dirty="0" smtClean="0"/>
              <a:t> в </a:t>
            </a:r>
            <a:r>
              <a:rPr lang="ru-RU" dirty="0" err="1" smtClean="0"/>
              <a:t>інженерній</a:t>
            </a:r>
            <a:r>
              <a:rPr lang="ru-RU" dirty="0" smtClean="0"/>
              <a:t> і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Інтелектуальні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. </a:t>
            </a:r>
            <a:r>
              <a:rPr lang="ru-RU" dirty="0" err="1" smtClean="0"/>
              <a:t>Пам'ять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є </a:t>
            </a:r>
            <a:r>
              <a:rPr lang="ru-RU" dirty="0" err="1" smtClean="0"/>
              <a:t>важливим</a:t>
            </a:r>
            <a:r>
              <a:rPr lang="ru-RU" dirty="0" smtClean="0"/>
              <a:t> компонентом </a:t>
            </a:r>
            <a:r>
              <a:rPr lang="ru-RU" dirty="0" err="1" smtClean="0"/>
              <a:t>інтелектуальних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.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в </a:t>
            </a:r>
            <a:r>
              <a:rPr lang="ru-RU" dirty="0" err="1" smtClean="0"/>
              <a:t>об'ємі</a:t>
            </a:r>
            <a:r>
              <a:rPr lang="ru-RU" dirty="0" smtClean="0"/>
              <a:t> </a:t>
            </a:r>
            <a:r>
              <a:rPr lang="ru-RU" dirty="0" err="1" smtClean="0"/>
              <a:t>довготривалої</a:t>
            </a:r>
            <a:r>
              <a:rPr lang="ru-RU" dirty="0" smtClean="0"/>
              <a:t> і </a:t>
            </a:r>
            <a:r>
              <a:rPr lang="ru-RU" dirty="0" err="1" smtClean="0"/>
              <a:t>оперативної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людей.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205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до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. Вони </a:t>
            </a:r>
            <a:r>
              <a:rPr lang="ru-RU" dirty="0" err="1" smtClean="0"/>
              <a:t>концентрують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і </a:t>
            </a:r>
            <a:r>
              <a:rPr lang="ru-RU" dirty="0" err="1" smtClean="0"/>
              <a:t>дозволені</a:t>
            </a:r>
            <a:r>
              <a:rPr lang="ru-RU" dirty="0" smtClean="0"/>
              <a:t> законом </a:t>
            </a: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 людей для </a:t>
            </a:r>
            <a:r>
              <a:rPr lang="ru-RU" dirty="0" err="1" smtClean="0"/>
              <a:t>координації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трудової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До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dirty="0" err="1" smtClean="0"/>
              <a:t>навіювання</a:t>
            </a:r>
            <a:r>
              <a:rPr lang="ru-RU" dirty="0" smtClean="0"/>
              <a:t>, </a:t>
            </a:r>
            <a:r>
              <a:rPr lang="ru-RU" dirty="0" err="1" smtClean="0"/>
              <a:t>переконання</a:t>
            </a:r>
            <a:r>
              <a:rPr lang="ru-RU" dirty="0" smtClean="0"/>
              <a:t>, </a:t>
            </a:r>
            <a:r>
              <a:rPr lang="ru-RU" dirty="0" err="1" smtClean="0"/>
              <a:t>наслідування</a:t>
            </a:r>
            <a:r>
              <a:rPr lang="ru-RU" dirty="0" smtClean="0"/>
              <a:t>, </a:t>
            </a:r>
            <a:r>
              <a:rPr lang="ru-RU" dirty="0" err="1" smtClean="0"/>
              <a:t>залучення</a:t>
            </a:r>
            <a:r>
              <a:rPr lang="ru-RU" dirty="0" smtClean="0"/>
              <a:t>, </a:t>
            </a:r>
            <a:r>
              <a:rPr lang="ru-RU" dirty="0" err="1" smtClean="0"/>
              <a:t>примушення</a:t>
            </a:r>
            <a:r>
              <a:rPr lang="ru-RU" dirty="0" smtClean="0"/>
              <a:t>, </a:t>
            </a:r>
            <a:r>
              <a:rPr lang="ru-RU" dirty="0" err="1" smtClean="0"/>
              <a:t>спонукання</a:t>
            </a:r>
            <a:r>
              <a:rPr lang="ru-RU" dirty="0" smtClean="0"/>
              <a:t>, </a:t>
            </a:r>
            <a:r>
              <a:rPr lang="ru-RU" dirty="0" err="1" smtClean="0"/>
              <a:t>засудження</a:t>
            </a:r>
            <a:r>
              <a:rPr lang="ru-RU" dirty="0" smtClean="0"/>
              <a:t>, </a:t>
            </a:r>
            <a:r>
              <a:rPr lang="ru-RU" dirty="0" err="1" smtClean="0"/>
              <a:t>вимога</a:t>
            </a:r>
            <a:r>
              <a:rPr lang="ru-RU" dirty="0" smtClean="0"/>
              <a:t>, заборона, плацебо, </a:t>
            </a:r>
            <a:r>
              <a:rPr lang="ru-RU" dirty="0" err="1" smtClean="0"/>
              <a:t>осуд</a:t>
            </a:r>
            <a:r>
              <a:rPr lang="ru-RU" dirty="0" smtClean="0"/>
              <a:t>, </a:t>
            </a:r>
            <a:r>
              <a:rPr lang="ru-RU" dirty="0" err="1" smtClean="0"/>
              <a:t>командування</a:t>
            </a:r>
            <a:r>
              <a:rPr lang="ru-RU" dirty="0" smtClean="0"/>
              <a:t>, </a:t>
            </a:r>
            <a:r>
              <a:rPr lang="ru-RU" dirty="0" err="1" smtClean="0"/>
              <a:t>обдурене</a:t>
            </a:r>
            <a:r>
              <a:rPr lang="ru-RU" dirty="0" smtClean="0"/>
              <a:t> </a:t>
            </a:r>
            <a:r>
              <a:rPr lang="ru-RU" dirty="0" err="1" smtClean="0"/>
              <a:t>очікування</a:t>
            </a:r>
            <a:r>
              <a:rPr lang="ru-RU" dirty="0" smtClean="0"/>
              <a:t>, "</a:t>
            </a:r>
            <a:r>
              <a:rPr lang="ru-RU" dirty="0" err="1" smtClean="0"/>
              <a:t>вибух</a:t>
            </a:r>
            <a:r>
              <a:rPr lang="ru-RU" dirty="0" smtClean="0"/>
              <a:t>", метод Сократа, </a:t>
            </a:r>
            <a:r>
              <a:rPr lang="ru-RU" dirty="0" err="1" smtClean="0"/>
              <a:t>натяк</a:t>
            </a:r>
            <a:r>
              <a:rPr lang="ru-RU" dirty="0" smtClean="0"/>
              <a:t>, </a:t>
            </a:r>
            <a:r>
              <a:rPr lang="ru-RU" dirty="0" err="1" smtClean="0"/>
              <a:t>комплімент</a:t>
            </a:r>
            <a:r>
              <a:rPr lang="ru-RU" dirty="0" smtClean="0"/>
              <a:t>, похвала, </a:t>
            </a:r>
            <a:r>
              <a:rPr lang="ru-RU" dirty="0" err="1" smtClean="0"/>
              <a:t>прохання</a:t>
            </a:r>
            <a:r>
              <a:rPr lang="ru-RU" dirty="0" smtClean="0"/>
              <a:t>, </a:t>
            </a:r>
            <a:r>
              <a:rPr lang="ru-RU" dirty="0" err="1" smtClean="0"/>
              <a:t>порада</a:t>
            </a:r>
            <a:r>
              <a:rPr lang="ru-RU" dirty="0" smtClean="0"/>
              <a:t>. </a:t>
            </a:r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детальніше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Навіювання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цілеспрямована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на особу </a:t>
            </a:r>
            <a:r>
              <a:rPr lang="ru-RU" dirty="0" err="1" smtClean="0"/>
              <a:t>підлеглого</a:t>
            </a:r>
            <a:r>
              <a:rPr lang="ru-RU" dirty="0" smtClean="0"/>
              <a:t> з боку </a:t>
            </a:r>
            <a:r>
              <a:rPr lang="ru-RU" dirty="0" err="1" smtClean="0"/>
              <a:t>керівника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апеляції</a:t>
            </a:r>
            <a:r>
              <a:rPr lang="ru-RU" dirty="0" smtClean="0"/>
              <a:t> до </a:t>
            </a:r>
            <a:r>
              <a:rPr lang="ru-RU" dirty="0" err="1" smtClean="0"/>
              <a:t>групових</a:t>
            </a:r>
            <a:r>
              <a:rPr lang="ru-RU" dirty="0" smtClean="0"/>
              <a:t> </a:t>
            </a:r>
            <a:r>
              <a:rPr lang="ru-RU" dirty="0" err="1" smtClean="0"/>
              <a:t>очікувань</a:t>
            </a:r>
            <a:r>
              <a:rPr lang="ru-RU" dirty="0" smtClean="0"/>
              <a:t> і </a:t>
            </a:r>
            <a:r>
              <a:rPr lang="ru-RU" dirty="0" err="1" smtClean="0"/>
              <a:t>мотивів</a:t>
            </a:r>
            <a:r>
              <a:rPr lang="ru-RU" dirty="0" smtClean="0"/>
              <a:t> </a:t>
            </a:r>
            <a:r>
              <a:rPr lang="ru-RU" dirty="0" err="1" smtClean="0"/>
              <a:t>спонуки</a:t>
            </a:r>
            <a:r>
              <a:rPr lang="ru-RU" dirty="0" smtClean="0"/>
              <a:t> до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  <a:r>
              <a:rPr lang="ru-RU" dirty="0" err="1" smtClean="0"/>
              <a:t>Навіювання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і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певний</a:t>
            </a:r>
            <a:r>
              <a:rPr lang="ru-RU" dirty="0" smtClean="0"/>
              <a:t> стан </a:t>
            </a:r>
            <a:r>
              <a:rPr lang="ru-RU" dirty="0" err="1" smtClean="0"/>
              <a:t>відчуттів</a:t>
            </a:r>
            <a:r>
              <a:rPr lang="ru-RU" dirty="0" smtClean="0"/>
              <a:t> і привести до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вчинку</a:t>
            </a:r>
            <a:r>
              <a:rPr lang="ru-RU" dirty="0" smtClean="0"/>
              <a:t>. </a:t>
            </a:r>
            <a:r>
              <a:rPr lang="ru-RU" dirty="0" err="1" smtClean="0"/>
              <a:t>Украй</a:t>
            </a:r>
            <a:r>
              <a:rPr lang="ru-RU" dirty="0" smtClean="0"/>
              <a:t> негативною формою </a:t>
            </a:r>
            <a:r>
              <a:rPr lang="ru-RU" dirty="0" err="1" smtClean="0"/>
              <a:t>навіювання</a:t>
            </a:r>
            <a:r>
              <a:rPr lang="ru-RU" dirty="0" smtClean="0"/>
              <a:t> є </a:t>
            </a:r>
            <a:r>
              <a:rPr lang="ru-RU" dirty="0" err="1" smtClean="0"/>
              <a:t>зомбування</a:t>
            </a:r>
            <a:r>
              <a:rPr lang="ru-RU" dirty="0" smtClean="0"/>
              <a:t> особи, коли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щепляться</a:t>
            </a:r>
            <a:r>
              <a:rPr lang="ru-RU" dirty="0" smtClean="0"/>
              <a:t> строго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моральних</a:t>
            </a:r>
            <a:r>
              <a:rPr lang="ru-RU" dirty="0" smtClean="0"/>
              <a:t> норм (</a:t>
            </a:r>
            <a:r>
              <a:rPr lang="ru-RU" dirty="0" err="1" smtClean="0"/>
              <a:t>мафіозні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банд </a:t>
            </a:r>
            <a:r>
              <a:rPr lang="ru-RU" dirty="0" err="1" smtClean="0"/>
              <a:t>формування</a:t>
            </a:r>
            <a:r>
              <a:rPr lang="ru-RU" dirty="0" smtClean="0"/>
              <a:t>, </a:t>
            </a:r>
            <a:r>
              <a:rPr lang="ru-RU" dirty="0" err="1" smtClean="0"/>
              <a:t>релігійні</a:t>
            </a:r>
            <a:r>
              <a:rPr lang="ru-RU" dirty="0" smtClean="0"/>
              <a:t> </a:t>
            </a:r>
            <a:r>
              <a:rPr lang="ru-RU" dirty="0" err="1" smtClean="0"/>
              <a:t>секти</a:t>
            </a:r>
            <a:r>
              <a:rPr lang="ru-RU" dirty="0" smtClean="0"/>
              <a:t> типу "</a:t>
            </a:r>
            <a:r>
              <a:rPr lang="ru-RU" dirty="0" err="1" smtClean="0"/>
              <a:t>Аум</a:t>
            </a:r>
            <a:r>
              <a:rPr lang="ru-RU" dirty="0" smtClean="0"/>
              <a:t> </a:t>
            </a:r>
            <a:r>
              <a:rPr lang="ru-RU" dirty="0" err="1" smtClean="0"/>
              <a:t>сенрике</a:t>
            </a:r>
            <a:r>
              <a:rPr lang="ru-RU" dirty="0" smtClean="0"/>
              <a:t>" і </a:t>
            </a:r>
            <a:r>
              <a:rPr lang="ru-RU" dirty="0" err="1" smtClean="0"/>
              <a:t>ін</a:t>
            </a:r>
            <a:r>
              <a:rPr lang="ru-RU" dirty="0" smtClean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230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89844"/>
            <a:ext cx="5886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Переконання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аргументованій</a:t>
            </a:r>
            <a:r>
              <a:rPr lang="ru-RU" dirty="0" smtClean="0"/>
              <a:t> і </a:t>
            </a:r>
            <a:r>
              <a:rPr lang="ru-RU" dirty="0" err="1" smtClean="0"/>
              <a:t>логічній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 </a:t>
            </a:r>
            <a:r>
              <a:rPr lang="ru-RU" dirty="0" err="1" smtClean="0"/>
              <a:t>психіку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поставлених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, </a:t>
            </a:r>
            <a:r>
              <a:rPr lang="ru-RU" dirty="0" err="1" smtClean="0"/>
              <a:t>зняття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бар'єрів</a:t>
            </a:r>
            <a:r>
              <a:rPr lang="ru-RU" dirty="0" smtClean="0"/>
              <a:t>,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Наслідування</a:t>
            </a:r>
            <a:r>
              <a:rPr lang="ru-RU" dirty="0" smtClean="0"/>
              <a:t> є способом </a:t>
            </a:r>
            <a:r>
              <a:rPr lang="ru-RU" dirty="0" err="1" smtClean="0"/>
              <a:t>дії</a:t>
            </a:r>
            <a:r>
              <a:rPr lang="ru-RU" dirty="0" smtClean="0"/>
              <a:t> на </a:t>
            </a:r>
            <a:r>
              <a:rPr lang="ru-RU" dirty="0" err="1" smtClean="0"/>
              <a:t>окремого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шляхом </a:t>
            </a:r>
            <a:r>
              <a:rPr lang="ru-RU" dirty="0" err="1" smtClean="0"/>
              <a:t>особистого</a:t>
            </a:r>
            <a:r>
              <a:rPr lang="ru-RU" dirty="0" smtClean="0"/>
              <a:t> прикладу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новатора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є прикладом для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Залучення</a:t>
            </a:r>
            <a:r>
              <a:rPr lang="ru-RU" dirty="0" smtClean="0"/>
              <a:t> є </a:t>
            </a:r>
            <a:r>
              <a:rPr lang="ru-RU" dirty="0" err="1" smtClean="0"/>
              <a:t>психологічним</a:t>
            </a:r>
            <a:r>
              <a:rPr lang="ru-RU" dirty="0" smtClean="0"/>
              <a:t> </a:t>
            </a:r>
            <a:r>
              <a:rPr lang="ru-RU" dirty="0" err="1" smtClean="0"/>
              <a:t>прийомом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співучасниками</a:t>
            </a:r>
            <a:r>
              <a:rPr lang="ru-RU" dirty="0" smtClean="0"/>
              <a:t> трудового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, </a:t>
            </a:r>
            <a:r>
              <a:rPr lang="ru-RU" dirty="0" err="1" smtClean="0"/>
              <a:t>ухвалення</a:t>
            </a:r>
            <a:r>
              <a:rPr lang="ru-RU" dirty="0" smtClean="0"/>
              <a:t> </a:t>
            </a:r>
            <a:r>
              <a:rPr lang="ru-RU" dirty="0" err="1" smtClean="0"/>
              <a:t>узгоджених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, </a:t>
            </a:r>
            <a:r>
              <a:rPr lang="ru-RU" dirty="0" err="1" smtClean="0"/>
              <a:t>змагання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 і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416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8"/>
            <a:ext cx="7272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Спонукання</a:t>
            </a:r>
            <a:r>
              <a:rPr lang="ru-RU" dirty="0" smtClean="0"/>
              <a:t> — позитивна форма </a:t>
            </a:r>
            <a:r>
              <a:rPr lang="ru-RU" dirty="0" err="1" smtClean="0"/>
              <a:t>моральної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 </a:t>
            </a:r>
            <a:r>
              <a:rPr lang="ru-RU" dirty="0" err="1" smtClean="0"/>
              <a:t>людину</a:t>
            </a:r>
            <a:r>
              <a:rPr lang="ru-RU" dirty="0" smtClean="0"/>
              <a:t>, коли </a:t>
            </a:r>
            <a:r>
              <a:rPr lang="ru-RU" dirty="0" err="1" smtClean="0"/>
              <a:t>підкреслюються</a:t>
            </a:r>
            <a:r>
              <a:rPr lang="ru-RU" dirty="0" smtClean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кваліфікація</a:t>
            </a:r>
            <a:r>
              <a:rPr lang="ru-RU" dirty="0" smtClean="0"/>
              <a:t> і </a:t>
            </a:r>
            <a:r>
              <a:rPr lang="ru-RU" dirty="0" err="1" smtClean="0"/>
              <a:t>досвід</a:t>
            </a:r>
            <a:r>
              <a:rPr lang="ru-RU" dirty="0" smtClean="0"/>
              <a:t>, </a:t>
            </a:r>
            <a:r>
              <a:rPr lang="ru-RU" dirty="0" err="1" smtClean="0"/>
              <a:t>упевненість</a:t>
            </a:r>
            <a:r>
              <a:rPr lang="ru-RU" dirty="0" smtClean="0"/>
              <a:t> в </a:t>
            </a:r>
            <a:r>
              <a:rPr lang="ru-RU" dirty="0" err="1" smtClean="0"/>
              <a:t>успішному</a:t>
            </a:r>
            <a:r>
              <a:rPr lang="ru-RU" dirty="0" smtClean="0"/>
              <a:t> </a:t>
            </a:r>
            <a:r>
              <a:rPr lang="ru-RU" dirty="0" err="1" smtClean="0"/>
              <a:t>виконанні</a:t>
            </a:r>
            <a:r>
              <a:rPr lang="ru-RU" dirty="0" smtClean="0"/>
              <a:t> </a:t>
            </a:r>
            <a:r>
              <a:rPr lang="ru-RU" dirty="0" err="1" smtClean="0"/>
              <a:t>дорученої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моральну</a:t>
            </a:r>
            <a:r>
              <a:rPr lang="ru-RU" dirty="0" smtClean="0"/>
              <a:t> </a:t>
            </a:r>
            <a:r>
              <a:rPr lang="ru-RU" dirty="0" err="1" smtClean="0"/>
              <a:t>значущість</a:t>
            </a:r>
            <a:r>
              <a:rPr lang="ru-RU" dirty="0" smtClean="0"/>
              <a:t> </a:t>
            </a:r>
            <a:r>
              <a:rPr lang="ru-RU" dirty="0" err="1" smtClean="0"/>
              <a:t>співробітника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. У </a:t>
            </a:r>
            <a:r>
              <a:rPr lang="ru-RU" dirty="0" err="1" smtClean="0"/>
              <a:t>попередній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для </a:t>
            </a:r>
            <a:r>
              <a:rPr lang="ru-RU" dirty="0" err="1" smtClean="0"/>
              <a:t>спонуки</a:t>
            </a:r>
            <a:r>
              <a:rPr lang="ru-RU" dirty="0" smtClean="0"/>
              <a:t> до </a:t>
            </a:r>
            <a:r>
              <a:rPr lang="ru-RU" dirty="0" err="1" smtClean="0"/>
              <a:t>праці</a:t>
            </a:r>
            <a:r>
              <a:rPr lang="ru-RU" dirty="0" smtClean="0"/>
              <a:t> широко </a:t>
            </a:r>
            <a:r>
              <a:rPr lang="ru-RU" dirty="0" err="1" smtClean="0"/>
              <a:t>використовувалися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, як </a:t>
            </a:r>
            <a:r>
              <a:rPr lang="ru-RU" dirty="0" err="1" smtClean="0"/>
              <a:t>занесення</a:t>
            </a:r>
            <a:r>
              <a:rPr lang="ru-RU" dirty="0" smtClean="0"/>
              <a:t> на </a:t>
            </a:r>
            <a:r>
              <a:rPr lang="ru-RU" dirty="0" err="1" smtClean="0"/>
              <a:t>Дошку</a:t>
            </a:r>
            <a:r>
              <a:rPr lang="ru-RU" dirty="0" smtClean="0"/>
              <a:t> </a:t>
            </a:r>
            <a:r>
              <a:rPr lang="ru-RU" dirty="0" err="1" smtClean="0"/>
              <a:t>пошани</a:t>
            </a:r>
            <a:r>
              <a:rPr lang="ru-RU" dirty="0" smtClean="0"/>
              <a:t>, </a:t>
            </a:r>
            <a:r>
              <a:rPr lang="ru-RU" dirty="0" err="1" smtClean="0"/>
              <a:t>вручення</a:t>
            </a:r>
            <a:r>
              <a:rPr lang="ru-RU" dirty="0" smtClean="0"/>
              <a:t> </a:t>
            </a:r>
            <a:r>
              <a:rPr lang="ru-RU" dirty="0" err="1" smtClean="0"/>
              <a:t>Почесної</a:t>
            </a:r>
            <a:r>
              <a:rPr lang="ru-RU" dirty="0" smtClean="0"/>
              <a:t> </a:t>
            </a:r>
            <a:r>
              <a:rPr lang="ru-RU" dirty="0" err="1" smtClean="0"/>
              <a:t>грамоти</a:t>
            </a:r>
            <a:r>
              <a:rPr lang="ru-RU" dirty="0" smtClean="0"/>
              <a:t>, </a:t>
            </a:r>
            <a:r>
              <a:rPr lang="ru-RU" dirty="0" err="1" smtClean="0"/>
              <a:t>присвоювали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smtClean="0"/>
              <a:t>"</a:t>
            </a:r>
            <a:r>
              <a:rPr lang="ru-RU" dirty="0" err="1" smtClean="0"/>
              <a:t>Переможець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", "Ударник </a:t>
            </a:r>
            <a:r>
              <a:rPr lang="ru-RU" dirty="0" err="1" smtClean="0"/>
              <a:t>праці</a:t>
            </a:r>
            <a:r>
              <a:rPr lang="ru-RU" dirty="0" smtClean="0"/>
              <a:t>" і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Примушення</a:t>
            </a:r>
            <a:r>
              <a:rPr lang="ru-RU" dirty="0" smtClean="0"/>
              <a:t> - </a:t>
            </a:r>
            <a:r>
              <a:rPr lang="ru-RU" dirty="0" err="1" smtClean="0"/>
              <a:t>крайня</a:t>
            </a:r>
            <a:r>
              <a:rPr lang="ru-RU" dirty="0" smtClean="0"/>
              <a:t> форма </a:t>
            </a:r>
            <a:r>
              <a:rPr lang="ru-RU" dirty="0" err="1" smtClean="0"/>
              <a:t>моральної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коли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 особу не дали </a:t>
            </a:r>
            <a:r>
              <a:rPr lang="ru-RU" dirty="0" err="1" smtClean="0"/>
              <a:t>результатів</a:t>
            </a:r>
            <a:r>
              <a:rPr lang="ru-RU" dirty="0" smtClean="0"/>
              <a:t> і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примушують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і </a:t>
            </a:r>
            <a:r>
              <a:rPr lang="ru-RU" dirty="0" err="1" smtClean="0"/>
              <a:t>бажання</a:t>
            </a:r>
            <a:r>
              <a:rPr lang="ru-RU" dirty="0" smtClean="0"/>
              <a:t>,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роботу. </a:t>
            </a:r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примушення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надзвичайних</a:t>
            </a:r>
            <a:r>
              <a:rPr lang="ru-RU" dirty="0" smtClean="0"/>
              <a:t> (форс-</a:t>
            </a:r>
            <a:r>
              <a:rPr lang="ru-RU" dirty="0" err="1" smtClean="0"/>
              <a:t>мажорних</a:t>
            </a:r>
            <a:r>
              <a:rPr lang="ru-RU" dirty="0" smtClean="0"/>
              <a:t>) </a:t>
            </a:r>
            <a:r>
              <a:rPr lang="ru-RU" dirty="0" err="1" smtClean="0"/>
              <a:t>обставинах</a:t>
            </a:r>
            <a:r>
              <a:rPr lang="ru-RU" dirty="0" smtClean="0"/>
              <a:t>, коли </a:t>
            </a:r>
            <a:r>
              <a:rPr lang="ru-RU" dirty="0" err="1" smtClean="0"/>
              <a:t>бездіяльність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привести до жертв, </a:t>
            </a:r>
            <a:r>
              <a:rPr lang="ru-RU" dirty="0" err="1" smtClean="0"/>
              <a:t>збитку</a:t>
            </a:r>
            <a:r>
              <a:rPr lang="ru-RU" dirty="0" smtClean="0"/>
              <a:t>, </a:t>
            </a:r>
            <a:r>
              <a:rPr lang="ru-RU" dirty="0" err="1" smtClean="0"/>
              <a:t>загибелі</a:t>
            </a:r>
            <a:r>
              <a:rPr lang="ru-RU" dirty="0" smtClean="0"/>
              <a:t> майна, людей, </a:t>
            </a:r>
            <a:r>
              <a:rPr lang="ru-RU" dirty="0" err="1" smtClean="0"/>
              <a:t>нещасним</a:t>
            </a:r>
            <a:r>
              <a:rPr lang="ru-RU" dirty="0" smtClean="0"/>
              <a:t> </a:t>
            </a:r>
            <a:r>
              <a:rPr lang="ru-RU" dirty="0" err="1" smtClean="0"/>
              <a:t>випадкам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772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Засудження</a:t>
            </a:r>
            <a:r>
              <a:rPr lang="ru-RU" dirty="0" smtClean="0"/>
              <a:t> - </a:t>
            </a:r>
            <a:r>
              <a:rPr lang="ru-RU" dirty="0" err="1" smtClean="0"/>
              <a:t>прийом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 </a:t>
            </a:r>
            <a:r>
              <a:rPr lang="ru-RU" dirty="0" err="1" smtClean="0"/>
              <a:t>людину</a:t>
            </a:r>
            <a:r>
              <a:rPr lang="ru-RU" dirty="0" smtClean="0"/>
              <a:t>, яка </a:t>
            </a:r>
            <a:r>
              <a:rPr lang="ru-RU" dirty="0" err="1" smtClean="0"/>
              <a:t>допускає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моральних</a:t>
            </a:r>
            <a:r>
              <a:rPr lang="ru-RU" dirty="0" smtClean="0"/>
              <a:t> норм в </a:t>
            </a:r>
            <a:r>
              <a:rPr lang="ru-RU" dirty="0" err="1" smtClean="0"/>
              <a:t>колективі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і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украй</a:t>
            </a:r>
            <a:r>
              <a:rPr lang="ru-RU" dirty="0" smtClean="0"/>
              <a:t> </a:t>
            </a:r>
            <a:r>
              <a:rPr lang="ru-RU" dirty="0" err="1" smtClean="0"/>
              <a:t>незадовільні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прийом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застосовуватися</a:t>
            </a:r>
            <a:r>
              <a:rPr lang="ru-RU" dirty="0" smtClean="0"/>
              <a:t> для </a:t>
            </a:r>
            <a:r>
              <a:rPr lang="ru-RU" dirty="0" err="1" smtClean="0"/>
              <a:t>дії</a:t>
            </a:r>
            <a:r>
              <a:rPr lang="ru-RU" dirty="0" smtClean="0"/>
              <a:t> на людей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слабкою</a:t>
            </a:r>
            <a:r>
              <a:rPr lang="ru-RU" dirty="0" smtClean="0"/>
              <a:t> </a:t>
            </a:r>
            <a:r>
              <a:rPr lang="ru-RU" dirty="0" err="1" smtClean="0"/>
              <a:t>психікою</a:t>
            </a:r>
            <a:r>
              <a:rPr lang="ru-RU" dirty="0" smtClean="0"/>
              <a:t> і практично </a:t>
            </a:r>
            <a:r>
              <a:rPr lang="ru-RU" dirty="0" err="1" smtClean="0"/>
              <a:t>даремний</a:t>
            </a:r>
            <a:r>
              <a:rPr lang="ru-RU" dirty="0" smtClean="0"/>
              <a:t> для </a:t>
            </a:r>
            <a:r>
              <a:rPr lang="ru-RU" dirty="0" err="1" smtClean="0"/>
              <a:t>дії</a:t>
            </a:r>
            <a:r>
              <a:rPr lang="ru-RU" dirty="0" smtClean="0"/>
              <a:t> на </a:t>
            </a:r>
            <a:r>
              <a:rPr lang="ru-RU" dirty="0" err="1" smtClean="0"/>
              <a:t>відсталу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Вимога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силу </a:t>
            </a:r>
            <a:r>
              <a:rPr lang="ru-RU" dirty="0" err="1" smtClean="0"/>
              <a:t>розпорядження</a:t>
            </a:r>
            <a:r>
              <a:rPr lang="ru-RU" dirty="0" smtClean="0"/>
              <a:t>. У </a:t>
            </a:r>
            <a:r>
              <a:rPr lang="ru-RU" dirty="0" err="1" smtClean="0"/>
              <a:t>зв'язку</a:t>
            </a:r>
            <a:r>
              <a:rPr lang="ru-RU" dirty="0" smtClean="0"/>
              <a:t> з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ефективним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у тому </a:t>
            </a:r>
            <a:r>
              <a:rPr lang="ru-RU" dirty="0" err="1" smtClean="0"/>
              <a:t>випадку</a:t>
            </a:r>
            <a:r>
              <a:rPr lang="ru-RU" dirty="0" smtClean="0"/>
              <a:t>, коли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великою </a:t>
            </a:r>
            <a:r>
              <a:rPr lang="ru-RU" dirty="0" err="1" smtClean="0"/>
              <a:t>владою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незаперечний</a:t>
            </a:r>
            <a:r>
              <a:rPr lang="ru-RU" dirty="0" smtClean="0"/>
              <a:t> авторитет. 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прийом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виявитися</a:t>
            </a:r>
            <a:r>
              <a:rPr lang="ru-RU" dirty="0" smtClean="0"/>
              <a:t> </a:t>
            </a:r>
            <a:r>
              <a:rPr lang="ru-RU" dirty="0" err="1" smtClean="0"/>
              <a:t>даремним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шкідливим</a:t>
            </a:r>
            <a:r>
              <a:rPr lang="ru-RU" dirty="0" smtClean="0"/>
              <a:t>.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відношеннях</a:t>
            </a:r>
            <a:r>
              <a:rPr lang="ru-RU" dirty="0" smtClean="0"/>
              <a:t> категорична </a:t>
            </a:r>
            <a:r>
              <a:rPr lang="ru-RU" dirty="0" err="1" smtClean="0"/>
              <a:t>вимога</a:t>
            </a:r>
            <a:r>
              <a:rPr lang="ru-RU" dirty="0" smtClean="0"/>
              <a:t> </a:t>
            </a:r>
            <a:r>
              <a:rPr lang="ru-RU" dirty="0" err="1" smtClean="0"/>
              <a:t>ідентична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забороною, </a:t>
            </a:r>
            <a:r>
              <a:rPr lang="ru-RU" dirty="0" err="1" smtClean="0"/>
              <a:t>виступаючою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легкої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примушення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Заборону</a:t>
            </a:r>
            <a:r>
              <a:rPr lang="ru-RU" dirty="0" smtClean="0"/>
              <a:t> </a:t>
            </a:r>
            <a:r>
              <a:rPr lang="ru-RU" dirty="0" smtClean="0"/>
              <a:t>ми </a:t>
            </a:r>
            <a:r>
              <a:rPr lang="ru-RU" dirty="0" err="1" smtClean="0"/>
              <a:t>відносимо</a:t>
            </a:r>
            <a:r>
              <a:rPr lang="ru-RU" dirty="0" smtClean="0"/>
              <a:t> </a:t>
            </a:r>
            <a:r>
              <a:rPr lang="ru-RU" dirty="0" err="1" smtClean="0"/>
              <a:t>заборону</a:t>
            </a:r>
            <a:r>
              <a:rPr lang="ru-RU" dirty="0" smtClean="0"/>
              <a:t> </a:t>
            </a:r>
            <a:r>
              <a:rPr lang="ru-RU" dirty="0" err="1" smtClean="0"/>
              <a:t>імпульсних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нестійкого</a:t>
            </a:r>
            <a:r>
              <a:rPr lang="ru-RU" dirty="0" smtClean="0"/>
              <a:t> характеру, </a:t>
            </a:r>
            <a:r>
              <a:rPr lang="ru-RU" dirty="0" err="1" smtClean="0"/>
              <a:t>що</a:t>
            </a:r>
            <a:r>
              <a:rPr lang="ru-RU" dirty="0" smtClean="0"/>
              <a:t>, по </a:t>
            </a:r>
            <a:r>
              <a:rPr lang="ru-RU" dirty="0" err="1" smtClean="0"/>
              <a:t>суті</a:t>
            </a:r>
            <a:r>
              <a:rPr lang="ru-RU" dirty="0" smtClean="0"/>
              <a:t>, є </a:t>
            </a:r>
            <a:r>
              <a:rPr lang="ru-RU" dirty="0" err="1" smtClean="0"/>
              <a:t>варіантом</a:t>
            </a:r>
            <a:r>
              <a:rPr lang="ru-RU" dirty="0" smtClean="0"/>
              <a:t> </a:t>
            </a:r>
            <a:r>
              <a:rPr lang="ru-RU" dirty="0" err="1" smtClean="0"/>
              <a:t>навіювання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заборона </a:t>
            </a:r>
            <a:r>
              <a:rPr lang="ru-RU" dirty="0" err="1" smtClean="0"/>
              <a:t>недозволеної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(</a:t>
            </a:r>
            <a:r>
              <a:rPr lang="ru-RU" dirty="0" err="1" smtClean="0"/>
              <a:t>випивка</a:t>
            </a:r>
            <a:r>
              <a:rPr lang="ru-RU" dirty="0" smtClean="0"/>
              <a:t>, </a:t>
            </a:r>
            <a:r>
              <a:rPr lang="ru-RU" dirty="0" err="1" smtClean="0"/>
              <a:t>бездіяльність</a:t>
            </a:r>
            <a:r>
              <a:rPr lang="ru-RU" dirty="0" smtClean="0"/>
              <a:t>, </a:t>
            </a:r>
            <a:r>
              <a:rPr lang="ru-RU" dirty="0" err="1" smtClean="0"/>
              <a:t>спроба</a:t>
            </a:r>
            <a:r>
              <a:rPr lang="ru-RU" dirty="0" smtClean="0"/>
              <a:t> </a:t>
            </a:r>
            <a:r>
              <a:rPr lang="ru-RU" dirty="0" err="1" smtClean="0"/>
              <a:t>розкрадання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браку).</a:t>
            </a:r>
          </a:p>
          <a:p>
            <a:endParaRPr lang="ru-RU" dirty="0" smtClean="0"/>
          </a:p>
          <a:p>
            <a:r>
              <a:rPr lang="ru-RU" dirty="0" err="1" smtClean="0"/>
              <a:t>Цей</a:t>
            </a:r>
            <a:r>
              <a:rPr lang="ru-RU" dirty="0" smtClean="0"/>
              <a:t> метод </a:t>
            </a:r>
            <a:r>
              <a:rPr lang="ru-RU" dirty="0" err="1" smtClean="0"/>
              <a:t>стоїть</a:t>
            </a:r>
            <a:r>
              <a:rPr lang="ru-RU" dirty="0" smtClean="0"/>
              <a:t> на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- </a:t>
            </a:r>
            <a:r>
              <a:rPr lang="ru-RU" dirty="0" err="1" smtClean="0"/>
              <a:t>примушення</a:t>
            </a:r>
            <a:r>
              <a:rPr lang="ru-RU" dirty="0" smtClean="0"/>
              <a:t> і </a:t>
            </a:r>
            <a:r>
              <a:rPr lang="ru-RU" dirty="0" err="1" smtClean="0"/>
              <a:t>переконання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245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7056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Плацебо давно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медицині</a:t>
            </a:r>
            <a:r>
              <a:rPr lang="ru-RU" dirty="0" smtClean="0"/>
              <a:t> як </a:t>
            </a:r>
            <a:r>
              <a:rPr lang="ru-RU" dirty="0" err="1" smtClean="0"/>
              <a:t>прийом</a:t>
            </a:r>
            <a:r>
              <a:rPr lang="ru-RU" dirty="0" smtClean="0"/>
              <a:t> </a:t>
            </a:r>
            <a:r>
              <a:rPr lang="ru-RU" dirty="0" err="1" smtClean="0"/>
              <a:t>навіювання</a:t>
            </a:r>
            <a:r>
              <a:rPr lang="ru-RU" dirty="0" smtClean="0"/>
              <a:t>. Суть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лікар</a:t>
            </a:r>
            <a:r>
              <a:rPr lang="ru-RU" dirty="0" smtClean="0"/>
              <a:t>, </a:t>
            </a:r>
            <a:r>
              <a:rPr lang="ru-RU" dirty="0" err="1" smtClean="0"/>
              <a:t>прописуючи</a:t>
            </a:r>
            <a:r>
              <a:rPr lang="ru-RU" dirty="0" smtClean="0"/>
              <a:t> хворому </a:t>
            </a:r>
            <a:r>
              <a:rPr lang="ru-RU" dirty="0" err="1" smtClean="0"/>
              <a:t>який-небудь</a:t>
            </a:r>
            <a:r>
              <a:rPr lang="ru-RU" dirty="0" smtClean="0"/>
              <a:t> </a:t>
            </a:r>
            <a:r>
              <a:rPr lang="ru-RU" dirty="0" err="1" smtClean="0"/>
              <a:t>індиферентний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, </a:t>
            </a:r>
            <a:r>
              <a:rPr lang="ru-RU" dirty="0" err="1" smtClean="0"/>
              <a:t>стверджує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дасть</a:t>
            </a:r>
            <a:r>
              <a:rPr lang="ru-RU" dirty="0" smtClean="0"/>
              <a:t> </a:t>
            </a:r>
            <a:r>
              <a:rPr lang="ru-RU" dirty="0" err="1" smtClean="0"/>
              <a:t>потрібний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.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настрій</a:t>
            </a:r>
            <a:r>
              <a:rPr lang="ru-RU" dirty="0" smtClean="0"/>
              <a:t> хворого на </a:t>
            </a:r>
            <a:r>
              <a:rPr lang="ru-RU" dirty="0" err="1" smtClean="0"/>
              <a:t>сприятливу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прописаних</a:t>
            </a:r>
            <a:r>
              <a:rPr lang="ru-RU" dirty="0" smtClean="0"/>
              <a:t> </a:t>
            </a:r>
            <a:r>
              <a:rPr lang="ru-RU" dirty="0" err="1" smtClean="0"/>
              <a:t>ліків</a:t>
            </a:r>
            <a:r>
              <a:rPr lang="ru-RU" dirty="0" smtClean="0"/>
              <a:t> часто приводить до позитивного результату.</a:t>
            </a: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виробництві</a:t>
            </a:r>
            <a:r>
              <a:rPr lang="ru-RU" dirty="0" smtClean="0"/>
              <a:t> плацебо — </a:t>
            </a:r>
            <a:r>
              <a:rPr lang="ru-RU" dirty="0" err="1" smtClean="0"/>
              <a:t>це</a:t>
            </a:r>
            <a:r>
              <a:rPr lang="ru-RU" dirty="0" smtClean="0"/>
              <a:t> приклад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авторитетної</a:t>
            </a:r>
            <a:r>
              <a:rPr lang="ru-RU" dirty="0" smtClean="0"/>
              <a:t> особи, коли </a:t>
            </a:r>
            <a:r>
              <a:rPr lang="ru-RU" dirty="0" err="1" smtClean="0"/>
              <a:t>працівникам</a:t>
            </a:r>
            <a:r>
              <a:rPr lang="ru-RU" dirty="0" smtClean="0"/>
              <a:t> з </a:t>
            </a:r>
            <a:r>
              <a:rPr lang="ru-RU" dirty="0" err="1" smtClean="0"/>
              <a:t>легкістю</a:t>
            </a:r>
            <a:r>
              <a:rPr lang="ru-RU" dirty="0" smtClean="0"/>
              <a:t> </a:t>
            </a:r>
            <a:r>
              <a:rPr lang="ru-RU" dirty="0" err="1" smtClean="0"/>
              <a:t>демонструють</a:t>
            </a:r>
            <a:r>
              <a:rPr lang="ru-RU" dirty="0" smtClean="0"/>
              <a:t> </a:t>
            </a:r>
            <a:r>
              <a:rPr lang="ru-RU" dirty="0" err="1" smtClean="0"/>
              <a:t>які-небудь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пересилюючи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надмірну</a:t>
            </a:r>
            <a:r>
              <a:rPr lang="ru-RU" dirty="0" smtClean="0"/>
              <a:t> </a:t>
            </a:r>
            <a:r>
              <a:rPr lang="ru-RU" dirty="0" err="1" smtClean="0"/>
              <a:t>втому</a:t>
            </a:r>
            <a:r>
              <a:rPr lang="ru-RU" dirty="0" smtClean="0"/>
              <a:t>, страх </a:t>
            </a:r>
            <a:r>
              <a:rPr lang="ru-RU" dirty="0" err="1" smtClean="0"/>
              <a:t>висоти</a:t>
            </a:r>
            <a:r>
              <a:rPr lang="ru-RU" dirty="0" smtClean="0"/>
              <a:t> і тому </a:t>
            </a:r>
            <a:r>
              <a:rPr lang="ru-RU" dirty="0" err="1" smtClean="0"/>
              <a:t>подібне</a:t>
            </a:r>
            <a:r>
              <a:rPr lang="ru-RU" dirty="0" smtClean="0"/>
              <a:t> </a:t>
            </a:r>
            <a:r>
              <a:rPr lang="ru-RU" dirty="0" err="1" smtClean="0"/>
              <a:t>Бачивши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,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з такою ж </a:t>
            </a:r>
            <a:r>
              <a:rPr lang="ru-RU" dirty="0" err="1" smtClean="0"/>
              <a:t>легкістю</a:t>
            </a:r>
            <a:r>
              <a:rPr lang="ru-RU" dirty="0" smtClean="0"/>
              <a:t> </a:t>
            </a:r>
            <a:r>
              <a:rPr lang="ru-RU" dirty="0" err="1" smtClean="0"/>
              <a:t>повторити</a:t>
            </a:r>
            <a:r>
              <a:rPr lang="ru-RU" dirty="0" smtClean="0"/>
              <a:t> </a:t>
            </a:r>
            <a:r>
              <a:rPr lang="ru-RU" dirty="0" err="1" smtClean="0"/>
              <a:t>показані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не </a:t>
            </a:r>
            <a:r>
              <a:rPr lang="ru-RU" dirty="0" err="1" smtClean="0"/>
              <a:t>переживаючи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неприємних</a:t>
            </a:r>
            <a:r>
              <a:rPr lang="ru-RU" dirty="0" smtClean="0"/>
              <a:t> </a:t>
            </a:r>
            <a:r>
              <a:rPr lang="ru-RU" dirty="0" err="1" smtClean="0"/>
              <a:t>відчуттів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спостерігачі</a:t>
            </a:r>
            <a:r>
              <a:rPr lang="ru-RU" dirty="0" smtClean="0"/>
              <a:t> </a:t>
            </a:r>
            <a:r>
              <a:rPr lang="ru-RU" dirty="0" err="1" smtClean="0"/>
              <a:t>відмітять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демонстрація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над силу, то </a:t>
            </a:r>
            <a:r>
              <a:rPr lang="ru-RU" dirty="0" err="1" smtClean="0"/>
              <a:t>ефекту</a:t>
            </a:r>
            <a:r>
              <a:rPr lang="ru-RU" dirty="0" smtClean="0"/>
              <a:t> не буде. </a:t>
            </a:r>
            <a:r>
              <a:rPr lang="ru-RU" dirty="0" err="1" smtClean="0"/>
              <a:t>Взагалі</a:t>
            </a:r>
            <a:r>
              <a:rPr lang="ru-RU" dirty="0" smtClean="0"/>
              <a:t>, </a:t>
            </a:r>
            <a:r>
              <a:rPr lang="ru-RU" dirty="0" err="1" smtClean="0"/>
              <a:t>ефект</a:t>
            </a:r>
            <a:r>
              <a:rPr lang="ru-RU" dirty="0" smtClean="0"/>
              <a:t> плацебо </a:t>
            </a:r>
            <a:r>
              <a:rPr lang="ru-RU" dirty="0" err="1" smtClean="0"/>
              <a:t>утримується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до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невдачі</a:t>
            </a:r>
            <a:r>
              <a:rPr lang="ru-RU" dirty="0" smtClean="0"/>
              <a:t>,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працівники</a:t>
            </a:r>
            <a:r>
              <a:rPr lang="ru-RU" dirty="0" smtClean="0"/>
              <a:t> не </a:t>
            </a:r>
            <a:r>
              <a:rPr lang="ru-RU" dirty="0" err="1" smtClean="0"/>
              <a:t>зрозуміють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ритуальні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вони так </a:t>
            </a:r>
            <a:r>
              <a:rPr lang="ru-RU" dirty="0" err="1" smtClean="0"/>
              <a:t>скрупульозно</a:t>
            </a:r>
            <a:r>
              <a:rPr lang="ru-RU" dirty="0" smtClean="0"/>
              <a:t> </a:t>
            </a:r>
            <a:r>
              <a:rPr lang="ru-RU" dirty="0" err="1" smtClean="0"/>
              <a:t>виконували</a:t>
            </a:r>
            <a:r>
              <a:rPr lang="ru-RU" dirty="0" smtClean="0"/>
              <a:t>,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собою реального </a:t>
            </a:r>
            <a:r>
              <a:rPr lang="ru-RU" dirty="0" err="1" smtClean="0"/>
              <a:t>підґрунтя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931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Осуд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переконливою</a:t>
            </a:r>
            <a:r>
              <a:rPr lang="ru-RU" dirty="0" smtClean="0"/>
              <a:t> силою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, коли </a:t>
            </a:r>
            <a:r>
              <a:rPr lang="ru-RU" dirty="0" err="1" smtClean="0"/>
              <a:t>співбесідник</a:t>
            </a:r>
            <a:r>
              <a:rPr lang="ru-RU" dirty="0" smtClean="0"/>
              <a:t> </a:t>
            </a:r>
            <a:r>
              <a:rPr lang="ru-RU" dirty="0" err="1" smtClean="0"/>
              <a:t>ідентифікує</a:t>
            </a:r>
            <a:r>
              <a:rPr lang="ru-RU" dirty="0" smtClean="0"/>
              <a:t> себе з </a:t>
            </a:r>
            <a:r>
              <a:rPr lang="ru-RU" dirty="0" err="1" smtClean="0"/>
              <a:t>керівником</a:t>
            </a:r>
            <a:r>
              <a:rPr lang="ru-RU" dirty="0" smtClean="0"/>
              <a:t>: "</a:t>
            </a:r>
            <a:r>
              <a:rPr lang="ru-RU" dirty="0" err="1" smtClean="0"/>
              <a:t>він</a:t>
            </a:r>
            <a:r>
              <a:rPr lang="ru-RU" dirty="0" smtClean="0"/>
              <a:t> один з нас". 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осуд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як </a:t>
            </a:r>
            <a:r>
              <a:rPr lang="ru-RU" dirty="0" err="1" smtClean="0"/>
              <a:t>менторське</a:t>
            </a:r>
            <a:r>
              <a:rPr lang="ru-RU" dirty="0" smtClean="0"/>
              <a:t> </a:t>
            </a:r>
            <a:r>
              <a:rPr lang="ru-RU" dirty="0" err="1" smtClean="0"/>
              <a:t>повчання</a:t>
            </a:r>
            <a:r>
              <a:rPr lang="ru-RU" dirty="0" smtClean="0"/>
              <a:t>, яке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вислухати</a:t>
            </a:r>
            <a:r>
              <a:rPr lang="ru-RU" dirty="0" smtClean="0"/>
              <a:t>, але </a:t>
            </a:r>
            <a:r>
              <a:rPr lang="ru-RU" dirty="0" err="1" smtClean="0"/>
              <a:t>якому</a:t>
            </a:r>
            <a:r>
              <a:rPr lang="ru-RU" dirty="0" smtClean="0"/>
              <a:t> не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слідувати</a:t>
            </a:r>
            <a:r>
              <a:rPr lang="ru-RU" dirty="0" smtClean="0"/>
              <a:t>. </a:t>
            </a:r>
            <a:r>
              <a:rPr lang="ru-RU" dirty="0" err="1" smtClean="0"/>
              <a:t>Внаслідок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активно </a:t>
            </a:r>
            <a:r>
              <a:rPr lang="ru-RU" dirty="0" err="1" smtClean="0"/>
              <a:t>захищає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"Я", </a:t>
            </a:r>
            <a:r>
              <a:rPr lang="ru-RU" dirty="0" smtClean="0"/>
              <a:t>вона </a:t>
            </a:r>
            <a:r>
              <a:rPr lang="ru-RU" dirty="0" smtClean="0"/>
              <a:t>часто 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прийом</a:t>
            </a:r>
            <a:r>
              <a:rPr lang="ru-RU" dirty="0" smtClean="0"/>
              <a:t> як замах на свою </a:t>
            </a:r>
            <a:r>
              <a:rPr lang="ru-RU" dirty="0" err="1" smtClean="0"/>
              <a:t>самостійність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Командування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потрібне</a:t>
            </a:r>
            <a:r>
              <a:rPr lang="ru-RU" dirty="0" smtClean="0"/>
              <a:t> </a:t>
            </a:r>
            <a:r>
              <a:rPr lang="ru-RU" dirty="0" err="1" smtClean="0"/>
              <a:t>швидке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точне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без </a:t>
            </a:r>
            <a:r>
              <a:rPr lang="ru-RU" dirty="0" err="1" smtClean="0"/>
              <a:t>якихось</a:t>
            </a:r>
            <a:r>
              <a:rPr lang="ru-RU" dirty="0" smtClean="0"/>
              <a:t>  </a:t>
            </a:r>
            <a:r>
              <a:rPr lang="ru-RU" dirty="0" err="1" smtClean="0"/>
              <a:t>критичних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. При </a:t>
            </a:r>
            <a:r>
              <a:rPr lang="ru-RU" dirty="0" err="1" smtClean="0"/>
              <a:t>виконанні</a:t>
            </a:r>
            <a:r>
              <a:rPr lang="ru-RU" dirty="0" smtClean="0"/>
              <a:t> команд не </a:t>
            </a:r>
            <a:r>
              <a:rPr lang="ru-RU" dirty="0" err="1" smtClean="0"/>
              <a:t>міркують</a:t>
            </a:r>
            <a:r>
              <a:rPr lang="ru-RU" dirty="0" smtClean="0"/>
              <a:t>. У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заборонні</a:t>
            </a:r>
            <a:r>
              <a:rPr lang="ru-RU" dirty="0" smtClean="0"/>
              <a:t> і </a:t>
            </a:r>
            <a:r>
              <a:rPr lang="ru-RU" dirty="0" err="1" smtClean="0"/>
              <a:t>спонукальні</a:t>
            </a:r>
            <a:r>
              <a:rPr lang="ru-RU" dirty="0" smtClean="0"/>
              <a:t> </a:t>
            </a:r>
            <a:r>
              <a:rPr lang="ru-RU" dirty="0" err="1" smtClean="0"/>
              <a:t>різновиди</a:t>
            </a:r>
            <a:r>
              <a:rPr lang="ru-RU" dirty="0" smtClean="0"/>
              <a:t> команд. </a:t>
            </a:r>
            <a:r>
              <a:rPr lang="ru-RU" dirty="0" err="1" smtClean="0"/>
              <a:t>Перші</a:t>
            </a:r>
            <a:r>
              <a:rPr lang="ru-RU" dirty="0" smtClean="0"/>
              <a:t>: "</a:t>
            </a:r>
            <a:r>
              <a:rPr lang="ru-RU" dirty="0" err="1" smtClean="0"/>
              <a:t>Припиніть</a:t>
            </a:r>
            <a:r>
              <a:rPr lang="ru-RU" dirty="0" smtClean="0"/>
              <a:t>!", </a:t>
            </a:r>
            <a:r>
              <a:rPr lang="ru-RU" dirty="0" smtClean="0"/>
              <a:t>"Перестаньте </a:t>
            </a:r>
            <a:r>
              <a:rPr lang="ru-RU" dirty="0" err="1" smtClean="0"/>
              <a:t>нервувати</a:t>
            </a:r>
            <a:r>
              <a:rPr lang="ru-RU" dirty="0" smtClean="0"/>
              <a:t>!", "</a:t>
            </a:r>
            <a:r>
              <a:rPr lang="ru-RU" dirty="0" err="1" smtClean="0"/>
              <a:t>Замовкніть</a:t>
            </a:r>
            <a:r>
              <a:rPr lang="ru-RU" dirty="0" smtClean="0"/>
              <a:t>!" </a:t>
            </a:r>
            <a:r>
              <a:rPr lang="ru-RU" dirty="0" smtClean="0"/>
              <a:t>і так </a:t>
            </a:r>
            <a:r>
              <a:rPr lang="ru-RU" dirty="0" err="1" smtClean="0"/>
              <a:t>далі</a:t>
            </a:r>
            <a:r>
              <a:rPr lang="ru-RU" dirty="0" smtClean="0"/>
              <a:t> - </a:t>
            </a:r>
            <a:r>
              <a:rPr lang="ru-RU" dirty="0" err="1" smtClean="0"/>
              <a:t>направлені</a:t>
            </a:r>
            <a:r>
              <a:rPr lang="ru-RU" dirty="0" smtClean="0"/>
              <a:t> на </a:t>
            </a:r>
            <a:r>
              <a:rPr lang="ru-RU" dirty="0" err="1" smtClean="0"/>
              <a:t>негайне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небажаних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Вони </a:t>
            </a:r>
            <a:r>
              <a:rPr lang="ru-RU" dirty="0" err="1" smtClean="0"/>
              <a:t>промовляються</a:t>
            </a:r>
            <a:r>
              <a:rPr lang="ru-RU" dirty="0" smtClean="0"/>
              <a:t> </a:t>
            </a:r>
            <a:r>
              <a:rPr lang="ru-RU" dirty="0" smtClean="0"/>
              <a:t>твердим </a:t>
            </a:r>
            <a:r>
              <a:rPr lang="ru-RU" dirty="0" err="1" smtClean="0"/>
              <a:t>спокійним</a:t>
            </a:r>
            <a:r>
              <a:rPr lang="ru-RU" dirty="0" smtClean="0"/>
              <a:t> голосом </a:t>
            </a:r>
            <a:r>
              <a:rPr lang="ru-RU" dirty="0" err="1" smtClean="0"/>
              <a:t>або</a:t>
            </a:r>
            <a:r>
              <a:rPr lang="ru-RU" dirty="0" smtClean="0"/>
              <a:t> голосом з </a:t>
            </a:r>
            <a:r>
              <a:rPr lang="ru-RU" dirty="0" err="1" smtClean="0"/>
              <a:t>емоційно</a:t>
            </a:r>
            <a:r>
              <a:rPr lang="ru-RU" dirty="0" smtClean="0"/>
              <a:t> </a:t>
            </a:r>
            <a:r>
              <a:rPr lang="ru-RU" dirty="0" err="1" smtClean="0"/>
              <a:t>забарвленим</a:t>
            </a:r>
            <a:r>
              <a:rPr lang="ru-RU" dirty="0" smtClean="0"/>
              <a:t> </a:t>
            </a:r>
            <a:r>
              <a:rPr lang="ru-RU" dirty="0" err="1" smtClean="0"/>
              <a:t>відтінком</a:t>
            </a:r>
            <a:r>
              <a:rPr lang="ru-RU" dirty="0" smtClean="0"/>
              <a:t>. </a:t>
            </a:r>
            <a:r>
              <a:rPr lang="ru-RU" dirty="0" err="1" smtClean="0"/>
              <a:t>Другі</a:t>
            </a:r>
            <a:r>
              <a:rPr lang="ru-RU" dirty="0" smtClean="0"/>
              <a:t>: "</a:t>
            </a:r>
            <a:r>
              <a:rPr lang="ru-RU" dirty="0" err="1" smtClean="0"/>
              <a:t>Йдіть</a:t>
            </a:r>
            <a:r>
              <a:rPr lang="ru-RU" dirty="0" smtClean="0"/>
              <a:t>!", "</a:t>
            </a:r>
            <a:r>
              <a:rPr lang="ru-RU" dirty="0" err="1" smtClean="0"/>
              <a:t>Принесіть</a:t>
            </a:r>
            <a:r>
              <a:rPr lang="ru-RU" dirty="0" smtClean="0"/>
              <a:t>!", "</a:t>
            </a:r>
            <a:r>
              <a:rPr lang="ru-RU" dirty="0" err="1" smtClean="0"/>
              <a:t>Виконуйте</a:t>
            </a:r>
            <a:r>
              <a:rPr lang="ru-RU" dirty="0" smtClean="0"/>
              <a:t>!" і так </a:t>
            </a:r>
            <a:r>
              <a:rPr lang="ru-RU" dirty="0" err="1" smtClean="0"/>
              <a:t>далі</a:t>
            </a:r>
            <a:r>
              <a:rPr lang="ru-RU" dirty="0" smtClean="0"/>
              <a:t> - </a:t>
            </a:r>
            <a:r>
              <a:rPr lang="ru-RU" dirty="0" err="1" smtClean="0"/>
              <a:t>націлені</a:t>
            </a:r>
            <a:r>
              <a:rPr lang="ru-RU" dirty="0" smtClean="0"/>
              <a:t> на </a:t>
            </a:r>
            <a:r>
              <a:rPr lang="ru-RU" dirty="0" err="1" smtClean="0"/>
              <a:t>включення</a:t>
            </a:r>
            <a:r>
              <a:rPr lang="ru-RU" dirty="0" smtClean="0"/>
              <a:t> </a:t>
            </a:r>
            <a:r>
              <a:rPr lang="ru-RU" dirty="0" err="1" smtClean="0"/>
              <a:t>поведінкових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людей.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3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136904" cy="4926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Соціально-психологічні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Соціально-психологічні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на персонал,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базуються</a:t>
            </a:r>
            <a:r>
              <a:rPr lang="ru-RU" dirty="0" smtClean="0"/>
              <a:t> на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і </a:t>
            </a:r>
            <a:r>
              <a:rPr lang="ru-RU" dirty="0" err="1" smtClean="0"/>
              <a:t>психології</a:t>
            </a:r>
            <a:r>
              <a:rPr lang="ru-RU" dirty="0" smtClean="0"/>
              <a:t>. </a:t>
            </a:r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є </a:t>
            </a:r>
            <a:r>
              <a:rPr lang="ru-RU" dirty="0" err="1" smtClean="0"/>
              <a:t>групи</a:t>
            </a:r>
            <a:r>
              <a:rPr lang="ru-RU" dirty="0" smtClean="0"/>
              <a:t> людей і </a:t>
            </a:r>
            <a:r>
              <a:rPr lang="ru-RU" dirty="0" err="1" smtClean="0"/>
              <a:t>окремі</a:t>
            </a:r>
            <a:r>
              <a:rPr lang="ru-RU" dirty="0" smtClean="0"/>
              <a:t> особи. По масштабу і способам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 </a:t>
            </a:r>
            <a:r>
              <a:rPr lang="ru-RU" dirty="0" err="1" smtClean="0"/>
              <a:t>соціологічні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направлені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r>
              <a:rPr lang="ru-RU" dirty="0" smtClean="0"/>
              <a:t> людей і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(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);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направлено </a:t>
            </a:r>
            <a:r>
              <a:rPr lang="ru-RU" dirty="0" err="1" smtClean="0"/>
              <a:t>впливають</a:t>
            </a:r>
            <a:r>
              <a:rPr lang="ru-RU" dirty="0" smtClean="0"/>
              <a:t> на особу </a:t>
            </a:r>
            <a:r>
              <a:rPr lang="ru-RU" dirty="0" err="1" smtClean="0"/>
              <a:t>конкретної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(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розділення</a:t>
            </a:r>
            <a:r>
              <a:rPr lang="ru-RU" dirty="0" smtClean="0"/>
              <a:t> </a:t>
            </a:r>
            <a:r>
              <a:rPr lang="ru-RU" dirty="0" err="1" smtClean="0"/>
              <a:t>достатнє</a:t>
            </a:r>
            <a:r>
              <a:rPr lang="ru-RU" dirty="0" smtClean="0"/>
              <a:t> </a:t>
            </a:r>
            <a:r>
              <a:rPr lang="ru-RU" dirty="0" err="1" smtClean="0"/>
              <a:t>умовно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суспільному</a:t>
            </a:r>
            <a:r>
              <a:rPr lang="ru-RU" dirty="0" smtClean="0"/>
              <a:t>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не на </a:t>
            </a:r>
            <a:r>
              <a:rPr lang="ru-RU" dirty="0" err="1" smtClean="0"/>
              <a:t>ізольованому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, а в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психологією</a:t>
            </a:r>
            <a:r>
              <a:rPr lang="ru-RU" dirty="0" smtClean="0"/>
              <a:t> </a:t>
            </a:r>
            <a:r>
              <a:rPr lang="ru-RU" dirty="0" smtClean="0"/>
              <a:t>людей.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ефективне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людськими</a:t>
            </a:r>
            <a:r>
              <a:rPr lang="ru-RU" dirty="0" smtClean="0"/>
              <a:t> ресурсами,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з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високорозвинутих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припускає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як </a:t>
            </a:r>
            <a:r>
              <a:rPr lang="ru-RU" dirty="0" err="1" smtClean="0"/>
              <a:t>соціологічних</a:t>
            </a:r>
            <a:r>
              <a:rPr lang="ru-RU" dirty="0" smtClean="0"/>
              <a:t>, так і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352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</a:t>
            </a:r>
            <a:r>
              <a:rPr lang="ru-RU" dirty="0" err="1" smtClean="0"/>
              <a:t>Вибух</a:t>
            </a:r>
            <a:r>
              <a:rPr lang="ru-RU" dirty="0" smtClean="0"/>
              <a:t>" - </a:t>
            </a:r>
            <a:r>
              <a:rPr lang="ru-RU" dirty="0" err="1" smtClean="0"/>
              <a:t>прийом</a:t>
            </a:r>
            <a:r>
              <a:rPr lang="ru-RU" dirty="0" smtClean="0"/>
              <a:t>, </a:t>
            </a:r>
            <a:r>
              <a:rPr lang="ru-RU" dirty="0" err="1" smtClean="0"/>
              <a:t>відомий</a:t>
            </a:r>
            <a:r>
              <a:rPr lang="ru-RU" dirty="0" smtClean="0"/>
              <a:t> як </a:t>
            </a:r>
            <a:r>
              <a:rPr lang="ru-RU" dirty="0" err="1" smtClean="0"/>
              <a:t>миттєва</a:t>
            </a:r>
            <a:r>
              <a:rPr lang="ru-RU" dirty="0" smtClean="0"/>
              <a:t> </a:t>
            </a:r>
            <a:r>
              <a:rPr lang="ru-RU" dirty="0" err="1" smtClean="0"/>
              <a:t>перебудова</a:t>
            </a:r>
            <a:r>
              <a:rPr lang="ru-RU" dirty="0" smtClean="0"/>
              <a:t> особи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сильних</a:t>
            </a:r>
            <a:r>
              <a:rPr lang="ru-RU" dirty="0" smtClean="0"/>
              <a:t> </a:t>
            </a:r>
            <a:r>
              <a:rPr lang="ru-RU" dirty="0" err="1" smtClean="0"/>
              <a:t>емоційних</a:t>
            </a:r>
            <a:r>
              <a:rPr lang="ru-RU" dirty="0" smtClean="0"/>
              <a:t> </a:t>
            </a:r>
            <a:r>
              <a:rPr lang="ru-RU" dirty="0" err="1" smtClean="0"/>
              <a:t>переживань</a:t>
            </a:r>
            <a:r>
              <a:rPr lang="ru-RU" dirty="0" smtClean="0"/>
              <a:t>. Вона детально описана в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(</a:t>
            </a:r>
            <a:r>
              <a:rPr lang="ru-RU" dirty="0" err="1" smtClean="0"/>
              <a:t>герої</a:t>
            </a:r>
            <a:r>
              <a:rPr lang="ru-RU" dirty="0" smtClean="0"/>
              <a:t> </a:t>
            </a:r>
            <a:r>
              <a:rPr lang="ru-RU" dirty="0" err="1" smtClean="0"/>
              <a:t>романів</a:t>
            </a:r>
            <a:r>
              <a:rPr lang="ru-RU" dirty="0" smtClean="0"/>
              <a:t> В. Гюго </a:t>
            </a:r>
            <a:r>
              <a:rPr lang="ru-RU" dirty="0" err="1" smtClean="0"/>
              <a:t>знедолені</a:t>
            </a:r>
            <a:r>
              <a:rPr lang="ru-RU" dirty="0" smtClean="0"/>
              <a:t> "Люди", А. Дюма "Граф Монте-</a:t>
            </a:r>
            <a:r>
              <a:rPr lang="ru-RU" dirty="0" err="1" smtClean="0"/>
              <a:t>крісто</a:t>
            </a:r>
            <a:r>
              <a:rPr lang="ru-RU" dirty="0" smtClean="0"/>
              <a:t>" і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Застосування</a:t>
            </a:r>
            <a:r>
              <a:rPr lang="ru-RU" dirty="0" smtClean="0"/>
              <a:t> "</a:t>
            </a:r>
            <a:r>
              <a:rPr lang="ru-RU" dirty="0" err="1" smtClean="0"/>
              <a:t>вибуху</a:t>
            </a:r>
            <a:r>
              <a:rPr lang="ru-RU" dirty="0" smtClean="0"/>
              <a:t>"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спеціальної</a:t>
            </a:r>
            <a:r>
              <a:rPr lang="ru-RU" dirty="0" smtClean="0"/>
              <a:t> обстановки,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б </a:t>
            </a:r>
            <a:r>
              <a:rPr lang="ru-RU" dirty="0" err="1" smtClean="0"/>
              <a:t>відчуття</a:t>
            </a:r>
            <a:r>
              <a:rPr lang="ru-RU" dirty="0" smtClean="0"/>
              <a:t>,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уразити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несподіванкою</a:t>
            </a:r>
            <a:r>
              <a:rPr lang="ru-RU" dirty="0" smtClean="0"/>
              <a:t> і </a:t>
            </a:r>
            <a:r>
              <a:rPr lang="ru-RU" dirty="0" err="1" smtClean="0"/>
              <a:t>незвичністю</a:t>
            </a:r>
            <a:r>
              <a:rPr lang="ru-RU" dirty="0" smtClean="0"/>
              <a:t>. У </a:t>
            </a:r>
            <a:r>
              <a:rPr lang="ru-RU" dirty="0" err="1" smtClean="0"/>
              <a:t>такій</a:t>
            </a:r>
            <a:r>
              <a:rPr lang="ru-RU" dirty="0" smtClean="0"/>
              <a:t> </a:t>
            </a:r>
            <a:r>
              <a:rPr lang="ru-RU" dirty="0" err="1" smtClean="0"/>
              <a:t>обстановці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збій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 </a:t>
            </a:r>
            <a:r>
              <a:rPr lang="ru-RU" dirty="0" err="1" smtClean="0"/>
              <a:t>Несподіваний</a:t>
            </a:r>
            <a:r>
              <a:rPr lang="ru-RU" dirty="0" smtClean="0"/>
              <a:t> </a:t>
            </a:r>
            <a:r>
              <a:rPr lang="ru-RU" dirty="0" err="1" smtClean="0"/>
              <a:t>подразник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стрес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приводить до </a:t>
            </a:r>
            <a:r>
              <a:rPr lang="ru-RU" dirty="0" err="1" smtClean="0"/>
              <a:t>корінної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 на </a:t>
            </a:r>
            <a:r>
              <a:rPr lang="ru-RU" dirty="0" err="1" smtClean="0"/>
              <a:t>речі</a:t>
            </a:r>
            <a:r>
              <a:rPr lang="ru-RU" dirty="0" smtClean="0"/>
              <a:t>, </a:t>
            </a:r>
            <a:r>
              <a:rPr lang="ru-RU" dirty="0" err="1" smtClean="0"/>
              <a:t>події</a:t>
            </a:r>
            <a:r>
              <a:rPr lang="ru-RU" dirty="0" smtClean="0"/>
              <a:t>, </a:t>
            </a:r>
            <a:r>
              <a:rPr lang="ru-RU" dirty="0" err="1" smtClean="0"/>
              <a:t>окремих</a:t>
            </a:r>
            <a:r>
              <a:rPr lang="ru-RU" dirty="0" smtClean="0"/>
              <a:t> людей і </a:t>
            </a:r>
            <a:r>
              <a:rPr lang="ru-RU" dirty="0" err="1" smtClean="0"/>
              <a:t>навіть</a:t>
            </a:r>
            <a:r>
              <a:rPr lang="ru-RU" dirty="0" smtClean="0"/>
              <a:t> мир в </a:t>
            </a:r>
            <a:r>
              <a:rPr lang="ru-RU" dirty="0" err="1" smtClean="0"/>
              <a:t>цілому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Метод Сократа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прагненні</a:t>
            </a:r>
            <a:r>
              <a:rPr lang="ru-RU" dirty="0" smtClean="0"/>
              <a:t> </a:t>
            </a:r>
            <a:r>
              <a:rPr lang="ru-RU" dirty="0" err="1" smtClean="0"/>
              <a:t>захистити</a:t>
            </a:r>
            <a:r>
              <a:rPr lang="ru-RU" dirty="0" smtClean="0"/>
              <a:t> </a:t>
            </a:r>
            <a:r>
              <a:rPr lang="ru-RU" dirty="0" err="1" smtClean="0"/>
              <a:t>співбесідника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щоб</a:t>
            </a:r>
            <a:r>
              <a:rPr lang="ru-RU" dirty="0" smtClean="0"/>
              <a:t> той сказав "</a:t>
            </a:r>
            <a:r>
              <a:rPr lang="ru-RU" dirty="0" err="1" smtClean="0"/>
              <a:t>ні</a:t>
            </a:r>
            <a:r>
              <a:rPr lang="ru-RU" dirty="0" smtClean="0"/>
              <a:t>". Як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співбесідник</a:t>
            </a:r>
            <a:r>
              <a:rPr lang="ru-RU" dirty="0" smtClean="0"/>
              <a:t> </a:t>
            </a:r>
            <a:r>
              <a:rPr lang="ru-RU" dirty="0" err="1" smtClean="0"/>
              <a:t>скаже</a:t>
            </a:r>
            <a:r>
              <a:rPr lang="ru-RU" dirty="0" smtClean="0"/>
              <a:t> "</a:t>
            </a:r>
            <a:r>
              <a:rPr lang="ru-RU" dirty="0" err="1" smtClean="0"/>
              <a:t>ні</a:t>
            </a:r>
            <a:r>
              <a:rPr lang="ru-RU" dirty="0" smtClean="0"/>
              <a:t>",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у </a:t>
            </a:r>
            <a:r>
              <a:rPr lang="ru-RU" dirty="0" err="1" smtClean="0"/>
              <a:t>зворотний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. Метод названий </a:t>
            </a:r>
            <a:r>
              <a:rPr lang="ru-RU" dirty="0" err="1" smtClean="0"/>
              <a:t>ім'ям</a:t>
            </a:r>
            <a:r>
              <a:rPr lang="ru-RU" dirty="0" smtClean="0"/>
              <a:t> </a:t>
            </a:r>
            <a:r>
              <a:rPr lang="ru-RU" dirty="0" err="1" smtClean="0"/>
              <a:t>старогрецького</a:t>
            </a:r>
            <a:r>
              <a:rPr lang="ru-RU" dirty="0" smtClean="0"/>
              <a:t> </a:t>
            </a:r>
            <a:r>
              <a:rPr lang="ru-RU" dirty="0" err="1" smtClean="0"/>
              <a:t>філософа</a:t>
            </a:r>
            <a:r>
              <a:rPr lang="ru-RU" dirty="0" smtClean="0"/>
              <a:t> Сократа, </a:t>
            </a:r>
            <a:r>
              <a:rPr lang="ru-RU" dirty="0" err="1" smtClean="0"/>
              <a:t>який</a:t>
            </a:r>
            <a:r>
              <a:rPr lang="ru-RU" dirty="0" smtClean="0"/>
              <a:t> часто </a:t>
            </a:r>
            <a:r>
              <a:rPr lang="ru-RU" dirty="0" err="1" smtClean="0"/>
              <a:t>користувався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, </a:t>
            </a:r>
            <a:r>
              <a:rPr lang="ru-RU" dirty="0" err="1" smtClean="0"/>
              <a:t>прагнучи</a:t>
            </a:r>
            <a:r>
              <a:rPr lang="ru-RU" dirty="0" smtClean="0"/>
              <a:t> вести </a:t>
            </a:r>
            <a:r>
              <a:rPr lang="ru-RU" dirty="0" err="1" smtClean="0"/>
              <a:t>бесіду</a:t>
            </a:r>
            <a:r>
              <a:rPr lang="ru-RU" dirty="0" smtClean="0"/>
              <a:t>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співбесідникові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легко </a:t>
            </a:r>
            <a:r>
              <a:rPr lang="ru-RU" dirty="0" err="1" smtClean="0"/>
              <a:t>сказати</a:t>
            </a:r>
            <a:r>
              <a:rPr lang="ru-RU" dirty="0" smtClean="0"/>
              <a:t> "так". Як ми </a:t>
            </a:r>
            <a:r>
              <a:rPr lang="ru-RU" dirty="0" err="1" smtClean="0"/>
              <a:t>знаємо</a:t>
            </a:r>
            <a:r>
              <a:rPr lang="ru-RU" dirty="0" smtClean="0"/>
              <a:t>, Сократ </a:t>
            </a:r>
            <a:r>
              <a:rPr lang="ru-RU" dirty="0" err="1" smtClean="0"/>
              <a:t>неодмінно</a:t>
            </a:r>
            <a:r>
              <a:rPr lang="ru-RU" dirty="0" smtClean="0"/>
              <a:t> доводив свою точку </a:t>
            </a:r>
            <a:r>
              <a:rPr lang="ru-RU" dirty="0" err="1" smtClean="0"/>
              <a:t>зору</a:t>
            </a:r>
            <a:r>
              <a:rPr lang="ru-RU" dirty="0" smtClean="0"/>
              <a:t>, не </a:t>
            </a:r>
            <a:r>
              <a:rPr lang="ru-RU" dirty="0" err="1" smtClean="0"/>
              <a:t>викликаючи</a:t>
            </a:r>
            <a:r>
              <a:rPr lang="ru-RU" dirty="0" smtClean="0"/>
              <a:t> з боку </a:t>
            </a:r>
            <a:r>
              <a:rPr lang="ru-RU" dirty="0" err="1" smtClean="0"/>
              <a:t>опонентів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явного </a:t>
            </a:r>
            <a:r>
              <a:rPr lang="ru-RU" dirty="0" err="1" smtClean="0"/>
              <a:t>обурення</a:t>
            </a:r>
            <a:r>
              <a:rPr lang="ru-RU" dirty="0" smtClean="0"/>
              <a:t>, але </a:t>
            </a:r>
            <a:r>
              <a:rPr lang="ru-RU" dirty="0" err="1" smtClean="0"/>
              <a:t>навіть</a:t>
            </a:r>
            <a:r>
              <a:rPr lang="ru-RU" dirty="0" smtClean="0"/>
              <a:t> самих </a:t>
            </a:r>
            <a:r>
              <a:rPr lang="ru-RU" dirty="0" err="1" smtClean="0"/>
              <a:t>незначних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238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6672"/>
            <a:ext cx="65527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Натяк</a:t>
            </a:r>
            <a:r>
              <a:rPr lang="ru-RU" dirty="0" smtClean="0"/>
              <a:t> - </a:t>
            </a:r>
            <a:r>
              <a:rPr lang="ru-RU" dirty="0" err="1" smtClean="0"/>
              <a:t>прийом</a:t>
            </a:r>
            <a:r>
              <a:rPr lang="ru-RU" dirty="0" smtClean="0"/>
              <a:t> непрямого </a:t>
            </a:r>
            <a:r>
              <a:rPr lang="ru-RU" dirty="0" err="1" smtClean="0"/>
              <a:t>переконання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жарту, </a:t>
            </a:r>
            <a:r>
              <a:rPr lang="ru-RU" dirty="0" err="1" smtClean="0"/>
              <a:t>іронії</a:t>
            </a:r>
            <a:r>
              <a:rPr lang="ru-RU" dirty="0" smtClean="0"/>
              <a:t> і </a:t>
            </a:r>
            <a:r>
              <a:rPr lang="ru-RU" dirty="0" err="1" smtClean="0"/>
              <a:t>аналогії</a:t>
            </a:r>
            <a:r>
              <a:rPr lang="ru-RU" dirty="0" smtClean="0"/>
              <a:t>. В </a:t>
            </a:r>
            <a:r>
              <a:rPr lang="ru-RU" dirty="0" err="1" smtClean="0"/>
              <a:t>деякому</a:t>
            </a:r>
            <a:r>
              <a:rPr lang="ru-RU" dirty="0" smtClean="0"/>
              <a:t> </a:t>
            </a:r>
            <a:r>
              <a:rPr lang="ru-RU" dirty="0" err="1" smtClean="0"/>
              <a:t>розумінні</a:t>
            </a:r>
            <a:r>
              <a:rPr lang="ru-RU" dirty="0" smtClean="0"/>
              <a:t> формою </a:t>
            </a:r>
            <a:r>
              <a:rPr lang="ru-RU" dirty="0" err="1" smtClean="0"/>
              <a:t>натяку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рада. Суть </a:t>
            </a:r>
            <a:r>
              <a:rPr lang="ru-RU" dirty="0" err="1" smtClean="0"/>
              <a:t>натяку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апелює</a:t>
            </a:r>
            <a:r>
              <a:rPr lang="ru-RU" dirty="0" smtClean="0"/>
              <a:t> не до </a:t>
            </a:r>
            <a:r>
              <a:rPr lang="ru-RU" dirty="0" err="1" smtClean="0"/>
              <a:t>свідомості</a:t>
            </a:r>
            <a:r>
              <a:rPr lang="ru-RU" dirty="0" smtClean="0"/>
              <a:t>, не до </a:t>
            </a:r>
            <a:r>
              <a:rPr lang="ru-RU" dirty="0" err="1" smtClean="0"/>
              <a:t>логічного</a:t>
            </a:r>
            <a:r>
              <a:rPr lang="ru-RU" dirty="0" smtClean="0"/>
              <a:t> </a:t>
            </a:r>
            <a:r>
              <a:rPr lang="ru-RU" dirty="0" err="1" smtClean="0"/>
              <a:t>міркування</a:t>
            </a:r>
            <a:r>
              <a:rPr lang="ru-RU" dirty="0" smtClean="0"/>
              <a:t>, а до </a:t>
            </a:r>
            <a:r>
              <a:rPr lang="ru-RU" dirty="0" err="1" smtClean="0"/>
              <a:t>емоцій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натяк</a:t>
            </a:r>
            <a:r>
              <a:rPr lang="ru-RU" dirty="0" smtClean="0"/>
              <a:t> </a:t>
            </a:r>
            <a:r>
              <a:rPr lang="ru-RU" dirty="0" err="1" smtClean="0"/>
              <a:t>таїть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потенційну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особи </a:t>
            </a:r>
            <a:r>
              <a:rPr lang="ru-RU" dirty="0" err="1" smtClean="0"/>
              <a:t>співбесідника</a:t>
            </a:r>
            <a:r>
              <a:rPr lang="ru-RU" dirty="0" smtClean="0"/>
              <a:t>, то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в </a:t>
            </a:r>
            <a:r>
              <a:rPr lang="ru-RU" dirty="0" err="1" smtClean="0"/>
              <a:t>ситуації</a:t>
            </a:r>
            <a:r>
              <a:rPr lang="ru-RU" dirty="0" smtClean="0"/>
              <a:t> конкретного настрою. </a:t>
            </a:r>
            <a:r>
              <a:rPr lang="ru-RU" dirty="0" err="1" smtClean="0"/>
              <a:t>Критерієм</a:t>
            </a:r>
            <a:r>
              <a:rPr lang="ru-RU" dirty="0" smtClean="0"/>
              <a:t> </a:t>
            </a:r>
            <a:r>
              <a:rPr lang="ru-RU" dirty="0" err="1" smtClean="0"/>
              <a:t>міри</a:t>
            </a:r>
            <a:r>
              <a:rPr lang="ru-RU" dirty="0" smtClean="0"/>
              <a:t> тут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виступити</a:t>
            </a:r>
            <a:r>
              <a:rPr lang="ru-RU" dirty="0" smtClean="0"/>
              <a:t> </a:t>
            </a:r>
            <a:r>
              <a:rPr lang="ru-RU" dirty="0" err="1" smtClean="0"/>
              <a:t>прогнозування</a:t>
            </a:r>
            <a:r>
              <a:rPr lang="ru-RU" dirty="0" smtClean="0"/>
              <a:t> </a:t>
            </a:r>
            <a:r>
              <a:rPr lang="ru-RU" dirty="0" err="1" smtClean="0"/>
              <a:t>самопереживания</a:t>
            </a:r>
            <a:r>
              <a:rPr lang="ru-RU" dirty="0" smtClean="0"/>
              <a:t>: "Як </a:t>
            </a:r>
            <a:r>
              <a:rPr lang="ru-RU" dirty="0" err="1" smtClean="0"/>
              <a:t>би</a:t>
            </a:r>
            <a:r>
              <a:rPr lang="ru-RU" dirty="0" smtClean="0"/>
              <a:t> я сам </a:t>
            </a:r>
            <a:r>
              <a:rPr lang="ru-RU" dirty="0" err="1" smtClean="0"/>
              <a:t>відчував</a:t>
            </a:r>
            <a:r>
              <a:rPr lang="ru-RU" dirty="0" smtClean="0"/>
              <a:t> себе, </a:t>
            </a:r>
            <a:r>
              <a:rPr lang="ru-RU" dirty="0" err="1" smtClean="0"/>
              <a:t>якби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 подавали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натяки</a:t>
            </a:r>
            <a:r>
              <a:rPr lang="ru-RU" dirty="0" smtClean="0"/>
              <a:t>?"</a:t>
            </a:r>
          </a:p>
          <a:p>
            <a:endParaRPr lang="ru-RU" dirty="0" smtClean="0"/>
          </a:p>
          <a:p>
            <a:r>
              <a:rPr lang="ru-RU" dirty="0" err="1" smtClean="0"/>
              <a:t>Комплімент</a:t>
            </a:r>
            <a:r>
              <a:rPr lang="ru-RU" dirty="0" smtClean="0"/>
              <a:t>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змішують</a:t>
            </a:r>
            <a:r>
              <a:rPr lang="ru-RU" dirty="0" smtClean="0"/>
              <a:t> з </a:t>
            </a:r>
            <a:r>
              <a:rPr lang="ru-RU" dirty="0" err="1" smtClean="0"/>
              <a:t>лестощами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: "Як </a:t>
            </a:r>
            <a:r>
              <a:rPr lang="ru-RU" dirty="0" err="1" smtClean="0"/>
              <a:t>доладно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говорите!", то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полестить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. </a:t>
            </a:r>
            <a:r>
              <a:rPr lang="ru-RU" dirty="0" err="1" smtClean="0"/>
              <a:t>Лестощі</a:t>
            </a:r>
            <a:r>
              <a:rPr lang="ru-RU" dirty="0" smtClean="0"/>
              <a:t> </a:t>
            </a:r>
            <a:r>
              <a:rPr lang="ru-RU" dirty="0" err="1" smtClean="0"/>
              <a:t>приємні</a:t>
            </a:r>
            <a:r>
              <a:rPr lang="ru-RU" dirty="0" smtClean="0"/>
              <a:t> далеко не кожному, </a:t>
            </a:r>
            <a:r>
              <a:rPr lang="ru-RU" dirty="0" err="1" smtClean="0"/>
              <a:t>хоча</a:t>
            </a:r>
            <a:r>
              <a:rPr lang="ru-RU" dirty="0" smtClean="0"/>
              <a:t> часто люди не </a:t>
            </a:r>
            <a:r>
              <a:rPr lang="ru-RU" dirty="0" err="1" smtClean="0"/>
              <a:t>відмахуються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. </a:t>
            </a:r>
            <a:r>
              <a:rPr lang="ru-RU" dirty="0" err="1" smtClean="0"/>
              <a:t>Французьке</a:t>
            </a:r>
            <a:r>
              <a:rPr lang="ru-RU" dirty="0" smtClean="0"/>
              <a:t> </a:t>
            </a:r>
            <a:r>
              <a:rPr lang="ru-RU" dirty="0" err="1" smtClean="0"/>
              <a:t>прислів'я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" "</a:t>
            </a:r>
            <a:r>
              <a:rPr lang="ru-RU" dirty="0" err="1" smtClean="0"/>
              <a:t>Лестощі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сам про себе </a:t>
            </a:r>
            <a:r>
              <a:rPr lang="ru-RU" dirty="0" err="1" smtClean="0"/>
              <a:t>думає</a:t>
            </a:r>
            <a:r>
              <a:rPr lang="ru-RU" dirty="0" smtClean="0"/>
              <a:t>". </a:t>
            </a:r>
            <a:r>
              <a:rPr lang="ru-RU" dirty="0" err="1" smtClean="0"/>
              <a:t>Комплімент</a:t>
            </a:r>
            <a:r>
              <a:rPr lang="ru-RU" dirty="0" smtClean="0"/>
              <a:t> </a:t>
            </a:r>
            <a:r>
              <a:rPr lang="ru-RU" dirty="0" err="1" smtClean="0"/>
              <a:t>нікого</a:t>
            </a:r>
            <a:r>
              <a:rPr lang="ru-RU" dirty="0" smtClean="0"/>
              <a:t> не </a:t>
            </a:r>
            <a:r>
              <a:rPr lang="ru-RU" dirty="0" err="1" smtClean="0"/>
              <a:t>кривдить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прославляє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014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6192688" cy="6809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Похвала є </a:t>
            </a:r>
            <a:r>
              <a:rPr lang="ru-RU" dirty="0" err="1" smtClean="0"/>
              <a:t>позитивним</a:t>
            </a:r>
            <a:r>
              <a:rPr lang="ru-RU" dirty="0" smtClean="0"/>
              <a:t> </a:t>
            </a:r>
            <a:r>
              <a:rPr lang="ru-RU" dirty="0" err="1" smtClean="0"/>
              <a:t>психологічним</a:t>
            </a:r>
            <a:r>
              <a:rPr lang="ru-RU" dirty="0" smtClean="0"/>
              <a:t> </a:t>
            </a:r>
            <a:r>
              <a:rPr lang="ru-RU" dirty="0" err="1" smtClean="0"/>
              <a:t>прийомом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 </a:t>
            </a:r>
            <a:r>
              <a:rPr lang="ru-RU" dirty="0" err="1" smtClean="0"/>
              <a:t>людину</a:t>
            </a:r>
            <a:r>
              <a:rPr lang="ru-RU" dirty="0" smtClean="0"/>
              <a:t> і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сильнішу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засудження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молодому </a:t>
            </a:r>
            <a:r>
              <a:rPr lang="ru-RU" dirty="0" err="1" smtClean="0"/>
              <a:t>співробітникові</a:t>
            </a:r>
            <a:r>
              <a:rPr lang="ru-RU" dirty="0" smtClean="0"/>
              <a:t>: "</a:t>
            </a:r>
            <a:r>
              <a:rPr lang="ru-RU" dirty="0" err="1" smtClean="0"/>
              <a:t>Сьогодні</a:t>
            </a:r>
            <a:r>
              <a:rPr lang="ru-RU" dirty="0" smtClean="0"/>
              <a:t> Ви </a:t>
            </a:r>
            <a:r>
              <a:rPr lang="ru-RU" dirty="0" err="1" smtClean="0"/>
              <a:t>працюєте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і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поліпшите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, то Ви досягнете </a:t>
            </a:r>
            <a:r>
              <a:rPr lang="ru-RU" dirty="0" err="1" smtClean="0"/>
              <a:t>чудових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".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похвала </a:t>
            </a:r>
            <a:r>
              <a:rPr lang="ru-RU" dirty="0" err="1" smtClean="0"/>
              <a:t>досвідченому</a:t>
            </a:r>
            <a:r>
              <a:rPr lang="ru-RU" dirty="0" smtClean="0"/>
              <a:t> </a:t>
            </a:r>
            <a:r>
              <a:rPr lang="ru-RU" dirty="0" err="1" smtClean="0"/>
              <a:t>працівникові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сприйнята</a:t>
            </a:r>
            <a:r>
              <a:rPr lang="ru-RU" dirty="0" smtClean="0"/>
              <a:t> як образа, і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успіхи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відзначити</a:t>
            </a:r>
            <a:r>
              <a:rPr lang="ru-RU" dirty="0" smtClean="0"/>
              <a:t> в </a:t>
            </a:r>
            <a:r>
              <a:rPr lang="ru-RU" dirty="0" err="1" smtClean="0"/>
              <a:t>урочистій</a:t>
            </a:r>
            <a:r>
              <a:rPr lang="ru-RU" dirty="0" smtClean="0"/>
              <a:t> </a:t>
            </a:r>
            <a:r>
              <a:rPr lang="ru-RU" dirty="0" err="1" smtClean="0"/>
              <a:t>обстановці</a:t>
            </a:r>
            <a:r>
              <a:rPr lang="ru-RU" dirty="0" smtClean="0"/>
              <a:t> перед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колективом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Прохання</a:t>
            </a:r>
            <a:r>
              <a:rPr lang="ru-RU" dirty="0" smtClean="0"/>
              <a:t> є вельми </a:t>
            </a:r>
            <a:r>
              <a:rPr lang="ru-RU" dirty="0" err="1" smtClean="0"/>
              <a:t>поширеною</a:t>
            </a:r>
            <a:r>
              <a:rPr lang="ru-RU" dirty="0" smtClean="0"/>
              <a:t> формою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колегами</a:t>
            </a:r>
            <a:r>
              <a:rPr lang="ru-RU" dirty="0" smtClean="0"/>
              <a:t>, </a:t>
            </a:r>
            <a:r>
              <a:rPr lang="ru-RU" dirty="0" err="1" smtClean="0"/>
              <a:t>молодими</a:t>
            </a:r>
            <a:r>
              <a:rPr lang="ru-RU" dirty="0" smtClean="0"/>
              <a:t> і </a:t>
            </a:r>
            <a:r>
              <a:rPr lang="ru-RU" dirty="0" err="1" smtClean="0"/>
              <a:t>досвідченими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і </a:t>
            </a:r>
            <a:r>
              <a:rPr lang="ru-RU" dirty="0" err="1" smtClean="0"/>
              <a:t>рідше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у </a:t>
            </a:r>
            <a:r>
              <a:rPr lang="ru-RU" dirty="0" err="1" smtClean="0"/>
              <a:t>взаєминах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з </a:t>
            </a:r>
            <a:r>
              <a:rPr lang="ru-RU" dirty="0" err="1" smtClean="0"/>
              <a:t>підлеглими</a:t>
            </a:r>
            <a:r>
              <a:rPr lang="ru-RU" dirty="0" smtClean="0"/>
              <a:t>. Той, </a:t>
            </a:r>
            <a:r>
              <a:rPr lang="ru-RU" dirty="0" err="1" smtClean="0"/>
              <a:t>що</a:t>
            </a:r>
            <a:r>
              <a:rPr lang="ru-RU" dirty="0" smtClean="0"/>
              <a:t> просить </a:t>
            </a:r>
            <a:r>
              <a:rPr lang="ru-RU" dirty="0" err="1" smtClean="0"/>
              <a:t>звертається</a:t>
            </a:r>
            <a:r>
              <a:rPr lang="ru-RU" dirty="0" smtClean="0"/>
              <a:t> за </a:t>
            </a:r>
            <a:r>
              <a:rPr lang="ru-RU" dirty="0" err="1" smtClean="0"/>
              <a:t>порадою</a:t>
            </a:r>
            <a:r>
              <a:rPr lang="ru-RU" dirty="0" smtClean="0"/>
              <a:t>, </a:t>
            </a:r>
            <a:r>
              <a:rPr lang="ru-RU" dirty="0" err="1" smtClean="0"/>
              <a:t>допомогою</a:t>
            </a:r>
            <a:r>
              <a:rPr lang="ru-RU" dirty="0" smtClean="0"/>
              <a:t>, </a:t>
            </a:r>
            <a:r>
              <a:rPr lang="ru-RU" dirty="0" err="1" smtClean="0"/>
              <a:t>інструкцією</a:t>
            </a:r>
            <a:r>
              <a:rPr lang="ru-RU" dirty="0" smtClean="0"/>
              <a:t> до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співробітника</a:t>
            </a:r>
            <a:r>
              <a:rPr lang="ru-RU" dirty="0" smtClean="0"/>
              <a:t>, коли </a:t>
            </a:r>
            <a:r>
              <a:rPr lang="ru-RU" dirty="0" err="1" smtClean="0"/>
              <a:t>сумнівається</a:t>
            </a:r>
            <a:r>
              <a:rPr lang="ru-RU" dirty="0" smtClean="0"/>
              <a:t> у формах і методах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не в силах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. </a:t>
            </a:r>
            <a:r>
              <a:rPr lang="ru-RU" dirty="0" err="1" smtClean="0"/>
              <a:t>Прохання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є </a:t>
            </a:r>
            <a:r>
              <a:rPr lang="ru-RU" dirty="0" err="1" smtClean="0"/>
              <a:t>ефективним</a:t>
            </a:r>
            <a:r>
              <a:rPr lang="ru-RU" dirty="0" smtClean="0"/>
              <a:t> методом </a:t>
            </a:r>
            <a:r>
              <a:rPr lang="ru-RU" dirty="0" err="1" smtClean="0"/>
              <a:t>керівництва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</a:t>
            </a:r>
            <a:r>
              <a:rPr lang="ru-RU" dirty="0" err="1" smtClean="0"/>
              <a:t>підпорядкованим</a:t>
            </a:r>
            <a:r>
              <a:rPr lang="ru-RU" dirty="0" smtClean="0"/>
              <a:t> як </a:t>
            </a:r>
            <a:r>
              <a:rPr lang="ru-RU" dirty="0" err="1" smtClean="0"/>
              <a:t>доброзичливе</a:t>
            </a:r>
            <a:r>
              <a:rPr lang="ru-RU" dirty="0" smtClean="0"/>
              <a:t> </a:t>
            </a:r>
            <a:r>
              <a:rPr lang="ru-RU" dirty="0" err="1" smtClean="0"/>
              <a:t>розпорядження</a:t>
            </a:r>
            <a:r>
              <a:rPr lang="ru-RU" dirty="0" smtClean="0"/>
              <a:t> і </a:t>
            </a:r>
            <a:r>
              <a:rPr lang="ru-RU" dirty="0" err="1" smtClean="0"/>
              <a:t>демонструє</a:t>
            </a:r>
            <a:r>
              <a:rPr lang="ru-RU" dirty="0" smtClean="0"/>
              <a:t> </a:t>
            </a:r>
            <a:r>
              <a:rPr lang="ru-RU" dirty="0" err="1" smtClean="0"/>
              <a:t>пошану</a:t>
            </a:r>
            <a:r>
              <a:rPr lang="ru-RU" dirty="0" smtClean="0"/>
              <a:t> до </a:t>
            </a:r>
            <a:r>
              <a:rPr lang="ru-RU" dirty="0" err="1" smtClean="0"/>
              <a:t>його</a:t>
            </a:r>
            <a:r>
              <a:rPr lang="ru-RU" dirty="0" smtClean="0"/>
              <a:t> особи.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538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4888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Пор</a:t>
            </a:r>
            <a:r>
              <a:rPr lang="ru-RU" dirty="0" err="1" smtClean="0"/>
              <a:t>ада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метод,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поєднанні</a:t>
            </a:r>
            <a:r>
              <a:rPr lang="ru-RU" dirty="0" smtClean="0"/>
              <a:t> </a:t>
            </a:r>
            <a:r>
              <a:rPr lang="ru-RU" dirty="0" err="1" smtClean="0"/>
              <a:t>прохання</a:t>
            </a:r>
            <a:r>
              <a:rPr lang="ru-RU" dirty="0" smtClean="0"/>
              <a:t> і </a:t>
            </a:r>
            <a:r>
              <a:rPr lang="ru-RU" dirty="0" err="1" smtClean="0"/>
              <a:t>переконання</a:t>
            </a:r>
            <a:r>
              <a:rPr lang="ru-RU" dirty="0" smtClean="0"/>
              <a:t>, часто </a:t>
            </a:r>
            <a:r>
              <a:rPr lang="ru-RU" dirty="0" err="1" smtClean="0"/>
              <a:t>вживаний</a:t>
            </a:r>
            <a:r>
              <a:rPr lang="ru-RU" dirty="0" smtClean="0"/>
              <a:t> у </a:t>
            </a:r>
            <a:r>
              <a:rPr lang="ru-RU" dirty="0" err="1" smtClean="0"/>
              <a:t>взаєминах</a:t>
            </a:r>
            <a:r>
              <a:rPr lang="ru-RU" dirty="0" smtClean="0"/>
              <a:t> </a:t>
            </a:r>
            <a:r>
              <a:rPr lang="ru-RU" dirty="0" err="1" smtClean="0"/>
              <a:t>колег</a:t>
            </a:r>
            <a:r>
              <a:rPr lang="ru-RU" dirty="0" smtClean="0"/>
              <a:t>, </a:t>
            </a:r>
            <a:r>
              <a:rPr lang="ru-RU" dirty="0" err="1" smtClean="0"/>
              <a:t>наставників</a:t>
            </a:r>
            <a:r>
              <a:rPr lang="ru-RU" dirty="0" smtClean="0"/>
              <a:t> </a:t>
            </a:r>
            <a:r>
              <a:rPr lang="ru-RU" dirty="0" err="1" smtClean="0"/>
              <a:t>молодих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і </a:t>
            </a:r>
            <a:r>
              <a:rPr lang="ru-RU" dirty="0" err="1" smtClean="0"/>
              <a:t>досвідчених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робочому</a:t>
            </a:r>
            <a:r>
              <a:rPr lang="ru-RU" dirty="0" smtClean="0"/>
              <a:t>: "</a:t>
            </a:r>
            <a:r>
              <a:rPr lang="ru-RU" dirty="0" err="1" smtClean="0"/>
              <a:t>Іванов</a:t>
            </a:r>
            <a:r>
              <a:rPr lang="ru-RU" dirty="0" smtClean="0"/>
              <a:t>, </a:t>
            </a:r>
            <a:r>
              <a:rPr lang="ru-RU" dirty="0" err="1" smtClean="0"/>
              <a:t>заміни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" — </a:t>
            </a:r>
            <a:r>
              <a:rPr lang="ru-RU" dirty="0" err="1" smtClean="0"/>
              <a:t>це</a:t>
            </a:r>
            <a:r>
              <a:rPr lang="ru-RU" dirty="0" smtClean="0"/>
              <a:t> форма </a:t>
            </a:r>
            <a:r>
              <a:rPr lang="ru-RU" dirty="0" err="1" smtClean="0"/>
              <a:t>розпорядження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по-іншому</a:t>
            </a:r>
            <a:r>
              <a:rPr lang="ru-RU" dirty="0" smtClean="0"/>
              <a:t>: "Я Вам раджу </a:t>
            </a:r>
            <a:r>
              <a:rPr lang="ru-RU" dirty="0" err="1" smtClean="0"/>
              <a:t>замінити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". </a:t>
            </a:r>
            <a:r>
              <a:rPr lang="ru-RU" dirty="0" err="1" smtClean="0"/>
              <a:t>Проте</a:t>
            </a:r>
            <a:r>
              <a:rPr lang="ru-RU" dirty="0" smtClean="0"/>
              <a:t> в </a:t>
            </a:r>
            <a:r>
              <a:rPr lang="ru-RU" dirty="0" err="1" smtClean="0"/>
              <a:t>оперативній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ухвалення</a:t>
            </a:r>
            <a:r>
              <a:rPr lang="ru-RU" dirty="0" smtClean="0"/>
              <a:t> </a:t>
            </a:r>
            <a:r>
              <a:rPr lang="ru-RU" dirty="0" err="1" smtClean="0"/>
              <a:t>швидких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рад і </a:t>
            </a:r>
            <a:r>
              <a:rPr lang="ru-RU" dirty="0" err="1" smtClean="0"/>
              <a:t>прохань</a:t>
            </a:r>
            <a:r>
              <a:rPr lang="ru-RU" dirty="0" smtClean="0"/>
              <a:t>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повинне</a:t>
            </a:r>
            <a:r>
              <a:rPr lang="ru-RU" dirty="0" smtClean="0"/>
              <a:t> бути </a:t>
            </a:r>
            <a:r>
              <a:rPr lang="ru-RU" dirty="0" err="1" smtClean="0"/>
              <a:t>мінімізоване</a:t>
            </a:r>
            <a:r>
              <a:rPr lang="ru-RU" dirty="0" smtClean="0"/>
              <a:t> і </a:t>
            </a:r>
            <a:r>
              <a:rPr lang="ru-RU" dirty="0" err="1" smtClean="0"/>
              <a:t>виключено</a:t>
            </a:r>
            <a:r>
              <a:rPr lang="ru-RU" dirty="0" smtClean="0"/>
              <a:t> в тих </a:t>
            </a:r>
            <a:r>
              <a:rPr lang="ru-RU" dirty="0" err="1" smtClean="0"/>
              <a:t>випадках</a:t>
            </a:r>
            <a:r>
              <a:rPr lang="ru-RU" dirty="0" smtClean="0"/>
              <a:t>, коли </a:t>
            </a:r>
            <a:r>
              <a:rPr lang="ru-RU" dirty="0" err="1" smtClean="0"/>
              <a:t>робочий</a:t>
            </a:r>
            <a:r>
              <a:rPr lang="ru-RU" dirty="0" smtClean="0"/>
              <a:t> </a:t>
            </a:r>
            <a:r>
              <a:rPr lang="ru-RU" dirty="0" err="1" smtClean="0"/>
              <a:t>допускає</a:t>
            </a:r>
            <a:r>
              <a:rPr lang="ru-RU" dirty="0" smtClean="0"/>
              <a:t> брак і </a:t>
            </a:r>
            <a:r>
              <a:rPr lang="ru-RU" dirty="0" err="1" smtClean="0"/>
              <a:t>зрив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Поведінка</a:t>
            </a:r>
            <a:r>
              <a:rPr lang="ru-RU" dirty="0" smtClean="0"/>
              <a:t> -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взаємозв'язаних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, </a:t>
            </a:r>
            <a:r>
              <a:rPr lang="ru-RU" dirty="0" err="1" smtClean="0"/>
              <a:t>здійснюваних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для </a:t>
            </a:r>
            <a:r>
              <a:rPr lang="ru-RU" dirty="0" err="1" smtClean="0"/>
              <a:t>пристосування</a:t>
            </a:r>
            <a:r>
              <a:rPr lang="ru-RU" dirty="0" smtClean="0"/>
              <a:t> до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представити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броунівського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усередині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широкого поля, </a:t>
            </a:r>
            <a:r>
              <a:rPr lang="ru-RU" dirty="0" err="1" smtClean="0"/>
              <a:t>утвореного</a:t>
            </a:r>
            <a:r>
              <a:rPr lang="ru-RU" dirty="0" smtClean="0"/>
              <a:t> </a:t>
            </a:r>
            <a:r>
              <a:rPr lang="ru-RU" dirty="0" err="1" smtClean="0"/>
              <a:t>моральними</a:t>
            </a:r>
            <a:r>
              <a:rPr lang="ru-RU" dirty="0" smtClean="0"/>
              <a:t> нормами, </a:t>
            </a:r>
            <a:r>
              <a:rPr lang="ru-RU" dirty="0" err="1" smtClean="0"/>
              <a:t>прийнятими</a:t>
            </a:r>
            <a:r>
              <a:rPr lang="ru-RU" dirty="0" smtClean="0"/>
              <a:t> в </a:t>
            </a:r>
            <a:r>
              <a:rPr lang="ru-RU" dirty="0" err="1" smtClean="0"/>
              <a:t>тій</a:t>
            </a:r>
            <a:r>
              <a:rPr lang="ru-RU" dirty="0" smtClean="0"/>
              <a:t> </a:t>
            </a:r>
            <a:r>
              <a:rPr lang="ru-RU" dirty="0" err="1" smtClean="0"/>
              <a:t>соціальній</a:t>
            </a:r>
            <a:r>
              <a:rPr lang="ru-RU" dirty="0" smtClean="0"/>
              <a:t> </a:t>
            </a:r>
            <a:r>
              <a:rPr lang="ru-RU" dirty="0" err="1" smtClean="0"/>
              <a:t>групі</a:t>
            </a:r>
            <a:r>
              <a:rPr lang="ru-RU" dirty="0" smtClean="0"/>
              <a:t>, до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. </a:t>
            </a:r>
            <a:r>
              <a:rPr lang="ru-RU" dirty="0" err="1" smtClean="0"/>
              <a:t>Суспільна</a:t>
            </a:r>
            <a:r>
              <a:rPr lang="ru-RU" dirty="0" smtClean="0"/>
              <a:t> мораль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ладу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приналежності</a:t>
            </a:r>
            <a:r>
              <a:rPr lang="ru-RU" dirty="0" smtClean="0"/>
              <a:t>,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,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освіти</a:t>
            </a:r>
            <a:r>
              <a:rPr lang="ru-RU" dirty="0" smtClean="0"/>
              <a:t> і ряду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суспільної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тисячоліть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релігія</a:t>
            </a:r>
            <a:r>
              <a:rPr lang="ru-RU" dirty="0" smtClean="0"/>
              <a:t> і </a:t>
            </a:r>
            <a:r>
              <a:rPr lang="ru-RU" dirty="0" err="1" smtClean="0"/>
              <a:t>фіксує</a:t>
            </a:r>
            <a:r>
              <a:rPr lang="ru-RU" dirty="0" smtClean="0"/>
              <a:t> в </a:t>
            </a:r>
            <a:r>
              <a:rPr lang="ru-RU" dirty="0" err="1" smtClean="0"/>
              <a:t>священних</a:t>
            </a:r>
            <a:r>
              <a:rPr lang="ru-RU" dirty="0" smtClean="0"/>
              <a:t> </a:t>
            </a:r>
            <a:r>
              <a:rPr lang="ru-RU" dirty="0" err="1" smtClean="0"/>
              <a:t>писаннях</a:t>
            </a:r>
            <a:r>
              <a:rPr lang="ru-RU" dirty="0" smtClean="0"/>
              <a:t> (</a:t>
            </a:r>
            <a:r>
              <a:rPr lang="ru-RU" dirty="0" err="1" smtClean="0"/>
              <a:t>Біблія</a:t>
            </a:r>
            <a:r>
              <a:rPr lang="ru-RU" dirty="0" smtClean="0"/>
              <a:t>, Коран)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зразків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Бога, </a:t>
            </a:r>
            <a:r>
              <a:rPr lang="ru-RU" dirty="0" err="1" smtClean="0"/>
              <a:t>ангелів</a:t>
            </a:r>
            <a:r>
              <a:rPr lang="ru-RU" dirty="0" smtClean="0"/>
              <a:t> і </a:t>
            </a:r>
            <a:r>
              <a:rPr lang="ru-RU" dirty="0" err="1" smtClean="0"/>
              <a:t>диявола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007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008111"/>
          </a:xfrm>
        </p:spPr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268759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соціально-психологічними</a:t>
            </a:r>
            <a:r>
              <a:rPr lang="ru-RU" dirty="0" smtClean="0"/>
              <a:t> методами є </a:t>
            </a:r>
            <a:r>
              <a:rPr lang="ru-RU" dirty="0" err="1" smtClean="0"/>
              <a:t>найбільш</a:t>
            </a:r>
            <a:r>
              <a:rPr lang="ru-RU" dirty="0" smtClean="0"/>
              <a:t> тонкий </a:t>
            </a:r>
            <a:r>
              <a:rPr lang="ru-RU" dirty="0" err="1" smtClean="0"/>
              <a:t>інструмент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людей і особа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людьми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дозованому</a:t>
            </a:r>
            <a:r>
              <a:rPr lang="ru-RU" dirty="0" smtClean="0"/>
              <a:t> і </a:t>
            </a:r>
            <a:r>
              <a:rPr lang="ru-RU" dirty="0" err="1" smtClean="0"/>
              <a:t>диференційованому</a:t>
            </a:r>
            <a:r>
              <a:rPr lang="ru-RU" dirty="0" smtClean="0"/>
              <a:t> </a:t>
            </a:r>
            <a:r>
              <a:rPr lang="ru-RU" dirty="0" err="1" smtClean="0"/>
              <a:t>застосуванні</a:t>
            </a:r>
            <a:r>
              <a:rPr lang="ru-RU" dirty="0" smtClean="0"/>
              <a:t> тих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 з </a:t>
            </a:r>
            <a:r>
              <a:rPr lang="ru-RU" dirty="0" err="1" smtClean="0"/>
              <a:t>перерахованих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Нестабільність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стану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, </a:t>
            </a:r>
            <a:r>
              <a:rPr lang="ru-RU" dirty="0" err="1" smtClean="0"/>
              <a:t>невчасна</a:t>
            </a:r>
            <a:r>
              <a:rPr lang="ru-RU" dirty="0" smtClean="0"/>
              <a:t> </a:t>
            </a:r>
            <a:r>
              <a:rPr lang="ru-RU" dirty="0" err="1" smtClean="0"/>
              <a:t>виплата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плати, </a:t>
            </a:r>
            <a:r>
              <a:rPr lang="ru-RU" dirty="0" err="1" smtClean="0"/>
              <a:t>тривалі</a:t>
            </a:r>
            <a:r>
              <a:rPr lang="ru-RU" dirty="0" smtClean="0"/>
              <a:t> </a:t>
            </a:r>
            <a:r>
              <a:rPr lang="ru-RU" dirty="0" err="1" smtClean="0"/>
              <a:t>простої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, не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підтримці</a:t>
            </a:r>
            <a:r>
              <a:rPr lang="ru-RU" dirty="0" smtClean="0"/>
              <a:t> </a:t>
            </a:r>
            <a:r>
              <a:rPr lang="ru-RU" dirty="0" err="1" smtClean="0"/>
              <a:t>хорошого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часу </a:t>
            </a:r>
            <a:r>
              <a:rPr lang="ru-RU" dirty="0" err="1" smtClean="0"/>
              <a:t>вимушений</a:t>
            </a:r>
            <a:r>
              <a:rPr lang="ru-RU" dirty="0" smtClean="0"/>
              <a:t> </a:t>
            </a:r>
            <a:r>
              <a:rPr lang="ru-RU" dirty="0" err="1" smtClean="0"/>
              <a:t>приділяти</a:t>
            </a:r>
            <a:r>
              <a:rPr lang="ru-RU" dirty="0" smtClean="0"/>
              <a:t> не </a:t>
            </a:r>
            <a:r>
              <a:rPr lang="ru-RU" dirty="0" err="1" smtClean="0"/>
              <a:t>людському</a:t>
            </a:r>
            <a:r>
              <a:rPr lang="ru-RU" dirty="0" smtClean="0"/>
              <a:t> </a:t>
            </a:r>
            <a:r>
              <a:rPr lang="ru-RU" dirty="0" err="1" smtClean="0"/>
              <a:t>спілкуванню</a:t>
            </a:r>
            <a:r>
              <a:rPr lang="ru-RU" dirty="0" smtClean="0"/>
              <a:t> і </a:t>
            </a:r>
            <a:r>
              <a:rPr lang="ru-RU" dirty="0" err="1" smtClean="0"/>
              <a:t>функціям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персоналом, а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виробництву</a:t>
            </a:r>
            <a:r>
              <a:rPr lang="ru-RU" dirty="0" smtClean="0"/>
              <a:t>, маркетингу, </a:t>
            </a:r>
            <a:r>
              <a:rPr lang="ru-RU" dirty="0" err="1" smtClean="0"/>
              <a:t>фінансам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функціям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Прикладом </a:t>
            </a:r>
            <a:r>
              <a:rPr lang="ru-RU" dirty="0" err="1" smtClean="0"/>
              <a:t>соціально-психологічних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служити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і </a:t>
            </a:r>
            <a:r>
              <a:rPr lang="ru-RU" dirty="0" err="1" smtClean="0"/>
              <a:t>стимулювання</a:t>
            </a:r>
            <a:r>
              <a:rPr lang="ru-RU" dirty="0" smtClean="0"/>
              <a:t> персоналу.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хороших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стежити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вони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щасливі</a:t>
            </a:r>
            <a:r>
              <a:rPr lang="ru-RU" dirty="0" smtClean="0"/>
              <a:t> і </a:t>
            </a:r>
            <a:r>
              <a:rPr lang="ru-RU" dirty="0" err="1" smtClean="0"/>
              <a:t>задоволені</a:t>
            </a:r>
            <a:r>
              <a:rPr lang="ru-RU" dirty="0" smtClean="0"/>
              <a:t>, </a:t>
            </a:r>
            <a:r>
              <a:rPr lang="ru-RU" dirty="0" err="1" smtClean="0"/>
              <a:t>старатися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стимулювати</a:t>
            </a:r>
            <a:r>
              <a:rPr lang="ru-RU" dirty="0" smtClean="0"/>
              <a:t> для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ними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принесе</a:t>
            </a:r>
            <a:r>
              <a:rPr lang="ru-RU" dirty="0" smtClean="0"/>
              <a:t>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038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648072"/>
          </a:xfrm>
        </p:spPr>
        <p:txBody>
          <a:bodyPr>
            <a:normAutofit/>
          </a:bodyPr>
          <a:lstStyle/>
          <a:p>
            <a:r>
              <a:rPr lang="uk-UA" dirty="0" smtClean="0"/>
              <a:t>Література: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/>
              <a:t>1. </a:t>
            </a:r>
            <a:r>
              <a:rPr lang="uk-UA" sz="1400" dirty="0" err="1"/>
              <a:t>Баклицький</a:t>
            </a:r>
            <a:r>
              <a:rPr lang="uk-UA" sz="1400" dirty="0"/>
              <a:t> І. О. Психологія праці: </a:t>
            </a:r>
            <a:r>
              <a:rPr lang="uk-UA" sz="1400" dirty="0" err="1"/>
              <a:t>підруч</a:t>
            </a:r>
            <a:r>
              <a:rPr lang="uk-UA" sz="1400" dirty="0"/>
              <a:t>. – 2-ге вид., перероб. і </a:t>
            </a:r>
            <a:r>
              <a:rPr lang="uk-UA" sz="1400" dirty="0" err="1"/>
              <a:t>доп</a:t>
            </a:r>
            <a:r>
              <a:rPr lang="uk-UA" sz="1400" dirty="0"/>
              <a:t>. К.: Знання, 2008. 655 с.</a:t>
            </a:r>
          </a:p>
          <a:p>
            <a:r>
              <a:rPr lang="uk-UA" sz="1400" dirty="0"/>
              <a:t>2. </a:t>
            </a:r>
            <a:r>
              <a:rPr lang="uk-UA" sz="1400" dirty="0" err="1"/>
              <a:t>Баріхашвілі</a:t>
            </a:r>
            <a:r>
              <a:rPr lang="uk-UA" sz="1400" dirty="0"/>
              <a:t> І. І., Ворона М. П., Грищенко Г. В., Стариков І. М. Психологічні основи профорієнтації і професійного</a:t>
            </a:r>
          </a:p>
          <a:p>
            <a:r>
              <a:rPr lang="uk-UA" sz="1400" dirty="0"/>
              <a:t>самовизначення / Під </a:t>
            </a:r>
            <a:r>
              <a:rPr lang="uk-UA" sz="1400" dirty="0" err="1"/>
              <a:t>заг</a:t>
            </a:r>
            <a:r>
              <a:rPr lang="uk-UA" sz="1400" dirty="0"/>
              <a:t>. наук. ред. Старикова І. М.: </a:t>
            </a:r>
            <a:r>
              <a:rPr lang="uk-UA" sz="1400" dirty="0" err="1"/>
              <a:t>навч</a:t>
            </a:r>
            <a:r>
              <a:rPr lang="uk-UA" sz="1400" dirty="0"/>
              <a:t>. </a:t>
            </a:r>
            <a:r>
              <a:rPr lang="uk-UA" sz="1400" dirty="0" err="1"/>
              <a:t>посіб</a:t>
            </a:r>
            <a:r>
              <a:rPr lang="uk-UA" sz="1400" dirty="0"/>
              <a:t>. К.: Професіонал, 2009. 208 с.</a:t>
            </a:r>
          </a:p>
          <a:p>
            <a:r>
              <a:rPr lang="uk-UA" sz="1400" dirty="0"/>
              <a:t>3. </a:t>
            </a:r>
            <a:r>
              <a:rPr lang="uk-UA" sz="1400" dirty="0" err="1"/>
              <a:t>Гончарова</a:t>
            </a:r>
            <a:r>
              <a:rPr lang="uk-UA" sz="1400" dirty="0"/>
              <a:t> Н. О. Основи професійної орієнтації / За ред. В. Ф. Моргуна. </a:t>
            </a:r>
            <a:r>
              <a:rPr lang="uk-UA" sz="1400" dirty="0" err="1"/>
              <a:t>навч</a:t>
            </a:r>
            <a:r>
              <a:rPr lang="uk-UA" sz="1400" dirty="0"/>
              <a:t>. </a:t>
            </a:r>
            <a:r>
              <a:rPr lang="uk-UA" sz="1400" dirty="0" err="1"/>
              <a:t>посіб</a:t>
            </a:r>
            <a:r>
              <a:rPr lang="uk-UA" sz="1400" dirty="0"/>
              <a:t>. К.: Слово, 2010. 168 с.</a:t>
            </a:r>
          </a:p>
          <a:p>
            <a:r>
              <a:rPr lang="uk-UA" sz="1400" dirty="0"/>
              <a:t>4. </a:t>
            </a:r>
            <a:r>
              <a:rPr lang="uk-UA" sz="1400" dirty="0" err="1"/>
              <a:t>Григорьев</a:t>
            </a:r>
            <a:r>
              <a:rPr lang="uk-UA" sz="1400" dirty="0"/>
              <a:t> Д. А. </a:t>
            </a:r>
            <a:r>
              <a:rPr lang="uk-UA" sz="1400" dirty="0" err="1"/>
              <a:t>Бизнес-тренинг</a:t>
            </a:r>
            <a:r>
              <a:rPr lang="uk-UA" sz="1400" dirty="0"/>
              <a:t>: </a:t>
            </a:r>
            <a:r>
              <a:rPr lang="uk-UA" sz="1400" dirty="0" err="1"/>
              <a:t>как</a:t>
            </a:r>
            <a:r>
              <a:rPr lang="uk-UA" sz="1400" dirty="0"/>
              <a:t> </a:t>
            </a:r>
            <a:r>
              <a:rPr lang="uk-UA" sz="1400" dirty="0" err="1"/>
              <a:t>это</a:t>
            </a:r>
            <a:r>
              <a:rPr lang="uk-UA" sz="1400" dirty="0"/>
              <a:t> </a:t>
            </a:r>
            <a:r>
              <a:rPr lang="uk-UA" sz="1400" dirty="0" err="1"/>
              <a:t>делается</a:t>
            </a:r>
            <a:r>
              <a:rPr lang="uk-UA" sz="1400" dirty="0"/>
              <a:t> / Д. А. </a:t>
            </a:r>
            <a:r>
              <a:rPr lang="uk-UA" sz="1400" dirty="0" err="1"/>
              <a:t>Григорьев</a:t>
            </a:r>
            <a:r>
              <a:rPr lang="uk-UA" sz="1400" dirty="0"/>
              <a:t>. М.: Манн, </a:t>
            </a:r>
            <a:r>
              <a:rPr lang="uk-UA" sz="1400" dirty="0" err="1"/>
              <a:t>Иванов</a:t>
            </a:r>
            <a:r>
              <a:rPr lang="uk-UA" sz="1400" dirty="0"/>
              <a:t> и </a:t>
            </a:r>
            <a:r>
              <a:rPr lang="uk-UA" sz="1400" dirty="0" err="1"/>
              <a:t>Фарбер</a:t>
            </a:r>
            <a:r>
              <a:rPr lang="uk-UA" sz="1400" dirty="0"/>
              <a:t>. 2014. 288 с.</a:t>
            </a:r>
          </a:p>
          <a:p>
            <a:r>
              <a:rPr lang="uk-UA" sz="1400" dirty="0"/>
              <a:t>5. </a:t>
            </a:r>
            <a:r>
              <a:rPr lang="uk-UA" sz="1400" dirty="0" err="1" smtClean="0"/>
              <a:t>Кларін</a:t>
            </a:r>
            <a:r>
              <a:rPr lang="uk-UA" sz="1400" dirty="0" smtClean="0"/>
              <a:t> </a:t>
            </a:r>
            <a:r>
              <a:rPr lang="uk-UA" sz="1400" dirty="0"/>
              <a:t>М. В. </a:t>
            </a:r>
            <a:r>
              <a:rPr lang="uk-UA" sz="1400" dirty="0" smtClean="0"/>
              <a:t>Корпоративний тренінг від </a:t>
            </a:r>
            <a:r>
              <a:rPr lang="uk-UA" sz="1400" dirty="0"/>
              <a:t>А до Я: </a:t>
            </a:r>
            <a:r>
              <a:rPr lang="uk-UA" sz="1400" dirty="0" err="1" smtClean="0"/>
              <a:t>наук.-</a:t>
            </a:r>
            <a:r>
              <a:rPr lang="uk-UA" sz="1400" dirty="0" err="1"/>
              <a:t>практ</a:t>
            </a:r>
            <a:r>
              <a:rPr lang="uk-UA" sz="1400" dirty="0"/>
              <a:t>. </a:t>
            </a:r>
            <a:r>
              <a:rPr lang="uk-UA" sz="1400" dirty="0" err="1" smtClean="0"/>
              <a:t>пос</a:t>
            </a:r>
            <a:r>
              <a:rPr lang="uk-UA" sz="1400" dirty="0" smtClean="0"/>
              <a:t>. Л.: Діло</a:t>
            </a:r>
            <a:r>
              <a:rPr lang="uk-UA" sz="1400" dirty="0"/>
              <a:t>, 2002. 224 с.</a:t>
            </a:r>
          </a:p>
          <a:p>
            <a:r>
              <a:rPr lang="uk-UA" sz="1400" dirty="0"/>
              <a:t>6. </a:t>
            </a:r>
            <a:r>
              <a:rPr lang="uk-UA" sz="1400" dirty="0" err="1"/>
              <a:t>Коропецька</a:t>
            </a:r>
            <a:r>
              <a:rPr lang="uk-UA" sz="1400" dirty="0"/>
              <a:t> О. М. Профорієнтація та профвідбір: </a:t>
            </a:r>
            <a:r>
              <a:rPr lang="uk-UA" sz="1400" dirty="0" err="1"/>
              <a:t>навч</a:t>
            </a:r>
            <a:r>
              <a:rPr lang="uk-UA" sz="1400" dirty="0"/>
              <a:t>. </a:t>
            </a:r>
            <a:r>
              <a:rPr lang="uk-UA" sz="1400" dirty="0" err="1"/>
              <a:t>посіб</a:t>
            </a:r>
            <a:r>
              <a:rPr lang="uk-UA" sz="1400" dirty="0"/>
              <a:t>. </a:t>
            </a:r>
            <a:r>
              <a:rPr lang="uk-UA" sz="1400" dirty="0" err="1"/>
              <a:t>Ів.-Франківськ</a:t>
            </a:r>
            <a:r>
              <a:rPr lang="uk-UA" sz="1400" dirty="0"/>
              <a:t>, 2009. 348 с.</a:t>
            </a:r>
          </a:p>
          <a:p>
            <a:r>
              <a:rPr lang="uk-UA" sz="1400" dirty="0"/>
              <a:t>7. Лукашевич Н. П., </a:t>
            </a:r>
            <a:r>
              <a:rPr lang="uk-UA" sz="1400" dirty="0" err="1"/>
              <a:t>Сингаївська</a:t>
            </a:r>
            <a:r>
              <a:rPr lang="uk-UA" sz="1400" dirty="0"/>
              <a:t> І. В., Бондарчук О. І. Психологія праці: </a:t>
            </a:r>
            <a:r>
              <a:rPr lang="uk-UA" sz="1400" dirty="0" err="1"/>
              <a:t>навч</a:t>
            </a:r>
            <a:r>
              <a:rPr lang="uk-UA" sz="1400" dirty="0"/>
              <a:t>. </a:t>
            </a:r>
            <a:r>
              <a:rPr lang="uk-UA" sz="1400" dirty="0" err="1"/>
              <a:t>посіб</a:t>
            </a:r>
            <a:r>
              <a:rPr lang="uk-UA" sz="1400" dirty="0"/>
              <a:t>. К.: МАУП, 2004. 112 с.</a:t>
            </a:r>
          </a:p>
          <a:p>
            <a:r>
              <a:rPr lang="uk-UA" sz="1400" dirty="0"/>
              <a:t>8. Найдьонов М. І. Формування системи рефлексивного управління в організаціях. Київ, 2008. 484 с.</a:t>
            </a:r>
          </a:p>
          <a:p>
            <a:r>
              <a:rPr lang="uk-UA" sz="1400" dirty="0"/>
              <a:t>9. Попович І. С. Психологічні виміри соціальних очікувань особистості: </a:t>
            </a:r>
            <a:r>
              <a:rPr lang="uk-UA" sz="1400" dirty="0" err="1"/>
              <a:t>монограф</a:t>
            </a:r>
            <a:r>
              <a:rPr lang="uk-UA" sz="1400" dirty="0"/>
              <a:t>. Херсон: ПАТ «ХМД», 2017. 504 с.</a:t>
            </a:r>
          </a:p>
          <a:p>
            <a:r>
              <a:rPr lang="uk-UA" sz="1400" dirty="0"/>
              <a:t>10. </a:t>
            </a:r>
            <a:r>
              <a:rPr lang="uk-UA" sz="1400" dirty="0" err="1"/>
              <a:t>Почебут</a:t>
            </a:r>
            <a:r>
              <a:rPr lang="uk-UA" sz="1400" dirty="0"/>
              <a:t> Л. Г., </a:t>
            </a:r>
            <a:r>
              <a:rPr lang="uk-UA" sz="1400" dirty="0" err="1"/>
              <a:t>Чикер</a:t>
            </a:r>
            <a:r>
              <a:rPr lang="uk-UA" sz="1400" dirty="0"/>
              <a:t> В. А. </a:t>
            </a:r>
            <a:r>
              <a:rPr lang="uk-UA" sz="1400" dirty="0" smtClean="0"/>
              <a:t>Організаційна соціальна психологія</a:t>
            </a:r>
            <a:r>
              <a:rPr lang="uk-UA" sz="1400" dirty="0"/>
              <a:t>. </a:t>
            </a:r>
            <a:r>
              <a:rPr lang="uk-UA" sz="1400" dirty="0" err="1"/>
              <a:t>СПб</a:t>
            </a:r>
            <a:r>
              <a:rPr lang="uk-UA" sz="1400" dirty="0"/>
              <a:t>: </a:t>
            </a:r>
            <a:r>
              <a:rPr lang="uk-UA" sz="1400" dirty="0" smtClean="0"/>
              <a:t>Річ, </a:t>
            </a:r>
            <a:r>
              <a:rPr lang="uk-UA" sz="1400" dirty="0"/>
              <a:t>2002. 324 с.</a:t>
            </a:r>
          </a:p>
          <a:p>
            <a:r>
              <a:rPr lang="uk-UA" sz="1400" dirty="0"/>
              <a:t>11. Технології роботи організаційних психологів / За наук. ред. Л. М. </a:t>
            </a:r>
            <a:r>
              <a:rPr lang="uk-UA" sz="1400" dirty="0" err="1"/>
              <a:t>Карамушки</a:t>
            </a:r>
            <a:r>
              <a:rPr lang="uk-UA" sz="1400" dirty="0"/>
              <a:t> : </a:t>
            </a:r>
            <a:r>
              <a:rPr lang="uk-UA" sz="1400" dirty="0" err="1"/>
              <a:t>навч</a:t>
            </a:r>
            <a:r>
              <a:rPr lang="uk-UA" sz="1400" dirty="0"/>
              <a:t>. </a:t>
            </a:r>
            <a:r>
              <a:rPr lang="uk-UA" sz="1400" dirty="0" err="1"/>
              <a:t>посіб</a:t>
            </a:r>
            <a:r>
              <a:rPr lang="uk-UA" sz="1400" dirty="0"/>
              <a:t>. К.: ІНКОС, 2005. 366 </a:t>
            </a:r>
            <a:r>
              <a:rPr lang="en-US" sz="1400" dirty="0"/>
              <a:t>c.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53764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1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Соціометричний</a:t>
            </a:r>
            <a:r>
              <a:rPr lang="ru-RU" b="1" dirty="0" smtClean="0"/>
              <a:t> метод </a:t>
            </a:r>
            <a:r>
              <a:rPr lang="ru-RU" dirty="0" err="1" smtClean="0"/>
              <a:t>незамінний</a:t>
            </a:r>
            <a:r>
              <a:rPr lang="ru-RU" dirty="0" smtClean="0"/>
              <a:t> при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ділових</a:t>
            </a:r>
            <a:r>
              <a:rPr lang="ru-RU" dirty="0" smtClean="0"/>
              <a:t> і </a:t>
            </a:r>
            <a:r>
              <a:rPr lang="ru-RU" dirty="0" err="1" smtClean="0"/>
              <a:t>дружніх</a:t>
            </a:r>
            <a:r>
              <a:rPr lang="ru-RU" dirty="0" smtClean="0"/>
              <a:t> </a:t>
            </a:r>
            <a:r>
              <a:rPr lang="ru-RU" dirty="0" err="1" smtClean="0"/>
              <a:t>взаємозв'язків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, коли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анкетування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</a:t>
            </a:r>
            <a:r>
              <a:rPr lang="ru-RU" dirty="0" err="1" smtClean="0"/>
              <a:t>будується</a:t>
            </a:r>
            <a:r>
              <a:rPr lang="ru-RU" dirty="0" smtClean="0"/>
              <a:t> </a:t>
            </a:r>
            <a:r>
              <a:rPr lang="ru-RU" dirty="0" err="1" smtClean="0"/>
              <a:t>матриця</a:t>
            </a:r>
            <a:r>
              <a:rPr lang="ru-RU" dirty="0" smtClean="0"/>
              <a:t> </a:t>
            </a:r>
            <a:r>
              <a:rPr lang="ru-RU" dirty="0" err="1" smtClean="0"/>
              <a:t>переважних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людьми, яка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 і </a:t>
            </a:r>
            <a:r>
              <a:rPr lang="ru-RU" dirty="0" err="1" smtClean="0"/>
              <a:t>неформальних</a:t>
            </a:r>
            <a:r>
              <a:rPr lang="ru-RU" dirty="0" smtClean="0"/>
              <a:t> </a:t>
            </a:r>
            <a:r>
              <a:rPr lang="ru-RU" dirty="0" err="1" smtClean="0"/>
              <a:t>лідерів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Метод </a:t>
            </a:r>
            <a:r>
              <a:rPr lang="ru-RU" b="1" dirty="0" err="1" smtClean="0"/>
              <a:t>спостереження</a:t>
            </a:r>
            <a:r>
              <a:rPr lang="ru-RU" b="1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часом </a:t>
            </a:r>
            <a:r>
              <a:rPr lang="ru-RU" dirty="0" err="1" smtClean="0"/>
              <a:t>виявляються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неформальній</a:t>
            </a:r>
            <a:r>
              <a:rPr lang="ru-RU" dirty="0" smtClean="0"/>
              <a:t> </a:t>
            </a:r>
            <a:r>
              <a:rPr lang="ru-RU" dirty="0" err="1" smtClean="0"/>
              <a:t>обстановці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крайніх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 (</a:t>
            </a:r>
            <a:r>
              <a:rPr lang="ru-RU" dirty="0" err="1" smtClean="0"/>
              <a:t>аварія</a:t>
            </a:r>
            <a:r>
              <a:rPr lang="ru-RU" dirty="0" smtClean="0"/>
              <a:t>, </a:t>
            </a:r>
            <a:r>
              <a:rPr lang="ru-RU" dirty="0" err="1" smtClean="0"/>
              <a:t>бійка</a:t>
            </a:r>
            <a:r>
              <a:rPr lang="ru-RU" dirty="0" smtClean="0"/>
              <a:t>, </a:t>
            </a:r>
            <a:r>
              <a:rPr lang="ru-RU" dirty="0" err="1" smtClean="0"/>
              <a:t>стихійне</a:t>
            </a:r>
            <a:r>
              <a:rPr lang="ru-RU" dirty="0" smtClean="0"/>
              <a:t> лихо). </a:t>
            </a:r>
            <a:r>
              <a:rPr lang="ru-RU" b="1" dirty="0" err="1" smtClean="0"/>
              <a:t>Співбесіда</a:t>
            </a:r>
            <a:r>
              <a:rPr lang="ru-RU" dirty="0" smtClean="0"/>
              <a:t> є </a:t>
            </a:r>
            <a:r>
              <a:rPr lang="ru-RU" dirty="0" err="1" smtClean="0"/>
              <a:t>поширеним</a:t>
            </a:r>
            <a:r>
              <a:rPr lang="ru-RU" dirty="0" smtClean="0"/>
              <a:t> методом при </a:t>
            </a:r>
            <a:r>
              <a:rPr lang="ru-RU" dirty="0" err="1" smtClean="0"/>
              <a:t>ділових</a:t>
            </a:r>
            <a:r>
              <a:rPr lang="ru-RU" dirty="0" smtClean="0"/>
              <a:t> переговорах, </a:t>
            </a:r>
            <a:r>
              <a:rPr lang="ru-RU" dirty="0" err="1" smtClean="0"/>
              <a:t>прийомі</a:t>
            </a:r>
            <a:r>
              <a:rPr lang="ru-RU" dirty="0" smtClean="0"/>
              <a:t> на роботу, </a:t>
            </a:r>
            <a:r>
              <a:rPr lang="ru-RU" dirty="0" err="1" smtClean="0"/>
              <a:t>виховних</a:t>
            </a:r>
            <a:r>
              <a:rPr lang="ru-RU" dirty="0" smtClean="0"/>
              <a:t> заходах, коли в </a:t>
            </a:r>
            <a:r>
              <a:rPr lang="ru-RU" dirty="0" err="1" smtClean="0"/>
              <a:t>неформальній</a:t>
            </a:r>
            <a:r>
              <a:rPr lang="ru-RU" dirty="0" smtClean="0"/>
              <a:t> </a:t>
            </a:r>
            <a:r>
              <a:rPr lang="ru-RU" dirty="0" err="1" smtClean="0"/>
              <a:t>бесіді</a:t>
            </a:r>
            <a:r>
              <a:rPr lang="ru-RU" dirty="0" smtClean="0"/>
              <a:t> </a:t>
            </a:r>
            <a:r>
              <a:rPr lang="ru-RU" dirty="0" err="1" smtClean="0"/>
              <a:t>вирішуються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кадрові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Особові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зовнішній</a:t>
            </a:r>
            <a:r>
              <a:rPr lang="ru-RU" dirty="0" smtClean="0"/>
              <a:t> образ </a:t>
            </a:r>
            <a:r>
              <a:rPr lang="ru-RU" dirty="0" err="1" smtClean="0"/>
              <a:t>співробітника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стабільно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 і є </a:t>
            </a:r>
            <a:r>
              <a:rPr lang="ru-RU" dirty="0" err="1" smtClean="0"/>
              <a:t>невід'ємною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особи. </a:t>
            </a:r>
            <a:r>
              <a:rPr lang="ru-RU" dirty="0" err="1" smtClean="0"/>
              <a:t>Особові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на </a:t>
            </a:r>
            <a:r>
              <a:rPr lang="ru-RU" dirty="0" err="1" smtClean="0"/>
              <a:t>ділових</a:t>
            </a:r>
            <a:r>
              <a:rPr lang="ru-RU" dirty="0" smtClean="0"/>
              <a:t> (</a:t>
            </a:r>
            <a:r>
              <a:rPr lang="ru-RU" dirty="0" err="1" smtClean="0"/>
              <a:t>організаційні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і </a:t>
            </a:r>
            <a:r>
              <a:rPr lang="ru-RU" dirty="0" err="1" smtClean="0"/>
              <a:t>завдань</a:t>
            </a:r>
            <a:r>
              <a:rPr lang="ru-RU" dirty="0" smtClean="0"/>
              <a:t>, і </a:t>
            </a:r>
            <a:r>
              <a:rPr lang="ru-RU" dirty="0" err="1" smtClean="0"/>
              <a:t>моральні</a:t>
            </a:r>
            <a:r>
              <a:rPr lang="ru-RU" dirty="0" smtClean="0"/>
              <a:t> (</a:t>
            </a:r>
            <a:r>
              <a:rPr lang="ru-RU" dirty="0" err="1" smtClean="0"/>
              <a:t>етичні</a:t>
            </a:r>
            <a:r>
              <a:rPr lang="ru-RU" dirty="0" smtClean="0"/>
              <a:t>), </a:t>
            </a:r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У </a:t>
            </a:r>
            <a:r>
              <a:rPr lang="ru-RU" dirty="0" err="1" smtClean="0"/>
              <a:t>кадровій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знати </a:t>
            </a:r>
            <a:r>
              <a:rPr lang="ru-RU" dirty="0" err="1" smtClean="0"/>
              <a:t>достоїнства</a:t>
            </a:r>
            <a:r>
              <a:rPr lang="ru-RU" dirty="0" smtClean="0"/>
              <a:t> і </a:t>
            </a:r>
            <a:r>
              <a:rPr lang="ru-RU" dirty="0" err="1" smtClean="0"/>
              <a:t>недоліки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, </a:t>
            </a:r>
            <a:r>
              <a:rPr lang="ru-RU" dirty="0" err="1" smtClean="0"/>
              <a:t>виходячи</a:t>
            </a:r>
            <a:r>
              <a:rPr lang="ru-RU" dirty="0" smtClean="0"/>
              <a:t> з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підбирається</a:t>
            </a:r>
            <a:r>
              <a:rPr lang="ru-RU" dirty="0" smtClean="0"/>
              <a:t> </a:t>
            </a:r>
            <a:r>
              <a:rPr lang="ru-RU" dirty="0" err="1" smtClean="0"/>
              <a:t>робоче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, </a:t>
            </a:r>
            <a:r>
              <a:rPr lang="ru-RU" dirty="0" err="1" smtClean="0"/>
              <a:t>намічається</a:t>
            </a:r>
            <a:r>
              <a:rPr lang="ru-RU" dirty="0" smtClean="0"/>
              <a:t> </a:t>
            </a:r>
            <a:r>
              <a:rPr lang="ru-RU" dirty="0" err="1" smtClean="0"/>
              <a:t>службова</a:t>
            </a:r>
            <a:r>
              <a:rPr lang="ru-RU" dirty="0" smtClean="0"/>
              <a:t> </a:t>
            </a:r>
            <a:r>
              <a:rPr lang="ru-RU" dirty="0" err="1" smtClean="0"/>
              <a:t>кар'єра</a:t>
            </a:r>
            <a:r>
              <a:rPr lang="ru-RU" dirty="0" smtClean="0"/>
              <a:t> і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65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Мораль є особливою формою </a:t>
            </a:r>
            <a:r>
              <a:rPr lang="ru-RU" dirty="0" err="1" smtClean="0"/>
              <a:t>суспільної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регулюючої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і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суспільстві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етичних</a:t>
            </a:r>
            <a:r>
              <a:rPr lang="ru-RU" dirty="0" smtClean="0"/>
              <a:t> норм.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 </a:t>
            </a:r>
            <a:r>
              <a:rPr lang="ru-RU" dirty="0" err="1" smtClean="0"/>
              <a:t>етичні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буденний</a:t>
            </a:r>
            <a:r>
              <a:rPr lang="ru-RU" dirty="0" smtClean="0"/>
              <a:t> </a:t>
            </a:r>
            <a:r>
              <a:rPr lang="ru-RU" dirty="0" err="1" smtClean="0"/>
              <a:t>вираз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мудрості</a:t>
            </a:r>
            <a:r>
              <a:rPr lang="ru-RU" dirty="0" smtClean="0"/>
              <a:t> і </a:t>
            </a:r>
            <a:r>
              <a:rPr lang="ru-RU" dirty="0" err="1" smtClean="0"/>
              <a:t>ідейне</a:t>
            </a:r>
            <a:r>
              <a:rPr lang="ru-RU" dirty="0" smtClean="0"/>
              <a:t> </a:t>
            </a:r>
            <a:r>
              <a:rPr lang="ru-RU" dirty="0" err="1" smtClean="0"/>
              <a:t>обґрунтування</a:t>
            </a:r>
            <a:r>
              <a:rPr lang="ru-RU" dirty="0" smtClean="0"/>
              <a:t> в </a:t>
            </a:r>
            <a:r>
              <a:rPr lang="ru-RU" dirty="0" err="1" smtClean="0"/>
              <a:t>релігійних</a:t>
            </a:r>
            <a:r>
              <a:rPr lang="ru-RU" dirty="0" smtClean="0"/>
              <a:t> </a:t>
            </a:r>
            <a:r>
              <a:rPr lang="ru-RU" dirty="0" err="1" smtClean="0"/>
              <a:t>ученнях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ідеалів</a:t>
            </a:r>
            <a:r>
              <a:rPr lang="ru-RU" dirty="0" smtClean="0"/>
              <a:t> добра і зла, </a:t>
            </a:r>
            <a:r>
              <a:rPr lang="ru-RU" dirty="0" err="1" smtClean="0"/>
              <a:t>честі</a:t>
            </a:r>
            <a:r>
              <a:rPr lang="ru-RU" dirty="0" smtClean="0"/>
              <a:t> і </a:t>
            </a:r>
            <a:r>
              <a:rPr lang="ru-RU" dirty="0" err="1" smtClean="0"/>
              <a:t>безчестя</a:t>
            </a:r>
            <a:r>
              <a:rPr lang="ru-RU" dirty="0" smtClean="0"/>
              <a:t>, </a:t>
            </a:r>
            <a:r>
              <a:rPr lang="ru-RU" dirty="0" err="1" smtClean="0"/>
              <a:t>мудрості</a:t>
            </a:r>
            <a:r>
              <a:rPr lang="ru-RU" dirty="0" smtClean="0"/>
              <a:t> і </a:t>
            </a:r>
            <a:r>
              <a:rPr lang="ru-RU" dirty="0" err="1" smtClean="0"/>
              <a:t>дурості</a:t>
            </a:r>
            <a:r>
              <a:rPr lang="ru-RU" dirty="0" smtClean="0"/>
              <a:t>, </a:t>
            </a:r>
            <a:r>
              <a:rPr lang="ru-RU" dirty="0" err="1" smtClean="0"/>
              <a:t>схвалення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засудження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Партнерство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важливий</a:t>
            </a:r>
            <a:r>
              <a:rPr lang="ru-RU" dirty="0" smtClean="0"/>
              <a:t> компонент будь-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і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налагодженні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форм </a:t>
            </a:r>
            <a:r>
              <a:rPr lang="ru-RU" dirty="0" err="1" smtClean="0"/>
              <a:t>взаємин</a:t>
            </a:r>
            <a:r>
              <a:rPr lang="ru-RU" dirty="0" smtClean="0"/>
              <a:t>,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організовується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людей. У </a:t>
            </a:r>
            <a:r>
              <a:rPr lang="ru-RU" dirty="0" err="1" smtClean="0"/>
              <a:t>партнерстві</a:t>
            </a:r>
            <a:r>
              <a:rPr lang="ru-RU" dirty="0" smtClean="0"/>
              <a:t> люди </a:t>
            </a:r>
            <a:r>
              <a:rPr lang="ru-RU" dirty="0" err="1" smtClean="0"/>
              <a:t>виступають</a:t>
            </a:r>
            <a:r>
              <a:rPr lang="ru-RU" dirty="0" smtClean="0"/>
              <a:t> як </a:t>
            </a:r>
            <a:r>
              <a:rPr lang="ru-RU" dirty="0" err="1" smtClean="0"/>
              <a:t>рівноправні</a:t>
            </a:r>
            <a:r>
              <a:rPr lang="ru-RU" dirty="0" smtClean="0"/>
              <a:t> члени у </a:t>
            </a:r>
            <a:r>
              <a:rPr lang="ru-RU" dirty="0" err="1" smtClean="0"/>
              <a:t>взаєминах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формального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з </a:t>
            </a:r>
            <a:r>
              <a:rPr lang="ru-RU" dirty="0" err="1" smtClean="0"/>
              <a:t>підлеглим</a:t>
            </a:r>
            <a:r>
              <a:rPr lang="ru-RU" dirty="0" smtClean="0"/>
              <a:t>, де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партнерства: </a:t>
            </a:r>
            <a:r>
              <a:rPr lang="ru-RU" i="1" dirty="0" err="1" smtClean="0"/>
              <a:t>ділове</a:t>
            </a:r>
            <a:r>
              <a:rPr lang="ru-RU" i="1" dirty="0" smtClean="0"/>
              <a:t>, </a:t>
            </a:r>
            <a:r>
              <a:rPr lang="ru-RU" i="1" dirty="0" err="1" smtClean="0"/>
              <a:t>дружнє</a:t>
            </a:r>
            <a:r>
              <a:rPr lang="ru-RU" dirty="0" smtClean="0"/>
              <a:t>, по </a:t>
            </a:r>
            <a:r>
              <a:rPr lang="ru-RU" dirty="0" err="1" smtClean="0"/>
              <a:t>захопленнях</a:t>
            </a:r>
            <a:r>
              <a:rPr lang="ru-RU" dirty="0" smtClean="0"/>
              <a:t> (</a:t>
            </a:r>
            <a:r>
              <a:rPr lang="ru-RU" dirty="0" err="1" smtClean="0"/>
              <a:t>хобі</a:t>
            </a:r>
            <a:r>
              <a:rPr lang="ru-RU" dirty="0" smtClean="0"/>
              <a:t>), </a:t>
            </a:r>
            <a:r>
              <a:rPr lang="ru-RU" i="1" dirty="0" err="1" smtClean="0"/>
              <a:t>сімейне</a:t>
            </a:r>
            <a:r>
              <a:rPr lang="ru-RU" dirty="0" smtClean="0"/>
              <a:t> - </a:t>
            </a:r>
            <a:r>
              <a:rPr lang="ru-RU" dirty="0" err="1" smtClean="0"/>
              <a:t>між</a:t>
            </a:r>
            <a:r>
              <a:rPr lang="ru-RU" dirty="0" smtClean="0"/>
              <a:t> родичами, </a:t>
            </a:r>
            <a:r>
              <a:rPr lang="ru-RU" i="1" dirty="0" err="1" smtClean="0"/>
              <a:t>сексуальні</a:t>
            </a:r>
            <a:r>
              <a:rPr lang="ru-RU" dirty="0" smtClean="0"/>
              <a:t> - </a:t>
            </a:r>
            <a:r>
              <a:rPr lang="ru-RU" dirty="0" err="1" smtClean="0"/>
              <a:t>інтимні</a:t>
            </a:r>
            <a:r>
              <a:rPr lang="ru-RU" dirty="0" smtClean="0"/>
              <a:t> </a:t>
            </a:r>
            <a:r>
              <a:rPr lang="ru-RU" dirty="0" err="1" smtClean="0"/>
              <a:t>взаємини</a:t>
            </a:r>
            <a:r>
              <a:rPr lang="ru-RU" dirty="0" smtClean="0"/>
              <a:t> людей. У </a:t>
            </a:r>
            <a:r>
              <a:rPr lang="ru-RU" dirty="0" err="1" smtClean="0"/>
              <a:t>партнерстві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будуються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взаємоприйнятних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переконання</a:t>
            </a:r>
            <a:r>
              <a:rPr lang="ru-RU" dirty="0" smtClean="0"/>
              <a:t>: </a:t>
            </a:r>
            <a:r>
              <a:rPr lang="ru-RU" dirty="0" err="1" smtClean="0"/>
              <a:t>наслідуванні</a:t>
            </a:r>
            <a:r>
              <a:rPr lang="ru-RU" dirty="0" smtClean="0"/>
              <a:t>, </a:t>
            </a:r>
            <a:r>
              <a:rPr lang="ru-RU" dirty="0" err="1" smtClean="0"/>
              <a:t>проханнях</a:t>
            </a:r>
            <a:r>
              <a:rPr lang="ru-RU" dirty="0" smtClean="0"/>
              <a:t>, </a:t>
            </a:r>
            <a:r>
              <a:rPr lang="ru-RU" dirty="0" err="1" smtClean="0"/>
              <a:t>порадах</a:t>
            </a:r>
            <a:r>
              <a:rPr lang="ru-RU" dirty="0" smtClean="0"/>
              <a:t>, похвалах. Коли на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ділові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підтримуються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дружнього</a:t>
            </a:r>
            <a:r>
              <a:rPr lang="ru-RU" dirty="0" smtClean="0"/>
              <a:t> партнерства і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захоплень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створенню</a:t>
            </a:r>
            <a:r>
              <a:rPr lang="ru-RU" dirty="0" smtClean="0"/>
              <a:t> </a:t>
            </a:r>
            <a:r>
              <a:rPr lang="ru-RU" dirty="0" err="1" smtClean="0"/>
              <a:t>хорошого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52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79"/>
            <a:ext cx="74888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Таким чином, партнерство </a:t>
            </a:r>
            <a:r>
              <a:rPr lang="ru-RU" dirty="0" err="1" smtClean="0"/>
              <a:t>складає</a:t>
            </a:r>
            <a:r>
              <a:rPr lang="ru-RU" dirty="0" smtClean="0"/>
              <a:t> один з </a:t>
            </a:r>
            <a:r>
              <a:rPr lang="ru-RU" dirty="0" err="1" smtClean="0"/>
              <a:t>ключових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</a:t>
            </a:r>
            <a:r>
              <a:rPr lang="ru-RU" dirty="0" err="1" smtClean="0"/>
              <a:t>корпоративної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і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 з персоналом.</a:t>
            </a:r>
          </a:p>
          <a:p>
            <a:endParaRPr lang="ru-RU" dirty="0" smtClean="0"/>
          </a:p>
          <a:p>
            <a:r>
              <a:rPr lang="ru-RU" dirty="0" err="1" smtClean="0"/>
              <a:t>Змагання</a:t>
            </a:r>
            <a:r>
              <a:rPr lang="ru-RU" dirty="0" smtClean="0"/>
              <a:t> є </a:t>
            </a:r>
            <a:r>
              <a:rPr lang="ru-RU" dirty="0" err="1" smtClean="0"/>
              <a:t>специфічною</a:t>
            </a:r>
            <a:r>
              <a:rPr lang="ru-RU" dirty="0" smtClean="0"/>
              <a:t> формою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і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прагненням</a:t>
            </a:r>
            <a:r>
              <a:rPr lang="ru-RU" dirty="0" smtClean="0"/>
              <a:t> людей до </a:t>
            </a:r>
            <a:r>
              <a:rPr lang="ru-RU" dirty="0" err="1" smtClean="0"/>
              <a:t>успіху</a:t>
            </a:r>
            <a:r>
              <a:rPr lang="ru-RU" dirty="0" smtClean="0"/>
              <a:t>, </a:t>
            </a:r>
            <a:r>
              <a:rPr lang="ru-RU" dirty="0" err="1" smtClean="0"/>
              <a:t>першості</a:t>
            </a:r>
            <a:r>
              <a:rPr lang="ru-RU" dirty="0" smtClean="0"/>
              <a:t>, </a:t>
            </a:r>
            <a:r>
              <a:rPr lang="ru-RU" dirty="0" err="1" smtClean="0"/>
              <a:t>досягнень</a:t>
            </a:r>
            <a:r>
              <a:rPr lang="ru-RU" dirty="0" smtClean="0"/>
              <a:t> і </a:t>
            </a:r>
            <a:r>
              <a:rPr lang="ru-RU" dirty="0" err="1" smtClean="0"/>
              <a:t>самоствердження</a:t>
            </a:r>
            <a:r>
              <a:rPr lang="ru-RU" dirty="0" smtClean="0"/>
              <a:t>.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змагальності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з </a:t>
            </a:r>
            <a:r>
              <a:rPr lang="ru-RU" dirty="0" err="1" smtClean="0"/>
              <a:t>глибини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формою </a:t>
            </a:r>
            <a:r>
              <a:rPr lang="ru-RU" dirty="0" err="1" smtClean="0"/>
              <a:t>виживання</a:t>
            </a:r>
            <a:r>
              <a:rPr lang="ru-RU" dirty="0" smtClean="0"/>
              <a:t> </a:t>
            </a:r>
            <a:r>
              <a:rPr lang="ru-RU" dirty="0" err="1" smtClean="0"/>
              <a:t>кращих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роду - </a:t>
            </a:r>
            <a:r>
              <a:rPr lang="ru-RU" dirty="0" err="1" smtClean="0"/>
              <a:t>сильних</a:t>
            </a:r>
            <a:r>
              <a:rPr lang="ru-RU" dirty="0" smtClean="0"/>
              <a:t>, </a:t>
            </a:r>
            <a:r>
              <a:rPr lang="ru-RU" dirty="0" err="1" smtClean="0"/>
              <a:t>розумних</a:t>
            </a:r>
            <a:r>
              <a:rPr lang="ru-RU" dirty="0" smtClean="0"/>
              <a:t>, </a:t>
            </a:r>
            <a:r>
              <a:rPr lang="ru-RU" dirty="0" err="1" smtClean="0"/>
              <a:t>мужніх</a:t>
            </a:r>
            <a:r>
              <a:rPr lang="ru-RU" dirty="0" smtClean="0"/>
              <a:t>, </a:t>
            </a:r>
            <a:r>
              <a:rPr lang="ru-RU" dirty="0" err="1" smtClean="0"/>
              <a:t>здорових</a:t>
            </a:r>
            <a:r>
              <a:rPr lang="ru-RU" dirty="0" smtClean="0"/>
              <a:t>, і у </a:t>
            </a:r>
            <a:r>
              <a:rPr lang="ru-RU" dirty="0" err="1" smtClean="0"/>
              <a:t>результаті</a:t>
            </a:r>
            <a:r>
              <a:rPr lang="ru-RU" dirty="0" smtClean="0"/>
              <a:t> стало </a:t>
            </a:r>
            <a:r>
              <a:rPr lang="ru-RU" dirty="0" err="1" smtClean="0"/>
              <a:t>рушійною</a:t>
            </a:r>
            <a:r>
              <a:rPr lang="ru-RU" dirty="0" smtClean="0"/>
              <a:t> силою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 -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, </a:t>
            </a:r>
            <a:r>
              <a:rPr lang="ru-RU" dirty="0" err="1" smtClean="0"/>
              <a:t>винаходи</a:t>
            </a:r>
            <a:r>
              <a:rPr lang="ru-RU" dirty="0" smtClean="0"/>
              <a:t>, </a:t>
            </a:r>
            <a:r>
              <a:rPr lang="ru-RU" dirty="0" err="1" smtClean="0"/>
              <a:t>витвори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рекорди</a:t>
            </a:r>
            <a:r>
              <a:rPr lang="ru-RU" dirty="0" smtClean="0"/>
              <a:t> в </a:t>
            </a:r>
            <a:r>
              <a:rPr lang="ru-RU" dirty="0" err="1" smtClean="0"/>
              <a:t>спорті</a:t>
            </a:r>
            <a:r>
              <a:rPr lang="ru-RU" dirty="0" smtClean="0"/>
              <a:t>, </a:t>
            </a:r>
            <a:r>
              <a:rPr lang="ru-RU" dirty="0" err="1" smtClean="0"/>
              <a:t>досягнення</a:t>
            </a:r>
            <a:r>
              <a:rPr lang="ru-RU" dirty="0" smtClean="0"/>
              <a:t> у </a:t>
            </a:r>
            <a:r>
              <a:rPr lang="ru-RU" dirty="0" err="1" smtClean="0"/>
              <a:t>виробництві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 і </a:t>
            </a:r>
            <a:r>
              <a:rPr lang="ru-RU" dirty="0" err="1" smtClean="0"/>
              <a:t>лідерства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активно </a:t>
            </a:r>
            <a:r>
              <a:rPr lang="ru-RU" dirty="0" err="1" smtClean="0"/>
              <a:t>підтримана</a:t>
            </a:r>
            <a:r>
              <a:rPr lang="ru-RU" dirty="0" smtClean="0"/>
              <a:t> </a:t>
            </a:r>
            <a:r>
              <a:rPr lang="ru-RU" dirty="0" err="1" smtClean="0"/>
              <a:t>класиками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матеріалізована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соціалістичного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: </a:t>
            </a:r>
            <a:r>
              <a:rPr lang="ru-RU" dirty="0" err="1" smtClean="0"/>
              <a:t>стахановський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, </a:t>
            </a:r>
            <a:r>
              <a:rPr lang="ru-RU" dirty="0" smtClean="0"/>
              <a:t>новаторство</a:t>
            </a:r>
            <a:r>
              <a:rPr lang="ru-RU" dirty="0" smtClean="0"/>
              <a:t>, </a:t>
            </a:r>
            <a:r>
              <a:rPr lang="ru-RU" dirty="0" err="1" smtClean="0"/>
              <a:t>суботники</a:t>
            </a:r>
            <a:r>
              <a:rPr lang="ru-RU" dirty="0" smtClean="0"/>
              <a:t>, </a:t>
            </a:r>
            <a:r>
              <a:rPr lang="ru-RU" dirty="0" err="1" smtClean="0"/>
              <a:t>рух</a:t>
            </a:r>
            <a:r>
              <a:rPr lang="ru-RU" dirty="0" smtClean="0"/>
              <a:t> за </a:t>
            </a:r>
            <a:r>
              <a:rPr lang="ru-RU" dirty="0" err="1" smtClean="0"/>
              <a:t>соціалістичну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44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133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Цікаво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західні</a:t>
            </a:r>
            <a:r>
              <a:rPr lang="ru-RU" dirty="0" smtClean="0"/>
              <a:t>, і, перш за все, </a:t>
            </a:r>
            <a:r>
              <a:rPr lang="ru-RU" dirty="0" err="1" smtClean="0"/>
              <a:t>японські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</a:t>
            </a:r>
            <a:r>
              <a:rPr lang="ru-RU" dirty="0" err="1" smtClean="0"/>
              <a:t>ретельно</a:t>
            </a:r>
            <a:r>
              <a:rPr lang="ru-RU" dirty="0" smtClean="0"/>
              <a:t> </a:t>
            </a:r>
            <a:r>
              <a:rPr lang="ru-RU" dirty="0" err="1" smtClean="0"/>
              <a:t>вивчивши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соціалістичного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,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застосували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менталітету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і корпоративного </a:t>
            </a:r>
            <a:r>
              <a:rPr lang="ru-RU" dirty="0" err="1" smtClean="0"/>
              <a:t>інтересу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гу</a:t>
            </a:r>
            <a:r>
              <a:rPr lang="ru-RU" dirty="0" err="1" smtClean="0"/>
              <a:t>ртків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робочих</a:t>
            </a:r>
            <a:r>
              <a:rPr lang="ru-RU" dirty="0" smtClean="0"/>
              <a:t> рад і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41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08912" cy="5624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Психологічні</a:t>
            </a:r>
            <a:r>
              <a:rPr lang="ru-RU" b="1" dirty="0" smtClean="0"/>
              <a:t> </a:t>
            </a:r>
            <a:r>
              <a:rPr lang="ru-RU" b="1" dirty="0" err="1" smtClean="0"/>
              <a:t>методи</a:t>
            </a:r>
            <a:r>
              <a:rPr lang="ru-RU" b="1" dirty="0" smtClean="0"/>
              <a:t> </a:t>
            </a:r>
            <a:r>
              <a:rPr lang="ru-RU" b="1" dirty="0" err="1" smtClean="0"/>
              <a:t>управління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грають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в </a:t>
            </a:r>
            <a:r>
              <a:rPr lang="ru-RU" dirty="0" err="1" smtClean="0"/>
              <a:t>роботі</a:t>
            </a:r>
            <a:r>
              <a:rPr lang="ru-RU" dirty="0" smtClean="0"/>
              <a:t> з персоналом,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направлені</a:t>
            </a:r>
            <a:r>
              <a:rPr lang="ru-RU" dirty="0" smtClean="0"/>
              <a:t> на </a:t>
            </a:r>
            <a:r>
              <a:rPr lang="ru-RU" dirty="0" err="1" smtClean="0"/>
              <a:t>конкретну</a:t>
            </a:r>
            <a:r>
              <a:rPr lang="ru-RU" dirty="0" smtClean="0"/>
              <a:t> особу </a:t>
            </a:r>
            <a:r>
              <a:rPr lang="ru-RU" dirty="0" err="1" smtClean="0"/>
              <a:t>робочого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службовця</a:t>
            </a:r>
            <a:r>
              <a:rPr lang="ru-RU" dirty="0" smtClean="0"/>
              <a:t> і, як правило, строго </a:t>
            </a:r>
            <a:r>
              <a:rPr lang="ru-RU" dirty="0" err="1" smtClean="0"/>
              <a:t>персоніфіковані</a:t>
            </a:r>
            <a:r>
              <a:rPr lang="ru-RU" dirty="0" smtClean="0"/>
              <a:t> і </a:t>
            </a:r>
            <a:r>
              <a:rPr lang="ru-RU" dirty="0" err="1" smtClean="0"/>
              <a:t>індивідуальні</a:t>
            </a:r>
            <a:r>
              <a:rPr lang="ru-RU" dirty="0" smtClean="0"/>
              <a:t>. Головною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особливістю</a:t>
            </a:r>
            <a:r>
              <a:rPr lang="ru-RU" dirty="0" smtClean="0"/>
              <a:t> є </a:t>
            </a:r>
            <a:r>
              <a:rPr lang="ru-RU" dirty="0" err="1" smtClean="0"/>
              <a:t>звернення</a:t>
            </a:r>
            <a:r>
              <a:rPr lang="ru-RU" dirty="0" smtClean="0"/>
              <a:t> до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особи, </a:t>
            </a:r>
            <a:r>
              <a:rPr lang="ru-RU" dirty="0" err="1" smtClean="0"/>
              <a:t>інтелекту</a:t>
            </a:r>
            <a:r>
              <a:rPr lang="ru-RU" dirty="0" smtClean="0"/>
              <a:t>, </a:t>
            </a:r>
            <a:r>
              <a:rPr lang="ru-RU" dirty="0" err="1" smtClean="0"/>
              <a:t>відчуттям</a:t>
            </a:r>
            <a:r>
              <a:rPr lang="ru-RU" dirty="0" smtClean="0"/>
              <a:t>, образам і </a:t>
            </a:r>
            <a:r>
              <a:rPr lang="ru-RU" dirty="0" err="1" smtClean="0"/>
              <a:t>поведінці</a:t>
            </a:r>
            <a:r>
              <a:rPr lang="ru-RU" dirty="0" smtClean="0"/>
              <a:t> з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направити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на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Психологічне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 з персоналом по </a:t>
            </a:r>
            <a:r>
              <a:rPr lang="ru-RU" dirty="0" err="1" smtClean="0"/>
              <a:t>формуванню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стану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з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усестороннього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особи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</a:t>
            </a:r>
            <a:r>
              <a:rPr lang="ru-RU" dirty="0" err="1" smtClean="0"/>
              <a:t>деградації</a:t>
            </a:r>
            <a:r>
              <a:rPr lang="ru-RU" dirty="0" smtClean="0"/>
              <a:t> </a:t>
            </a:r>
            <a:r>
              <a:rPr lang="ru-RU" dirty="0" err="1" smtClean="0"/>
              <a:t>відсталої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трудового </a:t>
            </a:r>
            <a:r>
              <a:rPr lang="ru-RU" dirty="0" err="1" smtClean="0"/>
              <a:t>колективу</a:t>
            </a:r>
            <a:r>
              <a:rPr lang="ru-RU" dirty="0" smtClean="0"/>
              <a:t>. </a:t>
            </a:r>
            <a:r>
              <a:rPr lang="ru-RU" dirty="0" err="1" smtClean="0"/>
              <a:t>Психологічне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припускає</a:t>
            </a:r>
            <a:r>
              <a:rPr lang="ru-RU" dirty="0" smtClean="0"/>
              <a:t> постановку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і </a:t>
            </a:r>
            <a:r>
              <a:rPr lang="ru-RU" dirty="0" err="1" smtClean="0"/>
              <a:t>критеріїв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,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нормативів</a:t>
            </a:r>
            <a:r>
              <a:rPr lang="ru-RU" dirty="0" smtClean="0"/>
              <a:t>,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 і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кінцевих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До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55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792088"/>
          </a:xfrm>
        </p:spPr>
        <p:txBody>
          <a:bodyPr>
            <a:normAutofit fontScale="90000"/>
          </a:bodyPr>
          <a:lstStyle/>
          <a:p>
            <a:r>
              <a:rPr lang="ru-RU" sz="2000" dirty="0" err="1" smtClean="0"/>
              <a:t>Доцільно</a:t>
            </a:r>
            <a:r>
              <a:rPr lang="ru-RU" sz="2000" dirty="0" smtClean="0"/>
              <a:t>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психологічне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планування</a:t>
            </a:r>
            <a:r>
              <a:rPr lang="ru-RU" sz="2000" dirty="0" smtClean="0"/>
              <a:t> і </a:t>
            </a:r>
            <a:r>
              <a:rPr lang="ru-RU" sz="2000" dirty="0" err="1" smtClean="0"/>
              <a:t>регулювання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виконувала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психологічна</a:t>
            </a:r>
            <a:r>
              <a:rPr lang="ru-RU" sz="2000" dirty="0" smtClean="0"/>
              <a:t> служба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складається</a:t>
            </a:r>
            <a:r>
              <a:rPr lang="ru-RU" sz="2000" dirty="0" smtClean="0"/>
              <a:t> з </a:t>
            </a:r>
            <a:r>
              <a:rPr lang="ru-RU" sz="2000" dirty="0" err="1" smtClean="0"/>
              <a:t>соціальних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психологів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268760"/>
            <a:ext cx="60486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 ("команд")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комфортний</a:t>
            </a:r>
            <a:r>
              <a:rPr lang="ru-RU" dirty="0" smtClean="0"/>
              <a:t>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людей </a:t>
            </a:r>
            <a:r>
              <a:rPr lang="ru-RU" dirty="0" err="1" smtClean="0"/>
              <a:t>виходячи</a:t>
            </a:r>
            <a:r>
              <a:rPr lang="ru-RU" dirty="0" smtClean="0"/>
              <a:t> з </a:t>
            </a:r>
            <a:r>
              <a:rPr lang="ru-RU" dirty="0" err="1" smtClean="0"/>
              <a:t>філософії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мінімізацію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 (</a:t>
            </a:r>
            <a:r>
              <a:rPr lang="ru-RU" dirty="0" err="1" smtClean="0"/>
              <a:t>скандалів</a:t>
            </a:r>
            <a:r>
              <a:rPr lang="ru-RU" dirty="0" smtClean="0"/>
              <a:t>, образ, </a:t>
            </a:r>
            <a:r>
              <a:rPr lang="ru-RU" dirty="0" err="1" smtClean="0"/>
              <a:t>стресів</a:t>
            </a:r>
            <a:r>
              <a:rPr lang="ru-RU" dirty="0" smtClean="0"/>
              <a:t>, </a:t>
            </a:r>
            <a:r>
              <a:rPr lang="ru-RU" dirty="0" err="1" smtClean="0"/>
              <a:t>роздратувань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 smtClean="0"/>
              <a:t>службової</a:t>
            </a:r>
            <a:r>
              <a:rPr lang="ru-RU" dirty="0" smtClean="0"/>
              <a:t> </a:t>
            </a:r>
            <a:r>
              <a:rPr lang="ru-RU" dirty="0" err="1" smtClean="0"/>
              <a:t>кар'єри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і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корпоративної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норм </a:t>
            </a:r>
            <a:r>
              <a:rPr lang="ru-RU" dirty="0" err="1" smtClean="0"/>
              <a:t>поведінки</a:t>
            </a:r>
            <a:r>
              <a:rPr lang="ru-RU" dirty="0" smtClean="0"/>
              <a:t> і </a:t>
            </a:r>
            <a:r>
              <a:rPr lang="ru-RU" dirty="0" err="1" smtClean="0"/>
              <a:t>образів</a:t>
            </a:r>
            <a:r>
              <a:rPr lang="ru-RU" dirty="0" smtClean="0"/>
              <a:t> </a:t>
            </a:r>
            <a:r>
              <a:rPr lang="ru-RU" dirty="0" err="1" smtClean="0"/>
              <a:t>ідеальних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21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08912" cy="6045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і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правильний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душевного стану людей, </a:t>
            </a:r>
            <a:r>
              <a:rPr lang="ru-RU" dirty="0" err="1" smtClean="0"/>
              <a:t>побудувати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портрети</a:t>
            </a:r>
            <a:r>
              <a:rPr lang="ru-RU" dirty="0" smtClean="0"/>
              <a:t>, </a:t>
            </a:r>
            <a:r>
              <a:rPr lang="ru-RU" dirty="0" err="1" smtClean="0"/>
              <a:t>розробити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дискомфорту і </a:t>
            </a:r>
            <a:r>
              <a:rPr lang="ru-RU" dirty="0" err="1" smtClean="0"/>
              <a:t>формувати</a:t>
            </a:r>
            <a:r>
              <a:rPr lang="ru-RU" dirty="0" smtClean="0"/>
              <a:t> хороший </a:t>
            </a:r>
            <a:r>
              <a:rPr lang="ru-RU" dirty="0" err="1" smtClean="0"/>
              <a:t>клімат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 </a:t>
            </a:r>
            <a:r>
              <a:rPr lang="ru-RU" dirty="0" err="1" smtClean="0"/>
              <a:t>Психологія</a:t>
            </a:r>
            <a:r>
              <a:rPr lang="ru-RU" dirty="0" smtClean="0"/>
              <a:t> є </a:t>
            </a:r>
            <a:r>
              <a:rPr lang="ru-RU" dirty="0" err="1" smtClean="0"/>
              <a:t>експериментальною</a:t>
            </a:r>
            <a:r>
              <a:rPr lang="ru-RU" dirty="0" smtClean="0"/>
              <a:t> наукою,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В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психоаналізу</a:t>
            </a:r>
            <a:r>
              <a:rPr lang="ru-RU" dirty="0" smtClean="0"/>
              <a:t>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і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потягів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перш за все </a:t>
            </a:r>
            <a:r>
              <a:rPr lang="ru-RU" dirty="0" err="1" smtClean="0"/>
              <a:t>душевних</a:t>
            </a:r>
            <a:r>
              <a:rPr lang="ru-RU" dirty="0" smtClean="0"/>
              <a:t> і </a:t>
            </a:r>
            <a:r>
              <a:rPr lang="ru-RU" dirty="0" err="1" smtClean="0"/>
              <a:t>сексуальних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відбору</a:t>
            </a:r>
            <a:r>
              <a:rPr lang="ru-RU" dirty="0" smtClean="0"/>
              <a:t>, </a:t>
            </a:r>
            <a:r>
              <a:rPr lang="ru-RU" dirty="0" err="1" smtClean="0"/>
              <a:t>профорієнтації</a:t>
            </a:r>
            <a:r>
              <a:rPr lang="ru-RU" dirty="0" smtClean="0"/>
              <a:t>,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стомлення</a:t>
            </a:r>
            <a:r>
              <a:rPr lang="ru-RU" dirty="0" smtClean="0"/>
              <a:t>, </a:t>
            </a:r>
            <a:r>
              <a:rPr lang="ru-RU" dirty="0" err="1" smtClean="0"/>
              <a:t>напруженості</a:t>
            </a:r>
            <a:r>
              <a:rPr lang="ru-RU" dirty="0" smtClean="0"/>
              <a:t> і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і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аналізує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людей в трудовому </a:t>
            </a:r>
            <a:r>
              <a:rPr lang="ru-RU" dirty="0" err="1" smtClean="0"/>
              <a:t>колективі</a:t>
            </a:r>
            <a:r>
              <a:rPr lang="ru-RU" dirty="0" smtClean="0"/>
              <a:t>,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і </a:t>
            </a:r>
            <a:r>
              <a:rPr lang="ru-RU" dirty="0" err="1" smtClean="0"/>
              <a:t>підлеглого</a:t>
            </a:r>
            <a:r>
              <a:rPr lang="ru-RU" dirty="0" smtClean="0"/>
              <a:t>,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і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Психотерапія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психічної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словом, </a:t>
            </a:r>
            <a:r>
              <a:rPr lang="ru-RU" dirty="0" err="1" smtClean="0"/>
              <a:t>вчинками</a:t>
            </a:r>
            <a:r>
              <a:rPr lang="ru-RU" dirty="0" smtClean="0"/>
              <a:t>, </a:t>
            </a:r>
            <a:r>
              <a:rPr lang="ru-RU" dirty="0" err="1" smtClean="0"/>
              <a:t>обстановкою</a:t>
            </a:r>
            <a:r>
              <a:rPr lang="ru-RU" dirty="0" smtClean="0"/>
              <a:t> на </a:t>
            </a:r>
            <a:r>
              <a:rPr lang="ru-RU" dirty="0" err="1" smtClean="0"/>
              <a:t>людину</a:t>
            </a:r>
            <a:r>
              <a:rPr lang="ru-RU" dirty="0" smtClean="0"/>
              <a:t> з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розладами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 з метою </a:t>
            </a:r>
            <a:r>
              <a:rPr lang="ru-RU" dirty="0" err="1" smtClean="0"/>
              <a:t>лікування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, як </a:t>
            </a:r>
            <a:r>
              <a:rPr lang="ru-RU" dirty="0" err="1" smtClean="0"/>
              <a:t>самонавіяння</a:t>
            </a:r>
            <a:r>
              <a:rPr lang="ru-RU" dirty="0" smtClean="0"/>
              <a:t> (</a:t>
            </a:r>
            <a:r>
              <a:rPr lang="ru-RU" dirty="0" err="1" smtClean="0"/>
              <a:t>аутогенне</a:t>
            </a:r>
            <a:r>
              <a:rPr lang="ru-RU" dirty="0" smtClean="0"/>
              <a:t> </a:t>
            </a:r>
            <a:r>
              <a:rPr lang="ru-RU" dirty="0" err="1" smtClean="0"/>
              <a:t>тренування</a:t>
            </a:r>
            <a:r>
              <a:rPr lang="ru-RU" dirty="0" smtClean="0"/>
              <a:t>), </a:t>
            </a:r>
            <a:r>
              <a:rPr lang="ru-RU" dirty="0" err="1" smtClean="0"/>
              <a:t>навіювання</a:t>
            </a:r>
            <a:r>
              <a:rPr lang="ru-RU" dirty="0" smtClean="0"/>
              <a:t> (</a:t>
            </a:r>
            <a:r>
              <a:rPr lang="ru-RU" dirty="0" err="1" smtClean="0"/>
              <a:t>гіпноз</a:t>
            </a:r>
            <a:r>
              <a:rPr lang="ru-RU" dirty="0" smtClean="0"/>
              <a:t>), </a:t>
            </a:r>
            <a:r>
              <a:rPr lang="ru-RU" dirty="0" err="1" smtClean="0"/>
              <a:t>медитація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в практику </a:t>
            </a:r>
            <a:r>
              <a:rPr lang="ru-RU" dirty="0" err="1" smtClean="0"/>
              <a:t>управління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334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3396</Words>
  <Application>Microsoft Office PowerPoint</Application>
  <PresentationFormat>Экран (4:3)</PresentationFormat>
  <Paragraphs>106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Соціально-психологічна робота з персоналом організації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Доцільно, щоб психологічне планування і регулювання виконувала професійна психологічна служба підприємства, що складається з соціальних психологів.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Висновок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Соціально-психологічна робота з персоналом організації</dc:title>
  <dc:creator>Пользователь</dc:creator>
  <cp:lastModifiedBy>Слава Україні!</cp:lastModifiedBy>
  <cp:revision>5</cp:revision>
  <dcterms:created xsi:type="dcterms:W3CDTF">2024-05-13T19:26:57Z</dcterms:created>
  <dcterms:modified xsi:type="dcterms:W3CDTF">2024-05-14T06:57:50Z</dcterms:modified>
</cp:coreProperties>
</file>