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9" r:id="rId7"/>
    <p:sldId id="274" r:id="rId8"/>
    <p:sldId id="261" r:id="rId9"/>
    <p:sldId id="271" r:id="rId10"/>
    <p:sldId id="275" r:id="rId11"/>
    <p:sldId id="276" r:id="rId12"/>
    <p:sldId id="268" r:id="rId13"/>
    <p:sldId id="262" r:id="rId14"/>
    <p:sldId id="272" r:id="rId15"/>
    <p:sldId id="258" r:id="rId16"/>
    <p:sldId id="273" r:id="rId17"/>
    <p:sldId id="266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oundRect">
            <a:avLst/>
          </a:prstGeom>
          <a:solidFill>
            <a:srgbClr val="FFFFFF">
              <a:alpha val="3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50B1-3107-4C54-8CE7-C9171495428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90000"/>
            </a:schemeClr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4F00FB-FAAC-58E7-986E-50141DF30F9A}"/>
              </a:ext>
            </a:extLst>
          </p:cNvPr>
          <p:cNvSpPr txBox="1"/>
          <p:nvPr/>
        </p:nvSpPr>
        <p:spPr>
          <a:xfrm>
            <a:off x="215516" y="1988840"/>
            <a:ext cx="8712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КОНСУЛЬСЬКІ ПРЕДСТАВНИЦТВА ДЕРЖАВ: ОРГАНІЗАЦІЯ, ДІЯЛЬНІСТЬ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" name="Объект 6">
            <a:extLst>
              <a:ext uri="{FF2B5EF4-FFF2-40B4-BE49-F238E27FC236}">
                <a16:creationId xmlns:a16="http://schemas.microsoft.com/office/drawing/2014/main" id="{F90B86D2-C4F1-F707-AB9A-4C023771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3038" y="4869160"/>
            <a:ext cx="2245446" cy="1875564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id="{E08BD67A-27FA-B307-00CE-04D332A4B5C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536" y="209608"/>
            <a:ext cx="82695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міжнародний університет розвитку людини «Україна»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права та суспільних відносин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міжнародних відносин та політичного консалтингу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2FF9B3D-1A2D-7028-D765-54E303308D9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536" y="5727264"/>
            <a:ext cx="58839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b="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Дисципліна: Дипломатична та консульська служба</a:t>
            </a:r>
            <a:r>
              <a:rPr lang="uk-UA" altLang="uk-UA" sz="2000" b="0" u="sng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000" b="0" u="sng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Викладач: </a:t>
            </a:r>
            <a:r>
              <a:rPr lang="uk-UA" altLang="uk-UA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Дабіжа</a:t>
            </a:r>
            <a:r>
              <a:rPr lang="uk-UA" altLang="uk-UA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b="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наук з державного управління, доцент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B1CE29-2948-6B04-4B77-ABA1852F3B52}"/>
              </a:ext>
            </a:extLst>
          </p:cNvPr>
          <p:cNvSpPr txBox="1"/>
          <p:nvPr/>
        </p:nvSpPr>
        <p:spPr>
          <a:xfrm>
            <a:off x="468467" y="2213282"/>
            <a:ext cx="460758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норм міжнародного права і внутрішньодержавного права консули можуть представляти фізичних і юридичних осіб своєї держави в судах та інших органах держави перебування в порядку, передбаченому в зазначених нормах. </a:t>
            </a:r>
          </a:p>
          <a:p>
            <a:pPr algn="just"/>
            <a:endParaRPr lang="uk-UA" sz="19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CBC7B-4BCE-C307-86FC-39166C515616}"/>
              </a:ext>
            </a:extLst>
          </p:cNvPr>
          <p:cNvSpPr txBox="1"/>
          <p:nvPr/>
        </p:nvSpPr>
        <p:spPr>
          <a:xfrm>
            <a:off x="468467" y="404664"/>
            <a:ext cx="820891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Держави у своїй практиці використовують призначення як штатних консулів, так і позаштатних (почесних) консулів. Останні звичайно призначаються з числа осіб, які постійно мешкають у державі перебування консульства, вони можуть бути як громадянами держави, що призначає, держави перебування, так і громадянами третьої держави. </a:t>
            </a:r>
            <a:endParaRPr lang="ru-RU" sz="1900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E3FF506-390F-02DC-3A4E-655B8437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437111"/>
            <a:ext cx="4261583" cy="22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ews &amp; Announcement - Announcement: The Termination of Functions of  Honorary Consul of the Kingdom of Thailand in Dornbirn and the Temporary  Closure of the Honorary Consulate in Dornbirn, Republic of Austria">
            <a:extLst>
              <a:ext uri="{FF2B5EF4-FFF2-40B4-BE49-F238E27FC236}">
                <a16:creationId xmlns:a16="http://schemas.microsoft.com/office/drawing/2014/main" id="{D3874272-0BB7-2F13-FE08-40DD5285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54" y="1910298"/>
            <a:ext cx="3372319" cy="47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4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104D9C58-1E05-F79E-1A93-F7755D98DC65}"/>
              </a:ext>
            </a:extLst>
          </p:cNvPr>
          <p:cNvSpPr/>
          <p:nvPr/>
        </p:nvSpPr>
        <p:spPr>
          <a:xfrm flipV="1">
            <a:off x="480586" y="3800061"/>
            <a:ext cx="8244396" cy="6736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C9A6F85-E0A7-33C2-4787-E336BA1D00AD}"/>
              </a:ext>
            </a:extLst>
          </p:cNvPr>
          <p:cNvCxnSpPr>
            <a:cxnSpLocks/>
          </p:cNvCxnSpPr>
          <p:nvPr/>
        </p:nvCxnSpPr>
        <p:spPr>
          <a:xfrm flipH="1" flipV="1">
            <a:off x="432048" y="2348880"/>
            <a:ext cx="35507" cy="25922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CE11A4-FAE3-56D8-AA02-1F6D218F6853}"/>
              </a:ext>
            </a:extLst>
          </p:cNvPr>
          <p:cNvCxnSpPr>
            <a:cxnSpLocks/>
          </p:cNvCxnSpPr>
          <p:nvPr/>
        </p:nvCxnSpPr>
        <p:spPr>
          <a:xfrm flipV="1">
            <a:off x="3816168" y="3829690"/>
            <a:ext cx="0" cy="9674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7C1E1E0-C392-0244-68CB-9B9473932D0D}"/>
              </a:ext>
            </a:extLst>
          </p:cNvPr>
          <p:cNvCxnSpPr>
            <a:cxnSpLocks/>
          </p:cNvCxnSpPr>
          <p:nvPr/>
        </p:nvCxnSpPr>
        <p:spPr>
          <a:xfrm flipV="1">
            <a:off x="2051720" y="2503917"/>
            <a:ext cx="0" cy="129614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ED1E792-51FB-23BC-B530-B56461CEEC42}"/>
              </a:ext>
            </a:extLst>
          </p:cNvPr>
          <p:cNvCxnSpPr>
            <a:cxnSpLocks/>
          </p:cNvCxnSpPr>
          <p:nvPr/>
        </p:nvCxnSpPr>
        <p:spPr>
          <a:xfrm flipV="1">
            <a:off x="5712474" y="2533546"/>
            <a:ext cx="0" cy="129614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F8699B-CAA2-124B-0D74-2CD217D465E2}"/>
              </a:ext>
            </a:extLst>
          </p:cNvPr>
          <p:cNvSpPr txBox="1"/>
          <p:nvPr/>
        </p:nvSpPr>
        <p:spPr>
          <a:xfrm>
            <a:off x="614101" y="3322867"/>
            <a:ext cx="1493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видача віз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B006A2-FCD0-C87A-762E-91C0AFA68CAB}"/>
              </a:ext>
            </a:extLst>
          </p:cNvPr>
          <p:cNvSpPr txBox="1"/>
          <p:nvPr/>
        </p:nvSpPr>
        <p:spPr>
          <a:xfrm>
            <a:off x="861433" y="3942697"/>
            <a:ext cx="2720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видача і продовження термінів дії паспортів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89B1FD-B30B-6403-3812-167C4C06C364}"/>
              </a:ext>
            </a:extLst>
          </p:cNvPr>
          <p:cNvSpPr txBox="1"/>
          <p:nvPr/>
        </p:nvSpPr>
        <p:spPr>
          <a:xfrm>
            <a:off x="2133320" y="2843461"/>
            <a:ext cx="35278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реєстрація громадян своєї держави, які постійно мешкають на території консульського округу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E0DC7-851E-CFDB-CD05-51174087FDA9}"/>
              </a:ext>
            </a:extLst>
          </p:cNvPr>
          <p:cNvSpPr txBox="1"/>
          <p:nvPr/>
        </p:nvSpPr>
        <p:spPr>
          <a:xfrm>
            <a:off x="5779532" y="3047094"/>
            <a:ext cx="2356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реєстрація актів громадянського стану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3F3361-C8BD-EB5C-C33C-748117E3F771}"/>
              </a:ext>
            </a:extLst>
          </p:cNvPr>
          <p:cNvSpPr txBox="1"/>
          <p:nvPr/>
        </p:nvSpPr>
        <p:spPr>
          <a:xfrm>
            <a:off x="4267363" y="3946060"/>
            <a:ext cx="3024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легалізація і нотаріальне посвідчення документів </a:t>
            </a:r>
            <a:endParaRPr lang="ru-RU" dirty="0"/>
          </a:p>
        </p:txBody>
      </p:sp>
      <p:sp>
        <p:nvSpPr>
          <p:cNvPr id="24" name="Ромб 23">
            <a:extLst>
              <a:ext uri="{FF2B5EF4-FFF2-40B4-BE49-F238E27FC236}">
                <a16:creationId xmlns:a16="http://schemas.microsoft.com/office/drawing/2014/main" id="{8BC2EAA5-DCDA-348A-5B24-8DC6103B0DE2}"/>
              </a:ext>
            </a:extLst>
          </p:cNvPr>
          <p:cNvSpPr/>
          <p:nvPr/>
        </p:nvSpPr>
        <p:spPr>
          <a:xfrm>
            <a:off x="1943713" y="2191523"/>
            <a:ext cx="216014" cy="237178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6F894DF9-4771-9BDA-64AF-9D65CFDC6325}"/>
              </a:ext>
            </a:extLst>
          </p:cNvPr>
          <p:cNvSpPr/>
          <p:nvPr/>
        </p:nvSpPr>
        <p:spPr>
          <a:xfrm>
            <a:off x="3708161" y="4935652"/>
            <a:ext cx="216014" cy="237178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913F558A-119A-F651-931A-2AA2090A0B6D}"/>
              </a:ext>
            </a:extLst>
          </p:cNvPr>
          <p:cNvSpPr/>
          <p:nvPr/>
        </p:nvSpPr>
        <p:spPr>
          <a:xfrm>
            <a:off x="5599984" y="2191523"/>
            <a:ext cx="216014" cy="237178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виток: горизонтальный 31">
            <a:extLst>
              <a:ext uri="{FF2B5EF4-FFF2-40B4-BE49-F238E27FC236}">
                <a16:creationId xmlns:a16="http://schemas.microsoft.com/office/drawing/2014/main" id="{29B80E8E-53EB-E2C1-4627-B6F48D234748}"/>
              </a:ext>
            </a:extLst>
          </p:cNvPr>
          <p:cNvSpPr/>
          <p:nvPr/>
        </p:nvSpPr>
        <p:spPr>
          <a:xfrm>
            <a:off x="861433" y="260648"/>
            <a:ext cx="7593660" cy="1441706"/>
          </a:xfrm>
          <a:prstGeom prst="horizontalScroll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FD813A-6806-0CBE-2C46-318D1F9E6A0D}"/>
              </a:ext>
            </a:extLst>
          </p:cNvPr>
          <p:cNvSpPr txBox="1"/>
          <p:nvPr/>
        </p:nvSpPr>
        <p:spPr>
          <a:xfrm>
            <a:off x="323528" y="5621816"/>
            <a:ext cx="568620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виконання зазначених дій консульства стягують консульські збори у валюті держави перебування. </a:t>
            </a:r>
            <a:endParaRPr lang="ru-RU" sz="1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84F335-96A7-0AF4-A037-BD1E6DB4DC55}"/>
              </a:ext>
            </a:extLst>
          </p:cNvPr>
          <p:cNvSpPr txBox="1"/>
          <p:nvPr/>
        </p:nvSpPr>
        <p:spPr>
          <a:xfrm>
            <a:off x="688907" y="541989"/>
            <a:ext cx="80230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 п</a:t>
            </a:r>
            <a:r>
              <a:rPr lang="uk-U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оширенні види діяльності консульських установ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0292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673AF185-87DE-1E4F-07B4-D1090A93A40F}"/>
              </a:ext>
            </a:extLst>
          </p:cNvPr>
          <p:cNvSpPr/>
          <p:nvPr/>
        </p:nvSpPr>
        <p:spPr>
          <a:xfrm>
            <a:off x="263756" y="-5315"/>
            <a:ext cx="8712968" cy="4402879"/>
          </a:xfrm>
          <a:prstGeom prst="horizontalScroll">
            <a:avLst>
              <a:gd name="adj" fmla="val 13444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5C5D7-DA00-0AEE-5D6B-352DAD05D7DF}"/>
              </a:ext>
            </a:extLst>
          </p:cNvPr>
          <p:cNvSpPr txBox="1"/>
          <p:nvPr/>
        </p:nvSpPr>
        <p:spPr>
          <a:xfrm>
            <a:off x="971600" y="1628800"/>
            <a:ext cx="7813376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 прав і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дружніх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державами,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розширенню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туризму;</a:t>
            </a:r>
          </a:p>
          <a:p>
            <a:pPr algn="just"/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вихідцям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їхнім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спадкоємцям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підтримці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CE4AF6A-D46D-259F-C457-1C3E6A68E9CE}"/>
              </a:ext>
            </a:extLst>
          </p:cNvPr>
          <p:cNvSpPr/>
          <p:nvPr/>
        </p:nvSpPr>
        <p:spPr>
          <a:xfrm>
            <a:off x="611560" y="4740038"/>
            <a:ext cx="7056784" cy="18299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8A3DB-768B-2EA8-C5A7-D2F5C841BF43}"/>
              </a:ext>
            </a:extLst>
          </p:cNvPr>
          <p:cNvSpPr txBox="1"/>
          <p:nvPr/>
        </p:nvSpPr>
        <p:spPr>
          <a:xfrm>
            <a:off x="671332" y="692696"/>
            <a:ext cx="8208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CD754-B4CB-280F-CAA4-11E04A89FE1D}"/>
              </a:ext>
            </a:extLst>
          </p:cNvPr>
          <p:cNvSpPr txBox="1"/>
          <p:nvPr/>
        </p:nvSpPr>
        <p:spPr>
          <a:xfrm>
            <a:off x="755576" y="4839407"/>
            <a:ext cx="67687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консульських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порядки. </a:t>
            </a:r>
          </a:p>
        </p:txBody>
      </p:sp>
    </p:spTree>
    <p:extLst>
      <p:ext uri="{BB962C8B-B14F-4D97-AF65-F5344CB8AC3E}">
        <p14:creationId xmlns:p14="http://schemas.microsoft.com/office/powerpoint/2010/main" val="324599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Блок-схема: альтернативный процесс 35">
            <a:extLst>
              <a:ext uri="{FF2B5EF4-FFF2-40B4-BE49-F238E27FC236}">
                <a16:creationId xmlns:a16="http://schemas.microsoft.com/office/drawing/2014/main" id="{4A6D223B-D0D4-78F8-65E6-428F43A88AA5}"/>
              </a:ext>
            </a:extLst>
          </p:cNvPr>
          <p:cNvSpPr/>
          <p:nvPr/>
        </p:nvSpPr>
        <p:spPr>
          <a:xfrm>
            <a:off x="4685246" y="692696"/>
            <a:ext cx="4032448" cy="407087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746F14C-8243-157C-0DCB-1F7954726001}"/>
              </a:ext>
            </a:extLst>
          </p:cNvPr>
          <p:cNvSpPr/>
          <p:nvPr/>
        </p:nvSpPr>
        <p:spPr>
          <a:xfrm>
            <a:off x="4488684" y="1229309"/>
            <a:ext cx="4583938" cy="54400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5FBAF95-1511-607D-EB85-EDC1F014079B}"/>
              </a:ext>
            </a:extLst>
          </p:cNvPr>
          <p:cNvSpPr/>
          <p:nvPr/>
        </p:nvSpPr>
        <p:spPr>
          <a:xfrm>
            <a:off x="78360" y="1225718"/>
            <a:ext cx="4359036" cy="54400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490FE-B23B-CCE4-B568-CE105EE93ECB}"/>
              </a:ext>
            </a:extLst>
          </p:cNvPr>
          <p:cNvSpPr txBox="1"/>
          <p:nvPr/>
        </p:nvSpPr>
        <p:spPr>
          <a:xfrm>
            <a:off x="164405" y="1384499"/>
            <a:ext cx="413621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виконує переважно політичні функції</a:t>
            </a:r>
            <a:endParaRPr lang="ru-RU" sz="1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B7E3-4385-DE2E-0B15-6376AB3C774F}"/>
              </a:ext>
            </a:extLst>
          </p:cNvPr>
          <p:cNvSpPr txBox="1"/>
          <p:nvPr/>
        </p:nvSpPr>
        <p:spPr>
          <a:xfrm>
            <a:off x="4637160" y="2746937"/>
            <a:ext cx="449081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діє в основному в економічній і соціальній сферах міждержавних відносин</a:t>
            </a:r>
            <a:endParaRPr lang="ru-RU" sz="1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81ADD-5B00-270A-0150-DAF24E1E699C}"/>
              </a:ext>
            </a:extLst>
          </p:cNvPr>
          <p:cNvSpPr txBox="1"/>
          <p:nvPr/>
        </p:nvSpPr>
        <p:spPr>
          <a:xfrm>
            <a:off x="153223" y="1797683"/>
            <a:ext cx="413621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вправі здійснювати консульську діяльність</a:t>
            </a:r>
            <a:endParaRPr lang="ru-RU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4B4AD-F42B-B60A-21A5-0B15425FDF4F}"/>
              </a:ext>
            </a:extLst>
          </p:cNvPr>
          <p:cNvSpPr txBox="1"/>
          <p:nvPr/>
        </p:nvSpPr>
        <p:spPr>
          <a:xfrm>
            <a:off x="4643635" y="1332408"/>
            <a:ext cx="436199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вправі здійснювати функції дипломатичних представництв, крім відсутності дипломатичного представництва в країні перебування, при згоді на це влади держави перебування</a:t>
            </a:r>
            <a:endParaRPr lang="ru-RU" sz="1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B18E1-1120-8F3C-1F77-0446F9802959}"/>
              </a:ext>
            </a:extLst>
          </p:cNvPr>
          <p:cNvSpPr txBox="1"/>
          <p:nvPr/>
        </p:nvSpPr>
        <p:spPr>
          <a:xfrm>
            <a:off x="153223" y="2268896"/>
            <a:ext cx="43103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першу чергу, здійснює представницьку функцію</a:t>
            </a:r>
            <a:endParaRPr lang="ru-RU" sz="1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B92C92-F977-4093-D075-3D21F9CB922D}"/>
              </a:ext>
            </a:extLst>
          </p:cNvPr>
          <p:cNvSpPr txBox="1"/>
          <p:nvPr/>
        </p:nvSpPr>
        <p:spPr>
          <a:xfrm>
            <a:off x="4643635" y="3442355"/>
            <a:ext cx="431272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 захист економічних інтересів держави, а також захист фізичних і юридичних осіб, які мають національність цієї держави</a:t>
            </a:r>
            <a:endParaRPr lang="ru-RU" sz="1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AF33AC-2D2C-E46B-52EF-B8DCDB6F8F71}"/>
              </a:ext>
            </a:extLst>
          </p:cNvPr>
          <p:cNvSpPr txBox="1"/>
          <p:nvPr/>
        </p:nvSpPr>
        <p:spPr>
          <a:xfrm>
            <a:off x="135455" y="2985320"/>
            <a:ext cx="424131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розірвання дипломатичних відносин зазвичай тягне за собою припинення діяльності дип</a:t>
            </a:r>
            <a:r>
              <a:rPr lang="uk-UA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ломатичного</a:t>
            </a:r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представництва</a:t>
            </a:r>
            <a:endParaRPr lang="ru-RU" sz="1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9CB675-7467-AD42-AB65-A45C30540663}"/>
              </a:ext>
            </a:extLst>
          </p:cNvPr>
          <p:cNvSpPr txBox="1"/>
          <p:nvPr/>
        </p:nvSpPr>
        <p:spPr>
          <a:xfrm>
            <a:off x="4643635" y="4619145"/>
            <a:ext cx="434714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розірванні дипломатичних відносин, консульські відносини між країнами зберігаються</a:t>
            </a:r>
            <a:endParaRPr lang="ru-RU" sz="1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C02B7-A03A-70D3-2C1B-2FEFAF7FB512}"/>
              </a:ext>
            </a:extLst>
          </p:cNvPr>
          <p:cNvSpPr txBox="1"/>
          <p:nvPr/>
        </p:nvSpPr>
        <p:spPr>
          <a:xfrm>
            <a:off x="165765" y="5734296"/>
            <a:ext cx="431037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закриття консульської установи з будь-якої причини не тягне за собою припинення дипломатичних відносин між державами</a:t>
            </a:r>
            <a:endParaRPr lang="ru-RU" sz="1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57D7A5-F9E1-0AF6-E650-EA58B40158CB}"/>
              </a:ext>
            </a:extLst>
          </p:cNvPr>
          <p:cNvSpPr txBox="1"/>
          <p:nvPr/>
        </p:nvSpPr>
        <p:spPr>
          <a:xfrm>
            <a:off x="4620236" y="5468560"/>
            <a:ext cx="439393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держава, що представляється, може доручити консульству виконання консульських функцій у третій державі, якщо немає заперечення відповідних держав</a:t>
            </a:r>
            <a:endParaRPr lang="ru-RU" sz="1700" dirty="0"/>
          </a:p>
        </p:txBody>
      </p:sp>
      <p:sp>
        <p:nvSpPr>
          <p:cNvPr id="35" name="Блок-схема: альтернативный процесс 34">
            <a:extLst>
              <a:ext uri="{FF2B5EF4-FFF2-40B4-BE49-F238E27FC236}">
                <a16:creationId xmlns:a16="http://schemas.microsoft.com/office/drawing/2014/main" id="{2421FB63-2D50-8522-452D-121ED0783D8F}"/>
              </a:ext>
            </a:extLst>
          </p:cNvPr>
          <p:cNvSpPr/>
          <p:nvPr/>
        </p:nvSpPr>
        <p:spPr>
          <a:xfrm>
            <a:off x="145127" y="692696"/>
            <a:ext cx="4032448" cy="407087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06CA85-294D-E27F-E085-28A05AE5F648}"/>
              </a:ext>
            </a:extLst>
          </p:cNvPr>
          <p:cNvSpPr txBox="1"/>
          <p:nvPr/>
        </p:nvSpPr>
        <p:spPr>
          <a:xfrm>
            <a:off x="164405" y="3961663"/>
            <a:ext cx="424131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 </a:t>
            </a:r>
            <a:r>
              <a:rPr lang="uk-UA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 здійснення так званої кумулятивної дипломатичної місії, коли одна особа, котра є дипломатичним представником в одній державі, може виконувати функції дипломатичного представника в третій державі</a:t>
            </a:r>
            <a:endParaRPr lang="ru-RU" sz="1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7CE289-3C11-237E-5DFF-DC1E25645F7B}"/>
              </a:ext>
            </a:extLst>
          </p:cNvPr>
          <p:cNvSpPr txBox="1"/>
          <p:nvPr/>
        </p:nvSpPr>
        <p:spPr>
          <a:xfrm>
            <a:off x="2620936" y="25605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Відмінність функцій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3C9BC7-89F9-E8B1-F479-24AAFCD1A59D}"/>
              </a:ext>
            </a:extLst>
          </p:cNvPr>
          <p:cNvSpPr txBox="1"/>
          <p:nvPr/>
        </p:nvSpPr>
        <p:spPr>
          <a:xfrm>
            <a:off x="4890504" y="692696"/>
            <a:ext cx="3669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онсульське представництво </a:t>
            </a:r>
            <a:endParaRPr lang="ru-RU" sz="2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76BC69-E7DA-C509-4B38-51AF2D38F39D}"/>
              </a:ext>
            </a:extLst>
          </p:cNvPr>
          <p:cNvSpPr txBox="1"/>
          <p:nvPr/>
        </p:nvSpPr>
        <p:spPr>
          <a:xfrm>
            <a:off x="261439" y="685122"/>
            <a:ext cx="4149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ипломатичне представництво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256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DEE371D3-1A14-4C10-7697-40BBA7CBF410}"/>
              </a:ext>
            </a:extLst>
          </p:cNvPr>
          <p:cNvSpPr/>
          <p:nvPr/>
        </p:nvSpPr>
        <p:spPr>
          <a:xfrm>
            <a:off x="107504" y="-27384"/>
            <a:ext cx="8928992" cy="3456384"/>
          </a:xfrm>
          <a:prstGeom prst="horizontalScroll">
            <a:avLst>
              <a:gd name="adj" fmla="val 1059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0F7795-3F7C-9A8D-928A-0CDCF13B7B3A}"/>
              </a:ext>
            </a:extLst>
          </p:cNvPr>
          <p:cNvSpPr txBox="1"/>
          <p:nvPr/>
        </p:nvSpPr>
        <p:spPr>
          <a:xfrm>
            <a:off x="576064" y="692696"/>
            <a:ext cx="83164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округ, з-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суверенітету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✓Чим відрізняється посольство від консульства">
            <a:extLst>
              <a:ext uri="{FF2B5EF4-FFF2-40B4-BE49-F238E27FC236}">
                <a16:creationId xmlns:a16="http://schemas.microsoft.com/office/drawing/2014/main" id="{5B46181A-991E-631C-8819-448E5329D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55446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2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85335D-4F49-D674-573B-AE57F49DC51C}"/>
              </a:ext>
            </a:extLst>
          </p:cNvPr>
          <p:cNvSpPr txBox="1"/>
          <p:nvPr/>
        </p:nvSpPr>
        <p:spPr>
          <a:xfrm>
            <a:off x="1097347" y="1628800"/>
            <a:ext cx="7416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6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60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то такое Консульство Чехии и в какой округ вам подавать документы -  визовое агентство Viza Market">
            <a:extLst>
              <a:ext uri="{FF2B5EF4-FFF2-40B4-BE49-F238E27FC236}">
                <a16:creationId xmlns:a16="http://schemas.microsoft.com/office/drawing/2014/main" id="{52DDEE43-6210-2A35-7C79-911BDFD8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3" y="3212976"/>
            <a:ext cx="8280412" cy="354217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8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8DA6680-9FCA-DC5F-2AFF-6B27043E4BEC}"/>
              </a:ext>
            </a:extLst>
          </p:cNvPr>
          <p:cNvSpPr/>
          <p:nvPr/>
        </p:nvSpPr>
        <p:spPr>
          <a:xfrm>
            <a:off x="539552" y="3068960"/>
            <a:ext cx="6264696" cy="26642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1E4C13F5-9B76-079F-AA76-B86AB0EF9D37}"/>
              </a:ext>
            </a:extLst>
          </p:cNvPr>
          <p:cNvSpPr/>
          <p:nvPr/>
        </p:nvSpPr>
        <p:spPr>
          <a:xfrm>
            <a:off x="539552" y="95850"/>
            <a:ext cx="7920880" cy="2170631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EB1A1-2CBE-B335-E9AF-06F8A129808D}"/>
              </a:ext>
            </a:extLst>
          </p:cNvPr>
          <p:cNvSpPr txBox="1"/>
          <p:nvPr/>
        </p:nvSpPr>
        <p:spPr>
          <a:xfrm>
            <a:off x="935596" y="529836"/>
            <a:ext cx="72728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Консульська установа (консульство)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це постійний державний орган зовнішніх зносин, що засновується в іншій державі на основі угоди між двома державами для виконання консульських функцій у визначеному консульському окрузі.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F12E9-97A3-A6AE-081A-191419811423}"/>
              </a:ext>
            </a:extLst>
          </p:cNvPr>
          <p:cNvSpPr txBox="1"/>
          <p:nvPr/>
        </p:nvSpPr>
        <p:spPr>
          <a:xfrm>
            <a:off x="345389" y="3140968"/>
            <a:ext cx="6458859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1805" algn="just">
              <a:lnSpc>
                <a:spcPct val="150000"/>
              </a:lnSpc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озрізняють чотири види консульських установ: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Генеральне консульство;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Консульство; 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r>
              <a:rPr lang="uk-UA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Віцеконсульство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Консульське агентство.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5402DA-4E9A-C7B4-2410-B1B2E57385F2}"/>
              </a:ext>
            </a:extLst>
          </p:cNvPr>
          <p:cNvSpPr txBox="1"/>
          <p:nvPr/>
        </p:nvSpPr>
        <p:spPr>
          <a:xfrm>
            <a:off x="611560" y="325610"/>
            <a:ext cx="806489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1963 року у Відні була скликана міжнародна конференція, у якій взяли участь 92 держави. її метою стало вироблення на основі проекту Комісії ООН з міжнародного права багатосторонньої міжнародної конвенції, що регламентує консульську діяльність держав. У результаті була розроблена і прийнята Конвенція про консульські зносини, що складається з 79 статей, що, торкалася всіх аспектів консульських відносин між державами. 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6F4A7-CF6C-F5E1-154C-28E4219236A0}"/>
              </a:ext>
            </a:extLst>
          </p:cNvPr>
          <p:cNvSpPr txBox="1"/>
          <p:nvPr/>
        </p:nvSpPr>
        <p:spPr>
          <a:xfrm>
            <a:off x="683568" y="2276872"/>
            <a:ext cx="4896544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Крім багатосторонньої Віденської конвенції про консульські зносини 1963 року, держави дуже часто практикують укладання двосторонніх консульських конвенцій, у яких обговорюється число консульських установ держав на території одна одної, місце розташування консульських округів, привілеї та імунітети персоналу консульств і </a:t>
            </a:r>
            <a:r>
              <a:rPr lang="uk-UA" sz="1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т.д</a:t>
            </a:r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джерел консульського права належить і внутрішнє законодавство держав, що регулює консульські відносини. </a:t>
            </a:r>
            <a:endParaRPr lang="ru-RU" sz="19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Віденська конвенція 1961 р. про дипломатичні зносини: значення та роль">
            <a:extLst>
              <a:ext uri="{FF2B5EF4-FFF2-40B4-BE49-F238E27FC236}">
                <a16:creationId xmlns:a16="http://schemas.microsoft.com/office/drawing/2014/main" id="{A6EA16C8-7067-01FC-932B-F5C0EA8C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20" y="2276872"/>
            <a:ext cx="28403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0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9AF95-8726-C467-8080-00C05CE23999}"/>
              </a:ext>
            </a:extLst>
          </p:cNvPr>
          <p:cNvSpPr txBox="1"/>
          <p:nvPr/>
        </p:nvSpPr>
        <p:spPr>
          <a:xfrm>
            <a:off x="251520" y="404664"/>
            <a:ext cx="84249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та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державою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направляючої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дипломатичного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акредитує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межах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норм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8A325-AC36-574E-FA47-AE62B3AA298B}"/>
              </a:ext>
            </a:extLst>
          </p:cNvPr>
          <p:cNvSpPr txBox="1"/>
          <p:nvPr/>
        </p:nvSpPr>
        <p:spPr>
          <a:xfrm>
            <a:off x="251520" y="3140968"/>
            <a:ext cx="49685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територією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буде вся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установи, то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яку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яка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не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збігаються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42C7EA-F051-BB53-66CF-F3B3C2830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369" y="2699099"/>
            <a:ext cx="3727127" cy="260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Список дипломатических миссий Украины — Википедия">
            <a:extLst>
              <a:ext uri="{FF2B5EF4-FFF2-40B4-BE49-F238E27FC236}">
                <a16:creationId xmlns:a16="http://schemas.microsoft.com/office/drawing/2014/main" id="{F3548EC7-3990-FEA6-B734-25E7CA410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77" y="5259859"/>
            <a:ext cx="3727127" cy="14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1DB90C-8760-E3ED-CE1F-CB156562B41C}"/>
              </a:ext>
            </a:extLst>
          </p:cNvPr>
          <p:cNvSpPr txBox="1"/>
          <p:nvPr/>
        </p:nvSpPr>
        <p:spPr>
          <a:xfrm>
            <a:off x="539552" y="260648"/>
            <a:ext cx="799288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процесі виконання своїх функцій консульські установи керуються нормами міжнародного права</a:t>
            </a:r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нормами національного права. Важливу роль у консульських відносинах відіграють двосторонні консульські конвенції, у яких, крім врегулювання загальних питань, закріплюються особливості здійснення консульських відносин між конкретними державами-контрагентами. 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EC011-6672-DC39-31B4-9E21D6793FDE}"/>
              </a:ext>
            </a:extLst>
          </p:cNvPr>
          <p:cNvSpPr txBox="1"/>
          <p:nvPr/>
        </p:nvSpPr>
        <p:spPr>
          <a:xfrm>
            <a:off x="539552" y="2359476"/>
            <a:ext cx="496855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у державі немає дипломатичного представництва, консульські установи можуть здійснювати деякі з дипломатичних функцій. Главою консульської установи є консул. Статус глави консульської установи відрізняється від статусу глави дипломатичного представництва насамперед тим, що консул не здійснює представницьких функцій своєї держави в державі перебування. Взагалі функції консулів мають відносно вузький і конкретний характер і здійснюються ними в межах консульського округу. </a:t>
            </a:r>
            <a:endParaRPr lang="ru-RU" sz="1900" dirty="0">
              <a:solidFill>
                <a:schemeClr val="bg1"/>
              </a:solidFill>
            </a:endParaRPr>
          </a:p>
        </p:txBody>
      </p:sp>
      <p:pic>
        <p:nvPicPr>
          <p:cNvPr id="7170" name="Picture 2" descr="Bilateral treaties relating to consular relations | United Nations iLibrary">
            <a:extLst>
              <a:ext uri="{FF2B5EF4-FFF2-40B4-BE49-F238E27FC236}">
                <a16:creationId xmlns:a16="http://schemas.microsoft.com/office/drawing/2014/main" id="{2DB98500-CCC6-E478-7DA2-8643195A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34116"/>
            <a:ext cx="32385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7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EF20D32-0411-D936-8F65-5089C6C59FEC}"/>
              </a:ext>
            </a:extLst>
          </p:cNvPr>
          <p:cNvGrpSpPr/>
          <p:nvPr/>
        </p:nvGrpSpPr>
        <p:grpSpPr>
          <a:xfrm>
            <a:off x="539531" y="116632"/>
            <a:ext cx="8309813" cy="6624736"/>
            <a:chOff x="539531" y="116632"/>
            <a:chExt cx="8309813" cy="6624736"/>
          </a:xfrm>
        </p:grpSpPr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54A0CF61-5599-9382-8BB1-1B6CD8B80157}"/>
                </a:ext>
              </a:extLst>
            </p:cNvPr>
            <p:cNvSpPr/>
            <p:nvPr/>
          </p:nvSpPr>
          <p:spPr>
            <a:xfrm>
              <a:off x="539531" y="116632"/>
              <a:ext cx="6624736" cy="6624736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853B0B82-9832-1673-8F6C-867AF8436250}"/>
                </a:ext>
              </a:extLst>
            </p:cNvPr>
            <p:cNvSpPr/>
            <p:nvPr/>
          </p:nvSpPr>
          <p:spPr>
            <a:xfrm>
              <a:off x="2217355" y="205822"/>
              <a:ext cx="6624736" cy="918922"/>
            </a:xfrm>
            <a:custGeom>
              <a:avLst/>
              <a:gdLst>
                <a:gd name="connsiteX0" fmla="*/ 0 w 5861520"/>
                <a:gd name="connsiteY0" fmla="*/ 124653 h 747905"/>
                <a:gd name="connsiteX1" fmla="*/ 124653 w 5861520"/>
                <a:gd name="connsiteY1" fmla="*/ 0 h 747905"/>
                <a:gd name="connsiteX2" fmla="*/ 5736867 w 5861520"/>
                <a:gd name="connsiteY2" fmla="*/ 0 h 747905"/>
                <a:gd name="connsiteX3" fmla="*/ 5861520 w 5861520"/>
                <a:gd name="connsiteY3" fmla="*/ 124653 h 747905"/>
                <a:gd name="connsiteX4" fmla="*/ 5861520 w 5861520"/>
                <a:gd name="connsiteY4" fmla="*/ 623252 h 747905"/>
                <a:gd name="connsiteX5" fmla="*/ 5736867 w 5861520"/>
                <a:gd name="connsiteY5" fmla="*/ 747905 h 747905"/>
                <a:gd name="connsiteX6" fmla="*/ 124653 w 5861520"/>
                <a:gd name="connsiteY6" fmla="*/ 747905 h 747905"/>
                <a:gd name="connsiteX7" fmla="*/ 0 w 5861520"/>
                <a:gd name="connsiteY7" fmla="*/ 623252 h 747905"/>
                <a:gd name="connsiteX8" fmla="*/ 0 w 5861520"/>
                <a:gd name="connsiteY8" fmla="*/ 124653 h 74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1520" h="747905">
                  <a:moveTo>
                    <a:pt x="0" y="124653"/>
                  </a:moveTo>
                  <a:cubicBezTo>
                    <a:pt x="0" y="55809"/>
                    <a:pt x="55809" y="0"/>
                    <a:pt x="124653" y="0"/>
                  </a:cubicBezTo>
                  <a:lnTo>
                    <a:pt x="5736867" y="0"/>
                  </a:lnTo>
                  <a:cubicBezTo>
                    <a:pt x="5805711" y="0"/>
                    <a:pt x="5861520" y="55809"/>
                    <a:pt x="5861520" y="124653"/>
                  </a:cubicBezTo>
                  <a:lnTo>
                    <a:pt x="5861520" y="623252"/>
                  </a:lnTo>
                  <a:cubicBezTo>
                    <a:pt x="5861520" y="692096"/>
                    <a:pt x="5805711" y="747905"/>
                    <a:pt x="5736867" y="747905"/>
                  </a:cubicBezTo>
                  <a:lnTo>
                    <a:pt x="124653" y="747905"/>
                  </a:lnTo>
                  <a:cubicBezTo>
                    <a:pt x="55809" y="747905"/>
                    <a:pt x="0" y="692096"/>
                    <a:pt x="0" y="623252"/>
                  </a:cubicBezTo>
                  <a:lnTo>
                    <a:pt x="0" y="124653"/>
                  </a:lnTo>
                  <a:close/>
                </a:path>
              </a:pathLst>
            </a:custGeom>
          </p:spPr>
          <p:style>
            <a:ln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090" tIns="105090" rIns="105090" bIns="1050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8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захист у державі перебування інтересів своєї держави, його громадян і юридичних осіб у межах, що допускаються міжнародним правом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6F26F1D2-8BE7-3946-D52F-E4932C59829F}"/>
                </a:ext>
              </a:extLst>
            </p:cNvPr>
            <p:cNvSpPr/>
            <p:nvPr/>
          </p:nvSpPr>
          <p:spPr>
            <a:xfrm>
              <a:off x="2217355" y="1212732"/>
              <a:ext cx="6624736" cy="1136148"/>
            </a:xfrm>
            <a:custGeom>
              <a:avLst/>
              <a:gdLst>
                <a:gd name="connsiteX0" fmla="*/ 0 w 5861520"/>
                <a:gd name="connsiteY0" fmla="*/ 128629 h 771761"/>
                <a:gd name="connsiteX1" fmla="*/ 128629 w 5861520"/>
                <a:gd name="connsiteY1" fmla="*/ 0 h 771761"/>
                <a:gd name="connsiteX2" fmla="*/ 5732891 w 5861520"/>
                <a:gd name="connsiteY2" fmla="*/ 0 h 771761"/>
                <a:gd name="connsiteX3" fmla="*/ 5861520 w 5861520"/>
                <a:gd name="connsiteY3" fmla="*/ 128629 h 771761"/>
                <a:gd name="connsiteX4" fmla="*/ 5861520 w 5861520"/>
                <a:gd name="connsiteY4" fmla="*/ 643132 h 771761"/>
                <a:gd name="connsiteX5" fmla="*/ 5732891 w 5861520"/>
                <a:gd name="connsiteY5" fmla="*/ 771761 h 771761"/>
                <a:gd name="connsiteX6" fmla="*/ 128629 w 5861520"/>
                <a:gd name="connsiteY6" fmla="*/ 771761 h 771761"/>
                <a:gd name="connsiteX7" fmla="*/ 0 w 5861520"/>
                <a:gd name="connsiteY7" fmla="*/ 643132 h 771761"/>
                <a:gd name="connsiteX8" fmla="*/ 0 w 5861520"/>
                <a:gd name="connsiteY8" fmla="*/ 128629 h 77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1520" h="771761">
                  <a:moveTo>
                    <a:pt x="0" y="128629"/>
                  </a:moveTo>
                  <a:cubicBezTo>
                    <a:pt x="0" y="57589"/>
                    <a:pt x="57589" y="0"/>
                    <a:pt x="128629" y="0"/>
                  </a:cubicBezTo>
                  <a:lnTo>
                    <a:pt x="5732891" y="0"/>
                  </a:lnTo>
                  <a:cubicBezTo>
                    <a:pt x="5803931" y="0"/>
                    <a:pt x="5861520" y="57589"/>
                    <a:pt x="5861520" y="128629"/>
                  </a:cubicBezTo>
                  <a:lnTo>
                    <a:pt x="5861520" y="643132"/>
                  </a:lnTo>
                  <a:cubicBezTo>
                    <a:pt x="5861520" y="714172"/>
                    <a:pt x="5803931" y="771761"/>
                    <a:pt x="5732891" y="771761"/>
                  </a:cubicBezTo>
                  <a:lnTo>
                    <a:pt x="128629" y="771761"/>
                  </a:lnTo>
                  <a:cubicBezTo>
                    <a:pt x="57589" y="771761"/>
                    <a:pt x="0" y="714172"/>
                    <a:pt x="0" y="643132"/>
                  </a:cubicBezTo>
                  <a:lnTo>
                    <a:pt x="0" y="128629"/>
                  </a:lnTo>
                  <a:close/>
                </a:path>
              </a:pathLst>
            </a:custGeom>
          </p:spPr>
          <p:style>
            <a:lnRef idx="1">
              <a:schemeClr val="accent3">
                <a:shade val="50000"/>
                <a:hueOff val="76445"/>
                <a:satOff val="-1220"/>
                <a:lumOff val="11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254" tIns="106254" rIns="106254" bIns="10625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8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сприяння розвитку торгових, економічних, культурних і наукових </a:t>
              </a:r>
              <a:r>
                <a:rPr lang="uk-UA" sz="1800" kern="1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зв'язків</a:t>
              </a:r>
              <a:r>
                <a:rPr lang="uk-UA" sz="18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між державою, що представляється, і державою перебування, а також сприяння розвитку дружніх відносин між ними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B26B8636-8F69-5CAF-DBBD-870696C48B9F}"/>
                </a:ext>
              </a:extLst>
            </p:cNvPr>
            <p:cNvSpPr/>
            <p:nvPr/>
          </p:nvSpPr>
          <p:spPr>
            <a:xfrm>
              <a:off x="2217355" y="2486443"/>
              <a:ext cx="6624736" cy="1158581"/>
            </a:xfrm>
            <a:custGeom>
              <a:avLst/>
              <a:gdLst>
                <a:gd name="connsiteX0" fmla="*/ 0 w 5861520"/>
                <a:gd name="connsiteY0" fmla="*/ 157439 h 944617"/>
                <a:gd name="connsiteX1" fmla="*/ 157439 w 5861520"/>
                <a:gd name="connsiteY1" fmla="*/ 0 h 944617"/>
                <a:gd name="connsiteX2" fmla="*/ 5704081 w 5861520"/>
                <a:gd name="connsiteY2" fmla="*/ 0 h 944617"/>
                <a:gd name="connsiteX3" fmla="*/ 5861520 w 5861520"/>
                <a:gd name="connsiteY3" fmla="*/ 157439 h 944617"/>
                <a:gd name="connsiteX4" fmla="*/ 5861520 w 5861520"/>
                <a:gd name="connsiteY4" fmla="*/ 787178 h 944617"/>
                <a:gd name="connsiteX5" fmla="*/ 5704081 w 5861520"/>
                <a:gd name="connsiteY5" fmla="*/ 944617 h 944617"/>
                <a:gd name="connsiteX6" fmla="*/ 157439 w 5861520"/>
                <a:gd name="connsiteY6" fmla="*/ 944617 h 944617"/>
                <a:gd name="connsiteX7" fmla="*/ 0 w 5861520"/>
                <a:gd name="connsiteY7" fmla="*/ 787178 h 944617"/>
                <a:gd name="connsiteX8" fmla="*/ 0 w 5861520"/>
                <a:gd name="connsiteY8" fmla="*/ 157439 h 94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1520" h="944617">
                  <a:moveTo>
                    <a:pt x="0" y="157439"/>
                  </a:moveTo>
                  <a:cubicBezTo>
                    <a:pt x="0" y="70488"/>
                    <a:pt x="70488" y="0"/>
                    <a:pt x="157439" y="0"/>
                  </a:cubicBezTo>
                  <a:lnTo>
                    <a:pt x="5704081" y="0"/>
                  </a:lnTo>
                  <a:cubicBezTo>
                    <a:pt x="5791032" y="0"/>
                    <a:pt x="5861520" y="70488"/>
                    <a:pt x="5861520" y="157439"/>
                  </a:cubicBezTo>
                  <a:lnTo>
                    <a:pt x="5861520" y="787178"/>
                  </a:lnTo>
                  <a:cubicBezTo>
                    <a:pt x="5861520" y="874129"/>
                    <a:pt x="5791032" y="944617"/>
                    <a:pt x="5704081" y="944617"/>
                  </a:cubicBezTo>
                  <a:lnTo>
                    <a:pt x="157439" y="944617"/>
                  </a:lnTo>
                  <a:cubicBezTo>
                    <a:pt x="70488" y="944617"/>
                    <a:pt x="0" y="874129"/>
                    <a:pt x="0" y="787178"/>
                  </a:cubicBezTo>
                  <a:lnTo>
                    <a:pt x="0" y="157439"/>
                  </a:lnTo>
                  <a:close/>
                </a:path>
              </a:pathLst>
            </a:custGeom>
          </p:spPr>
          <p:style>
            <a:lnRef idx="1">
              <a:schemeClr val="accent3">
                <a:shade val="50000"/>
                <a:hueOff val="152889"/>
                <a:satOff val="-2439"/>
                <a:lumOff val="2349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692" tIns="114692" rIns="114692" bIns="11469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8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з'ясовування всіма законними шляхами умов і подій у торговому, економічному, культурному і науковому житті держави перебування, повідомлення про них уряду держави, що представляється, й надання відомостей зацікавленим особам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F0EB37-E97B-947D-C461-2591221D06A4}"/>
                </a:ext>
              </a:extLst>
            </p:cNvPr>
            <p:cNvSpPr/>
            <p:nvPr/>
          </p:nvSpPr>
          <p:spPr>
            <a:xfrm>
              <a:off x="2224608" y="3768421"/>
              <a:ext cx="6624736" cy="452667"/>
            </a:xfrm>
            <a:custGeom>
              <a:avLst/>
              <a:gdLst>
                <a:gd name="connsiteX0" fmla="*/ 0 w 5861520"/>
                <a:gd name="connsiteY0" fmla="*/ 90715 h 544281"/>
                <a:gd name="connsiteX1" fmla="*/ 90715 w 5861520"/>
                <a:gd name="connsiteY1" fmla="*/ 0 h 544281"/>
                <a:gd name="connsiteX2" fmla="*/ 5770805 w 5861520"/>
                <a:gd name="connsiteY2" fmla="*/ 0 h 544281"/>
                <a:gd name="connsiteX3" fmla="*/ 5861520 w 5861520"/>
                <a:gd name="connsiteY3" fmla="*/ 90715 h 544281"/>
                <a:gd name="connsiteX4" fmla="*/ 5861520 w 5861520"/>
                <a:gd name="connsiteY4" fmla="*/ 453566 h 544281"/>
                <a:gd name="connsiteX5" fmla="*/ 5770805 w 5861520"/>
                <a:gd name="connsiteY5" fmla="*/ 544281 h 544281"/>
                <a:gd name="connsiteX6" fmla="*/ 90715 w 5861520"/>
                <a:gd name="connsiteY6" fmla="*/ 544281 h 544281"/>
                <a:gd name="connsiteX7" fmla="*/ 0 w 5861520"/>
                <a:gd name="connsiteY7" fmla="*/ 453566 h 544281"/>
                <a:gd name="connsiteX8" fmla="*/ 0 w 5861520"/>
                <a:gd name="connsiteY8" fmla="*/ 90715 h 5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1520" h="544281">
                  <a:moveTo>
                    <a:pt x="0" y="90715"/>
                  </a:moveTo>
                  <a:cubicBezTo>
                    <a:pt x="0" y="40614"/>
                    <a:pt x="40614" y="0"/>
                    <a:pt x="90715" y="0"/>
                  </a:cubicBezTo>
                  <a:lnTo>
                    <a:pt x="5770805" y="0"/>
                  </a:lnTo>
                  <a:cubicBezTo>
                    <a:pt x="5820906" y="0"/>
                    <a:pt x="5861520" y="40614"/>
                    <a:pt x="5861520" y="90715"/>
                  </a:cubicBezTo>
                  <a:lnTo>
                    <a:pt x="5861520" y="453566"/>
                  </a:lnTo>
                  <a:cubicBezTo>
                    <a:pt x="5861520" y="503667"/>
                    <a:pt x="5820906" y="544281"/>
                    <a:pt x="5770805" y="544281"/>
                  </a:cubicBezTo>
                  <a:lnTo>
                    <a:pt x="90715" y="544281"/>
                  </a:lnTo>
                  <a:cubicBezTo>
                    <a:pt x="40614" y="544281"/>
                    <a:pt x="0" y="503667"/>
                    <a:pt x="0" y="453566"/>
                  </a:cubicBezTo>
                  <a:lnTo>
                    <a:pt x="0" y="90715"/>
                  </a:lnTo>
                  <a:close/>
                </a:path>
              </a:pathLst>
            </a:custGeom>
          </p:spPr>
          <p:style>
            <a:lnRef idx="1">
              <a:schemeClr val="accent3">
                <a:shade val="50000"/>
                <a:hueOff val="229334"/>
                <a:satOff val="-3659"/>
                <a:lumOff val="3523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150" tIns="95150" rIns="95150" bIns="9515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8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виконання адміністративних і нотаріальних функцій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CCBA7F32-350C-A93F-8E52-FA5C3234DB8F}"/>
                </a:ext>
              </a:extLst>
            </p:cNvPr>
            <p:cNvSpPr/>
            <p:nvPr/>
          </p:nvSpPr>
          <p:spPr>
            <a:xfrm>
              <a:off x="2224608" y="4357324"/>
              <a:ext cx="6624736" cy="655852"/>
            </a:xfrm>
            <a:custGeom>
              <a:avLst/>
              <a:gdLst>
                <a:gd name="connsiteX0" fmla="*/ 0 w 5861520"/>
                <a:gd name="connsiteY0" fmla="*/ 101281 h 607675"/>
                <a:gd name="connsiteX1" fmla="*/ 101281 w 5861520"/>
                <a:gd name="connsiteY1" fmla="*/ 0 h 607675"/>
                <a:gd name="connsiteX2" fmla="*/ 5760239 w 5861520"/>
                <a:gd name="connsiteY2" fmla="*/ 0 h 607675"/>
                <a:gd name="connsiteX3" fmla="*/ 5861520 w 5861520"/>
                <a:gd name="connsiteY3" fmla="*/ 101281 h 607675"/>
                <a:gd name="connsiteX4" fmla="*/ 5861520 w 5861520"/>
                <a:gd name="connsiteY4" fmla="*/ 506394 h 607675"/>
                <a:gd name="connsiteX5" fmla="*/ 5760239 w 5861520"/>
                <a:gd name="connsiteY5" fmla="*/ 607675 h 607675"/>
                <a:gd name="connsiteX6" fmla="*/ 101281 w 5861520"/>
                <a:gd name="connsiteY6" fmla="*/ 607675 h 607675"/>
                <a:gd name="connsiteX7" fmla="*/ 0 w 5861520"/>
                <a:gd name="connsiteY7" fmla="*/ 506394 h 607675"/>
                <a:gd name="connsiteX8" fmla="*/ 0 w 5861520"/>
                <a:gd name="connsiteY8" fmla="*/ 101281 h 60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1520" h="607675">
                  <a:moveTo>
                    <a:pt x="0" y="101281"/>
                  </a:moveTo>
                  <a:cubicBezTo>
                    <a:pt x="0" y="45345"/>
                    <a:pt x="45345" y="0"/>
                    <a:pt x="101281" y="0"/>
                  </a:cubicBezTo>
                  <a:lnTo>
                    <a:pt x="5760239" y="0"/>
                  </a:lnTo>
                  <a:cubicBezTo>
                    <a:pt x="5816175" y="0"/>
                    <a:pt x="5861520" y="45345"/>
                    <a:pt x="5861520" y="101281"/>
                  </a:cubicBezTo>
                  <a:lnTo>
                    <a:pt x="5861520" y="506394"/>
                  </a:lnTo>
                  <a:cubicBezTo>
                    <a:pt x="5861520" y="562330"/>
                    <a:pt x="5816175" y="607675"/>
                    <a:pt x="5760239" y="607675"/>
                  </a:cubicBezTo>
                  <a:lnTo>
                    <a:pt x="101281" y="607675"/>
                  </a:lnTo>
                  <a:cubicBezTo>
                    <a:pt x="45345" y="607675"/>
                    <a:pt x="0" y="562330"/>
                    <a:pt x="0" y="506394"/>
                  </a:cubicBezTo>
                  <a:lnTo>
                    <a:pt x="0" y="101281"/>
                  </a:lnTo>
                  <a:close/>
                </a:path>
              </a:pathLst>
            </a:custGeom>
          </p:spPr>
          <p:style>
            <a:lnRef idx="1">
              <a:schemeClr val="accent3">
                <a:shade val="50000"/>
                <a:hueOff val="229334"/>
                <a:satOff val="-3659"/>
                <a:lumOff val="3523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244" tIns="98244" rIns="98244" bIns="9824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8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надання допомоги і сприяння фізичним і юридичним особам держави, що представляється, у тому числі і правової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CFFD06CF-CE0E-205D-85E4-8E9E1900BC51}"/>
                </a:ext>
              </a:extLst>
            </p:cNvPr>
            <p:cNvSpPr/>
            <p:nvPr/>
          </p:nvSpPr>
          <p:spPr>
            <a:xfrm>
              <a:off x="2224608" y="5125582"/>
              <a:ext cx="6617483" cy="607674"/>
            </a:xfrm>
            <a:custGeom>
              <a:avLst/>
              <a:gdLst>
                <a:gd name="connsiteX0" fmla="*/ 0 w 5861520"/>
                <a:gd name="connsiteY0" fmla="*/ 83688 h 502117"/>
                <a:gd name="connsiteX1" fmla="*/ 83688 w 5861520"/>
                <a:gd name="connsiteY1" fmla="*/ 0 h 502117"/>
                <a:gd name="connsiteX2" fmla="*/ 5777832 w 5861520"/>
                <a:gd name="connsiteY2" fmla="*/ 0 h 502117"/>
                <a:gd name="connsiteX3" fmla="*/ 5861520 w 5861520"/>
                <a:gd name="connsiteY3" fmla="*/ 83688 h 502117"/>
                <a:gd name="connsiteX4" fmla="*/ 5861520 w 5861520"/>
                <a:gd name="connsiteY4" fmla="*/ 418429 h 502117"/>
                <a:gd name="connsiteX5" fmla="*/ 5777832 w 5861520"/>
                <a:gd name="connsiteY5" fmla="*/ 502117 h 502117"/>
                <a:gd name="connsiteX6" fmla="*/ 83688 w 5861520"/>
                <a:gd name="connsiteY6" fmla="*/ 502117 h 502117"/>
                <a:gd name="connsiteX7" fmla="*/ 0 w 5861520"/>
                <a:gd name="connsiteY7" fmla="*/ 418429 h 502117"/>
                <a:gd name="connsiteX8" fmla="*/ 0 w 5861520"/>
                <a:gd name="connsiteY8" fmla="*/ 83688 h 50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1520" h="502117">
                  <a:moveTo>
                    <a:pt x="0" y="83688"/>
                  </a:moveTo>
                  <a:cubicBezTo>
                    <a:pt x="0" y="37468"/>
                    <a:pt x="37468" y="0"/>
                    <a:pt x="83688" y="0"/>
                  </a:cubicBezTo>
                  <a:lnTo>
                    <a:pt x="5777832" y="0"/>
                  </a:lnTo>
                  <a:cubicBezTo>
                    <a:pt x="5824052" y="0"/>
                    <a:pt x="5861520" y="37468"/>
                    <a:pt x="5861520" y="83688"/>
                  </a:cubicBezTo>
                  <a:lnTo>
                    <a:pt x="5861520" y="418429"/>
                  </a:lnTo>
                  <a:cubicBezTo>
                    <a:pt x="5861520" y="464649"/>
                    <a:pt x="5824052" y="502117"/>
                    <a:pt x="5777832" y="502117"/>
                  </a:cubicBezTo>
                  <a:lnTo>
                    <a:pt x="83688" y="502117"/>
                  </a:lnTo>
                  <a:cubicBezTo>
                    <a:pt x="37468" y="502117"/>
                    <a:pt x="0" y="464649"/>
                    <a:pt x="0" y="418429"/>
                  </a:cubicBezTo>
                  <a:lnTo>
                    <a:pt x="0" y="83688"/>
                  </a:lnTo>
                  <a:close/>
                </a:path>
              </a:pathLst>
            </a:custGeom>
          </p:spPr>
          <p:style>
            <a:lnRef idx="1">
              <a:schemeClr val="accent3">
                <a:shade val="50000"/>
                <a:hueOff val="152889"/>
                <a:satOff val="-2439"/>
                <a:lumOff val="2349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091" tIns="93091" rIns="93091" bIns="9309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8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надання допомоги морським (річковим) суднам і літакам та їхнім екіпажам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F79805B-DB4F-A039-0657-E613AFB314B5}"/>
                </a:ext>
              </a:extLst>
            </p:cNvPr>
            <p:cNvSpPr/>
            <p:nvPr/>
          </p:nvSpPr>
          <p:spPr>
            <a:xfrm>
              <a:off x="2224608" y="5805264"/>
              <a:ext cx="6617483" cy="936104"/>
            </a:xfrm>
            <a:custGeom>
              <a:avLst/>
              <a:gdLst>
                <a:gd name="connsiteX0" fmla="*/ 0 w 5861520"/>
                <a:gd name="connsiteY0" fmla="*/ 178388 h 1070308"/>
                <a:gd name="connsiteX1" fmla="*/ 178388 w 5861520"/>
                <a:gd name="connsiteY1" fmla="*/ 0 h 1070308"/>
                <a:gd name="connsiteX2" fmla="*/ 5683132 w 5861520"/>
                <a:gd name="connsiteY2" fmla="*/ 0 h 1070308"/>
                <a:gd name="connsiteX3" fmla="*/ 5861520 w 5861520"/>
                <a:gd name="connsiteY3" fmla="*/ 178388 h 1070308"/>
                <a:gd name="connsiteX4" fmla="*/ 5861520 w 5861520"/>
                <a:gd name="connsiteY4" fmla="*/ 891920 h 1070308"/>
                <a:gd name="connsiteX5" fmla="*/ 5683132 w 5861520"/>
                <a:gd name="connsiteY5" fmla="*/ 1070308 h 1070308"/>
                <a:gd name="connsiteX6" fmla="*/ 178388 w 5861520"/>
                <a:gd name="connsiteY6" fmla="*/ 1070308 h 1070308"/>
                <a:gd name="connsiteX7" fmla="*/ 0 w 5861520"/>
                <a:gd name="connsiteY7" fmla="*/ 891920 h 1070308"/>
                <a:gd name="connsiteX8" fmla="*/ 0 w 5861520"/>
                <a:gd name="connsiteY8" fmla="*/ 178388 h 107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1520" h="1070308">
                  <a:moveTo>
                    <a:pt x="0" y="178388"/>
                  </a:moveTo>
                  <a:cubicBezTo>
                    <a:pt x="0" y="79867"/>
                    <a:pt x="79867" y="0"/>
                    <a:pt x="178388" y="0"/>
                  </a:cubicBezTo>
                  <a:lnTo>
                    <a:pt x="5683132" y="0"/>
                  </a:lnTo>
                  <a:cubicBezTo>
                    <a:pt x="5781653" y="0"/>
                    <a:pt x="5861520" y="79867"/>
                    <a:pt x="5861520" y="178388"/>
                  </a:cubicBezTo>
                  <a:lnTo>
                    <a:pt x="5861520" y="891920"/>
                  </a:lnTo>
                  <a:cubicBezTo>
                    <a:pt x="5861520" y="990441"/>
                    <a:pt x="5781653" y="1070308"/>
                    <a:pt x="5683132" y="1070308"/>
                  </a:cubicBezTo>
                  <a:lnTo>
                    <a:pt x="178388" y="1070308"/>
                  </a:lnTo>
                  <a:cubicBezTo>
                    <a:pt x="79867" y="1070308"/>
                    <a:pt x="0" y="990441"/>
                    <a:pt x="0" y="891920"/>
                  </a:cubicBezTo>
                  <a:lnTo>
                    <a:pt x="0" y="178388"/>
                  </a:lnTo>
                  <a:close/>
                </a:path>
              </a:pathLst>
            </a:custGeom>
          </p:spPr>
          <p:style>
            <a:lnRef idx="1">
              <a:schemeClr val="accent3">
                <a:shade val="50000"/>
                <a:hueOff val="76445"/>
                <a:satOff val="-1220"/>
                <a:lumOff val="11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828" tIns="120828" rIns="120828" bIns="12082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8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виконання інших функцій, покладених на консульську установу державою, що представляється, яке забороняються законами і правилами держави перебування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4C786F-B385-70B5-062A-29AD114EBDDC}"/>
              </a:ext>
            </a:extLst>
          </p:cNvPr>
          <p:cNvSpPr/>
          <p:nvPr/>
        </p:nvSpPr>
        <p:spPr>
          <a:xfrm rot="16200000">
            <a:off x="-1782233" y="3212177"/>
            <a:ext cx="5759913" cy="10104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3C33B-CB31-1C5D-08B8-B3D712CCCE85}"/>
              </a:ext>
            </a:extLst>
          </p:cNvPr>
          <p:cNvSpPr txBox="1"/>
          <p:nvPr/>
        </p:nvSpPr>
        <p:spPr>
          <a:xfrm rot="16200000">
            <a:off x="-1752937" y="3446528"/>
            <a:ext cx="5622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функції консульських установ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612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21CFB4-234B-0015-2FCD-F6776AC2A8CA}"/>
              </a:ext>
            </a:extLst>
          </p:cNvPr>
          <p:cNvSpPr txBox="1"/>
          <p:nvPr/>
        </p:nvSpPr>
        <p:spPr>
          <a:xfrm>
            <a:off x="467544" y="404664"/>
            <a:ext cx="84249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чолі консульського корпусу стоїть старшина, старший за рангом і за часом одержання консульської екзекватури. Він виконує в основному церемоніальні функції, у які входить представництво всього консульського корпусу при колективних виступах, ознайомлення знову прибулих членів консульського корпусу з особливостями і традиціями держави перебування. Він також здійснює захист прав членів консульського корпусу у випадку їх порушення владою держави перебування, вирішує можливі внутрішні проблеми в рамках консульського корпусу.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68B43-3B31-41DF-15C0-7255C88FBCAD}"/>
              </a:ext>
            </a:extLst>
          </p:cNvPr>
          <p:cNvSpPr txBox="1"/>
          <p:nvPr/>
        </p:nvSpPr>
        <p:spPr>
          <a:xfrm>
            <a:off x="179512" y="2852936"/>
            <a:ext cx="396044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даний час одержала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консульських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очолюються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завідуючими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іменуються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генеральними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консулами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консулами. </a:t>
            </a:r>
          </a:p>
        </p:txBody>
      </p:sp>
      <p:pic>
        <p:nvPicPr>
          <p:cNvPr id="8194" name="Picture 2" descr="Participation in the Government Luncheon and Briefing Session for the  Consular Corps of British Columbia 상세보기|Consul General's Activities  Consulate General of the Republic of Korea in Vancouver">
            <a:extLst>
              <a:ext uri="{FF2B5EF4-FFF2-40B4-BE49-F238E27FC236}">
                <a16:creationId xmlns:a16="http://schemas.microsoft.com/office/drawing/2014/main" id="{C18D0FCC-8726-03C6-7303-34EA5F8C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53" y="2977819"/>
            <a:ext cx="5076056" cy="34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7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E4950D54-31C6-CCD7-234E-206631A332C9}"/>
              </a:ext>
            </a:extLst>
          </p:cNvPr>
          <p:cNvSpPr/>
          <p:nvPr/>
        </p:nvSpPr>
        <p:spPr>
          <a:xfrm flipH="1">
            <a:off x="611560" y="106241"/>
            <a:ext cx="7992888" cy="2530671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AC758-367D-FD2E-ACB5-EA76B0CCB96A}"/>
              </a:ext>
            </a:extLst>
          </p:cNvPr>
          <p:cNvSpPr txBox="1"/>
          <p:nvPr/>
        </p:nvSpPr>
        <p:spPr>
          <a:xfrm>
            <a:off x="611560" y="2628235"/>
            <a:ext cx="4536504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посла,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представником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дипломатичного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посол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главу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главі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зосереджені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той же час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консулів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2B320-DF14-D56B-2147-D34CE0B46DB5}"/>
              </a:ext>
            </a:extLst>
          </p:cNvPr>
          <p:cNvSpPr txBox="1"/>
          <p:nvPr/>
        </p:nvSpPr>
        <p:spPr>
          <a:xfrm>
            <a:off x="971600" y="692696"/>
            <a:ext cx="70567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 (лат.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ADD73F-9184-9296-D534-9ACFA00B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2590"/>
            <a:ext cx="2880320" cy="403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8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282150-4783-453A-7F2D-6284D2E8A632}"/>
              </a:ext>
            </a:extLst>
          </p:cNvPr>
          <p:cNvSpPr txBox="1"/>
          <p:nvPr/>
        </p:nvSpPr>
        <p:spPr>
          <a:xfrm>
            <a:off x="539552" y="332656"/>
            <a:ext cx="813690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міжнародній практиці, в залежності від місця виконання консульських функцій, розрізняють окремих консулів, тобто консулів, що виконують консульські функції самостійно в окремому консульському окрузі, і </a:t>
            </a:r>
            <a:r>
              <a:rPr lang="uk-UA" sz="1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віддільських</a:t>
            </a:r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консулів, що діють у складі консульського відділу дипломатичного представництва. </a:t>
            </a:r>
          </a:p>
          <a:p>
            <a:pPr algn="just"/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Окремі консули при призначенні на посаду отримують письмове повноваження — консульський патент. Консул приступає до виконання своїх обов'язків після одержання згоди (екзекватури) держави перебування. </a:t>
            </a:r>
            <a:endParaRPr lang="ru-RU" sz="19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391111-15A2-FF2F-12E0-300766130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843" y="2852936"/>
            <a:ext cx="4762468" cy="3881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581E1-86FD-75C2-D5C6-308A19CBEE1A}"/>
              </a:ext>
            </a:extLst>
          </p:cNvPr>
          <p:cNvSpPr txBox="1"/>
          <p:nvPr/>
        </p:nvSpPr>
        <p:spPr>
          <a:xfrm>
            <a:off x="251520" y="2939748"/>
            <a:ext cx="40113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Екзекватура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оформляється у формі запису на консульському патенті або у вигляді окремого документа. </a:t>
            </a:r>
          </a:p>
          <a:p>
            <a:pPr algn="just"/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завідуючим консульських відділів посольств консульський патент і екзекватура, як правило, не видаються, оскільки вони діють як співробітники дипломатичного представництва.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56674"/>
      </p:ext>
    </p:extLst>
  </p:cSld>
  <p:clrMapOvr>
    <a:masterClrMapping/>
  </p:clrMapOvr>
</p:sld>
</file>

<file path=ppt/theme/theme1.xml><?xml version="1.0" encoding="utf-8"?>
<a:theme xmlns:a="http://schemas.openxmlformats.org/drawingml/2006/main" name="6_books_new_rus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97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TP101908681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267181</Value>
      <Value>407239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184652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3F4A6-DC2F-4F83-B16A-04E49459EB3E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E25B54F3-4D54-464E-B68E-DF25E4ECAA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D7ABD1-1C08-47C4-88E5-7EDBC680C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книгами</Template>
  <TotalTime>269</TotalTime>
  <Words>1353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6_books_new_rus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Issi Talli</dc:creator>
  <cp:keywords>Шаблон оформления</cp:keywords>
  <dc:description>Шаблон оформления</dc:description>
  <cp:lastModifiedBy>Issi Talli</cp:lastModifiedBy>
  <cp:revision>5</cp:revision>
  <dcterms:created xsi:type="dcterms:W3CDTF">2023-07-29T20:37:40Z</dcterms:created>
  <dcterms:modified xsi:type="dcterms:W3CDTF">2023-08-03T10:30:31Z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