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87" r:id="rId3"/>
    <p:sldId id="288" r:id="rId4"/>
    <p:sldId id="257" r:id="rId5"/>
    <p:sldId id="258" r:id="rId6"/>
    <p:sldId id="284" r:id="rId7"/>
    <p:sldId id="282" r:id="rId8"/>
    <p:sldId id="283" r:id="rId9"/>
    <p:sldId id="259" r:id="rId10"/>
    <p:sldId id="285" r:id="rId11"/>
    <p:sldId id="281" r:id="rId12"/>
    <p:sldId id="286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5362D5D-EC9B-49C6-9ABB-8729C2D5E3F3}">
          <p14:sldIdLst>
            <p14:sldId id="256"/>
            <p14:sldId id="287"/>
            <p14:sldId id="288"/>
            <p14:sldId id="257"/>
            <p14:sldId id="258"/>
            <p14:sldId id="284"/>
            <p14:sldId id="282"/>
            <p14:sldId id="283"/>
            <p14:sldId id="259"/>
            <p14:sldId id="285"/>
            <p14:sldId id="281"/>
            <p14:sldId id="286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36BB-10E8-4E9A-BB0B-1D8402A0E585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1A5-B617-4159-AF3C-011F09BD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63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36BB-10E8-4E9A-BB0B-1D8402A0E585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1A5-B617-4159-AF3C-011F09BD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5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36BB-10E8-4E9A-BB0B-1D8402A0E585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1A5-B617-4159-AF3C-011F09BD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409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36BB-10E8-4E9A-BB0B-1D8402A0E585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1A5-B617-4159-AF3C-011F09BDA75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1657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36BB-10E8-4E9A-BB0B-1D8402A0E585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1A5-B617-4159-AF3C-011F09BD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912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36BB-10E8-4E9A-BB0B-1D8402A0E585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1A5-B617-4159-AF3C-011F09BD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24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36BB-10E8-4E9A-BB0B-1D8402A0E585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1A5-B617-4159-AF3C-011F09BD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48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36BB-10E8-4E9A-BB0B-1D8402A0E585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1A5-B617-4159-AF3C-011F09BD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71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36BB-10E8-4E9A-BB0B-1D8402A0E585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1A5-B617-4159-AF3C-011F09BD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167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E23E0-5DC0-4C7C-B000-BE2735D4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B4FEAB-4E93-486A-93BA-5843EBA85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123F6-5E8F-47BB-AF9A-54636FC1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36BB-10E8-4E9A-BB0B-1D8402A0E585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444168-AF9E-487E-8467-83726D75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84E7E6-2082-4679-8828-F8C205B6C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1A5-B617-4159-AF3C-011F09BD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3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36BB-10E8-4E9A-BB0B-1D8402A0E585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1A5-B617-4159-AF3C-011F09BD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10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36BB-10E8-4E9A-BB0B-1D8402A0E585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1A5-B617-4159-AF3C-011F09BD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5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36BB-10E8-4E9A-BB0B-1D8402A0E585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1A5-B617-4159-AF3C-011F09BD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2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36BB-10E8-4E9A-BB0B-1D8402A0E585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1A5-B617-4159-AF3C-011F09BD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5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36BB-10E8-4E9A-BB0B-1D8402A0E585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1A5-B617-4159-AF3C-011F09BD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8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36BB-10E8-4E9A-BB0B-1D8402A0E585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1A5-B617-4159-AF3C-011F09BD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8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36BB-10E8-4E9A-BB0B-1D8402A0E585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1A5-B617-4159-AF3C-011F09BD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7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36BB-10E8-4E9A-BB0B-1D8402A0E585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1A5-B617-4159-AF3C-011F09BD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8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5EC36BB-10E8-4E9A-BB0B-1D8402A0E585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5341A5-B617-4159-AF3C-011F09BD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2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E1222-843B-4449-85E3-A8A1C5654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217" y="1032428"/>
            <a:ext cx="10406270" cy="2509213"/>
          </a:xfrm>
        </p:spPr>
        <p:txBody>
          <a:bodyPr>
            <a:normAutofit fontScale="90000"/>
          </a:bodyPr>
          <a:lstStyle/>
          <a:p>
            <a:r>
              <a:rPr lang="uk-UA" sz="7300" b="1" dirty="0">
                <a:solidFill>
                  <a:srgbClr val="7030A0"/>
                </a:solidFill>
              </a:rPr>
              <a:t>ТРЕНІНГ РЕЗИЛЬЄНТНОСТІ</a:t>
            </a:r>
            <a:br>
              <a:rPr lang="uk-UA" dirty="0"/>
            </a:br>
            <a:r>
              <a:rPr lang="uk-UA" sz="3600" dirty="0"/>
              <a:t>навчально-наукова лабораторія </a:t>
            </a:r>
            <a:br>
              <a:rPr lang="uk-UA" sz="3600" dirty="0"/>
            </a:br>
            <a:r>
              <a:rPr lang="uk-UA" sz="3600" dirty="0"/>
              <a:t>кафедри психології ІСТ УУ</a:t>
            </a:r>
            <a:br>
              <a:rPr lang="uk-UA" dirty="0"/>
            </a:br>
            <a:r>
              <a:rPr lang="uk-UA" sz="3600" dirty="0"/>
              <a:t>тренер:</a:t>
            </a:r>
            <a:r>
              <a:rPr lang="uk-UA" dirty="0"/>
              <a:t> </a:t>
            </a:r>
            <a:r>
              <a:rPr lang="uk-UA" dirty="0">
                <a:solidFill>
                  <a:srgbClr val="7030A0"/>
                </a:solidFill>
              </a:rPr>
              <a:t>маслянікова ірина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5FD516-42F2-4D5B-A9F3-3E43C87E4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518" y="3636918"/>
            <a:ext cx="2085013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5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9ACD1-8825-4A3E-AB24-E2345BF9F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01074"/>
            <a:ext cx="10364451" cy="1596177"/>
          </a:xfrm>
        </p:spPr>
        <p:txBody>
          <a:bodyPr/>
          <a:lstStyle/>
          <a:p>
            <a:r>
              <a:rPr lang="uk-UA" sz="2400" cap="none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Ніколи не </a:t>
            </a:r>
            <a:r>
              <a:rPr lang="uk-UA" sz="2400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забувайте, що кожен з вас є унікальною і неповторною особистістю, вартої любові, поваги і всього найкращого в житті.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71D479-3976-4DBF-A965-B67548EC8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40" y="1387268"/>
            <a:ext cx="7315834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7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B07C1-D156-44E6-BBA8-06FAD53E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ВПРАВИ НА РЕЛАКСАЦІЮ: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94E1DC-45E5-4E9C-86C2-071EA01A6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«лимон»</a:t>
            </a:r>
          </a:p>
          <a:p>
            <a:r>
              <a:rPr lang="uk-UA" dirty="0"/>
              <a:t>абетка </a:t>
            </a:r>
          </a:p>
          <a:p>
            <a:r>
              <a:rPr lang="uk-UA" dirty="0"/>
              <a:t>5-4-3-2-1</a:t>
            </a:r>
          </a:p>
          <a:p>
            <a:r>
              <a:rPr lang="uk-UA" dirty="0"/>
              <a:t>«муха на носі»</a:t>
            </a:r>
          </a:p>
          <a:p>
            <a:r>
              <a:rPr lang="uk-UA" dirty="0"/>
              <a:t>Водорість </a:t>
            </a:r>
          </a:p>
          <a:p>
            <a:r>
              <a:rPr lang="uk-UA" dirty="0"/>
              <a:t>СКРУЧУВАННЯ </a:t>
            </a:r>
          </a:p>
          <a:p>
            <a:r>
              <a:rPr lang="uk-UA" dirty="0"/>
              <a:t>ДИХАННЯ НА «4»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61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33EBE-39F3-4B3D-9590-07B1720B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57200">
              <a:lnSpc>
                <a:spcPct val="100000"/>
              </a:lnSpc>
              <a:spcBef>
                <a:spcPts val="1585"/>
              </a:spcBef>
              <a:tabLst>
                <a:tab pos="533400" algn="l"/>
              </a:tabLst>
            </a:pPr>
            <a:r>
              <a:rPr lang="uk-UA" sz="2400" b="1" cap="none" spc="-65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Продовжить     фразу:    </a:t>
            </a:r>
            <a:r>
              <a:rPr lang="uk-UA" sz="2400" cap="none" spc="-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«Дотримуватися  психологічної  рівноваги     мені допоможе...»</a:t>
            </a:r>
            <a:br>
              <a:rPr lang="ru-RU" sz="2400" cap="none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233634-F185-4BBE-80C4-E6C8226AA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374" y="1620078"/>
            <a:ext cx="7720528" cy="51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0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052AF-350C-4A0D-BE38-E59D46CBD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8711"/>
            <a:ext cx="10364451" cy="983619"/>
          </a:xfrm>
        </p:spPr>
        <p:txBody>
          <a:bodyPr/>
          <a:lstStyle/>
          <a:p>
            <a:r>
              <a:rPr lang="uk-UA" dirty="0">
                <a:latin typeface="CIDFont+F2"/>
              </a:rPr>
              <a:t>Тибетський тест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C98B5E-43A8-4977-8173-A019858A3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618" y="3569373"/>
            <a:ext cx="10364452" cy="3019916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CIDFont+F2"/>
              </a:rPr>
              <a:t>Цей незвичний тест показує досить цікаві результати. Треба відповісти всього на 3 питання. </a:t>
            </a:r>
            <a:r>
              <a:rPr lang="uk-UA" dirty="0">
                <a:latin typeface="CIDFont+F3"/>
              </a:rPr>
              <a:t>Відповідайте.</a:t>
            </a:r>
          </a:p>
          <a:p>
            <a:pPr marL="0" indent="0">
              <a:buNone/>
            </a:pPr>
            <a:r>
              <a:rPr lang="uk-UA" dirty="0">
                <a:latin typeface="CIDFont+F3"/>
              </a:rPr>
              <a:t>Відповідайте чесно, не підглядайте у відповіді, інакше тест втратить свій сенс.</a:t>
            </a:r>
          </a:p>
          <a:p>
            <a:pPr marL="0" indent="0">
              <a:buNone/>
            </a:pPr>
            <a:r>
              <a:rPr lang="uk-UA" dirty="0">
                <a:latin typeface="CIDFont+F3"/>
              </a:rPr>
              <a:t>Візьміть ручку і шматок паперу, щоб записувати свої відповіді. У кінці тесту визнаєте щось важливе про себе і своє життя. Відповідайте на кожне питання по черзі. Не треба довго обдумувати відповіді. Пам’ятайте, що найкращі відповіді – це перші, які спали на думку.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D03BC1-8DC5-4ED6-9785-ADE74D6B4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456" y="1407198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26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4DB10-062B-4DB5-BF8F-F11FC07F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CIDFont+F3"/>
              </a:rPr>
              <a:t>Питання:</a:t>
            </a:r>
            <a:br>
              <a:rPr lang="uk-UA" dirty="0">
                <a:latin typeface="CIDFont+F3"/>
              </a:rPr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6E7D0F-42DF-4750-BF58-104A57DCC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latin typeface="CIDFont+F2"/>
              </a:rPr>
              <a:t>1. Уявіть, що перед вами стоять п’ять цих тварин. </a:t>
            </a:r>
            <a:r>
              <a:rPr lang="uk-UA" dirty="0" err="1">
                <a:latin typeface="CIDFont+F2"/>
              </a:rPr>
              <a:t>Розмістіть</a:t>
            </a:r>
            <a:r>
              <a:rPr lang="uk-UA" dirty="0">
                <a:latin typeface="CIDFont+F2"/>
              </a:rPr>
              <a:t> їх в тому порядку, у якому вам подобається.</a:t>
            </a:r>
          </a:p>
          <a:p>
            <a:r>
              <a:rPr lang="uk-UA" dirty="0">
                <a:latin typeface="CIDFont+F3"/>
              </a:rPr>
              <a:t>Корова, </a:t>
            </a:r>
          </a:p>
          <a:p>
            <a:r>
              <a:rPr lang="uk-UA" dirty="0">
                <a:latin typeface="CIDFont+F3"/>
              </a:rPr>
              <a:t>Тигр, </a:t>
            </a:r>
          </a:p>
          <a:p>
            <a:r>
              <a:rPr lang="uk-UA" dirty="0">
                <a:latin typeface="CIDFont+F3"/>
              </a:rPr>
              <a:t>Вівця, </a:t>
            </a:r>
          </a:p>
          <a:p>
            <a:r>
              <a:rPr lang="uk-UA" dirty="0">
                <a:latin typeface="CIDFont+F3"/>
              </a:rPr>
              <a:t>Кінь, </a:t>
            </a:r>
          </a:p>
          <a:p>
            <a:r>
              <a:rPr lang="uk-UA" dirty="0">
                <a:latin typeface="CIDFont+F3"/>
              </a:rPr>
              <a:t>Порося.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102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015D1-6D7F-4FFB-950E-1D3D2F0F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CIDFont+F2"/>
              </a:rPr>
              <a:t>Напишіть по одному слову, з якими у вас асоціюється кожне слово з</a:t>
            </a:r>
            <a:br>
              <a:rPr lang="uk-UA" dirty="0">
                <a:latin typeface="CIDFont+F2"/>
              </a:rPr>
            </a:br>
            <a:r>
              <a:rPr lang="uk-UA" dirty="0">
                <a:latin typeface="CIDFont+F2"/>
              </a:rPr>
              <a:t>цього списку: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DDD1B2-722D-41FE-A915-FCDB88CD9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CIDFont+F3"/>
              </a:rPr>
              <a:t>Собака – …</a:t>
            </a:r>
          </a:p>
          <a:p>
            <a:r>
              <a:rPr lang="uk-UA" dirty="0">
                <a:latin typeface="CIDFont+F3"/>
              </a:rPr>
              <a:t>Кіт – …</a:t>
            </a:r>
          </a:p>
          <a:p>
            <a:r>
              <a:rPr lang="uk-UA" dirty="0">
                <a:latin typeface="CIDFont+F3"/>
              </a:rPr>
              <a:t>Миша – …</a:t>
            </a:r>
          </a:p>
          <a:p>
            <a:r>
              <a:rPr lang="uk-UA" dirty="0">
                <a:latin typeface="CIDFont+F3"/>
              </a:rPr>
              <a:t>Кава – …</a:t>
            </a:r>
          </a:p>
          <a:p>
            <a:r>
              <a:rPr lang="uk-UA" dirty="0">
                <a:latin typeface="CIDFont+F3"/>
              </a:rPr>
              <a:t>Море – …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5101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9C2FD-AD5B-4E6B-83F0-682F2336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39148"/>
            <a:ext cx="10364451" cy="239532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IDFont+F2"/>
              </a:rPr>
              <a:t>3. </a:t>
            </a:r>
            <a:r>
              <a:rPr lang="uk-UA" dirty="0">
                <a:latin typeface="CIDFont+F2"/>
              </a:rPr>
              <a:t>Подумайте про п’ять найбільш важливих людей для вас. Оберіть для</a:t>
            </a:r>
            <a:br>
              <a:rPr lang="uk-UA" dirty="0">
                <a:latin typeface="CIDFont+F2"/>
              </a:rPr>
            </a:br>
            <a:r>
              <a:rPr lang="uk-UA" dirty="0">
                <a:latin typeface="CIDFont+F2"/>
              </a:rPr>
              <a:t>кожного кольору одну з цих людей.</a:t>
            </a:r>
            <a:br>
              <a:rPr lang="uk-UA" dirty="0">
                <a:latin typeface="CIDFont+F2"/>
              </a:rPr>
            </a:br>
            <a:r>
              <a:rPr lang="uk-UA" dirty="0">
                <a:latin typeface="CIDFont+F2"/>
              </a:rPr>
              <a:t>Для кожного кольору можна вибрати лише одну людину: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32C664-88C4-4A8B-AB05-55A41C4AC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730585"/>
            <a:ext cx="10364452" cy="3424107"/>
          </a:xfrm>
        </p:spPr>
        <p:txBody>
          <a:bodyPr/>
          <a:lstStyle/>
          <a:p>
            <a:r>
              <a:rPr lang="uk-UA" dirty="0">
                <a:latin typeface="CIDFont+F3"/>
              </a:rPr>
              <a:t>Жовтий – …</a:t>
            </a:r>
          </a:p>
          <a:p>
            <a:r>
              <a:rPr lang="uk-UA" dirty="0">
                <a:latin typeface="CIDFont+F3"/>
              </a:rPr>
              <a:t>Помаранчевий – …</a:t>
            </a:r>
          </a:p>
          <a:p>
            <a:r>
              <a:rPr lang="uk-UA" dirty="0">
                <a:latin typeface="CIDFont+F3"/>
              </a:rPr>
              <a:t>Червоний – …</a:t>
            </a:r>
          </a:p>
          <a:p>
            <a:r>
              <a:rPr lang="uk-UA" dirty="0">
                <a:latin typeface="CIDFont+F3"/>
              </a:rPr>
              <a:t>Білий – …</a:t>
            </a:r>
          </a:p>
          <a:p>
            <a:r>
              <a:rPr lang="uk-UA" dirty="0">
                <a:latin typeface="CIDFont+F3"/>
              </a:rPr>
              <a:t>Зелений – …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1661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1F479-795F-4A2C-8344-F13DCB76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18" y="1642247"/>
            <a:ext cx="10364451" cy="1596177"/>
          </a:xfrm>
        </p:spPr>
        <p:txBody>
          <a:bodyPr/>
          <a:lstStyle/>
          <a:p>
            <a:r>
              <a:rPr lang="uk-UA" dirty="0">
                <a:latin typeface="CIDFont+F3"/>
              </a:rPr>
              <a:t>Ось і все. Тест пройдений!</a:t>
            </a:r>
            <a:br>
              <a:rPr lang="uk-UA" dirty="0">
                <a:latin typeface="CIDFont+F3"/>
              </a:rPr>
            </a:br>
            <a:r>
              <a:rPr lang="uk-UA" dirty="0">
                <a:latin typeface="CIDFont+F3"/>
              </a:rPr>
              <a:t>А зараз дивіться результати тесту: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6081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7102A-FF0F-47DE-A9F2-57CCC2573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IDFont+F2"/>
              </a:rPr>
              <a:t>1. </a:t>
            </a:r>
            <a:r>
              <a:rPr lang="uk-UA" dirty="0">
                <a:latin typeface="CIDFont+F2"/>
              </a:rPr>
              <a:t>У відповіді на перше питання визначаються ваші життєві пріоритети: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A0AF3A-8194-4C13-A54C-F509A311C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CIDFont+F3"/>
              </a:rPr>
              <a:t>Корова символізує кар’єру.</a:t>
            </a:r>
          </a:p>
          <a:p>
            <a:r>
              <a:rPr lang="uk-UA" dirty="0">
                <a:latin typeface="CIDFont+F3"/>
              </a:rPr>
              <a:t>Тигр – почуття власної гідності.</a:t>
            </a:r>
          </a:p>
          <a:p>
            <a:r>
              <a:rPr lang="uk-UA" dirty="0">
                <a:latin typeface="CIDFont+F3"/>
              </a:rPr>
              <a:t>Вівця – це любов.</a:t>
            </a:r>
          </a:p>
          <a:p>
            <a:r>
              <a:rPr lang="uk-UA" dirty="0">
                <a:latin typeface="CIDFont+F3"/>
              </a:rPr>
              <a:t>Кінь – сім’я.</a:t>
            </a:r>
          </a:p>
          <a:p>
            <a:r>
              <a:rPr lang="uk-UA" dirty="0">
                <a:latin typeface="CIDFont+F3"/>
              </a:rPr>
              <a:t>Порося – гроші.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80160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9557A-60AE-4C5C-A842-2BC75EF1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IDFont+F2"/>
              </a:rPr>
              <a:t>2. </a:t>
            </a:r>
            <a:r>
              <a:rPr lang="uk-UA" dirty="0">
                <a:latin typeface="CIDFont+F2"/>
              </a:rPr>
              <a:t>З відповідей на друге питання ви можете дізнатися щось про своє</a:t>
            </a:r>
            <a:br>
              <a:rPr lang="uk-UA" dirty="0">
                <a:latin typeface="CIDFont+F2"/>
              </a:rPr>
            </a:br>
            <a:r>
              <a:rPr lang="uk-UA" dirty="0">
                <a:latin typeface="CIDFont+F2"/>
              </a:rPr>
              <a:t>життя, яким ви підсвідомо його бачите.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153B73-79D1-41A7-93D1-BA7235F4C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CIDFont+F3"/>
              </a:rPr>
              <a:t>Асоціація з собакою відображає вашу власну особу.</a:t>
            </a:r>
          </a:p>
          <a:p>
            <a:r>
              <a:rPr lang="uk-UA" dirty="0">
                <a:latin typeface="CIDFont+F3"/>
              </a:rPr>
              <a:t>Асоціація з котом символізує особистість вашого партнера/друга.</a:t>
            </a:r>
          </a:p>
          <a:p>
            <a:r>
              <a:rPr lang="uk-UA" dirty="0">
                <a:latin typeface="CIDFont+F3"/>
              </a:rPr>
              <a:t>Миша – описує ворогів.</a:t>
            </a:r>
          </a:p>
          <a:p>
            <a:r>
              <a:rPr lang="uk-UA" dirty="0">
                <a:latin typeface="CIDFont+F3"/>
              </a:rPr>
              <a:t>Асоціація з кавою – це ваше відношення до стосунків з протилежним полом.</a:t>
            </a:r>
          </a:p>
          <a:p>
            <a:r>
              <a:rPr lang="uk-UA" dirty="0">
                <a:latin typeface="CIDFont+F3"/>
              </a:rPr>
              <a:t>Опис моря характеризує ваше власне життя.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787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621A1-004D-42E1-8B9E-F808AAFC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B0F0"/>
                </a:solidFill>
                <a:latin typeface="Ubuntu"/>
              </a:rPr>
              <a:t>Як плекати у собі резильєнтність та чому це важливо?</a:t>
            </a:r>
            <a:br>
              <a:rPr lang="uk-UA" b="1" dirty="0">
                <a:solidFill>
                  <a:srgbClr val="00B0F0"/>
                </a:solidFill>
                <a:latin typeface="Ubuntu"/>
              </a:rPr>
            </a:br>
            <a:endParaRPr lang="uk-UA" dirty="0">
              <a:solidFill>
                <a:srgbClr val="00B0F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F040D-CE05-4405-A2BE-A5C1C0A20A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>
                <a:solidFill>
                  <a:srgbClr val="333333"/>
                </a:solidFill>
                <a:latin typeface="Helvetica Neue"/>
              </a:rPr>
              <a:t>«</a:t>
            </a:r>
            <a:r>
              <a:rPr lang="uk-UA" dirty="0" err="1">
                <a:solidFill>
                  <a:srgbClr val="333333"/>
                </a:solidFill>
                <a:latin typeface="Helvetica Neue"/>
              </a:rPr>
              <a:t>May</a:t>
            </a:r>
            <a:r>
              <a:rPr lang="uk-UA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uk-UA" dirty="0" err="1">
                <a:solidFill>
                  <a:srgbClr val="333333"/>
                </a:solidFill>
                <a:latin typeface="Helvetica Neue"/>
              </a:rPr>
              <a:t>the</a:t>
            </a:r>
            <a:r>
              <a:rPr lang="uk-UA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uk-UA" dirty="0" err="1">
                <a:solidFill>
                  <a:srgbClr val="333333"/>
                </a:solidFill>
                <a:latin typeface="Helvetica Neue"/>
              </a:rPr>
              <a:t>force</a:t>
            </a:r>
            <a:r>
              <a:rPr lang="uk-UA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uk-UA" dirty="0" err="1">
                <a:solidFill>
                  <a:srgbClr val="333333"/>
                </a:solidFill>
                <a:latin typeface="Helvetica Neue"/>
              </a:rPr>
              <a:t>be</a:t>
            </a:r>
            <a:r>
              <a:rPr lang="uk-UA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uk-UA" dirty="0" err="1">
                <a:solidFill>
                  <a:srgbClr val="333333"/>
                </a:solidFill>
                <a:latin typeface="Helvetica Neue"/>
              </a:rPr>
              <a:t>with</a:t>
            </a:r>
            <a:r>
              <a:rPr lang="uk-UA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uk-UA" dirty="0" err="1">
                <a:solidFill>
                  <a:srgbClr val="333333"/>
                </a:solidFill>
                <a:latin typeface="Helvetica Neue"/>
              </a:rPr>
              <a:t>you</a:t>
            </a:r>
            <a:r>
              <a:rPr lang="uk-UA" dirty="0">
                <a:solidFill>
                  <a:srgbClr val="333333"/>
                </a:solidFill>
                <a:latin typeface="Helvetica Neue"/>
              </a:rPr>
              <a:t>»</a:t>
            </a:r>
          </a:p>
          <a:p>
            <a:r>
              <a:rPr lang="uk-UA" dirty="0">
                <a:solidFill>
                  <a:srgbClr val="333333"/>
                </a:solidFill>
                <a:latin typeface="Helvetica Neue"/>
              </a:rPr>
              <a:t>Резильєнтність (а ще: </a:t>
            </a:r>
            <a:r>
              <a:rPr lang="uk-UA" dirty="0" err="1">
                <a:solidFill>
                  <a:srgbClr val="333333"/>
                </a:solidFill>
                <a:latin typeface="Helvetica Neue"/>
              </a:rPr>
              <a:t>резилієнс</a:t>
            </a:r>
            <a:r>
              <a:rPr lang="uk-UA" dirty="0">
                <a:solidFill>
                  <a:srgbClr val="333333"/>
                </a:solidFill>
                <a:latin typeface="Helvetica Neue"/>
              </a:rPr>
              <a:t>, психологічна пружність, </a:t>
            </a:r>
            <a:r>
              <a:rPr lang="uk-UA" dirty="0" err="1">
                <a:solidFill>
                  <a:srgbClr val="333333"/>
                </a:solidFill>
                <a:latin typeface="Helvetica Neue"/>
              </a:rPr>
              <a:t>стресостійкість</a:t>
            </a:r>
            <a:r>
              <a:rPr lang="uk-UA" dirty="0">
                <a:solidFill>
                  <a:srgbClr val="333333"/>
                </a:solidFill>
                <a:latin typeface="Helvetica Neue"/>
              </a:rPr>
              <a:t> тощо) – це здатність людини впоратися зі складними життєвими подіями та відновлюватися після труднощів чи стресу. Це те, що дає психологічну силу втриматися проти викликів, які неминуче трапляються з нами. Резильєнтність наче парасолька, яка тримає нас більш-менш сухими від дощу, у той час як ми продовжуємо йти вулицею.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725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C3DE3-1FC1-4995-B074-27A3A9D8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IDFont+F2"/>
              </a:rPr>
              <a:t>3. </a:t>
            </a:r>
            <a:r>
              <a:rPr lang="uk-UA" dirty="0">
                <a:latin typeface="CIDFont+F2"/>
              </a:rPr>
              <a:t>Ось як розтлумачити кольори, які ви обрали для 5 важливих у</a:t>
            </a:r>
            <a:br>
              <a:rPr lang="uk-UA" dirty="0">
                <a:latin typeface="CIDFont+F2"/>
              </a:rPr>
            </a:br>
            <a:r>
              <a:rPr lang="uk-UA" dirty="0">
                <a:latin typeface="CIDFont+F2"/>
              </a:rPr>
              <a:t>вашому житті людей: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9D5A9C-6502-4412-8E1E-45772B04E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10364452" cy="4023768"/>
          </a:xfrm>
        </p:spPr>
        <p:txBody>
          <a:bodyPr>
            <a:normAutofit/>
          </a:bodyPr>
          <a:lstStyle/>
          <a:p>
            <a:r>
              <a:rPr lang="uk-UA" dirty="0">
                <a:latin typeface="CIDFont+F3"/>
              </a:rPr>
              <a:t>Жовтий – людина, яку ви ніколи не забудете і яка сильно вплинула на ваше життя.</a:t>
            </a:r>
          </a:p>
          <a:p>
            <a:r>
              <a:rPr lang="uk-UA" dirty="0">
                <a:latin typeface="CIDFont+F3"/>
              </a:rPr>
              <a:t>Помаранчевий – людина, яка є для вас справжнім другом.</a:t>
            </a:r>
          </a:p>
          <a:p>
            <a:r>
              <a:rPr lang="uk-UA" dirty="0">
                <a:latin typeface="CIDFont+F3"/>
              </a:rPr>
              <a:t>Червоний – людина, яку ви щиро любите.</a:t>
            </a:r>
          </a:p>
          <a:p>
            <a:r>
              <a:rPr lang="uk-UA" dirty="0">
                <a:latin typeface="CIDFont+F3"/>
              </a:rPr>
              <a:t>Білий – ваша споріднена душа.</a:t>
            </a:r>
          </a:p>
          <a:p>
            <a:r>
              <a:rPr lang="uk-UA" dirty="0">
                <a:latin typeface="CIDFont+F3"/>
              </a:rPr>
              <a:t>Зелений – людина, спогади про яку будуть з вами усе життя.</a:t>
            </a:r>
          </a:p>
          <a:p>
            <a:pPr marL="0" indent="0">
              <a:buNone/>
            </a:pPr>
            <a:endParaRPr lang="uk-UA" dirty="0">
              <a:latin typeface="CIDFont+F3"/>
            </a:endParaRPr>
          </a:p>
          <a:p>
            <a:pPr marL="0" indent="0">
              <a:buNone/>
            </a:pPr>
            <a:r>
              <a:rPr lang="uk-UA" dirty="0">
                <a:latin typeface="CIDFont+F3"/>
              </a:rPr>
              <a:t>Цікаві асоціації, правда? Поділіться цим тестом з друзями, нехай і себе перевірять.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6617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47DDC-0CFB-4706-9B94-48294573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 НА ОСТАНОК…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094B67-BC07-46C3-8500-6F4F21086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ПАМЯТАЙТЕ: ВИ СИЛЬНІШЕ, НІЖ ВИ ДУМАЄТЕ! </a:t>
            </a:r>
          </a:p>
          <a:p>
            <a:pPr marL="0" indent="0">
              <a:buNone/>
            </a:pPr>
            <a:r>
              <a:rPr lang="uk-UA" dirty="0"/>
              <a:t>НЕ ІСНУЄ В СВІТІ ПИТАНЬ, ЯКІ Б НЕ МОЖЛИВО БУЛО ВИРІШИТИ! </a:t>
            </a:r>
          </a:p>
          <a:p>
            <a:pPr marL="0" indent="0">
              <a:buNone/>
            </a:pPr>
            <a:r>
              <a:rPr lang="uk-UA" dirty="0"/>
              <a:t>РОЗВИВАЙТЕ ПОЗИТИВНЕ МИСЛЕННЯ! </a:t>
            </a:r>
          </a:p>
          <a:p>
            <a:pPr marL="0" indent="0">
              <a:buNone/>
            </a:pPr>
            <a:r>
              <a:rPr lang="uk-UA" dirty="0"/>
              <a:t>Частіше посміхайтесь! </a:t>
            </a:r>
          </a:p>
          <a:p>
            <a:pPr marL="0" indent="0">
              <a:buNone/>
            </a:pPr>
            <a:r>
              <a:rPr lang="uk-UA" dirty="0"/>
              <a:t>РОБІТЬ КОЖНОГО ДНЯ ДОБРУ СПРАВУ! </a:t>
            </a:r>
          </a:p>
          <a:p>
            <a:pPr marL="0" indent="0">
              <a:buNone/>
            </a:pPr>
            <a:r>
              <a:rPr lang="uk-UA" dirty="0"/>
              <a:t>ЗНАХОДЬТЕ ЧАС НА СЕБЕ – ЧИМ КРАЩЕ ВИ РОЗУМІЄТЕ СЕБЕ, ЛЕГШЕ З ВАМИ ОТОЧУЮЧИМ!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0938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01A62C-B09B-400C-A997-14371353F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>
                <a:prstClr val="black"/>
              </a:buClr>
              <a:buNone/>
            </a:pPr>
            <a:r>
              <a:rPr lang="uk-UA" sz="7200" dirty="0">
                <a:solidFill>
                  <a:srgbClr val="0070C0"/>
                </a:solidFill>
              </a:rPr>
              <a:t>С</a:t>
            </a:r>
            <a:r>
              <a:rPr lang="uk-UA" sz="7200" dirty="0">
                <a:solidFill>
                  <a:srgbClr val="FFFF00"/>
                </a:solidFill>
              </a:rPr>
              <a:t>Л</a:t>
            </a:r>
            <a:r>
              <a:rPr lang="uk-UA" sz="7200" dirty="0">
                <a:solidFill>
                  <a:srgbClr val="0070C0"/>
                </a:solidFill>
              </a:rPr>
              <a:t>А</a:t>
            </a:r>
            <a:r>
              <a:rPr lang="uk-UA" sz="7200" dirty="0">
                <a:solidFill>
                  <a:srgbClr val="FFFF00"/>
                </a:solidFill>
              </a:rPr>
              <a:t>В</a:t>
            </a:r>
            <a:r>
              <a:rPr lang="uk-UA" sz="7200" dirty="0">
                <a:solidFill>
                  <a:srgbClr val="0070C0"/>
                </a:solidFill>
              </a:rPr>
              <a:t>А </a:t>
            </a:r>
            <a:r>
              <a:rPr lang="uk-UA" sz="7200" dirty="0">
                <a:solidFill>
                  <a:srgbClr val="FFFF00"/>
                </a:solidFill>
              </a:rPr>
              <a:t>У</a:t>
            </a:r>
            <a:r>
              <a:rPr lang="uk-UA" sz="7200" dirty="0">
                <a:solidFill>
                  <a:srgbClr val="0070C0"/>
                </a:solidFill>
              </a:rPr>
              <a:t>К</a:t>
            </a:r>
            <a:r>
              <a:rPr lang="uk-UA" sz="7200" dirty="0">
                <a:solidFill>
                  <a:srgbClr val="FFFF00"/>
                </a:solidFill>
              </a:rPr>
              <a:t>Р</a:t>
            </a:r>
            <a:r>
              <a:rPr lang="uk-UA" sz="7200" dirty="0">
                <a:solidFill>
                  <a:srgbClr val="0070C0"/>
                </a:solidFill>
              </a:rPr>
              <a:t>А</a:t>
            </a:r>
            <a:r>
              <a:rPr lang="uk-UA" sz="7200" dirty="0">
                <a:solidFill>
                  <a:srgbClr val="FFFF00"/>
                </a:solidFill>
              </a:rPr>
              <a:t>Ї</a:t>
            </a:r>
            <a:r>
              <a:rPr lang="uk-UA" sz="7200" dirty="0">
                <a:solidFill>
                  <a:srgbClr val="0070C0"/>
                </a:solidFill>
              </a:rPr>
              <a:t>Н</a:t>
            </a:r>
            <a:r>
              <a:rPr lang="uk-UA" sz="7200" dirty="0">
                <a:solidFill>
                  <a:srgbClr val="FFFF00"/>
                </a:solidFill>
              </a:rPr>
              <a:t>І</a:t>
            </a:r>
            <a:r>
              <a:rPr lang="uk-UA" sz="7200" dirty="0">
                <a:solidFill>
                  <a:srgbClr val="0070C0"/>
                </a:solidFill>
              </a:rPr>
              <a:t>!</a:t>
            </a:r>
            <a:endParaRPr lang="ru-RU" sz="72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51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B9AFD-81E6-4769-BA34-77E95DEB4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268712"/>
            <a:ext cx="10364451" cy="1371245"/>
          </a:xfrm>
        </p:spPr>
        <p:txBody>
          <a:bodyPr/>
          <a:lstStyle/>
          <a:p>
            <a:r>
              <a:rPr lang="uk-UA" b="1" dirty="0">
                <a:solidFill>
                  <a:srgbClr val="00B0F0"/>
                </a:solidFill>
                <a:latin typeface="Helvetica Neue"/>
              </a:rPr>
              <a:t>Ось декілька факторів, які впливають на резильєнтність</a:t>
            </a:r>
            <a:r>
              <a:rPr lang="uk-UA" dirty="0">
                <a:solidFill>
                  <a:srgbClr val="00B0F0"/>
                </a:solidFill>
                <a:latin typeface="Helvetica Neue"/>
              </a:rPr>
              <a:t>:</a:t>
            </a:r>
            <a:endParaRPr lang="uk-UA" dirty="0">
              <a:solidFill>
                <a:srgbClr val="00B0F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5117DC-CD4D-4DF7-BB3F-7ACC04CEA2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39958"/>
            <a:ext cx="10363826" cy="4830416"/>
          </a:xfrm>
        </p:spPr>
        <p:txBody>
          <a:bodyPr>
            <a:normAutofit fontScale="92500"/>
          </a:bodyPr>
          <a:lstStyle/>
          <a:p>
            <a:r>
              <a:rPr lang="uk-UA" dirty="0">
                <a:solidFill>
                  <a:srgbClr val="333333"/>
                </a:solidFill>
                <a:latin typeface="Helvetica Neue"/>
              </a:rPr>
              <a:t>доброзичливе ставлення до себе та своїх здібностей;</a:t>
            </a:r>
          </a:p>
          <a:p>
            <a:r>
              <a:rPr lang="uk-UA" dirty="0">
                <a:solidFill>
                  <a:srgbClr val="333333"/>
                </a:solidFill>
                <a:latin typeface="Helvetica Neue"/>
              </a:rPr>
              <a:t>здатність робити реалістичні плани та втілювати їх;</a:t>
            </a:r>
          </a:p>
          <a:p>
            <a:r>
              <a:rPr lang="uk-UA" dirty="0">
                <a:solidFill>
                  <a:srgbClr val="333333"/>
                </a:solidFill>
                <a:latin typeface="Helvetica Neue"/>
              </a:rPr>
              <a:t>розвиток комунікативних навичок, зокрема </a:t>
            </a:r>
            <a:r>
              <a:rPr lang="uk-UA" dirty="0" err="1">
                <a:solidFill>
                  <a:srgbClr val="333333"/>
                </a:solidFill>
                <a:latin typeface="Helvetica Neue"/>
              </a:rPr>
              <a:t>асертивності</a:t>
            </a:r>
            <a:r>
              <a:rPr lang="uk-UA" dirty="0">
                <a:solidFill>
                  <a:srgbClr val="333333"/>
                </a:solidFill>
                <a:latin typeface="Helvetica Neue"/>
              </a:rPr>
              <a:t> (це вміння у ввічливий та доброзичливий спосіб відстояти себе, виразити свої почуття та думки, не ображаючи і не порушуючи гідності інших людей);</a:t>
            </a:r>
          </a:p>
          <a:p>
            <a:r>
              <a:rPr lang="uk-UA" dirty="0">
                <a:solidFill>
                  <a:srgbClr val="333333"/>
                </a:solidFill>
                <a:latin typeface="Helvetica Neue"/>
              </a:rPr>
              <a:t>плекання цінностей і планування життя згідно з ними;</a:t>
            </a:r>
          </a:p>
          <a:p>
            <a:r>
              <a:rPr lang="uk-UA" dirty="0">
                <a:solidFill>
                  <a:srgbClr val="333333"/>
                </a:solidFill>
                <a:latin typeface="Helvetica Neue"/>
              </a:rPr>
              <a:t>розвиток власної «системи підтримки»: змістовних та глибоких стосунків із близькими людьми, з природою, з Богом, а також зі собою;</a:t>
            </a:r>
          </a:p>
          <a:p>
            <a:r>
              <a:rPr lang="uk-UA" dirty="0">
                <a:solidFill>
                  <a:srgbClr val="333333"/>
                </a:solidFill>
                <a:latin typeface="Helvetica Neue"/>
              </a:rPr>
              <a:t>плекання надії;</a:t>
            </a:r>
          </a:p>
          <a:p>
            <a:r>
              <a:rPr lang="uk-UA" dirty="0">
                <a:solidFill>
                  <a:srgbClr val="333333"/>
                </a:solidFill>
                <a:latin typeface="Helvetica Neue"/>
              </a:rPr>
              <a:t>розвиток здатності вирішувати проблеми.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76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B7590-461A-4F79-A67A-D271D3D3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7" y="618517"/>
            <a:ext cx="11191461" cy="1596177"/>
          </a:xfrm>
        </p:spPr>
        <p:txBody>
          <a:bodyPr/>
          <a:lstStyle/>
          <a:p>
            <a:r>
              <a:rPr lang="uk-UA" dirty="0">
                <a:solidFill>
                  <a:srgbClr val="7030A0"/>
                </a:solidFill>
                <a:latin typeface="CIDFont+F2"/>
              </a:rPr>
              <a:t>20 найцікавіших фактів з психології, </a:t>
            </a:r>
            <a:br>
              <a:rPr lang="uk-UA" dirty="0">
                <a:solidFill>
                  <a:srgbClr val="7030A0"/>
                </a:solidFill>
                <a:latin typeface="CIDFont+F2"/>
              </a:rPr>
            </a:br>
            <a:r>
              <a:rPr lang="uk-UA" dirty="0">
                <a:solidFill>
                  <a:srgbClr val="7030A0"/>
                </a:solidFill>
                <a:latin typeface="CIDFont+F2"/>
              </a:rPr>
              <a:t>які допоможуть нам краще</a:t>
            </a:r>
            <a:br>
              <a:rPr lang="uk-UA" dirty="0">
                <a:solidFill>
                  <a:srgbClr val="7030A0"/>
                </a:solidFill>
                <a:latin typeface="CIDFont+F2"/>
              </a:rPr>
            </a:br>
            <a:r>
              <a:rPr lang="uk-UA" dirty="0">
                <a:solidFill>
                  <a:srgbClr val="7030A0"/>
                </a:solidFill>
                <a:latin typeface="CIDFont+F2"/>
              </a:rPr>
              <a:t>розуміти себе та інших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3959-FF24-44B7-A474-4CDD51F41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CIDFont+F3"/>
              </a:rPr>
              <a:t>66 днів необхідно людині в середньому, щоби набути звичку.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CIDFont+F3"/>
              </a:rPr>
              <a:t>Із закритими очима ми легше запам'ятовуємо інформацію.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CIDFont+F3"/>
              </a:rPr>
              <a:t>Мозок і шлунок людини тісно пов'язані. Тому деякі емоції дуже сильно</a:t>
            </a:r>
          </a:p>
          <a:p>
            <a:pPr marL="0" indent="0">
              <a:buNone/>
            </a:pPr>
            <a:r>
              <a:rPr lang="uk-UA" dirty="0">
                <a:latin typeface="CIDFont+F3"/>
              </a:rPr>
              <a:t>фізично відображаються на шлунку. Особливо тривога.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CIDFont+F3"/>
              </a:rPr>
              <a:t>Записуючи свої мрії, ми формулюємо їх найчіткіше.</a:t>
            </a:r>
          </a:p>
          <a:p>
            <a:pPr lvl="0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uk-UA" dirty="0">
                <a:solidFill>
                  <a:prstClr val="black"/>
                </a:solidFill>
                <a:latin typeface="CIDFont+F3"/>
              </a:rPr>
              <a:t>У кожній людині поєднано три особистості: та, ким, як вона думає, вона є; та,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uk-UA" dirty="0">
                <a:solidFill>
                  <a:prstClr val="black"/>
                </a:solidFill>
                <a:latin typeface="CIDFont+F3"/>
              </a:rPr>
              <a:t>ким її вважають; і та, ким вона є насправді.</a:t>
            </a:r>
          </a:p>
          <a:p>
            <a:pPr marL="0" indent="0">
              <a:buNone/>
            </a:pPr>
            <a:endParaRPr lang="ru-RU" dirty="0">
              <a:latin typeface="CIDFont+F3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A1AEB7-DE89-4EDB-8946-47EA59EA2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1723" y="62948"/>
            <a:ext cx="1832083" cy="116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3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71B143-3172-405C-9771-9CFC1532A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516835"/>
            <a:ext cx="10364452" cy="563548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CIDFont+F3"/>
              </a:rPr>
              <a:t>З </a:t>
            </a:r>
            <a:r>
              <a:rPr lang="uk-UA" dirty="0">
                <a:latin typeface="CIDFont+F3"/>
              </a:rPr>
              <a:t>усіх людських почуттів нюх найтісніше пов'язаний з пам'яттю.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dirty="0">
                <a:latin typeface="CIDFont+F3"/>
              </a:rPr>
              <a:t>Уміння думати про те, як ми думаємо, є ознакою високого інтелекту.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CIDFont+F3"/>
              </a:rPr>
              <a:t>Мрійники частіше, ніж інші бачать сни і запам'ятовують їх.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CIDFont+F3"/>
              </a:rPr>
              <a:t>Сім'я і близькі друзі - найважливіше джерело щасливого дитинства.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CIDFont+F3"/>
              </a:rPr>
              <a:t>Дуже легко домінувати над співрозмовником, якщо говорити тихим і</a:t>
            </a:r>
          </a:p>
          <a:p>
            <a:pPr marL="0" indent="0">
              <a:buNone/>
            </a:pPr>
            <a:r>
              <a:rPr lang="uk-UA" dirty="0">
                <a:latin typeface="CIDFont+F3"/>
              </a:rPr>
              <a:t>спокійним голосом. Особливо в суперечці.</a:t>
            </a:r>
          </a:p>
          <a:p>
            <a:pPr lvl="0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uk-UA" dirty="0">
                <a:solidFill>
                  <a:prstClr val="black"/>
                </a:solidFill>
                <a:latin typeface="CIDFont+F3"/>
              </a:rPr>
              <a:t>Якщо перед іспитом написати на папері про всі свої переживання, це може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uk-UA" dirty="0">
                <a:solidFill>
                  <a:prstClr val="black"/>
                </a:solidFill>
                <a:latin typeface="CIDFont+F3"/>
              </a:rPr>
              <a:t>допомогти отримати вищий бал.</a:t>
            </a:r>
          </a:p>
          <a:p>
            <a:pPr lvl="0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uk-UA" dirty="0">
                <a:solidFill>
                  <a:prstClr val="black"/>
                </a:solidFill>
                <a:latin typeface="CIDFont+F3"/>
              </a:rPr>
              <a:t>Найефективніший спосіб запам'ятовування інформації - 10-хвилинні перерви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uk-UA" dirty="0">
                <a:solidFill>
                  <a:prstClr val="black"/>
                </a:solidFill>
                <a:latin typeface="CIDFont+F3"/>
              </a:rPr>
              <a:t>через кожні 30-50 хвилин занять.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CIDFont+F3"/>
              </a:rPr>
              <a:t>У людей, які вміють дякувати, найлегше виходить бути щасливими.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DE64B4-633A-43C1-B822-B7087DB48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490" y="123459"/>
            <a:ext cx="1835055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5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75208F0-E917-4938-8248-B352CAE9F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35" y="159960"/>
            <a:ext cx="11479695" cy="645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28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7D9FD-0ACB-4CF2-8B10-B8736D51C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700" b="1" cap="none" dirty="0">
                <a:solidFill>
                  <a:srgbClr val="DEF5FA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Як запобігти емоційній напрузі?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B340E5-F4FA-4608-99F1-98CDC9A1B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0" indent="-256032">
              <a:lnSpc>
                <a:spcPct val="130000"/>
              </a:lnSpc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uk-UA" dirty="0">
                <a:latin typeface="CIDFont+F3"/>
              </a:rPr>
              <a:t>Не варто тримати все в собі. Найкращий вихід – поділитися.</a:t>
            </a:r>
          </a:p>
          <a:p>
            <a:pPr marL="365760" lvl="0" indent="-256032">
              <a:lnSpc>
                <a:spcPct val="130000"/>
              </a:lnSpc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uk-UA" dirty="0">
                <a:latin typeface="CIDFont+F3"/>
              </a:rPr>
              <a:t>Не варто, намагатися контролювати все навколо, включаючи рідних людей. Приймайте всіх такими, якими вони є.</a:t>
            </a:r>
          </a:p>
          <a:p>
            <a:pPr marL="365760" lvl="0" indent="-256032">
              <a:lnSpc>
                <a:spcPct val="130000"/>
              </a:lnSpc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uk-UA" dirty="0">
                <a:latin typeface="CIDFont+F3"/>
              </a:rPr>
              <a:t>Постійно розвивайтеся. Нові досягнення допоможуть уникнути комплексу неповноцінності і почуття внутрішньої агресії, незадоволення, неприйняття себе.</a:t>
            </a:r>
            <a:endParaRPr lang="ru-RU" dirty="0">
              <a:latin typeface="CIDFont+F3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782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1BC94-357F-4874-8182-68C7EFEEE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58417"/>
            <a:ext cx="10364451" cy="1133061"/>
          </a:xfrm>
        </p:spPr>
        <p:txBody>
          <a:bodyPr/>
          <a:lstStyle/>
          <a:p>
            <a:r>
              <a:rPr lang="uk-UA" dirty="0">
                <a:solidFill>
                  <a:srgbClr val="00B0F0"/>
                </a:solidFill>
              </a:rPr>
              <a:t>Чому не варто боятись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A03427-1D4A-4294-8F24-7B8B9E0A4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391479"/>
            <a:ext cx="10364452" cy="3637721"/>
          </a:xfrm>
        </p:spPr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uk-UA" sz="2400" cap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Зустрівся якось перехожий з Чумою. «Куди йдеш, Чумо?» - спитав він. «Йду в Багдад, - відповіла Чума. – Хочу заморити п’ять тисяч душ».</a:t>
            </a:r>
            <a:endParaRPr lang="ru-RU" sz="2400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uk-UA" sz="2400" cap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За деякий час зустрілися вони знову. «Ти збрехала мені. Казала, що замориш п’ять тисяч душ, а загинуло п’ятдесят тисяч», - дорікнув Чумі чоловік.</a:t>
            </a:r>
            <a:endParaRPr lang="ru-RU" sz="2400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uk-UA" sz="2400" cap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	«Ні. Ти помиляєшся. Я загубила лише п’ять тисяч, а інші померли від страху».</a:t>
            </a:r>
            <a:endParaRPr lang="ru-RU" sz="2400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uk-UA" sz="2400" cap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Який сенс даної притчі?</a:t>
            </a:r>
            <a:endParaRPr lang="ru-RU" sz="2400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uk-UA" sz="2400" cap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Що мала на увазі Чума?</a:t>
            </a:r>
            <a:endParaRPr lang="ru-RU" sz="2400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CC54EA-65E6-4EA1-96BF-46F94F404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7" y="4062752"/>
            <a:ext cx="3353091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6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79B550B-04EB-400D-B9DC-2DDDDDB22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89453"/>
            <a:ext cx="10364452" cy="2285999"/>
          </a:xfrm>
        </p:spPr>
        <p:txBody>
          <a:bodyPr>
            <a:normAutofit/>
          </a:bodyPr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uk-UA" sz="2800" b="1" cap="none" spc="-5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Вправа «Мій портрет у промінні сонця»</a:t>
            </a:r>
            <a:r>
              <a:rPr lang="uk-UA" sz="2800" cap="none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cap="none" dirty="0">
              <a:solidFill>
                <a:srgbClr val="00B0F0"/>
              </a:solidFill>
              <a:latin typeface="Century Gothic"/>
            </a:endParaRPr>
          </a:p>
          <a:p>
            <a:pPr marL="24130" marR="16510" lvl="0" indent="338455" algn="just" defTabSz="457200">
              <a:lnSpc>
                <a:spcPct val="100000"/>
              </a:lnSpc>
              <a:spcBef>
                <a:spcPts val="1585"/>
              </a:spcBef>
              <a:buClrTx/>
              <a:buNone/>
            </a:pPr>
            <a:r>
              <a:rPr lang="uk-UA" sz="2400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Уявіть що ви стоїте в промінні сонця, а воно висвітлює тільки ваші найкращі риси. Запишіть на промінчиках те, що висвітлило </a:t>
            </a:r>
            <a:r>
              <a:rPr lang="uk-UA" sz="2400" cap="none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чарівне сонце.</a:t>
            </a:r>
            <a:endParaRPr lang="ru-RU" sz="2400" cap="none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CIDFont+F3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03DB9E-D30A-49A9-9AB4-B234D025E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707" y="2375452"/>
            <a:ext cx="6016586" cy="43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7275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607</TotalTime>
  <Words>1106</Words>
  <Application>Microsoft Office PowerPoint</Application>
  <PresentationFormat>Широкоэкранный</PresentationFormat>
  <Paragraphs>105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Century Gothic</vt:lpstr>
      <vt:lpstr>CIDFont+F2</vt:lpstr>
      <vt:lpstr>CIDFont+F3</vt:lpstr>
      <vt:lpstr>Helvetica Neue</vt:lpstr>
      <vt:lpstr>Lucida Sans Unicode</vt:lpstr>
      <vt:lpstr>Times New Roman</vt:lpstr>
      <vt:lpstr>Tw Cen MT</vt:lpstr>
      <vt:lpstr>Ubuntu</vt:lpstr>
      <vt:lpstr>Wingdings</vt:lpstr>
      <vt:lpstr>Wingdings 3</vt:lpstr>
      <vt:lpstr>Капля</vt:lpstr>
      <vt:lpstr>ТРЕНІНГ РЕЗИЛЬЄНТНОСТІ навчально-наукова лабораторія  кафедри психології ІСТ УУ тренер: маслянікова ірина </vt:lpstr>
      <vt:lpstr>Як плекати у собі резильєнтність та чому це важливо? </vt:lpstr>
      <vt:lpstr>Ось декілька факторів, які впливають на резильєнтність:</vt:lpstr>
      <vt:lpstr>20 найцікавіших фактів з психології,  які допоможуть нам краще розуміти себе та інших</vt:lpstr>
      <vt:lpstr>Презентация PowerPoint</vt:lpstr>
      <vt:lpstr>Презентация PowerPoint</vt:lpstr>
      <vt:lpstr>Як запобігти емоційній напрузі?</vt:lpstr>
      <vt:lpstr>Чому не варто боятись</vt:lpstr>
      <vt:lpstr>Презентация PowerPoint</vt:lpstr>
      <vt:lpstr>Ніколи не забувайте, що кожен з вас є унікальною і неповторною особистістю, вартої любові, поваги і всього найкращого в житті.</vt:lpstr>
      <vt:lpstr>ВПРАВИ НА РЕЛАКСАЦІЮ:</vt:lpstr>
      <vt:lpstr>Продовжить     фразу:    «Дотримуватися  психологічної  рівноваги     мені допоможе...» </vt:lpstr>
      <vt:lpstr>Тибетський тест</vt:lpstr>
      <vt:lpstr>Питання: </vt:lpstr>
      <vt:lpstr>Напишіть по одному слову, з якими у вас асоціюється кожне слово з цього списку:</vt:lpstr>
      <vt:lpstr>3. Подумайте про п’ять найбільш важливих людей для вас. Оберіть для кожного кольору одну з цих людей. Для кожного кольору можна вибрати лише одну людину:</vt:lpstr>
      <vt:lpstr>Ось і все. Тест пройдений! А зараз дивіться результати тесту:</vt:lpstr>
      <vt:lpstr>1. У відповіді на перше питання визначаються ваші життєві пріоритети:</vt:lpstr>
      <vt:lpstr>2. З відповідей на друге питання ви можете дізнатися щось про своє життя, яким ви підсвідомо його бачите.</vt:lpstr>
      <vt:lpstr>3. Ось як розтлумачити кольори, які ви обрали для 5 важливих у вашому житті людей:</vt:lpstr>
      <vt:lpstr>І НА ОСТАНОК…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Масляникова</dc:creator>
  <cp:lastModifiedBy>Ирина Масляникова</cp:lastModifiedBy>
  <cp:revision>9</cp:revision>
  <dcterms:created xsi:type="dcterms:W3CDTF">2022-10-14T13:12:02Z</dcterms:created>
  <dcterms:modified xsi:type="dcterms:W3CDTF">2022-12-10T10:36:47Z</dcterms:modified>
</cp:coreProperties>
</file>