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C96ADF-5B03-43DA-9EBD-BF7522C91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274E11-55D3-40E4-984E-8EA59D522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6DC00F-8B46-4BC1-8D9F-D2CD8381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5D1A-C66E-42AC-846D-953B12B9C7B8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524101-C054-48D6-9E26-1C756052F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76538E-0D39-4C80-8455-C17FE0FD0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F41D-5611-4098-A4D7-46FAFCF5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91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DAD519-D2EB-47F8-8685-8DB4A04E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3FD0ED-5E3D-4CFD-B913-C5162A390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8451E2-951A-41DC-92C6-78545074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5D1A-C66E-42AC-846D-953B12B9C7B8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5E0B7A-F3EA-46A8-A38B-6471A627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22941-0511-4379-99E5-9DE593DD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F41D-5611-4098-A4D7-46FAFCF5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5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856837D-F9F1-4307-8227-F8C752923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2C71F6-54BB-4AC3-A228-0B4C260B2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A7CD15-5B8E-497C-AA43-B2D67FA01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5D1A-C66E-42AC-846D-953B12B9C7B8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56299B-152D-4EED-9910-7D8F559A9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487CD7-27DB-48CE-B9D4-E9C4C463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F41D-5611-4098-A4D7-46FAFCF5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40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CEFE1-3CA9-46BA-893C-23CABFB0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FCF25B-FEEE-4C2F-B7F3-1505CE263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A4CF5A-70A3-49FC-A62E-0773A065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5D1A-C66E-42AC-846D-953B12B9C7B8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39EF61-94E1-4EFE-B96C-C51479D1D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5D62CF-B6D2-49CE-89BE-006CF3F9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F41D-5611-4098-A4D7-46FAFCF5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77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1DAF2-4BBA-4E38-B0F1-F05050C9B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48ADD0-AE1A-42D8-8F26-410C4E53A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BA95C4-13B9-4B02-8B84-FE610CE4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5D1A-C66E-42AC-846D-953B12B9C7B8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778329-A6D1-442B-95F9-77E19937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D8589A-632A-4E7B-A19C-740DD530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F41D-5611-4098-A4D7-46FAFCF5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39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36C1B1-B710-4064-821B-CF6BC05F6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B2AABA-9DC4-40B0-85B5-7AC934D4F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A701D2-4AC7-4A61-A3A2-21857810D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79C9EE-1B5B-4BCC-B520-1E80F2A91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5D1A-C66E-42AC-846D-953B12B9C7B8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476AB8-E7B2-4C1D-BAA8-688E0A5F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01B8B1-75BA-4C7C-885A-A605B08E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F41D-5611-4098-A4D7-46FAFCF5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28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023755-1C70-4270-A8D0-41FBE6627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A1CC2B-16E2-48D4-B73C-499CEF192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C9F3B07-6A16-4C5D-B453-A4F560E9F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A70E5E-7325-4F65-BD19-083217F11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A03020F-19BE-4351-BE96-EABECF885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AE9D43C-005F-4FD5-875B-22ADD144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5D1A-C66E-42AC-846D-953B12B9C7B8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FEFDEF-E5DE-4A5B-96E9-C656FAC70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C2179C-9B78-48B5-8410-DCE4D594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F41D-5611-4098-A4D7-46FAFCF5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60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B5FD1-0AB9-4CCB-8261-72E2E6938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5F4A8FF-C913-4197-BFE8-7DD2898B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5D1A-C66E-42AC-846D-953B12B9C7B8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6CD3AD-199A-400C-806E-1EBC0D46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1C5655-8C91-40E5-942E-88C08DC3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F41D-5611-4098-A4D7-46FAFCF5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99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42EB9A-1DDB-4854-9175-12830606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5D1A-C66E-42AC-846D-953B12B9C7B8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290572-4776-412D-8ED8-9F29406F1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3DCCC3-1D19-496B-9EEE-A0A0A5A3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F41D-5611-4098-A4D7-46FAFCF5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37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72CC7-045A-473E-ACB3-6421989B2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D72F85-B03C-4AF9-83AF-C0B4FFA33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9AB931-F0C4-48EA-BE2E-4BD64672A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2EC55B-2E1B-43D8-91A6-D22776590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5D1A-C66E-42AC-846D-953B12B9C7B8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7D5C88-20D0-40EC-A6C1-82F7FF34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7E3539-C779-42A6-9AB8-BCD88A66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F41D-5611-4098-A4D7-46FAFCF5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75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645009-34B4-4601-9F37-079B8E363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FFB49A8-22BF-463A-91D3-C66BE7126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FE15E6-5375-4850-B272-D5AC545A5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9B7C44-44AF-48B4-AE7E-B03E1E246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5D1A-C66E-42AC-846D-953B12B9C7B8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0F7078-5B99-44F1-8A65-417B850D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576B83-7B9B-4B5A-8D88-7768C532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F41D-5611-4098-A4D7-46FAFCF5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7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F4980C-6EBB-4E35-BA71-16EBF27C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A4E16B-01AF-4D2B-876F-903FF04B6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808D88-F91A-4DA2-8290-6CEEFB09CE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25D1A-C66E-42AC-846D-953B12B9C7B8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D05206-FCF5-4EDF-B5AC-E177AB2235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C7FFD6-0DA8-4DBC-A367-EFD4CE44B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8F41D-5611-4098-A4D7-46FAFCF5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3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F1F0C-6C82-45F0-85CA-99C735E168A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uk-UA" sz="3600" b="1" i="1" dirty="0">
                <a:solidFill>
                  <a:schemeClr val="bg1"/>
                </a:solidFill>
              </a:rPr>
              <a:t>Тема № 5.</a:t>
            </a:r>
            <a:br>
              <a:rPr lang="uk-UA" sz="3600" b="1" i="1" dirty="0">
                <a:solidFill>
                  <a:schemeClr val="bg1"/>
                </a:solidFill>
              </a:rPr>
            </a:br>
            <a:r>
              <a:rPr lang="uk-UA" sz="3600" b="1" i="1" dirty="0">
                <a:solidFill>
                  <a:schemeClr val="bg1"/>
                </a:solidFill>
              </a:rPr>
              <a:t>Судові витрати. Судові виклики і повідомлення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2F159F-50BF-4891-BDA7-43FBF5C57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/>
              <a:t>План:</a:t>
            </a:r>
          </a:p>
          <a:p>
            <a:r>
              <a:rPr lang="ru-RU" dirty="0" err="1"/>
              <a:t>Повідомлення</a:t>
            </a:r>
            <a:r>
              <a:rPr lang="ru-RU" dirty="0"/>
              <a:t> і </a:t>
            </a:r>
            <a:r>
              <a:rPr lang="ru-RU" dirty="0" err="1"/>
              <a:t>виклики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судом</a:t>
            </a:r>
          </a:p>
          <a:p>
            <a:r>
              <a:rPr lang="uk-UA" dirty="0"/>
              <a:t>С</a:t>
            </a:r>
            <a:r>
              <a:rPr lang="ru-RU" dirty="0" err="1"/>
              <a:t>удові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endParaRPr lang="ru-RU" dirty="0"/>
          </a:p>
          <a:p>
            <a:r>
              <a:rPr lang="uk-UA" dirty="0"/>
              <a:t>Р</a:t>
            </a:r>
            <a:r>
              <a:rPr lang="ru-RU" dirty="0" err="1"/>
              <a:t>озмір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endParaRPr lang="ru-RU" dirty="0"/>
          </a:p>
          <a:p>
            <a:r>
              <a:rPr lang="uk-UA" dirty="0"/>
              <a:t>Р</a:t>
            </a:r>
            <a:r>
              <a:rPr lang="ru-RU" dirty="0" err="1"/>
              <a:t>озподіл</a:t>
            </a:r>
            <a:r>
              <a:rPr lang="ru-RU" dirty="0"/>
              <a:t> судового </a:t>
            </a:r>
            <a:r>
              <a:rPr lang="ru-RU"/>
              <a:t>збору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208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ABFBE-85B1-49D5-A936-5D996422D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625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Об'єкти</a:t>
            </a:r>
            <a:r>
              <a:rPr lang="ru-RU" sz="3200" b="1" i="1" dirty="0"/>
              <a:t> </a:t>
            </a:r>
            <a:r>
              <a:rPr lang="ru-RU" sz="3200" b="1" i="1" dirty="0" err="1"/>
              <a:t>справляння</a:t>
            </a:r>
            <a:r>
              <a:rPr lang="ru-RU" sz="3200" b="1" i="1" dirty="0"/>
              <a:t> судового </a:t>
            </a:r>
            <a:r>
              <a:rPr lang="ru-RU" sz="3200" b="1" i="1" dirty="0" err="1"/>
              <a:t>збору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FE5AA2-149A-4C36-91EF-A70ECDC43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47750"/>
            <a:ext cx="5181600" cy="512921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 </a:t>
            </a:r>
            <a:r>
              <a:rPr lang="ru-RU" b="1" i="1" dirty="0" err="1">
                <a:solidFill>
                  <a:srgbClr val="FF0000"/>
                </a:solidFill>
              </a:rPr>
              <a:t>Судовий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збір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справляється</a:t>
            </a:r>
            <a:r>
              <a:rPr lang="ru-RU" b="1" i="1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/>
              <a:t>за </a:t>
            </a:r>
            <a:r>
              <a:rPr lang="ru-RU" dirty="0" err="1"/>
              <a:t>подання</a:t>
            </a:r>
            <a:r>
              <a:rPr lang="ru-RU" dirty="0"/>
              <a:t> до суду </a:t>
            </a:r>
            <a:r>
              <a:rPr lang="ru-RU" dirty="0" err="1"/>
              <a:t>позовної</a:t>
            </a:r>
            <a:r>
              <a:rPr lang="ru-RU" dirty="0"/>
              <a:t> заяви та </a:t>
            </a:r>
            <a:r>
              <a:rPr lang="ru-RU" dirty="0" err="1"/>
              <a:t>іншої</a:t>
            </a:r>
            <a:r>
              <a:rPr lang="ru-RU" dirty="0"/>
              <a:t> заяви, </a:t>
            </a:r>
            <a:r>
              <a:rPr lang="ru-RU" dirty="0" err="1"/>
              <a:t>передбаченої</a:t>
            </a:r>
            <a:r>
              <a:rPr lang="ru-RU" dirty="0"/>
              <a:t> </a:t>
            </a:r>
            <a:r>
              <a:rPr lang="ru-RU" dirty="0" err="1"/>
              <a:t>процесуальним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;</a:t>
            </a:r>
          </a:p>
          <a:p>
            <a:r>
              <a:rPr lang="ru-RU" dirty="0"/>
              <a:t>за </a:t>
            </a:r>
            <a:r>
              <a:rPr lang="ru-RU" dirty="0" err="1"/>
              <a:t>подання</a:t>
            </a:r>
            <a:r>
              <a:rPr lang="ru-RU" dirty="0"/>
              <a:t> до суду </a:t>
            </a:r>
            <a:r>
              <a:rPr lang="ru-RU" dirty="0" err="1"/>
              <a:t>апеляційної</a:t>
            </a:r>
            <a:r>
              <a:rPr lang="ru-RU" dirty="0"/>
              <a:t> і </a:t>
            </a:r>
            <a:r>
              <a:rPr lang="ru-RU" dirty="0" err="1"/>
              <a:t>касаційної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 на </a:t>
            </a:r>
            <a:r>
              <a:rPr lang="ru-RU" dirty="0" err="1"/>
              <a:t>судові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заяви про перегляд судового </a:t>
            </a:r>
            <a:r>
              <a:rPr lang="ru-RU" dirty="0" err="1"/>
              <a:t>рішення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нововиявленими</a:t>
            </a:r>
            <a:r>
              <a:rPr lang="ru-RU" dirty="0"/>
              <a:t> </a:t>
            </a:r>
            <a:r>
              <a:rPr lang="ru-RU" dirty="0" err="1"/>
              <a:t>обставинами</a:t>
            </a:r>
            <a:r>
              <a:rPr lang="ru-RU" dirty="0"/>
              <a:t>, заяви про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третейського</a:t>
            </a:r>
            <a:r>
              <a:rPr lang="ru-RU" dirty="0"/>
              <a:t> суду, заяви про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виконавчого</a:t>
            </a:r>
            <a:r>
              <a:rPr lang="ru-RU" dirty="0"/>
              <a:t> документа на </a:t>
            </a:r>
            <a:r>
              <a:rPr lang="ru-RU" dirty="0" err="1"/>
              <a:t>примусове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третейського</a:t>
            </a:r>
            <a:r>
              <a:rPr lang="ru-RU" dirty="0"/>
              <a:t> суду та заяви про перегляд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Верховним</a:t>
            </a:r>
            <a:r>
              <a:rPr lang="ru-RU" dirty="0"/>
              <a:t> Судом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за </a:t>
            </a:r>
            <a:r>
              <a:rPr lang="ru-RU" dirty="0" err="1"/>
              <a:t>видачу</a:t>
            </a:r>
            <a:r>
              <a:rPr lang="ru-RU" dirty="0"/>
              <a:t> судами </a:t>
            </a:r>
            <a:r>
              <a:rPr lang="ru-RU" dirty="0" err="1"/>
              <a:t>документів</a:t>
            </a:r>
            <a:r>
              <a:rPr lang="ru-RU" dirty="0"/>
              <a:t>;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ухвалення</a:t>
            </a:r>
            <a:r>
              <a:rPr lang="ru-RU" dirty="0"/>
              <a:t> судового </a:t>
            </a:r>
            <a:r>
              <a:rPr lang="ru-RU" dirty="0" err="1"/>
              <a:t>рішення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F9C6EB-813D-452D-B5C1-3561B7287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47750"/>
            <a:ext cx="5181600" cy="5129213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err="1">
                <a:solidFill>
                  <a:srgbClr val="00B050"/>
                </a:solidFill>
              </a:rPr>
              <a:t>Судовий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збір</a:t>
            </a:r>
            <a:r>
              <a:rPr lang="ru-RU" b="1" i="1" dirty="0">
                <a:solidFill>
                  <a:srgbClr val="00B050"/>
                </a:solidFill>
              </a:rPr>
              <a:t> не </a:t>
            </a:r>
            <a:r>
              <a:rPr lang="ru-RU" b="1" i="1" dirty="0" err="1">
                <a:solidFill>
                  <a:srgbClr val="00B050"/>
                </a:solidFill>
              </a:rPr>
              <a:t>справляється</a:t>
            </a:r>
            <a:r>
              <a:rPr lang="ru-RU" b="1" i="1" dirty="0">
                <a:solidFill>
                  <a:srgbClr val="00B050"/>
                </a:solidFill>
              </a:rPr>
              <a:t> за </a:t>
            </a:r>
            <a:r>
              <a:rPr lang="ru-RU" b="1" i="1" dirty="0" err="1">
                <a:solidFill>
                  <a:srgbClr val="00B050"/>
                </a:solidFill>
              </a:rPr>
              <a:t>подання</a:t>
            </a:r>
            <a:r>
              <a:rPr lang="ru-RU" b="1" i="1" dirty="0">
                <a:solidFill>
                  <a:srgbClr val="00B050"/>
                </a:solidFill>
              </a:rPr>
              <a:t>:</a:t>
            </a:r>
          </a:p>
          <a:p>
            <a:r>
              <a:rPr lang="ru-RU" dirty="0"/>
              <a:t>заяви про перегляд </a:t>
            </a:r>
            <a:r>
              <a:rPr lang="ru-RU" dirty="0" err="1"/>
              <a:t>Верховним</a:t>
            </a:r>
            <a:r>
              <a:rPr lang="ru-RU" dirty="0"/>
              <a:t> Судом </a:t>
            </a:r>
            <a:r>
              <a:rPr lang="ru-RU" dirty="0" err="1"/>
              <a:t>України</a:t>
            </a:r>
            <a:r>
              <a:rPr lang="ru-RU" dirty="0"/>
              <a:t> судового </a:t>
            </a:r>
            <a:r>
              <a:rPr lang="ru-RU" dirty="0" err="1"/>
              <a:t>рішення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міжнародною</a:t>
            </a:r>
            <a:r>
              <a:rPr lang="ru-RU" dirty="0"/>
              <a:t> судовою </a:t>
            </a:r>
            <a:r>
              <a:rPr lang="ru-RU" dirty="0" err="1"/>
              <a:t>установою</a:t>
            </a:r>
            <a:r>
              <a:rPr lang="ru-RU" dirty="0"/>
              <a:t>, </a:t>
            </a:r>
            <a:r>
              <a:rPr lang="ru-RU" dirty="0" err="1"/>
              <a:t>юрисдикція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визнана</a:t>
            </a:r>
            <a:r>
              <a:rPr lang="ru-RU" dirty="0"/>
              <a:t> </a:t>
            </a:r>
            <a:r>
              <a:rPr lang="ru-RU" dirty="0" err="1"/>
              <a:t>Україною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Україною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 при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судом;</a:t>
            </a:r>
          </a:p>
          <a:p>
            <a:r>
              <a:rPr lang="ru-RU" dirty="0"/>
              <a:t> заяви про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способу, порядку і строку </a:t>
            </a:r>
            <a:r>
              <a:rPr lang="ru-RU" dirty="0" err="1"/>
              <a:t>виконання</a:t>
            </a:r>
            <a:r>
              <a:rPr lang="ru-RU" dirty="0"/>
              <a:t> судового </a:t>
            </a:r>
            <a:r>
              <a:rPr lang="ru-RU" dirty="0" err="1"/>
              <a:t>рішення</a:t>
            </a:r>
            <a:r>
              <a:rPr lang="ru-RU" dirty="0"/>
              <a:t>;</a:t>
            </a:r>
          </a:p>
          <a:p>
            <a:r>
              <a:rPr lang="ru-RU" dirty="0"/>
              <a:t>заяви про поворот </a:t>
            </a:r>
            <a:r>
              <a:rPr lang="ru-RU" dirty="0" err="1"/>
              <a:t>виконання</a:t>
            </a:r>
            <a:r>
              <a:rPr lang="ru-RU" dirty="0"/>
              <a:t> судового </a:t>
            </a:r>
            <a:r>
              <a:rPr lang="ru-RU" dirty="0" err="1"/>
              <a:t>рішення</a:t>
            </a:r>
            <a:r>
              <a:rPr lang="ru-RU" dirty="0"/>
              <a:t>;</a:t>
            </a:r>
          </a:p>
          <a:p>
            <a:r>
              <a:rPr lang="ru-RU" dirty="0"/>
              <a:t> заяви про </a:t>
            </a:r>
            <a:r>
              <a:rPr lang="ru-RU" dirty="0" err="1"/>
              <a:t>винесення</a:t>
            </a:r>
            <a:r>
              <a:rPr lang="ru-RU" dirty="0"/>
              <a:t> </a:t>
            </a:r>
            <a:r>
              <a:rPr lang="ru-RU" dirty="0" err="1"/>
              <a:t>додаткового</a:t>
            </a:r>
            <a:r>
              <a:rPr lang="ru-RU" dirty="0"/>
              <a:t> судового </a:t>
            </a:r>
            <a:r>
              <a:rPr lang="ru-RU" dirty="0" err="1"/>
              <a:t>рішення</a:t>
            </a:r>
            <a:r>
              <a:rPr lang="ru-RU" dirty="0"/>
              <a:t>;</a:t>
            </a:r>
          </a:p>
          <a:p>
            <a:r>
              <a:rPr lang="ru-RU" dirty="0"/>
              <a:t>заяви про </a:t>
            </a:r>
            <a:r>
              <a:rPr lang="ru-RU" dirty="0" err="1"/>
              <a:t>розірвання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 з особою, </a:t>
            </a:r>
            <a:r>
              <a:rPr lang="ru-RU" dirty="0" err="1"/>
              <a:t>визнаною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 </a:t>
            </a:r>
            <a:r>
              <a:rPr lang="ru-RU" dirty="0" err="1"/>
              <a:t>безвісно</a:t>
            </a:r>
            <a:r>
              <a:rPr lang="ru-RU" dirty="0"/>
              <a:t> </a:t>
            </a:r>
            <a:r>
              <a:rPr lang="ru-RU" dirty="0" err="1"/>
              <a:t>відсутньою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328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29130-239A-4CC9-B922-BA0296201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53650" cy="84455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Судовий</a:t>
            </a:r>
            <a:r>
              <a:rPr lang="ru-RU" sz="3200" b="1" i="1" dirty="0"/>
              <a:t> </a:t>
            </a:r>
            <a:r>
              <a:rPr lang="ru-RU" sz="3200" b="1" i="1" dirty="0" err="1"/>
              <a:t>збір</a:t>
            </a:r>
            <a:r>
              <a:rPr lang="ru-RU" sz="3200" b="1" i="1" dirty="0"/>
              <a:t> не </a:t>
            </a:r>
            <a:r>
              <a:rPr lang="ru-RU" sz="3200" b="1" i="1" dirty="0" err="1"/>
              <a:t>справляється</a:t>
            </a:r>
            <a:r>
              <a:rPr lang="ru-RU" sz="3200" b="1" i="1" dirty="0"/>
              <a:t> за </a:t>
            </a:r>
            <a:r>
              <a:rPr lang="ru-RU" sz="3200" b="1" i="1" dirty="0" err="1"/>
              <a:t>подання</a:t>
            </a:r>
            <a:r>
              <a:rPr lang="ru-RU" sz="3200" b="1" i="1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32DD3E-465C-4099-82D1-9E7233C24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 заяви про </a:t>
            </a:r>
            <a:r>
              <a:rPr lang="ru-RU" dirty="0" err="1"/>
              <a:t>встановлення</a:t>
            </a:r>
            <a:r>
              <a:rPr lang="ru-RU" dirty="0"/>
              <a:t> факту </a:t>
            </a:r>
            <a:r>
              <a:rPr lang="ru-RU" dirty="0" err="1"/>
              <a:t>каліцтва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для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пенсії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за </a:t>
            </a:r>
            <a:r>
              <a:rPr lang="ru-RU" dirty="0" err="1"/>
              <a:t>загальнообов'язковим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страхуванням</a:t>
            </a:r>
            <a:r>
              <a:rPr lang="ru-RU" dirty="0"/>
              <a:t>;</a:t>
            </a:r>
          </a:p>
          <a:p>
            <a:r>
              <a:rPr lang="ru-RU" dirty="0"/>
              <a:t>заяви про </a:t>
            </a:r>
            <a:r>
              <a:rPr lang="ru-RU" dirty="0" err="1"/>
              <a:t>встановлення</a:t>
            </a:r>
            <a:r>
              <a:rPr lang="ru-RU" dirty="0"/>
              <a:t> факту </a:t>
            </a:r>
            <a:r>
              <a:rPr lang="ru-RU" dirty="0" err="1"/>
              <a:t>смерті</a:t>
            </a:r>
            <a:r>
              <a:rPr lang="ru-RU" dirty="0"/>
              <a:t> особи, яка пропала </a:t>
            </a:r>
            <a:r>
              <a:rPr lang="ru-RU" dirty="0" err="1"/>
              <a:t>безвісти</a:t>
            </a:r>
            <a:r>
              <a:rPr lang="ru-RU" dirty="0"/>
              <a:t> за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загрожували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смертю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загиблою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нещасного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надзвичайних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техногенного та природного характеру;</a:t>
            </a:r>
          </a:p>
          <a:p>
            <a:r>
              <a:rPr lang="ru-RU" dirty="0"/>
              <a:t>заяви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психіатричної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в </a:t>
            </a:r>
            <a:r>
              <a:rPr lang="ru-RU" dirty="0" err="1"/>
              <a:t>примусовому</a:t>
            </a:r>
            <a:r>
              <a:rPr lang="ru-RU" dirty="0"/>
              <a:t> порядку;</a:t>
            </a:r>
          </a:p>
          <a:p>
            <a:r>
              <a:rPr lang="ru-RU" dirty="0"/>
              <a:t> заяви про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госпіталізацію</a:t>
            </a:r>
            <a:r>
              <a:rPr lang="ru-RU" dirty="0"/>
              <a:t> до </a:t>
            </a:r>
            <a:r>
              <a:rPr lang="ru-RU" dirty="0" err="1"/>
              <a:t>протитуберкульозного</a:t>
            </a:r>
            <a:r>
              <a:rPr lang="ru-RU" dirty="0"/>
              <a:t> закладу;</a:t>
            </a:r>
          </a:p>
          <a:p>
            <a:r>
              <a:rPr lang="ru-RU" dirty="0"/>
              <a:t> заяви про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обмежувального</a:t>
            </a:r>
            <a:r>
              <a:rPr lang="ru-RU" dirty="0"/>
              <a:t> </a:t>
            </a:r>
            <a:r>
              <a:rPr lang="ru-RU" dirty="0" err="1"/>
              <a:t>припису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заяви про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заподіяної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незаконними</a:t>
            </a:r>
            <a:r>
              <a:rPr lang="ru-RU" dirty="0"/>
              <a:t> </a:t>
            </a:r>
            <a:r>
              <a:rPr lang="ru-RU" dirty="0" err="1"/>
              <a:t>рішеннями</a:t>
            </a:r>
            <a:r>
              <a:rPr lang="ru-RU" dirty="0"/>
              <a:t>, </a:t>
            </a:r>
            <a:r>
              <a:rPr lang="ru-RU" dirty="0" err="1"/>
              <a:t>діями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бездіяльністю</a:t>
            </a:r>
            <a:r>
              <a:rPr lang="ru-RU" dirty="0"/>
              <a:t> органу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органу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службовою</a:t>
            </a:r>
            <a:r>
              <a:rPr lang="ru-RU" dirty="0"/>
              <a:t> особою, а так само </a:t>
            </a:r>
            <a:r>
              <a:rPr lang="ru-RU" dirty="0" err="1"/>
              <a:t>незаконними</a:t>
            </a:r>
            <a:r>
              <a:rPr lang="ru-RU" dirty="0"/>
              <a:t> </a:t>
            </a:r>
            <a:r>
              <a:rPr lang="ru-RU" dirty="0" err="1"/>
              <a:t>рішеннями</a:t>
            </a:r>
            <a:r>
              <a:rPr lang="ru-RU" dirty="0"/>
              <a:t>, </a:t>
            </a:r>
            <a:r>
              <a:rPr lang="ru-RU" dirty="0" err="1"/>
              <a:t>діями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бездіяльністю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оперативно-</a:t>
            </a:r>
            <a:r>
              <a:rPr lang="ru-RU" dirty="0" err="1"/>
              <a:t>розшукову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досудового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, </a:t>
            </a:r>
            <a:r>
              <a:rPr lang="ru-RU" dirty="0" err="1"/>
              <a:t>прокуратури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суду;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214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E83833-9B4B-4B56-8212-83BAFBCC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Судовий</a:t>
            </a:r>
            <a:r>
              <a:rPr lang="ru-RU" sz="3200" b="1" i="1" dirty="0"/>
              <a:t> </a:t>
            </a:r>
            <a:r>
              <a:rPr lang="ru-RU" sz="3200" b="1" i="1" dirty="0" err="1"/>
              <a:t>збір</a:t>
            </a:r>
            <a:r>
              <a:rPr lang="ru-RU" sz="3200" b="1" i="1" dirty="0"/>
              <a:t> не </a:t>
            </a:r>
            <a:r>
              <a:rPr lang="ru-RU" sz="3200" b="1" i="1" dirty="0" err="1"/>
              <a:t>справляється</a:t>
            </a:r>
            <a:r>
              <a:rPr lang="ru-RU" sz="3200" b="1" i="1" dirty="0"/>
              <a:t> за </a:t>
            </a:r>
            <a:r>
              <a:rPr lang="ru-RU" sz="3200" b="1" i="1" dirty="0" err="1"/>
              <a:t>подання</a:t>
            </a:r>
            <a:r>
              <a:rPr lang="ru-RU" sz="3200" b="1" i="1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2A394-6D34-496F-9C24-FBCD3F750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482441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заяви, </a:t>
            </a:r>
            <a:r>
              <a:rPr lang="ru-RU" dirty="0" err="1"/>
              <a:t>апеляційної</a:t>
            </a:r>
            <a:r>
              <a:rPr lang="ru-RU" dirty="0"/>
              <a:t> та </a:t>
            </a:r>
            <a:r>
              <a:rPr lang="ru-RU" dirty="0" err="1"/>
              <a:t>касаційної</a:t>
            </a:r>
            <a:r>
              <a:rPr lang="ru-RU" dirty="0"/>
              <a:t> </a:t>
            </a:r>
            <a:r>
              <a:rPr lang="ru-RU" dirty="0" err="1"/>
              <a:t>скарги</a:t>
            </a:r>
            <a:r>
              <a:rPr lang="ru-RU" dirty="0"/>
              <a:t> про </a:t>
            </a:r>
            <a:r>
              <a:rPr lang="ru-RU" dirty="0" err="1"/>
              <a:t>захист</a:t>
            </a:r>
            <a:r>
              <a:rPr lang="ru-RU" dirty="0"/>
              <a:t> прав </a:t>
            </a:r>
            <a:r>
              <a:rPr lang="ru-RU" dirty="0" err="1"/>
              <a:t>малолітніх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неповнолітніх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і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суду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міжнародного</a:t>
            </a:r>
            <a:r>
              <a:rPr lang="ru-RU" dirty="0"/>
              <a:t> договору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згоду</a:t>
            </a:r>
            <a:r>
              <a:rPr lang="ru-RU" dirty="0"/>
              <a:t> на </a:t>
            </a:r>
            <a:r>
              <a:rPr lang="ru-RU" dirty="0" err="1"/>
              <a:t>обов’язковість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надано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яким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плату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звернення</a:t>
            </a:r>
            <a:r>
              <a:rPr lang="ru-RU" dirty="0"/>
              <a:t> до суду,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апеляційної</a:t>
            </a:r>
            <a:r>
              <a:rPr lang="ru-RU" dirty="0"/>
              <a:t> та </a:t>
            </a:r>
            <a:r>
              <a:rPr lang="ru-RU" dirty="0" err="1"/>
              <a:t>касаційної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 у таких справах;</a:t>
            </a:r>
          </a:p>
          <a:p>
            <a:r>
              <a:rPr lang="ru-RU" dirty="0"/>
              <a:t> заяви про </a:t>
            </a:r>
            <a:r>
              <a:rPr lang="ru-RU" dirty="0" err="1"/>
              <a:t>встановлення</a:t>
            </a:r>
            <a:r>
              <a:rPr lang="ru-RU" dirty="0"/>
              <a:t> факту </a:t>
            </a:r>
            <a:r>
              <a:rPr lang="ru-RU" dirty="0" err="1"/>
              <a:t>смерті</a:t>
            </a:r>
            <a:r>
              <a:rPr lang="ru-RU" dirty="0"/>
              <a:t> особи, яка </a:t>
            </a:r>
            <a:r>
              <a:rPr lang="ru-RU" dirty="0" err="1"/>
              <a:t>загинула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пропала </a:t>
            </a:r>
            <a:r>
              <a:rPr lang="ru-RU" dirty="0" err="1"/>
              <a:t>безвісти</a:t>
            </a:r>
            <a:r>
              <a:rPr lang="ru-RU" dirty="0"/>
              <a:t> в районах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воєнних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антитерористичних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та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і оборони, </a:t>
            </a:r>
            <a:r>
              <a:rPr lang="ru-RU" dirty="0" err="1"/>
              <a:t>відсічі</a:t>
            </a:r>
            <a:r>
              <a:rPr lang="ru-RU" dirty="0"/>
              <a:t> і </a:t>
            </a:r>
            <a:r>
              <a:rPr lang="ru-RU" dirty="0" err="1"/>
              <a:t>стримування</a:t>
            </a:r>
            <a:r>
              <a:rPr lang="ru-RU" dirty="0"/>
              <a:t> </a:t>
            </a:r>
            <a:r>
              <a:rPr lang="ru-RU" dirty="0" err="1"/>
              <a:t>збройної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 у </a:t>
            </a:r>
            <a:r>
              <a:rPr lang="ru-RU" dirty="0" err="1"/>
              <a:t>Донецькій</a:t>
            </a:r>
            <a:r>
              <a:rPr lang="ru-RU" dirty="0"/>
              <a:t> та </a:t>
            </a:r>
            <a:r>
              <a:rPr lang="ru-RU" dirty="0" err="1"/>
              <a:t>Луганській</a:t>
            </a:r>
            <a:r>
              <a:rPr lang="ru-RU" dirty="0"/>
              <a:t> областях;</a:t>
            </a:r>
          </a:p>
          <a:p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заяви у справах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необґрунтованими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в </a:t>
            </a:r>
            <a:r>
              <a:rPr lang="ru-RU" dirty="0" err="1"/>
              <a:t>дохід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заяви, </a:t>
            </a:r>
            <a:r>
              <a:rPr lang="ru-RU" dirty="0" err="1"/>
              <a:t>апеляційної</a:t>
            </a:r>
            <a:r>
              <a:rPr lang="ru-RU" dirty="0"/>
              <a:t> </a:t>
            </a:r>
            <a:r>
              <a:rPr lang="ru-RU" dirty="0" err="1"/>
              <a:t>скарги</a:t>
            </a:r>
            <a:r>
              <a:rPr lang="ru-RU" dirty="0"/>
              <a:t> у справах про </a:t>
            </a:r>
            <a:r>
              <a:rPr lang="ru-RU" dirty="0" err="1"/>
              <a:t>тимчасове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права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виїзд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заяви, </a:t>
            </a:r>
            <a:r>
              <a:rPr lang="ru-RU" dirty="0" err="1"/>
              <a:t>апеляційної</a:t>
            </a:r>
            <a:r>
              <a:rPr lang="ru-RU" dirty="0"/>
              <a:t> </a:t>
            </a:r>
            <a:r>
              <a:rPr lang="ru-RU" dirty="0" err="1"/>
              <a:t>скарги</a:t>
            </a:r>
            <a:r>
              <a:rPr lang="ru-RU" dirty="0"/>
              <a:t> у справах про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, </a:t>
            </a:r>
            <a:r>
              <a:rPr lang="ru-RU" dirty="0" err="1"/>
              <a:t>анулювання</a:t>
            </a:r>
            <a:r>
              <a:rPr lang="ru-RU" dirty="0"/>
              <a:t> </a:t>
            </a:r>
            <a:r>
              <a:rPr lang="ru-RU" dirty="0" err="1"/>
              <a:t>реєстраційного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289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2E2EF-B8B8-4484-B53F-97C389CEAA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Розміри</a:t>
            </a:r>
            <a:r>
              <a:rPr lang="ru-RU" sz="3200" b="1" i="1" dirty="0"/>
              <a:t> ставок судового </a:t>
            </a:r>
            <a:r>
              <a:rPr lang="ru-RU" sz="3200" b="1" i="1" dirty="0" err="1"/>
              <a:t>збору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B7BE5D-F312-4B66-8821-094B62DFD85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Судовий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збір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справляється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відповідному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розмірі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прожиткового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мінімуму</a:t>
            </a:r>
            <a:r>
              <a:rPr lang="ru-RU" dirty="0">
                <a:solidFill>
                  <a:schemeClr val="bg1"/>
                </a:solidFill>
              </a:rPr>
              <a:t> для </a:t>
            </a:r>
            <a:r>
              <a:rPr lang="ru-RU" dirty="0" err="1">
                <a:solidFill>
                  <a:schemeClr val="bg1"/>
                </a:solidFill>
              </a:rPr>
              <a:t>працездатних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осіб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встановленого</a:t>
            </a:r>
            <a:r>
              <a:rPr lang="ru-RU" dirty="0">
                <a:solidFill>
                  <a:schemeClr val="bg1"/>
                </a:solidFill>
              </a:rPr>
              <a:t> законом на 1 </a:t>
            </a:r>
            <a:r>
              <a:rPr lang="ru-RU" dirty="0" err="1">
                <a:solidFill>
                  <a:schemeClr val="bg1"/>
                </a:solidFill>
              </a:rPr>
              <a:t>січня</a:t>
            </a:r>
            <a:r>
              <a:rPr lang="ru-RU" dirty="0">
                <a:solidFill>
                  <a:schemeClr val="bg1"/>
                </a:solidFill>
              </a:rPr>
              <a:t> календарного року, в </a:t>
            </a:r>
            <a:r>
              <a:rPr lang="ru-RU" dirty="0" err="1">
                <a:solidFill>
                  <a:schemeClr val="bg1"/>
                </a:solidFill>
              </a:rPr>
              <a:t>якому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відповідна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заява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або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скарга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подається</a:t>
            </a:r>
            <a:r>
              <a:rPr lang="ru-RU" dirty="0">
                <a:solidFill>
                  <a:schemeClr val="bg1"/>
                </a:solidFill>
              </a:rPr>
              <a:t> до суду, - у </a:t>
            </a:r>
            <a:r>
              <a:rPr lang="ru-RU" dirty="0" err="1">
                <a:solidFill>
                  <a:schemeClr val="bg1"/>
                </a:solidFill>
              </a:rPr>
              <a:t>відсотковому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співвідношенні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ціни</a:t>
            </a:r>
            <a:r>
              <a:rPr lang="ru-RU" dirty="0">
                <a:solidFill>
                  <a:schemeClr val="bg1"/>
                </a:solidFill>
              </a:rPr>
              <a:t> позову та у </a:t>
            </a:r>
            <a:r>
              <a:rPr lang="ru-RU" dirty="0" err="1">
                <a:solidFill>
                  <a:schemeClr val="bg1"/>
                </a:solidFill>
              </a:rPr>
              <a:t>фіксованому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розмірі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6080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895D00-D538-49B7-9763-5A7A7AC4F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077450" cy="70167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Ставки судового </a:t>
            </a:r>
            <a:r>
              <a:rPr lang="ru-RU" sz="2800" b="1" i="1" dirty="0" err="1">
                <a:solidFill>
                  <a:srgbClr val="0070C0"/>
                </a:solidFill>
              </a:rPr>
              <a:t>збору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err="1">
                <a:solidFill>
                  <a:srgbClr val="0070C0"/>
                </a:solidFill>
              </a:rPr>
              <a:t>встановлюються</a:t>
            </a:r>
            <a:r>
              <a:rPr lang="ru-RU" sz="2800" b="1" i="1" dirty="0">
                <a:solidFill>
                  <a:srgbClr val="0070C0"/>
                </a:solidFill>
              </a:rPr>
              <a:t> у таких </a:t>
            </a:r>
            <a:r>
              <a:rPr lang="ru-RU" sz="2800" b="1" i="1" dirty="0" err="1">
                <a:solidFill>
                  <a:srgbClr val="0070C0"/>
                </a:solidFill>
              </a:rPr>
              <a:t>розмірах</a:t>
            </a:r>
            <a:r>
              <a:rPr lang="ru-RU" sz="2800" b="1" i="1" dirty="0">
                <a:solidFill>
                  <a:srgbClr val="0070C0"/>
                </a:solidFill>
              </a:rPr>
              <a:t>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D8756F4-1D68-447B-B3B9-1FA6A788A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38786"/>
              </p:ext>
            </p:extLst>
          </p:nvPr>
        </p:nvGraphicFramePr>
        <p:xfrm>
          <a:off x="152400" y="1190625"/>
          <a:ext cx="11706225" cy="4910502"/>
        </p:xfrm>
        <a:graphic>
          <a:graphicData uri="http://schemas.openxmlformats.org/drawingml/2006/table">
            <a:tbl>
              <a:tblPr/>
              <a:tblGrid>
                <a:gridCol w="5503455">
                  <a:extLst>
                    <a:ext uri="{9D8B030D-6E8A-4147-A177-3AD203B41FA5}">
                      <a16:colId xmlns:a16="http://schemas.microsoft.com/office/drawing/2014/main" val="607239536"/>
                    </a:ext>
                  </a:extLst>
                </a:gridCol>
                <a:gridCol w="6202770">
                  <a:extLst>
                    <a:ext uri="{9D8B030D-6E8A-4147-A177-3AD203B41FA5}">
                      <a16:colId xmlns:a16="http://schemas.microsoft.com/office/drawing/2014/main" val="1684755546"/>
                    </a:ext>
                  </a:extLst>
                </a:gridCol>
              </a:tblGrid>
              <a:tr h="52056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1" dirty="0">
                          <a:solidFill>
                            <a:srgbClr val="FF0000"/>
                          </a:solidFill>
                          <a:effectLst/>
                        </a:rPr>
                        <a:t>За </a:t>
                      </a:r>
                      <a:r>
                        <a:rPr lang="ru-RU" sz="1800" b="1" i="1" dirty="0" err="1">
                          <a:solidFill>
                            <a:srgbClr val="FF0000"/>
                          </a:solidFill>
                          <a:effectLst/>
                        </a:rPr>
                        <a:t>подання</a:t>
                      </a:r>
                      <a:r>
                        <a:rPr lang="ru-RU" sz="1800" b="1" i="1" dirty="0">
                          <a:solidFill>
                            <a:srgbClr val="FF0000"/>
                          </a:solidFill>
                          <a:effectLst/>
                        </a:rPr>
                        <a:t> до </a:t>
                      </a:r>
                      <a:r>
                        <a:rPr lang="ru-RU" sz="1800" b="1" i="1" dirty="0" err="1">
                          <a:solidFill>
                            <a:srgbClr val="FF0000"/>
                          </a:solidFill>
                          <a:effectLst/>
                        </a:rPr>
                        <a:t>господарського</a:t>
                      </a:r>
                      <a:r>
                        <a:rPr lang="ru-RU" sz="1800" b="1" i="1" dirty="0">
                          <a:solidFill>
                            <a:srgbClr val="FF0000"/>
                          </a:solidFill>
                          <a:effectLst/>
                        </a:rPr>
                        <a:t> суду: </a:t>
                      </a:r>
                    </a:p>
                  </a:txBody>
                  <a:tcPr marL="5225" marR="5225" marT="5225" marB="52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5225" marR="5225" marT="5225" marB="52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480991"/>
                  </a:ext>
                </a:extLst>
              </a:tr>
              <a:tr h="101666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1)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позовної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заяви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майнового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характеру</a:t>
                      </a:r>
                    </a:p>
                  </a:txBody>
                  <a:tcPr marL="5225" marR="5225" marT="5225" marB="52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1,5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відсотка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ціни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позову, але не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менше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1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розміру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прожиткового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мінімуму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для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осіб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і не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більше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350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розмірів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прожиткового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мінімуму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для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</a:rPr>
                        <a:t>осіб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5225" marR="5225" marT="5225" marB="52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266962"/>
                  </a:ext>
                </a:extLst>
              </a:tr>
              <a:tr h="26609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</a:rPr>
                        <a:t>2) </a:t>
                      </a:r>
                      <a:r>
                        <a:rPr lang="ru-RU" sz="1800" b="1" dirty="0" err="1">
                          <a:solidFill>
                            <a:srgbClr val="00B0F0"/>
                          </a:solidFill>
                          <a:effectLst/>
                        </a:rPr>
                        <a:t>позовної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</a:rPr>
                        <a:t> заяви </a:t>
                      </a:r>
                      <a:r>
                        <a:rPr lang="ru-RU" sz="1800" b="1" dirty="0" err="1">
                          <a:solidFill>
                            <a:srgbClr val="00B0F0"/>
                          </a:solidFill>
                          <a:effectLst/>
                        </a:rPr>
                        <a:t>немайнового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</a:rPr>
                        <a:t> характеру</a:t>
                      </a:r>
                    </a:p>
                  </a:txBody>
                  <a:tcPr marL="5225" marR="5225" marT="5225" marB="52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</a:rPr>
                        <a:t>1 </a:t>
                      </a:r>
                      <a:r>
                        <a:rPr lang="ru-RU" sz="1800" b="1" dirty="0" err="1">
                          <a:solidFill>
                            <a:srgbClr val="00B0F0"/>
                          </a:solidFill>
                          <a:effectLst/>
                        </a:rPr>
                        <a:t>розмір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F0"/>
                          </a:solidFill>
                          <a:effectLst/>
                        </a:rPr>
                        <a:t>прожиткового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F0"/>
                          </a:solidFill>
                          <a:effectLst/>
                        </a:rPr>
                        <a:t>мінімуму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</a:rPr>
                        <a:t> для </a:t>
                      </a:r>
                      <a:r>
                        <a:rPr lang="ru-RU" sz="1800" b="1" dirty="0" err="1">
                          <a:solidFill>
                            <a:srgbClr val="00B0F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F0"/>
                          </a:solidFill>
                          <a:effectLst/>
                        </a:rPr>
                        <a:t>осіб</a:t>
                      </a:r>
                      <a:endParaRPr lang="ru-RU" sz="1800" b="1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5225" marR="5225" marT="5225" marB="52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710853"/>
                  </a:ext>
                </a:extLst>
              </a:tr>
              <a:tr h="51414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rgbClr val="FFC000"/>
                          </a:solidFill>
                          <a:effectLst/>
                        </a:rPr>
                        <a:t>2</a:t>
                      </a:r>
                      <a:r>
                        <a:rPr lang="ru-RU" sz="1800" b="1" i="0" u="none" strike="noStrike" baseline="300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  <a:r>
                        <a:rPr lang="ru-RU" sz="1800" b="1" dirty="0">
                          <a:solidFill>
                            <a:srgbClr val="FFC000"/>
                          </a:solidFill>
                          <a:effectLst/>
                        </a:rPr>
                        <a:t>) заяви про </a:t>
                      </a:r>
                      <a:r>
                        <a:rPr lang="ru-RU" sz="1800" b="1" dirty="0" err="1">
                          <a:solidFill>
                            <a:srgbClr val="FFC000"/>
                          </a:solidFill>
                          <a:effectLst/>
                        </a:rPr>
                        <a:t>видачу</a:t>
                      </a:r>
                      <a:r>
                        <a:rPr lang="ru-RU" sz="1800" b="1" dirty="0">
                          <a:solidFill>
                            <a:srgbClr val="FFC000"/>
                          </a:solidFill>
                          <a:effectLst/>
                        </a:rPr>
                        <a:t> судового наказу</a:t>
                      </a:r>
                    </a:p>
                  </a:txBody>
                  <a:tcPr marL="5225" marR="5225" marT="5225" marB="52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rgbClr val="FFC000"/>
                          </a:solidFill>
                          <a:effectLst/>
                        </a:rPr>
                        <a:t>0,1 </a:t>
                      </a:r>
                      <a:r>
                        <a:rPr lang="ru-RU" sz="1800" b="1" dirty="0" err="1">
                          <a:solidFill>
                            <a:srgbClr val="FFC000"/>
                          </a:solidFill>
                          <a:effectLst/>
                        </a:rPr>
                        <a:t>розміру</a:t>
                      </a:r>
                      <a:r>
                        <a:rPr lang="ru-RU" sz="1800" b="1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FFC000"/>
                          </a:solidFill>
                          <a:effectLst/>
                        </a:rPr>
                        <a:t>прожиткового</a:t>
                      </a:r>
                      <a:r>
                        <a:rPr lang="ru-RU" sz="1800" b="1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FFC000"/>
                          </a:solidFill>
                          <a:effectLst/>
                        </a:rPr>
                        <a:t>мінімуму</a:t>
                      </a:r>
                      <a:r>
                        <a:rPr lang="ru-RU" sz="1800" b="1" dirty="0">
                          <a:solidFill>
                            <a:srgbClr val="FFC000"/>
                          </a:solidFill>
                          <a:effectLst/>
                        </a:rPr>
                        <a:t> для </a:t>
                      </a:r>
                      <a:r>
                        <a:rPr lang="ru-RU" sz="1800" b="1" dirty="0" err="1">
                          <a:solidFill>
                            <a:srgbClr val="FFC00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800" b="1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FFC000"/>
                          </a:solidFill>
                          <a:effectLst/>
                        </a:rPr>
                        <a:t>осіб</a:t>
                      </a:r>
                      <a:endParaRPr lang="ru-RU" sz="1800" b="1" dirty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 marL="5225" marR="5225" marT="5225" marB="52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53685"/>
                  </a:ext>
                </a:extLst>
              </a:tr>
              <a:tr h="51414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2</a:t>
                      </a:r>
                      <a:r>
                        <a:rPr lang="ru-RU" sz="1800" b="1" i="0" u="none" strike="noStrike" baseline="300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) заяви про </a:t>
                      </a:r>
                      <a:r>
                        <a:rPr lang="ru-RU" sz="1800" b="1" dirty="0" err="1">
                          <a:solidFill>
                            <a:srgbClr val="7030A0"/>
                          </a:solidFill>
                          <a:effectLst/>
                        </a:rPr>
                        <a:t>скасування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 судового наказу</a:t>
                      </a:r>
                    </a:p>
                  </a:txBody>
                  <a:tcPr marL="5225" marR="5225" marT="5225" marB="52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0,05 </a:t>
                      </a:r>
                      <a:r>
                        <a:rPr lang="ru-RU" sz="1800" b="1" dirty="0" err="1">
                          <a:solidFill>
                            <a:srgbClr val="7030A0"/>
                          </a:solidFill>
                          <a:effectLst/>
                        </a:rPr>
                        <a:t>розміру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7030A0"/>
                          </a:solidFill>
                          <a:effectLst/>
                        </a:rPr>
                        <a:t>прожиткового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7030A0"/>
                          </a:solidFill>
                          <a:effectLst/>
                        </a:rPr>
                        <a:t>мінімуму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 для </a:t>
                      </a:r>
                      <a:r>
                        <a:rPr lang="ru-RU" sz="1800" b="1" dirty="0" err="1">
                          <a:solidFill>
                            <a:srgbClr val="7030A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7030A0"/>
                          </a:solidFill>
                          <a:effectLst/>
                        </a:rPr>
                        <a:t>осіб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5225" marR="5225" marT="5225" marB="52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900516"/>
                  </a:ext>
                </a:extLst>
              </a:tr>
              <a:tr h="20216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3) заяви про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вжиття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запобіжних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заходів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та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забезпечення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позову; заяви про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видачу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виконавчого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документа на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підставі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рішення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іноземного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суду; заяви про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скасування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рішення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третейського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суду; заяви про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видачу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виконавчого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документа на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примусове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виконання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рішення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третейського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суду; заяви про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роз’яснення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судового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рішення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225" marR="5225" marT="5225" marB="52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0,5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розміру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прожиткового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мінімуму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для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осіб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225" marR="5225" marT="5225" marB="52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417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485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4CD8889-8DD3-4382-AC00-4332DDF5D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904327"/>
              </p:ext>
            </p:extLst>
          </p:nvPr>
        </p:nvGraphicFramePr>
        <p:xfrm>
          <a:off x="704850" y="266700"/>
          <a:ext cx="11115675" cy="6230732"/>
        </p:xfrm>
        <a:graphic>
          <a:graphicData uri="http://schemas.openxmlformats.org/drawingml/2006/table">
            <a:tbl>
              <a:tblPr/>
              <a:tblGrid>
                <a:gridCol w="5296610">
                  <a:extLst>
                    <a:ext uri="{9D8B030D-6E8A-4147-A177-3AD203B41FA5}">
                      <a16:colId xmlns:a16="http://schemas.microsoft.com/office/drawing/2014/main" val="1931570244"/>
                    </a:ext>
                  </a:extLst>
                </a:gridCol>
                <a:gridCol w="5819065">
                  <a:extLst>
                    <a:ext uri="{9D8B030D-6E8A-4147-A177-3AD203B41FA5}">
                      <a16:colId xmlns:a16="http://schemas.microsoft.com/office/drawing/2014/main" val="2464376084"/>
                    </a:ext>
                  </a:extLst>
                </a:gridCol>
              </a:tblGrid>
              <a:tr h="91969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апеляційної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скарги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на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рішення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суду;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апеляційних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скарг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у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справі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про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банкрутство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; заяви про перегляд судового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рішення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у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зв’язку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з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нововиявленими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обставинами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875" marR="3875" marT="3875" marB="3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150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відсотків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ставки,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що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підлягала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сплаті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при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поданні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позовної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заяви,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іншої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заяви і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скарги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875" marR="3875" marT="3875" marB="3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976987"/>
                  </a:ext>
                </a:extLst>
              </a:tr>
              <a:tr h="621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5)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касаційної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скарги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 на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рішення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 суду;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касаційних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скарг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 у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справі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 про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банкрутство</a:t>
                      </a:r>
                      <a:endParaRPr lang="ru-RU" sz="1600" b="1" dirty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 marL="3875" marR="3875" marT="3875" marB="3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200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відсотків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 ставки,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що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підлягала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сплаті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 при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поданні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позовної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 заяви,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іншої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 заяви і </a:t>
                      </a:r>
                      <a:r>
                        <a:rPr lang="ru-RU" sz="1600" b="1" dirty="0" err="1">
                          <a:solidFill>
                            <a:srgbClr val="FFC000"/>
                          </a:solidFill>
                          <a:effectLst/>
                        </a:rPr>
                        <a:t>скарги</a:t>
                      </a:r>
                      <a:endParaRPr lang="ru-RU" sz="1600" b="1" dirty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 marL="3875" marR="3875" marT="3875" marB="3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45914"/>
                  </a:ext>
                </a:extLst>
              </a:tr>
              <a:tr h="162051">
                <a:tc gridSpan="2">
                  <a:txBody>
                    <a:bodyPr/>
                    <a:lstStyle/>
                    <a:p>
                      <a:pPr algn="just" fontAlgn="t"/>
                      <a:endParaRPr lang="ru-RU" sz="1600" dirty="0">
                        <a:effectLst/>
                      </a:endParaRPr>
                    </a:p>
                  </a:txBody>
                  <a:tcPr marL="3875" marR="3875" marT="3875" marB="3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216820"/>
                  </a:ext>
                </a:extLst>
              </a:tr>
              <a:tr h="69240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7)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апеляційної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і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касаційної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скарги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на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ухвалу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суду; заяви про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приєднання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до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апеляційної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чи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касаційної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скарги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на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ухвалу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суду</a:t>
                      </a:r>
                    </a:p>
                  </a:txBody>
                  <a:tcPr marL="3875" marR="3875" marT="3875" marB="3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1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розмір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прожиткового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мінімуму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для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</a:rPr>
                        <a:t>осіб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3875" marR="3875" marT="3875" marB="3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990447"/>
                  </a:ext>
                </a:extLst>
              </a:tr>
              <a:tr h="69240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8) заяви про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effectLst/>
                        </a:rPr>
                        <a:t>затвердження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 плану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effectLst/>
                        </a:rPr>
                        <a:t>санації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effectLst/>
                        </a:rPr>
                        <a:t>реструктуризації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 до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effectLst/>
                        </a:rPr>
                        <a:t>відкриття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effectLst/>
                        </a:rPr>
                        <a:t>провадження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 у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effectLst/>
                        </a:rPr>
                        <a:t>справі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 про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effectLst/>
                        </a:rPr>
                        <a:t>банкрутство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3875" marR="3875" marT="3875" marB="3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2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effectLst/>
                        </a:rPr>
                        <a:t>розміри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effectLst/>
                        </a:rPr>
                        <a:t>прожиткового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effectLst/>
                        </a:rPr>
                        <a:t>мінімуму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 для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effectLst/>
                        </a:rPr>
                        <a:t>осіб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3875" marR="3875" marT="3875" marB="3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88172"/>
                  </a:ext>
                </a:extLst>
              </a:tr>
              <a:tr h="46510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9) заяви кредитора про відкриття провадження у справі про банкрутство</a:t>
                      </a:r>
                    </a:p>
                  </a:txBody>
                  <a:tcPr marL="3875" marR="3875" marT="3875" marB="3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10 </a:t>
                      </a:r>
                      <a:r>
                        <a:rPr lang="ru-RU" sz="1600" b="1" dirty="0" err="1">
                          <a:solidFill>
                            <a:srgbClr val="002060"/>
                          </a:solidFill>
                          <a:effectLst/>
                        </a:rPr>
                        <a:t>розмірів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2060"/>
                          </a:solidFill>
                          <a:effectLst/>
                        </a:rPr>
                        <a:t>прожиткового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2060"/>
                          </a:solidFill>
                          <a:effectLst/>
                        </a:rPr>
                        <a:t>мінімуму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 для </a:t>
                      </a:r>
                      <a:r>
                        <a:rPr lang="ru-RU" sz="1600" b="1" dirty="0" err="1">
                          <a:solidFill>
                            <a:srgbClr val="00206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2060"/>
                          </a:solidFill>
                          <a:effectLst/>
                        </a:rPr>
                        <a:t>осіб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3875" marR="3875" marT="3875" marB="3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16859"/>
                  </a:ext>
                </a:extLst>
              </a:tr>
              <a:tr h="25107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>
                          <a:solidFill>
                            <a:srgbClr val="7030A0"/>
                          </a:solidFill>
                          <a:effectLst/>
                        </a:rPr>
                        <a:t>10) заяви кредиторів, які звертаються з грошовими вимогами до боржника після оголошення про відкриття провадження у справі про банкрутство (неплатоспроможність), а також після повідомлення про визнання боржника банкрутом; заяви про визнання правочинів (договорів) недійсними та спростування майнових дій боржника в межах провадження у справі про банкрутство; заяви про розірвання мирової угоди, укладеної у справі про банкрутство, або визнання її недійсною</a:t>
                      </a:r>
                    </a:p>
                  </a:txBody>
                  <a:tcPr marL="3875" marR="3875" marT="3875" marB="3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</a:rPr>
                        <a:t>2 </a:t>
                      </a:r>
                      <a:r>
                        <a:rPr lang="ru-RU" sz="1600" b="1" dirty="0" err="1">
                          <a:solidFill>
                            <a:srgbClr val="7030A0"/>
                          </a:solidFill>
                          <a:effectLst/>
                        </a:rPr>
                        <a:t>розміри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7030A0"/>
                          </a:solidFill>
                          <a:effectLst/>
                        </a:rPr>
                        <a:t>прожиткового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7030A0"/>
                          </a:solidFill>
                          <a:effectLst/>
                        </a:rPr>
                        <a:t>мінімуму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</a:rPr>
                        <a:t> для </a:t>
                      </a:r>
                      <a:r>
                        <a:rPr lang="ru-RU" sz="1600" b="1" dirty="0" err="1">
                          <a:solidFill>
                            <a:srgbClr val="7030A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7030A0"/>
                          </a:solidFill>
                          <a:effectLst/>
                        </a:rPr>
                        <a:t>осіб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3875" marR="3875" marT="3875" marB="3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41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314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B0F8A9-DD7A-4C5C-B121-223C815D9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/>
              <a:t>Порядок </a:t>
            </a:r>
            <a:r>
              <a:rPr lang="ru-RU" sz="3200" b="1" i="1" dirty="0" err="1"/>
              <a:t>сплати</a:t>
            </a:r>
            <a:r>
              <a:rPr lang="ru-RU" sz="3200" b="1" i="1" dirty="0"/>
              <a:t> судового </a:t>
            </a:r>
            <a:r>
              <a:rPr lang="ru-RU" sz="3200" b="1" i="1" dirty="0" err="1"/>
              <a:t>збору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FE26EE-E976-4CC3-A7A5-1E98F0834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перераховується</a:t>
            </a:r>
            <a:r>
              <a:rPr lang="ru-RU" dirty="0"/>
              <a:t> у </a:t>
            </a:r>
            <a:r>
              <a:rPr lang="ru-RU" dirty="0" err="1"/>
              <a:t>безготівковій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готівковій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платіжного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систем через мережу </a:t>
            </a:r>
            <a:r>
              <a:rPr lang="ru-RU" dirty="0" err="1"/>
              <a:t>Інтернет</a:t>
            </a:r>
            <a:r>
              <a:rPr lang="ru-RU" dirty="0"/>
              <a:t> у </a:t>
            </a:r>
            <a:r>
              <a:rPr lang="ru-RU" dirty="0" err="1"/>
              <a:t>режимі</a:t>
            </a:r>
            <a:r>
              <a:rPr lang="ru-RU" dirty="0"/>
              <a:t> реального часу.</a:t>
            </a:r>
          </a:p>
          <a:p>
            <a:r>
              <a:rPr lang="ru-RU" dirty="0"/>
              <a:t>За </a:t>
            </a:r>
            <a:r>
              <a:rPr lang="ru-RU" dirty="0" err="1"/>
              <a:t>подання</a:t>
            </a:r>
            <a:r>
              <a:rPr lang="ru-RU" dirty="0"/>
              <a:t> до суду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сплачено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судової</a:t>
            </a:r>
            <a:r>
              <a:rPr lang="ru-RU" dirty="0"/>
              <a:t> </a:t>
            </a:r>
            <a:r>
              <a:rPr lang="ru-RU" dirty="0" err="1"/>
              <a:t>інформаційно-телекомунікаційної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систем через мережу </a:t>
            </a:r>
            <a:r>
              <a:rPr lang="ru-RU" dirty="0" err="1"/>
              <a:t>Інтернет</a:t>
            </a:r>
            <a:r>
              <a:rPr lang="ru-RU" dirty="0"/>
              <a:t> у </a:t>
            </a:r>
            <a:r>
              <a:rPr lang="ru-RU" dirty="0" err="1"/>
              <a:t>режимі</a:t>
            </a:r>
            <a:r>
              <a:rPr lang="ru-RU" dirty="0"/>
              <a:t> реального часу.</a:t>
            </a:r>
          </a:p>
        </p:txBody>
      </p:sp>
    </p:spTree>
    <p:extLst>
      <p:ext uri="{BB962C8B-B14F-4D97-AF65-F5344CB8AC3E}">
        <p14:creationId xmlns:p14="http://schemas.microsoft.com/office/powerpoint/2010/main" val="1856166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BF7DE5-4C1B-403B-96F5-6891A6456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53650" cy="777875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Порядок </a:t>
            </a:r>
            <a:r>
              <a:rPr lang="ru-RU" sz="3200" b="1" i="1" dirty="0" err="1">
                <a:solidFill>
                  <a:schemeClr val="bg1"/>
                </a:solidFill>
              </a:rPr>
              <a:t>сплати</a:t>
            </a:r>
            <a:r>
              <a:rPr lang="ru-RU" sz="3200" b="1" i="1" dirty="0">
                <a:solidFill>
                  <a:schemeClr val="bg1"/>
                </a:solidFill>
              </a:rPr>
              <a:t> судового </a:t>
            </a:r>
            <a:r>
              <a:rPr lang="ru-RU" sz="3200" b="1" i="1" dirty="0" err="1">
                <a:solidFill>
                  <a:schemeClr val="bg1"/>
                </a:solidFill>
              </a:rPr>
              <a:t>збору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0DE89F-AA1A-400F-8D4E-7B6524F19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150"/>
            <a:ext cx="10515600" cy="4595813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Сплата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платіжного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оформляється</a:t>
            </a:r>
            <a:r>
              <a:rPr lang="ru-RU" dirty="0"/>
              <a:t> </a:t>
            </a:r>
            <a:r>
              <a:rPr lang="ru-RU" dirty="0" err="1"/>
              <a:t>квитанцією</a:t>
            </a:r>
            <a:r>
              <a:rPr lang="ru-RU" dirty="0"/>
              <a:t> </a:t>
            </a:r>
            <a:r>
              <a:rPr lang="ru-RU" dirty="0" err="1"/>
              <a:t>платіжного</a:t>
            </a:r>
            <a:r>
              <a:rPr lang="ru-RU" dirty="0"/>
              <a:t> </a:t>
            </a:r>
            <a:r>
              <a:rPr lang="ru-RU" dirty="0" err="1"/>
              <a:t>термінала</a:t>
            </a:r>
            <a:r>
              <a:rPr lang="ru-RU" dirty="0"/>
              <a:t>, чеком банкомата, </a:t>
            </a:r>
            <a:r>
              <a:rPr lang="ru-RU" dirty="0" err="1"/>
              <a:t>сліпом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документами за </a:t>
            </a:r>
            <a:r>
              <a:rPr lang="ru-RU" dirty="0" err="1"/>
              <a:t>операціями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у </a:t>
            </a:r>
            <a:r>
              <a:rPr lang="ru-RU" dirty="0" err="1"/>
              <a:t>паперовій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r>
              <a:rPr lang="ru-RU" dirty="0" err="1"/>
              <a:t>Сплата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платіжного</a:t>
            </a:r>
            <a:r>
              <a:rPr lang="ru-RU" dirty="0"/>
              <a:t> пристрою </a:t>
            </a:r>
            <a:r>
              <a:rPr lang="ru-RU" dirty="0" err="1"/>
              <a:t>оформляється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касового</a:t>
            </a:r>
            <a:r>
              <a:rPr lang="ru-RU" dirty="0"/>
              <a:t> документа (</a:t>
            </a:r>
            <a:r>
              <a:rPr lang="ru-RU" dirty="0" err="1"/>
              <a:t>квитанції</a:t>
            </a:r>
            <a:r>
              <a:rPr lang="ru-RU" dirty="0"/>
              <a:t>, чека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обов’язкові</a:t>
            </a:r>
            <a:r>
              <a:rPr lang="ru-RU" dirty="0"/>
              <a:t> </a:t>
            </a:r>
            <a:r>
              <a:rPr lang="ru-RU" dirty="0" err="1"/>
              <a:t>реквізити</a:t>
            </a:r>
            <a:r>
              <a:rPr lang="ru-RU" dirty="0"/>
              <a:t> </a:t>
            </a:r>
            <a:r>
              <a:rPr lang="ru-RU" dirty="0" err="1"/>
              <a:t>касового</a:t>
            </a:r>
            <a:r>
              <a:rPr lang="ru-RU" dirty="0"/>
              <a:t> документа.</a:t>
            </a:r>
          </a:p>
          <a:p>
            <a:r>
              <a:rPr lang="ru-RU" dirty="0"/>
              <a:t>За </a:t>
            </a:r>
            <a:r>
              <a:rPr lang="ru-RU" dirty="0" err="1"/>
              <a:t>подання</a:t>
            </a:r>
            <a:r>
              <a:rPr lang="ru-RU" dirty="0"/>
              <a:t> нерезидентами </a:t>
            </a:r>
            <a:r>
              <a:rPr lang="ru-RU" dirty="0" err="1"/>
              <a:t>позовів</a:t>
            </a:r>
            <a:r>
              <a:rPr lang="ru-RU" dirty="0"/>
              <a:t>, </a:t>
            </a:r>
            <a:r>
              <a:rPr lang="ru-RU" dirty="0" err="1"/>
              <a:t>ціна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,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сплачуватися</a:t>
            </a:r>
            <a:r>
              <a:rPr lang="ru-RU" dirty="0"/>
              <a:t> нерезидентами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курсу </a:t>
            </a:r>
            <a:r>
              <a:rPr lang="ru-RU" dirty="0" err="1"/>
              <a:t>гривні</a:t>
            </a:r>
            <a:r>
              <a:rPr lang="ru-RU" dirty="0"/>
              <a:t> до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/>
              <a:t>встановленого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на день </a:t>
            </a:r>
            <a:r>
              <a:rPr lang="ru-RU" dirty="0" err="1"/>
              <a:t>сплати</a:t>
            </a:r>
            <a:r>
              <a:rPr lang="ru-RU" dirty="0"/>
              <a:t>.</a:t>
            </a:r>
          </a:p>
          <a:p>
            <a:r>
              <a:rPr lang="ru-RU" dirty="0"/>
              <a:t>За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позовів</a:t>
            </a:r>
            <a:r>
              <a:rPr lang="ru-RU" dirty="0"/>
              <a:t>, </a:t>
            </a:r>
            <a:r>
              <a:rPr lang="ru-RU" dirty="0" err="1"/>
              <a:t>ціна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,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сплачується</a:t>
            </a:r>
            <a:r>
              <a:rPr lang="ru-RU" dirty="0"/>
              <a:t> у </a:t>
            </a:r>
            <a:r>
              <a:rPr lang="ru-RU" dirty="0" err="1"/>
              <a:t>гривнях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курсу </a:t>
            </a:r>
            <a:r>
              <a:rPr lang="ru-RU" dirty="0" err="1"/>
              <a:t>гривні</a:t>
            </a:r>
            <a:r>
              <a:rPr lang="ru-RU" dirty="0"/>
              <a:t> до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/>
              <a:t>встановленого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на день </a:t>
            </a:r>
            <a:r>
              <a:rPr lang="ru-RU" dirty="0" err="1"/>
              <a:t>сплати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177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F7248FB-1376-48F2-9105-950FD3206BE8}"/>
              </a:ext>
            </a:extLst>
          </p:cNvPr>
          <p:cNvSpPr/>
          <p:nvPr/>
        </p:nvSpPr>
        <p:spPr>
          <a:xfrm>
            <a:off x="857251" y="590550"/>
            <a:ext cx="109251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У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разі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судовий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збір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сплачується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подання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позовної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заяви до суду в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розмірі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визначеному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урахуванням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ціни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позову, а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встановлена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при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цьому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позивачем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ціна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 </a:t>
            </a:r>
            <a:r>
              <a:rPr lang="ru-RU" sz="28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не </a:t>
            </a:r>
            <a:r>
              <a:rPr lang="ru-RU" sz="28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відповідає</a:t>
            </a:r>
            <a:r>
              <a:rPr lang="ru-RU" sz="28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дійсній</a:t>
            </a:r>
            <a:r>
              <a:rPr lang="ru-RU" sz="28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вартості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спірного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майна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на день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подання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неможливо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встановити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точну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ціну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розмір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судового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збору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попередньо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визначає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 з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подальшою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сплатою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недоплаченої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суми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поверненням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суми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переплати судового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збору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відповідно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ціни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позову,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встановленої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судом у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процесі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розгляду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справи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У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разі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розмір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позовних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вимог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збільшено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пред'явлено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нові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позовні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вимоги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недоплачену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суму судового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збору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необхідно</a:t>
            </a:r>
            <a:r>
              <a:rPr lang="ru-RU" sz="28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сплатити</a:t>
            </a:r>
            <a:r>
              <a:rPr lang="ru-RU" sz="28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до </a:t>
            </a:r>
            <a:r>
              <a:rPr lang="ru-RU" sz="28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звернення</a:t>
            </a:r>
            <a:r>
              <a:rPr lang="ru-RU" sz="28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до суду з </a:t>
            </a:r>
            <a:r>
              <a:rPr lang="ru-RU" sz="28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відповідною</a:t>
            </a:r>
            <a:r>
              <a:rPr lang="ru-RU" sz="28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заявою</a:t>
            </a:r>
            <a:r>
              <a:rPr lang="ru-RU" sz="28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  <a:endParaRPr lang="ru-RU" sz="2800" b="1" i="1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92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E6677A-C575-4C0F-948C-F35A31269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06050" cy="91122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Порядок </a:t>
            </a:r>
            <a:r>
              <a:rPr lang="ru-RU" sz="3200" b="1" i="1" dirty="0" err="1">
                <a:solidFill>
                  <a:schemeClr val="bg1"/>
                </a:solidFill>
              </a:rPr>
              <a:t>сплати</a:t>
            </a:r>
            <a:r>
              <a:rPr lang="ru-RU" sz="3200" b="1" i="1" dirty="0">
                <a:solidFill>
                  <a:schemeClr val="bg1"/>
                </a:solidFill>
              </a:rPr>
              <a:t> судового </a:t>
            </a:r>
            <a:r>
              <a:rPr lang="ru-RU" sz="3200" b="1" i="1" dirty="0" err="1">
                <a:solidFill>
                  <a:schemeClr val="bg1"/>
                </a:solidFill>
              </a:rPr>
              <a:t>збору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E7BB75-3C05-4F3A-87F5-03DBC99AE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За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заяви,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майновий</a:t>
            </a:r>
            <a:r>
              <a:rPr lang="ru-RU" dirty="0"/>
              <a:t> і </a:t>
            </a:r>
            <a:r>
              <a:rPr lang="ru-RU" dirty="0" err="1"/>
              <a:t>немайновий</a:t>
            </a:r>
            <a:r>
              <a:rPr lang="ru-RU" dirty="0"/>
              <a:t> характер,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сплачується</a:t>
            </a:r>
            <a:r>
              <a:rPr lang="ru-RU" dirty="0"/>
              <a:t> за ставками, </a:t>
            </a:r>
            <a:r>
              <a:rPr lang="ru-RU" dirty="0" err="1"/>
              <a:t>встановленими</a:t>
            </a:r>
            <a:r>
              <a:rPr lang="ru-RU" dirty="0"/>
              <a:t> для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заяв</a:t>
            </a:r>
            <a:r>
              <a:rPr lang="ru-RU" dirty="0"/>
              <a:t> </a:t>
            </a:r>
            <a:r>
              <a:rPr lang="ru-RU" dirty="0" err="1"/>
              <a:t>майнового</a:t>
            </a:r>
            <a:r>
              <a:rPr lang="ru-RU" dirty="0"/>
              <a:t> та </a:t>
            </a:r>
            <a:r>
              <a:rPr lang="ru-RU" dirty="0" err="1"/>
              <a:t>немайнового</a:t>
            </a:r>
            <a:r>
              <a:rPr lang="ru-RU" dirty="0"/>
              <a:t> характеру.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коли в </a:t>
            </a:r>
            <a:r>
              <a:rPr lang="ru-RU" dirty="0" err="1"/>
              <a:t>позовній</a:t>
            </a:r>
            <a:r>
              <a:rPr lang="ru-RU" dirty="0"/>
              <a:t> </a:t>
            </a:r>
            <a:r>
              <a:rPr lang="ru-RU" dirty="0" err="1"/>
              <a:t>заяві</a:t>
            </a:r>
            <a:r>
              <a:rPr lang="ru-RU" dirty="0"/>
              <a:t> </a:t>
            </a:r>
            <a:r>
              <a:rPr lang="ru-RU" dirty="0" err="1"/>
              <a:t>об’єднано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характеру,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сплачується</a:t>
            </a:r>
            <a:r>
              <a:rPr lang="ru-RU" dirty="0"/>
              <a:t> за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характеру.</a:t>
            </a:r>
          </a:p>
          <a:p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скаргу</a:t>
            </a:r>
            <a:r>
              <a:rPr lang="ru-RU" dirty="0"/>
              <a:t> (</a:t>
            </a:r>
            <a:r>
              <a:rPr lang="ru-RU" dirty="0" err="1"/>
              <a:t>заяву</a:t>
            </a:r>
            <a:r>
              <a:rPr lang="ru-RU" dirty="0"/>
              <a:t>) подано про перегляд судового </a:t>
            </a:r>
            <a:r>
              <a:rPr lang="ru-RU" dirty="0" err="1"/>
              <a:t>рішення</a:t>
            </a:r>
            <a:r>
              <a:rPr lang="ru-RU" dirty="0"/>
              <a:t> в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(</a:t>
            </a:r>
            <a:r>
              <a:rPr lang="ru-RU" dirty="0" err="1"/>
              <a:t>сум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стягненню</a:t>
            </a:r>
            <a:r>
              <a:rPr lang="ru-RU" dirty="0"/>
              <a:t> за </a:t>
            </a:r>
            <a:r>
              <a:rPr lang="ru-RU" dirty="0" err="1"/>
              <a:t>судовим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),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за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скарги</a:t>
            </a:r>
            <a:r>
              <a:rPr lang="ru-RU" dirty="0"/>
              <a:t> (заяви) </a:t>
            </a:r>
            <a:r>
              <a:rPr lang="ru-RU" dirty="0" err="1"/>
              <a:t>вираховується</a:t>
            </a:r>
            <a:r>
              <a:rPr lang="ru-RU" dirty="0"/>
              <a:t> та </a:t>
            </a:r>
            <a:r>
              <a:rPr lang="ru-RU" dirty="0" err="1"/>
              <a:t>сплачується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перегляду судового </a:t>
            </a:r>
            <a:r>
              <a:rPr lang="ru-RU" dirty="0" err="1"/>
              <a:t>рішення</a:t>
            </a:r>
            <a:r>
              <a:rPr lang="ru-RU" dirty="0"/>
              <a:t> в </a:t>
            </a:r>
            <a:r>
              <a:rPr lang="ru-RU" dirty="0" err="1"/>
              <a:t>частині</a:t>
            </a:r>
            <a:r>
              <a:rPr lang="ru-RU" dirty="0"/>
              <a:t> таких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(</a:t>
            </a:r>
            <a:r>
              <a:rPr lang="ru-RU" dirty="0" err="1"/>
              <a:t>оспорюваних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43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C9A2D2-134D-4FD9-8A96-9C3F6F15772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Повідомлення</a:t>
            </a:r>
            <a:r>
              <a:rPr lang="ru-RU" sz="3200" b="1" i="1" dirty="0"/>
              <a:t> і </a:t>
            </a:r>
            <a:r>
              <a:rPr lang="ru-RU" sz="3200" b="1" i="1" dirty="0" err="1"/>
              <a:t>виклики</a:t>
            </a:r>
            <a:r>
              <a:rPr lang="ru-RU" sz="3200" b="1" i="1" dirty="0"/>
              <a:t>, </a:t>
            </a:r>
            <a:r>
              <a:rPr lang="ru-RU" sz="3200" b="1" i="1" dirty="0" err="1"/>
              <a:t>що</a:t>
            </a:r>
            <a:r>
              <a:rPr lang="ru-RU" sz="3200" b="1" i="1" dirty="0"/>
              <a:t> </a:t>
            </a:r>
            <a:r>
              <a:rPr lang="ru-RU" sz="3200" b="1" i="1" dirty="0" err="1"/>
              <a:t>здійснюються</a:t>
            </a:r>
            <a:r>
              <a:rPr lang="ru-RU" sz="3200" b="1" i="1" dirty="0"/>
              <a:t> судом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F6399E-1166-46DE-A9D9-9DE5E3ED9D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i="1" dirty="0">
                <a:solidFill>
                  <a:srgbClr val="FF0000"/>
                </a:solidFill>
              </a:rPr>
              <a:t>повідомлення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0FCC23-9CFE-4DCF-A8EA-F0019AD414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Суд </a:t>
            </a:r>
            <a:r>
              <a:rPr lang="ru-RU" dirty="0" err="1"/>
              <a:t>повідомляє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про дату, час і </a:t>
            </a:r>
            <a:r>
              <a:rPr lang="ru-RU" dirty="0" err="1"/>
              <a:t>місце</a:t>
            </a:r>
            <a:r>
              <a:rPr lang="ru-RU" dirty="0"/>
              <a:t> судового </a:t>
            </a:r>
            <a:r>
              <a:rPr lang="ru-RU" dirty="0" err="1"/>
              <a:t>засідання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процесуальної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b="1" i="1" dirty="0" err="1"/>
              <a:t>якщо</a:t>
            </a:r>
            <a:r>
              <a:rPr lang="ru-RU" b="1" i="1" dirty="0"/>
              <a:t> </a:t>
            </a:r>
            <a:r>
              <a:rPr lang="ru-RU" b="1" i="1" dirty="0" err="1"/>
              <a:t>їх</a:t>
            </a:r>
            <a:r>
              <a:rPr lang="ru-RU" b="1" i="1" dirty="0"/>
              <a:t> явка є не </a:t>
            </a:r>
            <a:r>
              <a:rPr lang="ru-RU" b="1" i="1" dirty="0" err="1"/>
              <a:t>обов’язковою</a:t>
            </a:r>
            <a:r>
              <a:rPr lang="ru-RU" b="1" i="1" dirty="0"/>
              <a:t>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75B9F33-3D8B-492B-8B7E-A3F69948E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i="1" dirty="0">
                <a:solidFill>
                  <a:srgbClr val="FF0000"/>
                </a:solidFill>
              </a:rPr>
              <a:t>виклики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15006A-D855-42E6-A714-E68DD4461C0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Суд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</a:t>
            </a:r>
            <a:r>
              <a:rPr lang="ru-RU" dirty="0" err="1"/>
              <a:t>судове</a:t>
            </a:r>
            <a:r>
              <a:rPr lang="ru-RU" dirty="0"/>
              <a:t> </a:t>
            </a:r>
            <a:r>
              <a:rPr lang="ru-RU" dirty="0" err="1"/>
              <a:t>засідання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для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вчиненні</a:t>
            </a:r>
            <a:r>
              <a:rPr lang="ru-RU" dirty="0"/>
              <a:t> </a:t>
            </a:r>
            <a:r>
              <a:rPr lang="ru-RU" dirty="0" err="1"/>
              <a:t>процесуальної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b="1" i="1" dirty="0" err="1"/>
              <a:t>якщо</a:t>
            </a:r>
            <a:r>
              <a:rPr lang="ru-RU" b="1" i="1" dirty="0"/>
              <a:t> </a:t>
            </a:r>
            <a:r>
              <a:rPr lang="ru-RU" b="1" i="1" dirty="0" err="1"/>
              <a:t>визнає</a:t>
            </a:r>
            <a:r>
              <a:rPr lang="ru-RU" b="1" i="1" dirty="0"/>
              <a:t> </a:t>
            </a:r>
            <a:r>
              <a:rPr lang="ru-RU" b="1" i="1" dirty="0" err="1"/>
              <a:t>їх</a:t>
            </a:r>
            <a:r>
              <a:rPr lang="ru-RU" b="1" i="1" dirty="0"/>
              <a:t> явку </a:t>
            </a:r>
            <a:r>
              <a:rPr lang="ru-RU" b="1" i="1" dirty="0" err="1"/>
              <a:t>обов’язковою</a:t>
            </a:r>
            <a:r>
              <a:rPr lang="ru-RU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4912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351AC9-0280-418B-8B59-631D338A6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87000" cy="96837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Порядок </a:t>
            </a:r>
            <a:r>
              <a:rPr lang="ru-RU" sz="3200" b="1" i="1" dirty="0" err="1">
                <a:solidFill>
                  <a:schemeClr val="bg1"/>
                </a:solidFill>
              </a:rPr>
              <a:t>сплати</a:t>
            </a:r>
            <a:r>
              <a:rPr lang="ru-RU" sz="3200" b="1" i="1" dirty="0">
                <a:solidFill>
                  <a:schemeClr val="bg1"/>
                </a:solidFill>
              </a:rPr>
              <a:t> судового </a:t>
            </a:r>
            <a:r>
              <a:rPr lang="ru-RU" sz="3200" b="1" i="1" dirty="0" err="1">
                <a:solidFill>
                  <a:schemeClr val="bg1"/>
                </a:solidFill>
              </a:rPr>
              <a:t>збору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F3F719-C6BB-47D8-AC01-C92DFEFB7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За повторно </a:t>
            </a:r>
            <a:r>
              <a:rPr lang="ru-RU" dirty="0" err="1"/>
              <a:t>подані</a:t>
            </a:r>
            <a:r>
              <a:rPr lang="ru-RU" dirty="0"/>
              <a:t> позови,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залишені</a:t>
            </a:r>
            <a:r>
              <a:rPr lang="ru-RU" dirty="0"/>
              <a:t> без </a:t>
            </a:r>
            <a:r>
              <a:rPr lang="ru-RU" dirty="0" err="1"/>
              <a:t>розгляду</a:t>
            </a:r>
            <a:r>
              <a:rPr lang="ru-RU" dirty="0"/>
              <a:t>,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сплачується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.</a:t>
            </a:r>
          </a:p>
          <a:p>
            <a:r>
              <a:rPr lang="ru-RU" dirty="0"/>
              <a:t>За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зустрічних</a:t>
            </a:r>
            <a:r>
              <a:rPr lang="ru-RU" dirty="0"/>
              <a:t>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заяв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заяв</a:t>
            </a:r>
            <a:r>
              <a:rPr lang="ru-RU" dirty="0"/>
              <a:t> про </a:t>
            </a:r>
            <a:r>
              <a:rPr lang="ru-RU" dirty="0" err="1"/>
              <a:t>вступ</a:t>
            </a:r>
            <a:r>
              <a:rPr lang="ru-RU" dirty="0"/>
              <a:t> у справу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самостійними</a:t>
            </a:r>
            <a:r>
              <a:rPr lang="ru-RU" dirty="0"/>
              <a:t> </a:t>
            </a:r>
            <a:r>
              <a:rPr lang="ru-RU" dirty="0" err="1"/>
              <a:t>позовними</a:t>
            </a:r>
            <a:r>
              <a:rPr lang="ru-RU" dirty="0"/>
              <a:t>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справляється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вибуття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сплачується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правонаступником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не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сплачений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роз'єднання</a:t>
            </a:r>
            <a:r>
              <a:rPr lang="ru-RU" dirty="0"/>
              <a:t> судом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, </a:t>
            </a:r>
            <a:r>
              <a:rPr lang="ru-RU" dirty="0" err="1"/>
              <a:t>сплачений</a:t>
            </a:r>
            <a:r>
              <a:rPr lang="ru-RU" dirty="0"/>
              <a:t> за </a:t>
            </a:r>
            <a:r>
              <a:rPr lang="ru-RU" dirty="0" err="1"/>
              <a:t>подання</a:t>
            </a:r>
            <a:r>
              <a:rPr lang="ru-RU" dirty="0"/>
              <a:t> позову, не </a:t>
            </a:r>
            <a:r>
              <a:rPr lang="ru-RU" dirty="0" err="1"/>
              <a:t>повертається</a:t>
            </a:r>
            <a:r>
              <a:rPr lang="ru-RU" dirty="0"/>
              <a:t> і </a:t>
            </a:r>
            <a:r>
              <a:rPr lang="ru-RU" dirty="0" err="1"/>
              <a:t>перерахунок</a:t>
            </a:r>
            <a:r>
              <a:rPr lang="ru-RU" dirty="0"/>
              <a:t> не </a:t>
            </a:r>
            <a:r>
              <a:rPr lang="ru-RU" dirty="0" err="1"/>
              <a:t>здійснюється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роз'єднання</a:t>
            </a:r>
            <a:r>
              <a:rPr lang="ru-RU" dirty="0"/>
              <a:t> судом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повторно не </a:t>
            </a:r>
            <a:r>
              <a:rPr lang="ru-RU" dirty="0" err="1"/>
              <a:t>сплачується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772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DAB6D-EA71-4BD2-85F5-2856F4CA270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Порядок </a:t>
            </a:r>
            <a:r>
              <a:rPr lang="ru-RU" sz="3200" b="1" i="1" dirty="0" err="1">
                <a:solidFill>
                  <a:schemeClr val="bg1"/>
                </a:solidFill>
              </a:rPr>
              <a:t>сплати</a:t>
            </a:r>
            <a:r>
              <a:rPr lang="ru-RU" sz="3200" b="1" i="1" dirty="0">
                <a:solidFill>
                  <a:schemeClr val="bg1"/>
                </a:solidFill>
              </a:rPr>
              <a:t> судового </a:t>
            </a:r>
            <a:r>
              <a:rPr lang="ru-RU" sz="3200" b="1" i="1" dirty="0" err="1">
                <a:solidFill>
                  <a:schemeClr val="bg1"/>
                </a:solidFill>
              </a:rPr>
              <a:t>збору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EB54EA-41A2-447A-A87C-B786193E0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позов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</a:t>
            </a:r>
            <a:r>
              <a:rPr lang="ru-RU" dirty="0" err="1"/>
              <a:t>позивачами</a:t>
            </a:r>
            <a:r>
              <a:rPr lang="ru-RU" dirty="0"/>
              <a:t> до одного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відповідачів</a:t>
            </a:r>
            <a:r>
              <a:rPr lang="ru-RU" dirty="0"/>
              <a:t>,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обчислюється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позову і </a:t>
            </a:r>
            <a:r>
              <a:rPr lang="ru-RU" dirty="0" err="1"/>
              <a:t>сплачується</a:t>
            </a:r>
            <a:r>
              <a:rPr lang="ru-RU" dirty="0"/>
              <a:t>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позивачем</a:t>
            </a:r>
            <a:r>
              <a:rPr lang="ru-RU" dirty="0"/>
              <a:t> </a:t>
            </a:r>
            <a:r>
              <a:rPr lang="ru-RU" dirty="0" err="1"/>
              <a:t>пропорційно</a:t>
            </a:r>
            <a:r>
              <a:rPr lang="ru-RU" dirty="0"/>
              <a:t> </a:t>
            </a:r>
            <a:r>
              <a:rPr lang="ru-RU" dirty="0" err="1"/>
              <a:t>долі</a:t>
            </a:r>
            <a:r>
              <a:rPr lang="ru-RU" dirty="0"/>
              <a:t> </a:t>
            </a:r>
            <a:r>
              <a:rPr lang="ru-RU" dirty="0" err="1"/>
              <a:t>поданих</a:t>
            </a:r>
            <a:r>
              <a:rPr lang="ru-RU" dirty="0"/>
              <a:t> </a:t>
            </a:r>
            <a:r>
              <a:rPr lang="ru-RU" dirty="0" err="1"/>
              <a:t>кожним</a:t>
            </a:r>
            <a:r>
              <a:rPr lang="ru-RU" dirty="0"/>
              <a:t> з них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окремим</a:t>
            </a:r>
            <a:r>
              <a:rPr lang="ru-RU" dirty="0"/>
              <a:t> </a:t>
            </a:r>
            <a:r>
              <a:rPr lang="ru-RU" dirty="0" err="1"/>
              <a:t>платіжним</a:t>
            </a:r>
            <a:r>
              <a:rPr lang="ru-RU" dirty="0"/>
              <a:t> документом.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коли </a:t>
            </a:r>
            <a:r>
              <a:rPr lang="ru-RU" dirty="0" err="1"/>
              <a:t>позов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</a:t>
            </a:r>
            <a:r>
              <a:rPr lang="ru-RU" dirty="0" err="1"/>
              <a:t>позивачами</a:t>
            </a:r>
            <a:r>
              <a:rPr lang="ru-RU" dirty="0"/>
              <a:t> до одного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відповідачів</a:t>
            </a:r>
            <a:r>
              <a:rPr lang="ru-RU" dirty="0"/>
              <a:t>,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сплачується</a:t>
            </a:r>
            <a:r>
              <a:rPr lang="ru-RU" dirty="0"/>
              <a:t>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позивачем</a:t>
            </a:r>
            <a:r>
              <a:rPr lang="ru-RU" dirty="0"/>
              <a:t> </a:t>
            </a:r>
            <a:r>
              <a:rPr lang="ru-RU" dirty="0" err="1"/>
              <a:t>окремим</a:t>
            </a:r>
            <a:r>
              <a:rPr lang="ru-RU" dirty="0"/>
              <a:t> </a:t>
            </a:r>
            <a:r>
              <a:rPr lang="ru-RU" dirty="0" err="1"/>
              <a:t>платіжним</a:t>
            </a:r>
            <a:r>
              <a:rPr lang="ru-RU" dirty="0"/>
              <a:t> документом у </a:t>
            </a:r>
            <a:r>
              <a:rPr lang="ru-RU" dirty="0" err="1"/>
              <a:t>розмірах</a:t>
            </a:r>
            <a:r>
              <a:rPr lang="ru-RU" dirty="0"/>
              <a:t>, </a:t>
            </a:r>
            <a:r>
              <a:rPr lang="ru-RU" dirty="0" err="1"/>
              <a:t>установлених</a:t>
            </a:r>
            <a:r>
              <a:rPr lang="ru-RU" dirty="0"/>
              <a:t> за </a:t>
            </a:r>
            <a:r>
              <a:rPr lang="ru-RU" dirty="0" err="1"/>
              <a:t>подання</a:t>
            </a:r>
            <a:r>
              <a:rPr lang="ru-RU" dirty="0"/>
              <a:t> позову </a:t>
            </a:r>
            <a:r>
              <a:rPr lang="ru-RU" dirty="0" err="1"/>
              <a:t>немайнового</a:t>
            </a:r>
            <a:r>
              <a:rPr lang="ru-RU" dirty="0"/>
              <a:t> характеру.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820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BCD3FF-C272-41C1-B837-322D579495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Попереднє</a:t>
            </a:r>
            <a:r>
              <a:rPr lang="ru-RU" sz="3200" b="1" i="1" dirty="0"/>
              <a:t> </a:t>
            </a:r>
            <a:r>
              <a:rPr lang="ru-RU" sz="3200" b="1" i="1" dirty="0" err="1"/>
              <a:t>визначення</a:t>
            </a:r>
            <a:r>
              <a:rPr lang="ru-RU" sz="3200" b="1" i="1" dirty="0"/>
              <a:t> </a:t>
            </a:r>
            <a:r>
              <a:rPr lang="ru-RU" sz="3200" b="1" i="1" dirty="0" err="1"/>
              <a:t>суми</a:t>
            </a:r>
            <a:r>
              <a:rPr lang="ru-RU" sz="3200" b="1" i="1" dirty="0"/>
              <a:t> </a:t>
            </a:r>
            <a:r>
              <a:rPr lang="ru-RU" sz="3200" b="1" i="1" dirty="0" err="1"/>
              <a:t>судових</a:t>
            </a:r>
            <a:r>
              <a:rPr lang="ru-RU" sz="3200" b="1" i="1" dirty="0"/>
              <a:t> </a:t>
            </a:r>
            <a:r>
              <a:rPr lang="ru-RU" sz="3200" b="1" i="1" dirty="0" err="1"/>
              <a:t>витрат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B6CE94-F34E-4D49-9B7B-8F47FD916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Разом з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по </a:t>
            </a:r>
            <a:r>
              <a:rPr lang="ru-RU" dirty="0" err="1"/>
              <a:t>суті</a:t>
            </a:r>
            <a:r>
              <a:rPr lang="ru-RU" dirty="0"/>
              <a:t> спору </a:t>
            </a:r>
            <a:r>
              <a:rPr lang="ru-RU" dirty="0" err="1"/>
              <a:t>кожна</a:t>
            </a:r>
            <a:r>
              <a:rPr lang="ru-RU" dirty="0"/>
              <a:t> сторона </a:t>
            </a:r>
            <a:r>
              <a:rPr lang="ru-RU" dirty="0" err="1"/>
              <a:t>подає</a:t>
            </a:r>
            <a:r>
              <a:rPr lang="ru-RU" dirty="0"/>
              <a:t> до суду </a:t>
            </a:r>
            <a:r>
              <a:rPr lang="ru-RU" dirty="0" err="1"/>
              <a:t>попередній</a:t>
            </a:r>
            <a:r>
              <a:rPr lang="ru-RU" dirty="0"/>
              <a:t> (</a:t>
            </a:r>
            <a:r>
              <a:rPr lang="ru-RU" dirty="0" err="1"/>
              <a:t>орієнтовний</a:t>
            </a:r>
            <a:r>
              <a:rPr lang="ru-RU" dirty="0"/>
              <a:t>) </a:t>
            </a:r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вона понесла і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очікує</a:t>
            </a:r>
            <a:r>
              <a:rPr lang="ru-RU" dirty="0"/>
              <a:t> понести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розглядом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неподання</a:t>
            </a:r>
            <a:r>
              <a:rPr lang="ru-RU" dirty="0"/>
              <a:t> стороною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у </a:t>
            </a:r>
            <a:r>
              <a:rPr lang="ru-RU" dirty="0" err="1"/>
              <a:t>відшкодуванні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сплаченого</a:t>
            </a:r>
            <a:r>
              <a:rPr lang="ru-RU" dirty="0"/>
              <a:t> нею судового </a:t>
            </a:r>
            <a:r>
              <a:rPr lang="ru-RU" dirty="0" err="1"/>
              <a:t>збору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не </a:t>
            </a:r>
            <a:r>
              <a:rPr lang="ru-RU" dirty="0" err="1"/>
              <a:t>обмежує</a:t>
            </a:r>
            <a:r>
              <a:rPr lang="ru-RU" dirty="0"/>
              <a:t> сторону у </a:t>
            </a:r>
            <a:r>
              <a:rPr lang="ru-RU" dirty="0" err="1"/>
              <a:t>доведенні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фактичної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сторонами за результатами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dirty="0"/>
              <a:t>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суму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правничу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),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розглядом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процесуальною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визначена</a:t>
            </a:r>
            <a:r>
              <a:rPr lang="ru-RU" dirty="0"/>
              <a:t> судом сума не </a:t>
            </a:r>
            <a:r>
              <a:rPr lang="ru-RU" dirty="0" err="1"/>
              <a:t>обмежує</a:t>
            </a:r>
            <a:r>
              <a:rPr lang="ru-RU" dirty="0"/>
              <a:t> суд при остаточному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сторонами за результатами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719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BB768D-FE41-4481-801F-21B221B0396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Забезпечення</a:t>
            </a:r>
            <a:r>
              <a:rPr lang="ru-RU" sz="3200" b="1" i="1" dirty="0"/>
              <a:t> та </a:t>
            </a:r>
            <a:r>
              <a:rPr lang="ru-RU" sz="3200" b="1" i="1" dirty="0" err="1"/>
              <a:t>попередня</a:t>
            </a:r>
            <a:r>
              <a:rPr lang="ru-RU" sz="3200" b="1" i="1" dirty="0"/>
              <a:t> оплата </a:t>
            </a:r>
            <a:r>
              <a:rPr lang="ru-RU" sz="3200" b="1" i="1" dirty="0" err="1"/>
              <a:t>судових</a:t>
            </a:r>
            <a:r>
              <a:rPr lang="ru-RU" sz="3200" b="1" i="1" dirty="0"/>
              <a:t> </a:t>
            </a:r>
            <a:r>
              <a:rPr lang="ru-RU" sz="3200" b="1" i="1" dirty="0" err="1"/>
              <a:t>витрат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F44E5C-67A6-4133-B9A9-F64E0D07A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зобов’язати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внести на </a:t>
            </a:r>
            <a:r>
              <a:rPr lang="ru-RU" dirty="0" err="1"/>
              <a:t>депозитний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суду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визначену</a:t>
            </a:r>
            <a:r>
              <a:rPr lang="ru-RU" dirty="0"/>
              <a:t> суму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розглядом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процесуальною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постановляє</a:t>
            </a:r>
            <a:r>
              <a:rPr lang="ru-RU" dirty="0"/>
              <a:t> </a:t>
            </a:r>
            <a:r>
              <a:rPr lang="ru-RU" dirty="0" err="1"/>
              <a:t>ухвалу</a:t>
            </a:r>
            <a:r>
              <a:rPr lang="ru-RU" dirty="0"/>
              <a:t> (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).</a:t>
            </a:r>
          </a:p>
          <a:p>
            <a:r>
              <a:rPr lang="ru-RU" dirty="0"/>
              <a:t>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зобов’язати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заявив </a:t>
            </a:r>
            <a:r>
              <a:rPr lang="ru-RU" dirty="0" err="1"/>
              <a:t>клопотання</a:t>
            </a:r>
            <a:r>
              <a:rPr lang="ru-RU" dirty="0"/>
              <a:t> про </a:t>
            </a:r>
            <a:r>
              <a:rPr lang="ru-RU" dirty="0" err="1"/>
              <a:t>виклик</a:t>
            </a:r>
            <a:r>
              <a:rPr lang="ru-RU" dirty="0"/>
              <a:t> </a:t>
            </a:r>
            <a:r>
              <a:rPr lang="ru-RU" dirty="0" err="1"/>
              <a:t>свідка</a:t>
            </a:r>
            <a:r>
              <a:rPr lang="ru-RU" dirty="0"/>
              <a:t>,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,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спеціаліста</a:t>
            </a:r>
            <a:r>
              <a:rPr lang="ru-RU" dirty="0"/>
              <a:t>, </a:t>
            </a:r>
            <a:r>
              <a:rPr lang="ru-RU" dirty="0" err="1"/>
              <a:t>перекладача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витребування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місцезнаходженням</a:t>
            </a:r>
            <a:r>
              <a:rPr lang="ru-RU" dirty="0"/>
              <a:t>, </a:t>
            </a:r>
            <a:r>
              <a:rPr lang="ru-RU" dirty="0" err="1"/>
              <a:t>попередньо</a:t>
            </a:r>
            <a:r>
              <a:rPr lang="ru-RU" dirty="0"/>
              <a:t> (авансом) </a:t>
            </a:r>
            <a:r>
              <a:rPr lang="ru-RU" dirty="0" err="1"/>
              <a:t>оплатити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відповідною</a:t>
            </a:r>
            <a:r>
              <a:rPr lang="ru-RU" dirty="0"/>
              <a:t> </a:t>
            </a:r>
            <a:r>
              <a:rPr lang="ru-RU" dirty="0" err="1"/>
              <a:t>процесуальною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 заявили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грошову</a:t>
            </a:r>
            <a:r>
              <a:rPr lang="ru-RU" dirty="0"/>
              <a:t> суму авансом в </a:t>
            </a:r>
            <a:r>
              <a:rPr lang="ru-RU" dirty="0" err="1"/>
              <a:t>рівних</a:t>
            </a:r>
            <a:r>
              <a:rPr lang="ru-RU" dirty="0"/>
              <a:t> </a:t>
            </a:r>
            <a:r>
              <a:rPr lang="ru-RU" dirty="0" err="1"/>
              <a:t>частках</a:t>
            </a:r>
            <a:r>
              <a:rPr lang="ru-RU" dirty="0"/>
              <a:t> </a:t>
            </a:r>
            <a:r>
              <a:rPr lang="ru-RU" dirty="0" err="1"/>
              <a:t>сплачують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а у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відповідна</a:t>
            </a:r>
            <a:r>
              <a:rPr lang="ru-RU" dirty="0"/>
              <a:t> </a:t>
            </a:r>
            <a:r>
              <a:rPr lang="ru-RU" dirty="0" err="1"/>
              <a:t>процесуальна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 </a:t>
            </a:r>
            <a:r>
              <a:rPr lang="ru-RU" dirty="0" err="1"/>
              <a:t>ініціативи</a:t>
            </a:r>
            <a:r>
              <a:rPr lang="ru-RU" dirty="0"/>
              <a:t> суду, - </a:t>
            </a:r>
            <a:r>
              <a:rPr lang="ru-RU" dirty="0" err="1"/>
              <a:t>сторони</a:t>
            </a:r>
            <a:r>
              <a:rPr lang="ru-RU" dirty="0"/>
              <a:t> в </a:t>
            </a:r>
            <a:r>
              <a:rPr lang="ru-RU" dirty="0" err="1"/>
              <a:t>рівних</a:t>
            </a:r>
            <a:r>
              <a:rPr lang="ru-RU" dirty="0"/>
              <a:t> </a:t>
            </a:r>
            <a:r>
              <a:rPr lang="ru-RU" dirty="0" err="1"/>
              <a:t>частках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853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BDC328-3040-45BC-A9A7-E5B538BA54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Розподіл </a:t>
            </a:r>
            <a:r>
              <a:rPr lang="ru-RU" sz="3200" b="1" i="1" dirty="0" err="1"/>
              <a:t>судових</a:t>
            </a:r>
            <a:r>
              <a:rPr lang="ru-RU" sz="3200" b="1" i="1" dirty="0"/>
              <a:t> </a:t>
            </a:r>
            <a:r>
              <a:rPr lang="ru-RU" sz="3200" b="1" i="1" dirty="0" err="1"/>
              <a:t>витрат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14509D-EE6A-443E-9F5E-D0E6A3ADE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покладається</a:t>
            </a:r>
            <a:r>
              <a:rPr lang="ru-RU" dirty="0"/>
              <a:t>:</a:t>
            </a:r>
          </a:p>
          <a:p>
            <a:r>
              <a:rPr lang="ru-RU" dirty="0"/>
              <a:t>1) у спорах,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при </a:t>
            </a:r>
            <a:r>
              <a:rPr lang="ru-RU" dirty="0" err="1"/>
              <a:t>укладанні</a:t>
            </a:r>
            <a:r>
              <a:rPr lang="ru-RU" dirty="0"/>
              <a:t>, </a:t>
            </a:r>
            <a:r>
              <a:rPr lang="ru-RU" dirty="0" err="1"/>
              <a:t>зміні</a:t>
            </a:r>
            <a:r>
              <a:rPr lang="ru-RU" dirty="0"/>
              <a:t> та </a:t>
            </a:r>
            <a:r>
              <a:rPr lang="ru-RU" dirty="0" err="1"/>
              <a:t>розірванні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, - на сторону, яка </a:t>
            </a:r>
            <a:r>
              <a:rPr lang="ru-RU" dirty="0" err="1"/>
              <a:t>безпідставно</a:t>
            </a:r>
            <a:r>
              <a:rPr lang="ru-RU" dirty="0"/>
              <a:t> </a:t>
            </a:r>
            <a:r>
              <a:rPr lang="ru-RU" dirty="0" err="1"/>
              <a:t>ухиляється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обидві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судом </a:t>
            </a:r>
            <a:r>
              <a:rPr lang="ru-RU" dirty="0" err="1"/>
              <a:t>відхилено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;</a:t>
            </a:r>
          </a:p>
          <a:p>
            <a:r>
              <a:rPr lang="ru-RU" dirty="0"/>
              <a:t>2) у спорах,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та з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, - на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пропорційно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задоволених</a:t>
            </a:r>
            <a:r>
              <a:rPr lang="ru-RU" dirty="0"/>
              <a:t>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.</a:t>
            </a:r>
          </a:p>
          <a:p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позивач</a:t>
            </a:r>
            <a:r>
              <a:rPr lang="ru-RU" dirty="0"/>
              <a:t> у </a:t>
            </a:r>
            <a:r>
              <a:rPr lang="ru-RU" dirty="0" err="1"/>
              <a:t>встановленому</a:t>
            </a:r>
            <a:r>
              <a:rPr lang="ru-RU" dirty="0"/>
              <a:t> порядку </a:t>
            </a:r>
            <a:r>
              <a:rPr lang="ru-RU" dirty="0" err="1"/>
              <a:t>звільнений</a:t>
            </a:r>
            <a:r>
              <a:rPr lang="ru-RU" dirty="0"/>
              <a:t>, </a:t>
            </a:r>
            <a:r>
              <a:rPr lang="ru-RU" dirty="0" err="1"/>
              <a:t>стягується</a:t>
            </a:r>
            <a:r>
              <a:rPr lang="ru-RU" dirty="0"/>
              <a:t> з </a:t>
            </a:r>
            <a:r>
              <a:rPr lang="ru-RU" dirty="0" err="1"/>
              <a:t>відповідача</a:t>
            </a:r>
            <a:r>
              <a:rPr lang="ru-RU" dirty="0"/>
              <a:t> в </a:t>
            </a:r>
            <a:r>
              <a:rPr lang="ru-RU" dirty="0" err="1"/>
              <a:t>дохід</a:t>
            </a:r>
            <a:r>
              <a:rPr lang="ru-RU" dirty="0"/>
              <a:t> бюджету </a:t>
            </a:r>
            <a:r>
              <a:rPr lang="ru-RU" dirty="0" err="1"/>
              <a:t>пропорційно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задоволених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відповідач</a:t>
            </a:r>
            <a:r>
              <a:rPr lang="ru-RU" dirty="0"/>
              <a:t> не </a:t>
            </a:r>
            <a:r>
              <a:rPr lang="ru-RU" dirty="0" err="1"/>
              <a:t>звільнений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674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78AA3-A96B-4E41-BEA0-6217CEED018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Розподіл </a:t>
            </a:r>
            <a:r>
              <a:rPr lang="ru-RU" sz="3200" b="1" i="1" dirty="0" err="1"/>
              <a:t>судових</a:t>
            </a:r>
            <a:r>
              <a:rPr lang="ru-RU" sz="3200" b="1" i="1" dirty="0"/>
              <a:t> </a:t>
            </a:r>
            <a:r>
              <a:rPr lang="ru-RU" sz="3200" b="1" i="1" dirty="0" err="1"/>
              <a:t>витрат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F94CE0-123E-4E5A-9739-B8545E932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судові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розглядом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покладаються</a:t>
            </a:r>
            <a:r>
              <a:rPr lang="ru-RU" dirty="0"/>
              <a:t>:</a:t>
            </a:r>
          </a:p>
          <a:p>
            <a:r>
              <a:rPr lang="ru-RU" dirty="0"/>
              <a:t>1)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позову - на </a:t>
            </a:r>
            <a:r>
              <a:rPr lang="ru-RU" dirty="0" err="1"/>
              <a:t>відповідача</a:t>
            </a:r>
            <a:r>
              <a:rPr lang="ru-RU" dirty="0"/>
              <a:t>;</a:t>
            </a:r>
          </a:p>
          <a:p>
            <a:r>
              <a:rPr lang="ru-RU" dirty="0"/>
              <a:t>2)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в </a:t>
            </a:r>
            <a:r>
              <a:rPr lang="ru-RU" dirty="0" err="1"/>
              <a:t>позові</a:t>
            </a:r>
            <a:r>
              <a:rPr lang="ru-RU" dirty="0"/>
              <a:t> - на </a:t>
            </a:r>
            <a:r>
              <a:rPr lang="ru-RU" dirty="0" err="1"/>
              <a:t>позивача</a:t>
            </a:r>
            <a:r>
              <a:rPr lang="ru-RU" dirty="0"/>
              <a:t>;</a:t>
            </a:r>
          </a:p>
          <a:p>
            <a:r>
              <a:rPr lang="ru-RU" dirty="0"/>
              <a:t>3)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часткового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позову - на </a:t>
            </a:r>
            <a:r>
              <a:rPr lang="ru-RU" dirty="0" err="1"/>
              <a:t>обидві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пропорційно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задоволених</a:t>
            </a:r>
            <a:r>
              <a:rPr lang="ru-RU" dirty="0"/>
              <a:t>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491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F7B11-1F79-4ECB-B759-2CFAA4850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63175" cy="6635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Розподіл </a:t>
            </a:r>
            <a:r>
              <a:rPr lang="ru-RU" sz="3200" b="1" i="1" dirty="0" err="1"/>
              <a:t>судових</a:t>
            </a:r>
            <a:r>
              <a:rPr lang="ru-RU" sz="3200" b="1" i="1" dirty="0"/>
              <a:t> </a:t>
            </a:r>
            <a:r>
              <a:rPr lang="ru-RU" sz="3200" b="1" i="1" dirty="0" err="1"/>
              <a:t>витрат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62FE97-1B49-47ED-ABD8-1FFBD5810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425"/>
            <a:ext cx="10515600" cy="506253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суд </a:t>
            </a:r>
            <a:r>
              <a:rPr lang="ru-RU" dirty="0" err="1"/>
              <a:t>враховує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з </a:t>
            </a:r>
            <a:r>
              <a:rPr lang="ru-RU" dirty="0" err="1"/>
              <a:t>розглядом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чи</a:t>
            </a:r>
            <a:r>
              <a:rPr lang="ru-RU" dirty="0"/>
              <a:t> є </a:t>
            </a:r>
            <a:r>
              <a:rPr lang="ru-RU" dirty="0" err="1"/>
              <a:t>розмір</a:t>
            </a:r>
            <a:r>
              <a:rPr lang="ru-RU" dirty="0"/>
              <a:t> таких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обґрунтованим</a:t>
            </a:r>
            <a:r>
              <a:rPr lang="ru-RU" dirty="0"/>
              <a:t> та </a:t>
            </a:r>
            <a:r>
              <a:rPr lang="ru-RU" dirty="0" err="1"/>
              <a:t>пропорційним</a:t>
            </a:r>
            <a:r>
              <a:rPr lang="ru-RU" dirty="0"/>
              <a:t> до предмета спору,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позову,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для </a:t>
            </a:r>
            <a:r>
              <a:rPr lang="ru-RU" dirty="0" err="1"/>
              <a:t>сторін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міг</a:t>
            </a:r>
            <a:r>
              <a:rPr lang="ru-RU" dirty="0"/>
              <a:t> результат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репутацію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викликала</a:t>
            </a:r>
            <a:r>
              <a:rPr lang="ru-RU" dirty="0"/>
              <a:t> справа </a:t>
            </a:r>
            <a:r>
              <a:rPr lang="ru-RU" dirty="0" err="1"/>
              <a:t>публічний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призвела</a:t>
            </a:r>
            <a:r>
              <a:rPr lang="ru-RU" dirty="0"/>
              <a:t> до </a:t>
            </a:r>
            <a:r>
              <a:rPr lang="ru-RU" dirty="0" err="1"/>
              <a:t>затягування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подання</a:t>
            </a:r>
            <a:r>
              <a:rPr lang="ru-RU" dirty="0"/>
              <a:t> стороною явно </a:t>
            </a:r>
            <a:r>
              <a:rPr lang="ru-RU" dirty="0" err="1"/>
              <a:t>необґрунтованих</a:t>
            </a:r>
            <a:r>
              <a:rPr lang="ru-RU" dirty="0"/>
              <a:t> </a:t>
            </a:r>
            <a:r>
              <a:rPr lang="ru-RU" dirty="0" err="1"/>
              <a:t>заяв</a:t>
            </a:r>
            <a:r>
              <a:rPr lang="ru-RU" dirty="0"/>
              <a:t> і </a:t>
            </a:r>
            <a:r>
              <a:rPr lang="ru-RU" dirty="0" err="1"/>
              <a:t>клопотань</a:t>
            </a:r>
            <a:r>
              <a:rPr lang="ru-RU" dirty="0"/>
              <a:t>, </a:t>
            </a:r>
            <a:r>
              <a:rPr lang="ru-RU" dirty="0" err="1"/>
              <a:t>безпідставне</a:t>
            </a:r>
            <a:r>
              <a:rPr lang="ru-RU" dirty="0"/>
              <a:t> </a:t>
            </a:r>
            <a:r>
              <a:rPr lang="ru-RU" dirty="0" err="1"/>
              <a:t>твердження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заперечення</a:t>
            </a:r>
            <a:r>
              <a:rPr lang="ru-RU" dirty="0"/>
              <a:t> стороною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безпідставне</a:t>
            </a:r>
            <a:r>
              <a:rPr lang="ru-RU" dirty="0"/>
              <a:t> </a:t>
            </a:r>
            <a:r>
              <a:rPr lang="ru-RU" dirty="0" err="1"/>
              <a:t>завищення</a:t>
            </a:r>
            <a:r>
              <a:rPr lang="ru-RU" dirty="0"/>
              <a:t> </a:t>
            </a:r>
            <a:r>
              <a:rPr lang="ru-RU" dirty="0" err="1"/>
              <a:t>позивачем</a:t>
            </a:r>
            <a:r>
              <a:rPr lang="ru-RU" dirty="0"/>
              <a:t>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досудового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спору та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врегулювання</a:t>
            </a:r>
            <a:r>
              <a:rPr lang="ru-RU" dirty="0"/>
              <a:t> спору </a:t>
            </a:r>
            <a:r>
              <a:rPr lang="ru-RU" dirty="0" err="1"/>
              <a:t>мирним</a:t>
            </a:r>
            <a:r>
              <a:rPr lang="ru-RU" dirty="0"/>
              <a:t> шляхом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стадію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вчинялись.</a:t>
            </a:r>
          </a:p>
        </p:txBody>
      </p:sp>
    </p:spTree>
    <p:extLst>
      <p:ext uri="{BB962C8B-B14F-4D97-AF65-F5344CB8AC3E}">
        <p14:creationId xmlns:p14="http://schemas.microsoft.com/office/powerpoint/2010/main" val="1801721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2D51CB-256A-4A62-8DCC-DB2CC43925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Розподіл </a:t>
            </a:r>
            <a:r>
              <a:rPr lang="ru-RU" sz="3200" b="1" i="1" dirty="0" err="1"/>
              <a:t>судових</a:t>
            </a:r>
            <a:r>
              <a:rPr lang="ru-RU" sz="3200" b="1" i="1" dirty="0"/>
              <a:t> </a:t>
            </a:r>
            <a:r>
              <a:rPr lang="ru-RU" sz="3200" b="1" i="1" dirty="0" err="1"/>
              <a:t>витрат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4E8919-61D4-4064-BBB2-C5D0747FE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Якщо</a:t>
            </a:r>
            <a:r>
              <a:rPr lang="ru-RU" dirty="0"/>
              <a:t> сума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заявлена до </a:t>
            </a:r>
            <a:r>
              <a:rPr lang="ru-RU" dirty="0" err="1"/>
              <a:t>відшкодування</a:t>
            </a:r>
            <a:r>
              <a:rPr lang="ru-RU" dirty="0"/>
              <a:t>,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суму, </a:t>
            </a:r>
            <a:r>
              <a:rPr lang="ru-RU" dirty="0" err="1"/>
              <a:t>заявлену</a:t>
            </a:r>
            <a:r>
              <a:rPr lang="ru-RU" dirty="0"/>
              <a:t> в </a:t>
            </a:r>
            <a:r>
              <a:rPr lang="ru-RU" dirty="0" err="1"/>
              <a:t>попередньому</a:t>
            </a:r>
            <a:r>
              <a:rPr lang="ru-RU" dirty="0"/>
              <a:t> (</a:t>
            </a:r>
            <a:r>
              <a:rPr lang="ru-RU" dirty="0" err="1"/>
              <a:t>орієнтовному</a:t>
            </a:r>
            <a:r>
              <a:rPr lang="ru-RU" dirty="0"/>
              <a:t>) </a:t>
            </a:r>
            <a:r>
              <a:rPr lang="ru-RU" dirty="0" err="1"/>
              <a:t>розрахунку</a:t>
            </a:r>
            <a:r>
              <a:rPr lang="ru-RU" dirty="0"/>
              <a:t>,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,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ухвалено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у </a:t>
            </a:r>
            <a:r>
              <a:rPr lang="ru-RU" dirty="0" err="1"/>
              <a:t>відшкодуванні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в </a:t>
            </a:r>
            <a:r>
              <a:rPr lang="ru-RU" dirty="0" err="1"/>
              <a:t>частині</a:t>
            </a:r>
            <a:r>
              <a:rPr lang="ru-RU" dirty="0"/>
              <a:t> такого </a:t>
            </a:r>
            <a:r>
              <a:rPr lang="ru-RU" dirty="0" err="1"/>
              <a:t>перевищення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сторона </a:t>
            </a:r>
            <a:r>
              <a:rPr lang="ru-RU" dirty="0" err="1"/>
              <a:t>доведе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могла </a:t>
            </a:r>
            <a:r>
              <a:rPr lang="ru-RU" dirty="0" err="1"/>
              <a:t>передбачити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час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(</a:t>
            </a:r>
            <a:r>
              <a:rPr lang="ru-RU" dirty="0" err="1"/>
              <a:t>орієнтовного</a:t>
            </a:r>
            <a:r>
              <a:rPr lang="ru-RU" dirty="0"/>
              <a:t>) </a:t>
            </a:r>
            <a:r>
              <a:rPr lang="ru-RU" dirty="0" err="1"/>
              <a:t>розрахунку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сума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заявлених</a:t>
            </a:r>
            <a:r>
              <a:rPr lang="ru-RU" dirty="0"/>
              <a:t> до </a:t>
            </a:r>
            <a:r>
              <a:rPr lang="ru-RU" dirty="0" err="1"/>
              <a:t>відшкодування</a:t>
            </a:r>
            <a:r>
              <a:rPr lang="ru-RU" dirty="0"/>
              <a:t> та </a:t>
            </a:r>
            <a:r>
              <a:rPr lang="ru-RU" dirty="0" err="1"/>
              <a:t>підтверджених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доказами</a:t>
            </a:r>
            <a:r>
              <a:rPr lang="ru-RU" dirty="0"/>
              <a:t>, є </a:t>
            </a:r>
            <a:r>
              <a:rPr lang="ru-RU" dirty="0" err="1"/>
              <a:t>неспівмірно</a:t>
            </a:r>
            <a:r>
              <a:rPr lang="ru-RU" dirty="0"/>
              <a:t> </a:t>
            </a:r>
            <a:r>
              <a:rPr lang="ru-RU" dirty="0" err="1"/>
              <a:t>нижчою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, </a:t>
            </a:r>
            <a:r>
              <a:rPr lang="ru-RU" dirty="0" err="1"/>
              <a:t>заявленої</a:t>
            </a:r>
            <a:r>
              <a:rPr lang="ru-RU" dirty="0"/>
              <a:t> в </a:t>
            </a:r>
            <a:r>
              <a:rPr lang="ru-RU" dirty="0" err="1"/>
              <a:t>попередньому</a:t>
            </a:r>
            <a:r>
              <a:rPr lang="ru-RU" dirty="0"/>
              <a:t> (</a:t>
            </a:r>
            <a:r>
              <a:rPr lang="ru-RU" dirty="0" err="1"/>
              <a:t>орієнтовному</a:t>
            </a:r>
            <a:r>
              <a:rPr lang="ru-RU" dirty="0"/>
              <a:t>) </a:t>
            </a:r>
            <a:r>
              <a:rPr lang="ru-RU" dirty="0" err="1"/>
              <a:t>розрахунку</a:t>
            </a:r>
            <a:r>
              <a:rPr lang="ru-RU" dirty="0"/>
              <a:t>,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,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ухвалено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у </a:t>
            </a:r>
            <a:r>
              <a:rPr lang="ru-RU" dirty="0" err="1"/>
              <a:t>відшкодуванні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)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сторона </a:t>
            </a:r>
            <a:r>
              <a:rPr lang="ru-RU" dirty="0" err="1"/>
              <a:t>доведе</a:t>
            </a:r>
            <a:r>
              <a:rPr lang="ru-RU" dirty="0"/>
              <a:t> </a:t>
            </a:r>
            <a:r>
              <a:rPr lang="ru-RU" dirty="0" err="1"/>
              <a:t>поважні</a:t>
            </a:r>
            <a:r>
              <a:rPr lang="ru-RU" dirty="0"/>
              <a:t> причини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0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68773-CC60-4589-9D4D-2250B8E2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29800" cy="72072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Розподіл </a:t>
            </a:r>
            <a:r>
              <a:rPr lang="ru-RU" sz="3200" b="1" i="1" dirty="0" err="1"/>
              <a:t>судових</a:t>
            </a:r>
            <a:r>
              <a:rPr lang="ru-RU" sz="3200" b="1" i="1" dirty="0"/>
              <a:t> </a:t>
            </a:r>
            <a:r>
              <a:rPr lang="ru-RU" sz="3200" b="1" i="1" dirty="0" err="1"/>
              <a:t>витрат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F481BB-C342-46B9-9043-5C2C7A667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/>
          <a:lstStyle/>
          <a:p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сторона </a:t>
            </a:r>
            <a:r>
              <a:rPr lang="ru-RU" dirty="0" err="1"/>
              <a:t>сплатила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сплатити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розглядом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встановлюється</a:t>
            </a:r>
            <a:r>
              <a:rPr lang="ru-RU" dirty="0"/>
              <a:t> судом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поданих</a:t>
            </a:r>
            <a:r>
              <a:rPr lang="ru-RU" dirty="0"/>
              <a:t> сторонами </a:t>
            </a:r>
            <a:r>
              <a:rPr lang="ru-RU" dirty="0" err="1"/>
              <a:t>доказів</a:t>
            </a:r>
            <a:r>
              <a:rPr lang="ru-RU" dirty="0"/>
              <a:t> (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докази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дебатів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ухвалення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суду,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дебатів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сторона </a:t>
            </a:r>
            <a:r>
              <a:rPr lang="ru-RU" dirty="0" err="1"/>
              <a:t>зробила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неподання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 строку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без </a:t>
            </a:r>
            <a:r>
              <a:rPr lang="ru-RU" dirty="0" err="1"/>
              <a:t>розгляду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535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CBE51-296D-40C6-91C2-9992AA992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72700" cy="7874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Розподіл </a:t>
            </a:r>
            <a:r>
              <a:rPr lang="ru-RU" sz="3200" b="1" i="1" dirty="0" err="1"/>
              <a:t>судових</a:t>
            </a:r>
            <a:r>
              <a:rPr lang="ru-RU" sz="3200" b="1" i="1" dirty="0"/>
              <a:t> </a:t>
            </a:r>
            <a:r>
              <a:rPr lang="ru-RU" sz="3200" b="1" i="1" dirty="0" err="1"/>
              <a:t>витрат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395FE0-DF29-4195-8C9B-42BFDBB28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075"/>
            <a:ext cx="10515600" cy="481488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зловживання</a:t>
            </a:r>
            <a:r>
              <a:rPr lang="ru-RU" dirty="0"/>
              <a:t> стороною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процесуальними</a:t>
            </a:r>
            <a:r>
              <a:rPr lang="ru-RU" dirty="0"/>
              <a:t> правами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спір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неправильних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, суд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покласти</a:t>
            </a:r>
            <a:r>
              <a:rPr lang="ru-RU" dirty="0"/>
              <a:t> на </a:t>
            </a:r>
            <a:r>
              <a:rPr lang="ru-RU" dirty="0" err="1"/>
              <a:t>таку</a:t>
            </a:r>
            <a:r>
              <a:rPr lang="ru-RU" dirty="0"/>
              <a:t> сторону </a:t>
            </a:r>
            <a:r>
              <a:rPr lang="ru-RU" dirty="0" err="1"/>
              <a:t>судові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спору.</a:t>
            </a:r>
          </a:p>
          <a:p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спорі</a:t>
            </a:r>
            <a:r>
              <a:rPr lang="ru-RU" dirty="0"/>
              <a:t> про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</a:t>
            </a:r>
            <a:r>
              <a:rPr lang="ru-RU" dirty="0" err="1"/>
              <a:t>заподіяних</a:t>
            </a:r>
            <a:r>
              <a:rPr lang="ru-RU" dirty="0"/>
              <a:t>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особою, </a:t>
            </a:r>
            <a:r>
              <a:rPr lang="ru-RU" dirty="0" err="1"/>
              <a:t>судові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за правилами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стягнуті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то вони </a:t>
            </a:r>
            <a:r>
              <a:rPr lang="ru-RU" dirty="0" err="1"/>
              <a:t>стягуються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(</a:t>
            </a:r>
            <a:r>
              <a:rPr lang="ru-RU" dirty="0" err="1"/>
              <a:t>учасників</a:t>
            </a:r>
            <a:r>
              <a:rPr lang="ru-RU" dirty="0"/>
              <a:t>, </a:t>
            </a:r>
            <a:r>
              <a:rPr lang="ru-RU" dirty="0" err="1"/>
              <a:t>акціонерів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подали </a:t>
            </a:r>
            <a:r>
              <a:rPr lang="ru-RU" dirty="0" err="1"/>
              <a:t>позов</a:t>
            </a:r>
            <a:r>
              <a:rPr lang="ru-RU" dirty="0"/>
              <a:t>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у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вони </a:t>
            </a:r>
            <a:r>
              <a:rPr lang="ru-RU" dirty="0" err="1"/>
              <a:t>понесені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власниками</a:t>
            </a:r>
            <a:r>
              <a:rPr lang="ru-RU" dirty="0"/>
              <a:t> (</a:t>
            </a:r>
            <a:r>
              <a:rPr lang="ru-RU" dirty="0" err="1"/>
              <a:t>учасниками</a:t>
            </a:r>
            <a:r>
              <a:rPr lang="ru-RU" dirty="0"/>
              <a:t>, </a:t>
            </a:r>
            <a:r>
              <a:rPr lang="ru-RU" dirty="0" err="1"/>
              <a:t>акціонерами</a:t>
            </a:r>
            <a:r>
              <a:rPr lang="ru-RU" dirty="0"/>
              <a:t>).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статутом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, </a:t>
            </a:r>
            <a:r>
              <a:rPr lang="ru-RU" dirty="0" err="1"/>
              <a:t>судові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понесені</a:t>
            </a:r>
            <a:r>
              <a:rPr lang="ru-RU" dirty="0"/>
              <a:t> </a:t>
            </a:r>
            <a:r>
              <a:rPr lang="ru-RU" dirty="0" err="1"/>
              <a:t>акціонером</a:t>
            </a:r>
            <a:r>
              <a:rPr lang="ru-RU" dirty="0"/>
              <a:t> (</a:t>
            </a:r>
            <a:r>
              <a:rPr lang="ru-RU" dirty="0" err="1"/>
              <a:t>акціонерами</a:t>
            </a:r>
            <a:r>
              <a:rPr lang="ru-RU" dirty="0"/>
              <a:t>)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поданням</a:t>
            </a:r>
            <a:r>
              <a:rPr lang="ru-RU" dirty="0"/>
              <a:t> позову в </a:t>
            </a:r>
            <a:r>
              <a:rPr lang="ru-RU" dirty="0" err="1"/>
              <a:t>інтересах</a:t>
            </a:r>
            <a:r>
              <a:rPr lang="ru-RU" dirty="0"/>
              <a:t> такого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про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</a:t>
            </a:r>
            <a:r>
              <a:rPr lang="ru-RU" dirty="0" err="1"/>
              <a:t>заподіяних</a:t>
            </a:r>
            <a:r>
              <a:rPr lang="ru-RU" dirty="0"/>
              <a:t> </a:t>
            </a:r>
            <a:r>
              <a:rPr lang="ru-RU" dirty="0" err="1"/>
              <a:t>акціонерному</a:t>
            </a:r>
            <a:r>
              <a:rPr lang="ru-RU" dirty="0"/>
              <a:t> </a:t>
            </a:r>
            <a:r>
              <a:rPr lang="ru-RU" dirty="0" err="1"/>
              <a:t>товариству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особами, </a:t>
            </a:r>
            <a:r>
              <a:rPr lang="ru-RU" dirty="0" err="1"/>
              <a:t>відшкодовується</a:t>
            </a:r>
            <a:r>
              <a:rPr lang="ru-RU" dirty="0"/>
              <a:t> таким </a:t>
            </a:r>
            <a:r>
              <a:rPr lang="ru-RU" dirty="0" err="1"/>
              <a:t>товариством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</a:t>
            </a:r>
            <a:r>
              <a:rPr lang="ru-RU" dirty="0" err="1"/>
              <a:t>суді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25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478BF20-A4AB-4C83-B162-4FF90FA2B796}"/>
              </a:ext>
            </a:extLst>
          </p:cNvPr>
          <p:cNvSpPr/>
          <p:nvPr/>
        </p:nvSpPr>
        <p:spPr>
          <a:xfrm>
            <a:off x="962025" y="1305342"/>
            <a:ext cx="104584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Виклики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повідомлення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здійснюються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шляхом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вручення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ухвали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в порядку,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передбаченому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ГПК для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вручення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судових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рішень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Ухвала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господарського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суду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про дату, час та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місце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судового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засідання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вчинення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відповідної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процесуальної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дії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повинна бути вручена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завчасно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з таким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розрахунком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особи,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викликаються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мали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достатньо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часу, але не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менше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ніж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п’ять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днів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для явки в суд і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підготовки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участі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в судовому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розгляді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справи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вчинення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відповідної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процесуальної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дії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Цей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термін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скорочений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судом 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випадку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коли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вимагає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терміновість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вчинення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відповідної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процесуальної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дії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огляд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доказів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швидко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псуються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неможливість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захисту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прав особи 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випадку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зволікання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тощо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).</a:t>
            </a:r>
            <a:endParaRPr lang="ru-RU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605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4DD6E1-75C0-4291-9681-6DD1947FBDE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Розподіл </a:t>
            </a:r>
            <a:r>
              <a:rPr lang="ru-RU" sz="3200" b="1" i="1" dirty="0" err="1"/>
              <a:t>витрат</a:t>
            </a:r>
            <a:r>
              <a:rPr lang="ru-RU" sz="3200" b="1" i="1" dirty="0"/>
              <a:t> у </a:t>
            </a:r>
            <a:r>
              <a:rPr lang="ru-RU" sz="3200" b="1" i="1" dirty="0" err="1"/>
              <a:t>разі</a:t>
            </a:r>
            <a:r>
              <a:rPr lang="ru-RU" sz="3200" b="1" i="1" dirty="0"/>
              <a:t> </a:t>
            </a:r>
            <a:r>
              <a:rPr lang="ru-RU" sz="3200" b="1" i="1" dirty="0" err="1"/>
              <a:t>визнання</a:t>
            </a:r>
            <a:r>
              <a:rPr lang="ru-RU" sz="3200" b="1" i="1" dirty="0"/>
              <a:t> позову, </a:t>
            </a:r>
            <a:r>
              <a:rPr lang="ru-RU" sz="3200" b="1" i="1" dirty="0" err="1"/>
              <a:t>закриття</a:t>
            </a:r>
            <a:r>
              <a:rPr lang="ru-RU" sz="3200" b="1" i="1" dirty="0"/>
              <a:t> </a:t>
            </a:r>
            <a:r>
              <a:rPr lang="ru-RU" sz="3200" b="1" i="1" dirty="0" err="1"/>
              <a:t>провадження</a:t>
            </a:r>
            <a:r>
              <a:rPr lang="ru-RU" sz="3200" b="1" i="1" dirty="0"/>
              <a:t> у </a:t>
            </a:r>
            <a:r>
              <a:rPr lang="ru-RU" sz="3200" b="1" i="1" dirty="0" err="1"/>
              <a:t>справі</a:t>
            </a:r>
            <a:r>
              <a:rPr lang="ru-RU" sz="3200" b="1" i="1" dirty="0"/>
              <a:t> </a:t>
            </a:r>
            <a:r>
              <a:rPr lang="ru-RU" sz="3200" b="1" i="1" dirty="0" err="1"/>
              <a:t>або</a:t>
            </a:r>
            <a:r>
              <a:rPr lang="ru-RU" sz="3200" b="1" i="1" dirty="0"/>
              <a:t> </a:t>
            </a:r>
            <a:r>
              <a:rPr lang="ru-RU" sz="3200" b="1" i="1" dirty="0" err="1"/>
              <a:t>залишення</a:t>
            </a:r>
            <a:r>
              <a:rPr lang="ru-RU" sz="3200" b="1" i="1" dirty="0"/>
              <a:t> позову без </a:t>
            </a:r>
            <a:r>
              <a:rPr lang="ru-RU" sz="3200" b="1" i="1" dirty="0" err="1"/>
              <a:t>розгляду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9E086D-C4DA-4527-942E-0DFAB856A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мирової</a:t>
            </a:r>
            <a:r>
              <a:rPr lang="ru-RU" dirty="0"/>
              <a:t> угоди до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судом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,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позову, </a:t>
            </a:r>
            <a:r>
              <a:rPr lang="ru-RU" dirty="0" err="1"/>
              <a:t>визнання</a:t>
            </a:r>
            <a:r>
              <a:rPr lang="ru-RU" dirty="0"/>
              <a:t> позову </a:t>
            </a:r>
            <a:r>
              <a:rPr lang="ru-RU" dirty="0" err="1"/>
              <a:t>відповідачем</a:t>
            </a:r>
            <a:r>
              <a:rPr lang="ru-RU" dirty="0"/>
              <a:t> до початку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по </a:t>
            </a:r>
            <a:r>
              <a:rPr lang="ru-RU" dirty="0" err="1"/>
              <a:t>суті</a:t>
            </a:r>
            <a:r>
              <a:rPr lang="ru-RU" dirty="0"/>
              <a:t> суд у </a:t>
            </a:r>
            <a:r>
              <a:rPr lang="ru-RU" dirty="0" err="1"/>
              <a:t>відповідній</a:t>
            </a:r>
            <a:r>
              <a:rPr lang="ru-RU" dirty="0"/>
              <a:t> </a:t>
            </a:r>
            <a:r>
              <a:rPr lang="ru-RU" dirty="0" err="1"/>
              <a:t>ухвалі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рішенні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 законом, </a:t>
            </a:r>
            <a:r>
              <a:rPr lang="ru-RU" dirty="0" err="1"/>
              <a:t>вирішує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позивачу</a:t>
            </a:r>
            <a:r>
              <a:rPr lang="ru-RU" dirty="0"/>
              <a:t> з державного бюджету 50 </a:t>
            </a:r>
            <a:r>
              <a:rPr lang="ru-RU" dirty="0" err="1"/>
              <a:t>відсотків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, </a:t>
            </a:r>
            <a:r>
              <a:rPr lang="ru-RU" dirty="0" err="1"/>
              <a:t>сплаченого</a:t>
            </a:r>
            <a:r>
              <a:rPr lang="ru-RU" dirty="0"/>
              <a:t> при </a:t>
            </a:r>
            <a:r>
              <a:rPr lang="ru-RU" dirty="0" err="1"/>
              <a:t>поданні</a:t>
            </a:r>
            <a:r>
              <a:rPr lang="ru-RU" dirty="0"/>
              <a:t> позову,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домовленості</a:t>
            </a:r>
            <a:r>
              <a:rPr lang="ru-RU" dirty="0"/>
              <a:t> про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мирової</a:t>
            </a:r>
            <a:r>
              <a:rPr lang="ru-RU" dirty="0"/>
              <a:t> угоди,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позову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позову </a:t>
            </a:r>
            <a:r>
              <a:rPr lang="ru-RU" dirty="0" err="1"/>
              <a:t>відповідачем</a:t>
            </a:r>
            <a:r>
              <a:rPr lang="ru-RU" dirty="0"/>
              <a:t> </a:t>
            </a:r>
            <a:r>
              <a:rPr lang="ru-RU" dirty="0" err="1"/>
              <a:t>досягнуто</a:t>
            </a:r>
            <a:r>
              <a:rPr lang="ru-RU" dirty="0"/>
              <a:t> сторонами за результатами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медіації</a:t>
            </a:r>
            <a:r>
              <a:rPr lang="ru-RU" dirty="0"/>
              <a:t> - 60 </a:t>
            </a:r>
            <a:r>
              <a:rPr lang="ru-RU" dirty="0" err="1"/>
              <a:t>відсотків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, </a:t>
            </a:r>
            <a:r>
              <a:rPr lang="ru-RU" dirty="0" err="1"/>
              <a:t>сплаченого</a:t>
            </a:r>
            <a:r>
              <a:rPr lang="ru-RU" dirty="0"/>
              <a:t> при </a:t>
            </a:r>
            <a:r>
              <a:rPr lang="ru-RU" dirty="0" err="1"/>
              <a:t>поданні</a:t>
            </a:r>
            <a:r>
              <a:rPr lang="ru-RU" dirty="0"/>
              <a:t> позову.</a:t>
            </a:r>
          </a:p>
        </p:txBody>
      </p:sp>
    </p:spTree>
    <p:extLst>
      <p:ext uri="{BB962C8B-B14F-4D97-AF65-F5344CB8AC3E}">
        <p14:creationId xmlns:p14="http://schemas.microsoft.com/office/powerpoint/2010/main" val="9258231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A3215-ED01-4658-8989-E4DFFF782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91750" cy="80645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3200" b="1" i="1" dirty="0"/>
              <a:t>Розподіл </a:t>
            </a:r>
            <a:r>
              <a:rPr lang="ru-RU" sz="3200" b="1" i="1" dirty="0" err="1"/>
              <a:t>витрат</a:t>
            </a:r>
            <a:r>
              <a:rPr lang="ru-RU" sz="3200" b="1" i="1" dirty="0"/>
              <a:t> у </a:t>
            </a:r>
            <a:r>
              <a:rPr lang="ru-RU" sz="3200" b="1" i="1" dirty="0" err="1"/>
              <a:t>разі</a:t>
            </a:r>
            <a:r>
              <a:rPr lang="ru-RU" sz="3200" b="1" i="1" dirty="0"/>
              <a:t> </a:t>
            </a:r>
            <a:r>
              <a:rPr lang="ru-RU" sz="3200" b="1" i="1" dirty="0" err="1"/>
              <a:t>визнання</a:t>
            </a:r>
            <a:r>
              <a:rPr lang="ru-RU" sz="3200" b="1" i="1" dirty="0"/>
              <a:t> позову, </a:t>
            </a:r>
            <a:r>
              <a:rPr lang="ru-RU" sz="3200" b="1" i="1" dirty="0" err="1"/>
              <a:t>закриття</a:t>
            </a:r>
            <a:r>
              <a:rPr lang="ru-RU" sz="3200" b="1" i="1" dirty="0"/>
              <a:t> </a:t>
            </a:r>
            <a:r>
              <a:rPr lang="ru-RU" sz="3200" b="1" i="1" dirty="0" err="1"/>
              <a:t>провадження</a:t>
            </a:r>
            <a:r>
              <a:rPr lang="ru-RU" sz="3200" b="1" i="1" dirty="0"/>
              <a:t> у </a:t>
            </a:r>
            <a:r>
              <a:rPr lang="ru-RU" sz="3200" b="1" i="1" dirty="0" err="1"/>
              <a:t>справі</a:t>
            </a:r>
            <a:r>
              <a:rPr lang="ru-RU" sz="3200" b="1" i="1" dirty="0"/>
              <a:t> </a:t>
            </a:r>
            <a:r>
              <a:rPr lang="ru-RU" sz="3200" b="1" i="1" dirty="0" err="1"/>
              <a:t>або</a:t>
            </a:r>
            <a:r>
              <a:rPr lang="ru-RU" sz="3200" b="1" i="1" dirty="0"/>
              <a:t> </a:t>
            </a:r>
            <a:r>
              <a:rPr lang="ru-RU" sz="3200" b="1" i="1" dirty="0" err="1"/>
              <a:t>залишення</a:t>
            </a:r>
            <a:r>
              <a:rPr lang="ru-RU" sz="3200" b="1" i="1" dirty="0"/>
              <a:t> позову без </a:t>
            </a:r>
            <a:r>
              <a:rPr lang="ru-RU" sz="3200" b="1" i="1" dirty="0" err="1"/>
              <a:t>розгляду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E237A3-354B-460C-ACD1-E0A9ABD56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мирової</a:t>
            </a:r>
            <a:r>
              <a:rPr lang="ru-RU" dirty="0"/>
              <a:t> угоди,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позову, </a:t>
            </a:r>
            <a:r>
              <a:rPr lang="ru-RU" dirty="0" err="1"/>
              <a:t>визнання</a:t>
            </a:r>
            <a:r>
              <a:rPr lang="ru-RU" dirty="0"/>
              <a:t> позову </a:t>
            </a:r>
            <a:r>
              <a:rPr lang="ru-RU" dirty="0" err="1"/>
              <a:t>відповідачем</a:t>
            </a:r>
            <a:r>
              <a:rPr lang="ru-RU" dirty="0"/>
              <a:t> на </a:t>
            </a:r>
            <a:r>
              <a:rPr lang="ru-RU" dirty="0" err="1"/>
              <a:t>стадії</a:t>
            </a:r>
            <a:r>
              <a:rPr lang="ru-RU" dirty="0"/>
              <a:t> перегляду </a:t>
            </a:r>
            <a:r>
              <a:rPr lang="ru-RU" dirty="0" err="1"/>
              <a:t>рішення</a:t>
            </a:r>
            <a:r>
              <a:rPr lang="ru-RU" dirty="0"/>
              <a:t> в </a:t>
            </a:r>
            <a:r>
              <a:rPr lang="ru-RU" dirty="0" err="1"/>
              <a:t>апеляційному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касаційному</a:t>
            </a:r>
            <a:r>
              <a:rPr lang="ru-RU" dirty="0"/>
              <a:t> порядку, суд у </a:t>
            </a:r>
            <a:r>
              <a:rPr lang="ru-RU" dirty="0" err="1"/>
              <a:t>відповідній</a:t>
            </a:r>
            <a:r>
              <a:rPr lang="ru-RU" dirty="0"/>
              <a:t> </a:t>
            </a:r>
            <a:r>
              <a:rPr lang="ru-RU" dirty="0" err="1"/>
              <a:t>ухвалі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 законом, </a:t>
            </a:r>
            <a:r>
              <a:rPr lang="ru-RU" dirty="0" err="1"/>
              <a:t>вирішує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скаржнику</a:t>
            </a:r>
            <a:r>
              <a:rPr lang="ru-RU" dirty="0"/>
              <a:t> (</a:t>
            </a:r>
            <a:r>
              <a:rPr lang="ru-RU" dirty="0" err="1"/>
              <a:t>заявнику</a:t>
            </a:r>
            <a:r>
              <a:rPr lang="ru-RU" dirty="0"/>
              <a:t>) з державного бюджету 50 </a:t>
            </a:r>
            <a:r>
              <a:rPr lang="ru-RU" dirty="0" err="1"/>
              <a:t>відсотків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, </a:t>
            </a:r>
            <a:r>
              <a:rPr lang="ru-RU" dirty="0" err="1"/>
              <a:t>сплаченого</a:t>
            </a:r>
            <a:r>
              <a:rPr lang="ru-RU" dirty="0"/>
              <a:t> ним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апеляційної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касаційної</a:t>
            </a:r>
            <a:r>
              <a:rPr lang="ru-RU" dirty="0"/>
              <a:t> </a:t>
            </a:r>
            <a:r>
              <a:rPr lang="ru-RU" dirty="0" err="1"/>
              <a:t>скарги</a:t>
            </a:r>
            <a:r>
              <a:rPr lang="ru-RU" dirty="0"/>
              <a:t>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домовленості</a:t>
            </a:r>
            <a:r>
              <a:rPr lang="ru-RU" dirty="0"/>
              <a:t> про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мирової</a:t>
            </a:r>
            <a:r>
              <a:rPr lang="ru-RU" dirty="0"/>
              <a:t> угоди,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позову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позову </a:t>
            </a:r>
            <a:r>
              <a:rPr lang="ru-RU" dirty="0" err="1"/>
              <a:t>відповідачем</a:t>
            </a:r>
            <a:r>
              <a:rPr lang="ru-RU" dirty="0"/>
              <a:t> </a:t>
            </a:r>
            <a:r>
              <a:rPr lang="ru-RU" dirty="0" err="1"/>
              <a:t>досягнуто</a:t>
            </a:r>
            <a:r>
              <a:rPr lang="ru-RU" dirty="0"/>
              <a:t> сторонами за результатами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медіації</a:t>
            </a:r>
            <a:r>
              <a:rPr lang="ru-RU" dirty="0"/>
              <a:t> - 60 </a:t>
            </a:r>
            <a:r>
              <a:rPr lang="ru-RU" dirty="0" err="1"/>
              <a:t>відсотків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, </a:t>
            </a:r>
            <a:r>
              <a:rPr lang="ru-RU" dirty="0" err="1"/>
              <a:t>сплаченого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апеляційної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касаційної</a:t>
            </a:r>
            <a:r>
              <a:rPr lang="ru-RU" dirty="0"/>
              <a:t> </a:t>
            </a:r>
            <a:r>
              <a:rPr lang="ru-RU" dirty="0" err="1"/>
              <a:t>скарги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59323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51647A-086D-4882-A303-907DDA2A7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3175" cy="7112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3200" b="1" i="1" dirty="0"/>
              <a:t>Розподіл </a:t>
            </a:r>
            <a:r>
              <a:rPr lang="ru-RU" sz="3200" b="1" i="1" dirty="0" err="1"/>
              <a:t>витрат</a:t>
            </a:r>
            <a:r>
              <a:rPr lang="ru-RU" sz="3200" b="1" i="1" dirty="0"/>
              <a:t> у </a:t>
            </a:r>
            <a:r>
              <a:rPr lang="ru-RU" sz="3200" b="1" i="1" dirty="0" err="1"/>
              <a:t>разі</a:t>
            </a:r>
            <a:r>
              <a:rPr lang="ru-RU" sz="3200" b="1" i="1" dirty="0"/>
              <a:t> </a:t>
            </a:r>
            <a:r>
              <a:rPr lang="ru-RU" sz="3200" b="1" i="1" dirty="0" err="1"/>
              <a:t>визнання</a:t>
            </a:r>
            <a:r>
              <a:rPr lang="ru-RU" sz="3200" b="1" i="1" dirty="0"/>
              <a:t> позову, </a:t>
            </a:r>
            <a:r>
              <a:rPr lang="ru-RU" sz="3200" b="1" i="1" dirty="0" err="1"/>
              <a:t>закриття</a:t>
            </a:r>
            <a:r>
              <a:rPr lang="ru-RU" sz="3200" b="1" i="1" dirty="0"/>
              <a:t> </a:t>
            </a:r>
            <a:r>
              <a:rPr lang="ru-RU" sz="3200" b="1" i="1" dirty="0" err="1"/>
              <a:t>провадження</a:t>
            </a:r>
            <a:r>
              <a:rPr lang="ru-RU" sz="3200" b="1" i="1" dirty="0"/>
              <a:t> у </a:t>
            </a:r>
            <a:r>
              <a:rPr lang="ru-RU" sz="3200" b="1" i="1" dirty="0" err="1"/>
              <a:t>справі</a:t>
            </a:r>
            <a:r>
              <a:rPr lang="ru-RU" sz="3200" b="1" i="1" dirty="0"/>
              <a:t> </a:t>
            </a:r>
            <a:r>
              <a:rPr lang="ru-RU" sz="3200" b="1" i="1" dirty="0" err="1"/>
              <a:t>або</a:t>
            </a:r>
            <a:r>
              <a:rPr lang="ru-RU" sz="3200" b="1" i="1" dirty="0"/>
              <a:t> </a:t>
            </a:r>
            <a:r>
              <a:rPr lang="ru-RU" sz="3200" b="1" i="1" dirty="0" err="1"/>
              <a:t>залишення</a:t>
            </a:r>
            <a:r>
              <a:rPr lang="ru-RU" sz="3200" b="1" i="1" dirty="0"/>
              <a:t> позову без </a:t>
            </a:r>
            <a:r>
              <a:rPr lang="ru-RU" sz="3200" b="1" i="1" dirty="0" err="1"/>
              <a:t>розгляду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8AB646-8742-4199-A484-C30B34B1E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125"/>
            <a:ext cx="10515600" cy="47958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позову </a:t>
            </a:r>
            <a:r>
              <a:rPr lang="ru-RU" dirty="0" err="1"/>
              <a:t>понесені</a:t>
            </a:r>
            <a:r>
              <a:rPr lang="ru-RU" dirty="0"/>
              <a:t> ним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відповідачем</a:t>
            </a:r>
            <a:r>
              <a:rPr lang="ru-RU" dirty="0"/>
              <a:t> не </a:t>
            </a:r>
            <a:r>
              <a:rPr lang="ru-RU" dirty="0" err="1"/>
              <a:t>відшкодовуються</a:t>
            </a:r>
            <a:r>
              <a:rPr lang="ru-RU" dirty="0"/>
              <a:t>, а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відповідача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стягуються</a:t>
            </a:r>
            <a:r>
              <a:rPr lang="ru-RU" dirty="0"/>
              <a:t> з </a:t>
            </a:r>
            <a:r>
              <a:rPr lang="ru-RU" dirty="0" err="1"/>
              <a:t>позивача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позивач</a:t>
            </a:r>
            <a:r>
              <a:rPr lang="ru-RU" dirty="0"/>
              <a:t> не </a:t>
            </a:r>
            <a:r>
              <a:rPr lang="ru-RU" dirty="0" err="1"/>
              <a:t>підтримує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відповідачем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пред’явлення</a:t>
            </a:r>
            <a:r>
              <a:rPr lang="ru-RU" dirty="0"/>
              <a:t> позову, суд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 </a:t>
            </a:r>
            <a:r>
              <a:rPr lang="ru-RU" dirty="0" err="1"/>
              <a:t>присуджує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</a:t>
            </a:r>
            <a:r>
              <a:rPr lang="ru-RU" dirty="0" err="1"/>
              <a:t>понесених</a:t>
            </a:r>
            <a:r>
              <a:rPr lang="ru-RU" dirty="0"/>
              <a:t> ним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з </a:t>
            </a:r>
            <a:r>
              <a:rPr lang="ru-RU" dirty="0" err="1"/>
              <a:t>відповідача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мирової</a:t>
            </a:r>
            <a:r>
              <a:rPr lang="ru-RU" dirty="0"/>
              <a:t> угоди не </a:t>
            </a:r>
            <a:r>
              <a:rPr lang="ru-RU" dirty="0" err="1"/>
              <a:t>передбачили</a:t>
            </a:r>
            <a:r>
              <a:rPr lang="ru-RU" dirty="0"/>
              <a:t> порядку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кожна</a:t>
            </a:r>
            <a:r>
              <a:rPr lang="ru-RU" dirty="0"/>
              <a:t> сторона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половину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</a:t>
            </a:r>
          </a:p>
          <a:p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залишення</a:t>
            </a:r>
            <a:r>
              <a:rPr lang="ru-RU" dirty="0"/>
              <a:t> позову без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відповідач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заявити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про </a:t>
            </a:r>
            <a:r>
              <a:rPr lang="ru-RU" dirty="0" err="1"/>
              <a:t>компенсацію</a:t>
            </a:r>
            <a:r>
              <a:rPr lang="ru-RU" dirty="0"/>
              <a:t> </a:t>
            </a:r>
            <a:r>
              <a:rPr lang="ru-RU" dirty="0" err="1"/>
              <a:t>здійснених</a:t>
            </a:r>
            <a:r>
              <a:rPr lang="ru-RU" dirty="0"/>
              <a:t> ним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розглядом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необґрунтованих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846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86BA39D-A176-494F-B583-877627466BDE}"/>
              </a:ext>
            </a:extLst>
          </p:cNvPr>
          <p:cNvSpPr/>
          <p:nvPr/>
        </p:nvSpPr>
        <p:spPr>
          <a:xfrm>
            <a:off x="571500" y="771525"/>
            <a:ext cx="107823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Учасники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судового 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процесу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зобов’язані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повідомляти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суд про 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зміну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свого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місцезнаходження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чи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місця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проживання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розгляду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справи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разі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відсутності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заяви про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зміну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місця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проживання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ухвала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повідомлення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виклик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надсилається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учасникам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судового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процесу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офіційної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електронної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адреси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та за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відсутності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можливості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сповістити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допомогою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засобів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зв’язку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забезпечують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фіксацію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повідомлення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виклику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за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останньою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відомою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адресою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вважається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врученою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навіть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відповідний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учасник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судового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процесу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цією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адресою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більше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знаходиться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проживає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учасник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судового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процесу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повідомляє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номери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телефонів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факсів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адресу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електронної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пошти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іншу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аналогічну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інформацію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latin typeface="Times New Roman" panose="02020603050405020304" pitchFamily="18" charset="0"/>
              </a:rPr>
              <a:t>він</a:t>
            </a:r>
            <a:r>
              <a:rPr lang="ru-RU" sz="2400" b="1" i="1" dirty="0">
                <a:latin typeface="Times New Roman" panose="02020603050405020304" pitchFamily="18" charset="0"/>
              </a:rPr>
              <a:t> повинен </a:t>
            </a:r>
            <a:r>
              <a:rPr lang="ru-RU" sz="2400" b="1" i="1" dirty="0" err="1">
                <a:latin typeface="Times New Roman" panose="02020603050405020304" pitchFamily="18" charset="0"/>
              </a:rPr>
              <a:t>поінформувати</a:t>
            </a:r>
            <a:r>
              <a:rPr lang="ru-RU" sz="2400" b="1" i="1" dirty="0">
                <a:latin typeface="Times New Roman" panose="02020603050405020304" pitchFamily="18" charset="0"/>
              </a:rPr>
              <a:t> суд про </a:t>
            </a:r>
            <a:r>
              <a:rPr lang="ru-RU" sz="2400" b="1" i="1" dirty="0" err="1">
                <a:latin typeface="Times New Roman" panose="02020603050405020304" pitchFamily="18" charset="0"/>
              </a:rPr>
              <a:t>їх</a:t>
            </a:r>
            <a:r>
              <a:rPr lang="ru-RU" sz="2400" b="1" i="1" dirty="0"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</a:rPr>
              <a:t>зміну</a:t>
            </a:r>
            <a:r>
              <a:rPr lang="ru-RU" sz="2400" b="1" i="1" dirty="0"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</a:rPr>
              <a:t>під</a:t>
            </a:r>
            <a:r>
              <a:rPr lang="ru-RU" sz="2400" b="1" i="1" dirty="0">
                <a:latin typeface="Times New Roman" panose="02020603050405020304" pitchFamily="18" charset="0"/>
              </a:rPr>
              <a:t> час </a:t>
            </a:r>
            <a:r>
              <a:rPr lang="ru-RU" sz="2400" b="1" i="1" dirty="0" err="1">
                <a:latin typeface="Times New Roman" panose="02020603050405020304" pitchFamily="18" charset="0"/>
              </a:rPr>
              <a:t>розгляду</a:t>
            </a:r>
            <a:r>
              <a:rPr lang="ru-RU" sz="2400" b="1" i="1" dirty="0"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</a:rPr>
              <a:t>справи</a:t>
            </a:r>
            <a:r>
              <a:rPr lang="ru-RU" sz="2400" b="1" i="1" dirty="0"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endParaRPr lang="ru-RU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69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F1B46D-F1A7-4667-AC77-2E466AF64296}"/>
              </a:ext>
            </a:extLst>
          </p:cNvPr>
          <p:cNvSpPr/>
          <p:nvPr/>
        </p:nvSpPr>
        <p:spPr>
          <a:xfrm>
            <a:off x="542925" y="1443841"/>
            <a:ext cx="11068050" cy="48320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За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наявності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відповідної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письмової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заяви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учасника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справи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технічної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можливості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повідомлення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призначення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справи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розгляду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та про дату, час і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місце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проведення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судового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засідання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чи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проведення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відповідної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процесуальної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дії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здійснюватися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судом з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використанням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засобів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мобільного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зв’язку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забезпечують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фіксацію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повідомлення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виклику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, шляхом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надсилання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такому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учаснику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справи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текстових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повідомлень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із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зазначенням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веб-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адреси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відповідної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ухвали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Єдиному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державному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реєстрі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судових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рішень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, у порядку,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визначеному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Положенням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Єдину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судову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інформаційно-телекомунікаційну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систему та/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положеннями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визначають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порядок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функціонування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її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окремих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підсистем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модулів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2547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2FA45-F9EA-4826-B446-9B9EFAFB3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06050" cy="56832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Зміст</a:t>
            </a:r>
            <a:r>
              <a:rPr lang="ru-RU" sz="3200" b="1" i="1" dirty="0"/>
              <a:t> </a:t>
            </a:r>
            <a:r>
              <a:rPr lang="ru-RU" sz="3200" b="1" i="1" dirty="0" err="1"/>
              <a:t>ухвали</a:t>
            </a:r>
            <a:r>
              <a:rPr lang="ru-RU" sz="3200" b="1" i="1" dirty="0"/>
              <a:t> про </a:t>
            </a:r>
            <a:r>
              <a:rPr lang="ru-RU" sz="3200" b="1" i="1" dirty="0" err="1"/>
              <a:t>повідомлення</a:t>
            </a:r>
            <a:r>
              <a:rPr lang="ru-RU" sz="3200" b="1" i="1" dirty="0"/>
              <a:t> </a:t>
            </a:r>
            <a:r>
              <a:rPr lang="ru-RU" sz="3200" b="1" i="1" dirty="0" err="1"/>
              <a:t>чи</a:t>
            </a:r>
            <a:r>
              <a:rPr lang="ru-RU" sz="3200" b="1" i="1" dirty="0"/>
              <a:t> </a:t>
            </a:r>
            <a:r>
              <a:rPr lang="ru-RU" sz="3200" b="1" i="1" dirty="0" err="1"/>
              <a:t>виклик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D3EA7C-51FA-44CF-A101-6B344A236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09675"/>
            <a:ext cx="5181600" cy="4967288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>
                <a:solidFill>
                  <a:srgbClr val="00B0F0"/>
                </a:solidFill>
              </a:rPr>
              <a:t> </a:t>
            </a:r>
            <a:r>
              <a:rPr lang="ru-RU" sz="4200" b="1" i="1" dirty="0">
                <a:solidFill>
                  <a:srgbClr val="00B0F0"/>
                </a:solidFill>
              </a:rPr>
              <a:t>Ухвала про </a:t>
            </a:r>
            <a:r>
              <a:rPr lang="ru-RU" sz="4200" b="1" i="1" dirty="0" err="1">
                <a:solidFill>
                  <a:srgbClr val="00B0F0"/>
                </a:solidFill>
              </a:rPr>
              <a:t>виклик</a:t>
            </a:r>
            <a:r>
              <a:rPr lang="ru-RU" sz="4200" b="1" i="1" dirty="0">
                <a:solidFill>
                  <a:srgbClr val="00B0F0"/>
                </a:solidFill>
              </a:rPr>
              <a:t> повинна </a:t>
            </a:r>
            <a:r>
              <a:rPr lang="ru-RU" sz="4200" b="1" i="1" dirty="0" err="1">
                <a:solidFill>
                  <a:srgbClr val="00B0F0"/>
                </a:solidFill>
              </a:rPr>
              <a:t>містити</a:t>
            </a:r>
            <a:r>
              <a:rPr lang="ru-RU" sz="4200" b="1" i="1" dirty="0">
                <a:solidFill>
                  <a:srgbClr val="00B0F0"/>
                </a:solidFill>
              </a:rPr>
              <a:t>:</a:t>
            </a:r>
          </a:p>
          <a:p>
            <a:r>
              <a:rPr lang="ru-RU" sz="4200" dirty="0"/>
              <a:t>1) </a:t>
            </a:r>
            <a:r>
              <a:rPr lang="ru-RU" sz="4200" dirty="0" err="1"/>
              <a:t>ім’я</a:t>
            </a:r>
            <a:r>
              <a:rPr lang="ru-RU" sz="4200" dirty="0"/>
              <a:t> (</a:t>
            </a:r>
            <a:r>
              <a:rPr lang="ru-RU" sz="4200" dirty="0" err="1"/>
              <a:t>прізвище</a:t>
            </a:r>
            <a:r>
              <a:rPr lang="ru-RU" sz="4200" dirty="0"/>
              <a:t>, </a:t>
            </a:r>
            <a:r>
              <a:rPr lang="ru-RU" sz="4200" dirty="0" err="1"/>
              <a:t>ім’я</a:t>
            </a:r>
            <a:r>
              <a:rPr lang="ru-RU" sz="4200" dirty="0"/>
              <a:t>, </a:t>
            </a:r>
            <a:r>
              <a:rPr lang="ru-RU" sz="4200" dirty="0" err="1"/>
              <a:t>по-батькові</a:t>
            </a:r>
            <a:r>
              <a:rPr lang="ru-RU" sz="4200" dirty="0"/>
              <a:t>) </a:t>
            </a:r>
            <a:r>
              <a:rPr lang="ru-RU" sz="4200" dirty="0" err="1"/>
              <a:t>фізичної</a:t>
            </a:r>
            <a:r>
              <a:rPr lang="ru-RU" sz="4200" dirty="0"/>
              <a:t> особи </a:t>
            </a:r>
            <a:r>
              <a:rPr lang="ru-RU" sz="4200" dirty="0" err="1"/>
              <a:t>чи</a:t>
            </a:r>
            <a:r>
              <a:rPr lang="ru-RU" sz="4200" dirty="0"/>
              <a:t> </a:t>
            </a:r>
            <a:r>
              <a:rPr lang="ru-RU" sz="4200" dirty="0" err="1"/>
              <a:t>найменування</a:t>
            </a:r>
            <a:r>
              <a:rPr lang="ru-RU" sz="4200" dirty="0"/>
              <a:t> </a:t>
            </a:r>
            <a:r>
              <a:rPr lang="ru-RU" sz="4200" dirty="0" err="1"/>
              <a:t>юридичної</a:t>
            </a:r>
            <a:r>
              <a:rPr lang="ru-RU" sz="4200" dirty="0"/>
              <a:t> особи, </a:t>
            </a:r>
            <a:r>
              <a:rPr lang="ru-RU" sz="4200" dirty="0" err="1"/>
              <a:t>якій</a:t>
            </a:r>
            <a:r>
              <a:rPr lang="ru-RU" sz="4200" dirty="0"/>
              <a:t> </a:t>
            </a:r>
            <a:r>
              <a:rPr lang="ru-RU" sz="4200" dirty="0" err="1"/>
              <a:t>адресується</a:t>
            </a:r>
            <a:r>
              <a:rPr lang="ru-RU" sz="4200" dirty="0"/>
              <a:t> </a:t>
            </a:r>
            <a:r>
              <a:rPr lang="ru-RU" sz="4200" dirty="0" err="1"/>
              <a:t>ухвала</a:t>
            </a:r>
            <a:r>
              <a:rPr lang="ru-RU" sz="4200" dirty="0"/>
              <a:t>;</a:t>
            </a:r>
          </a:p>
          <a:p>
            <a:r>
              <a:rPr lang="ru-RU" sz="4200" dirty="0"/>
              <a:t>2) </a:t>
            </a:r>
            <a:r>
              <a:rPr lang="ru-RU" sz="4200" dirty="0" err="1"/>
              <a:t>найменування</a:t>
            </a:r>
            <a:r>
              <a:rPr lang="ru-RU" sz="4200" dirty="0"/>
              <a:t> та адресу суду;</a:t>
            </a:r>
          </a:p>
          <a:p>
            <a:r>
              <a:rPr lang="ru-RU" sz="4200" dirty="0"/>
              <a:t>3) </a:t>
            </a:r>
            <a:r>
              <a:rPr lang="ru-RU" sz="4200" dirty="0" err="1"/>
              <a:t>зазначення</a:t>
            </a:r>
            <a:r>
              <a:rPr lang="ru-RU" sz="4200" dirty="0"/>
              <a:t> </a:t>
            </a:r>
            <a:r>
              <a:rPr lang="ru-RU" sz="4200" dirty="0" err="1"/>
              <a:t>місця</a:t>
            </a:r>
            <a:r>
              <a:rPr lang="ru-RU" sz="4200" dirty="0"/>
              <a:t>, дня і часу явки за </a:t>
            </a:r>
            <a:r>
              <a:rPr lang="ru-RU" sz="4200" dirty="0" err="1"/>
              <a:t>викликом</a:t>
            </a:r>
            <a:r>
              <a:rPr lang="ru-RU" sz="4200" dirty="0"/>
              <a:t>;</a:t>
            </a:r>
          </a:p>
          <a:p>
            <a:r>
              <a:rPr lang="ru-RU" sz="4200" dirty="0"/>
              <a:t>4) </a:t>
            </a:r>
            <a:r>
              <a:rPr lang="ru-RU" sz="4200" dirty="0" err="1"/>
              <a:t>назву</a:t>
            </a:r>
            <a:r>
              <a:rPr lang="ru-RU" sz="4200" dirty="0"/>
              <a:t> та номер </a:t>
            </a:r>
            <a:r>
              <a:rPr lang="ru-RU" sz="4200" dirty="0" err="1"/>
              <a:t>справи</a:t>
            </a:r>
            <a:r>
              <a:rPr lang="ru-RU" sz="4200" dirty="0"/>
              <a:t>, за </a:t>
            </a:r>
            <a:r>
              <a:rPr lang="ru-RU" sz="4200" dirty="0" err="1"/>
              <a:t>якою</a:t>
            </a:r>
            <a:r>
              <a:rPr lang="ru-RU" sz="4200" dirty="0"/>
              <a:t> </a:t>
            </a:r>
            <a:r>
              <a:rPr lang="ru-RU" sz="4200" dirty="0" err="1"/>
              <a:t>робиться</a:t>
            </a:r>
            <a:r>
              <a:rPr lang="ru-RU" sz="4200" dirty="0"/>
              <a:t> </a:t>
            </a:r>
            <a:r>
              <a:rPr lang="ru-RU" sz="4200" dirty="0" err="1"/>
              <a:t>виклик</a:t>
            </a:r>
            <a:r>
              <a:rPr lang="ru-RU" sz="4200" dirty="0"/>
              <a:t>;</a:t>
            </a:r>
          </a:p>
          <a:p>
            <a:r>
              <a:rPr lang="ru-RU" sz="4200" dirty="0"/>
              <a:t>5) </a:t>
            </a:r>
            <a:r>
              <a:rPr lang="ru-RU" sz="4200" dirty="0" err="1"/>
              <a:t>зазначення</a:t>
            </a:r>
            <a:r>
              <a:rPr lang="ru-RU" sz="4200" dirty="0"/>
              <a:t>, як </a:t>
            </a:r>
            <a:r>
              <a:rPr lang="ru-RU" sz="4200" dirty="0" err="1"/>
              <a:t>хто</a:t>
            </a:r>
            <a:r>
              <a:rPr lang="ru-RU" sz="4200" dirty="0"/>
              <a:t> </a:t>
            </a:r>
            <a:r>
              <a:rPr lang="ru-RU" sz="4200" dirty="0" err="1"/>
              <a:t>викликається</a:t>
            </a:r>
            <a:r>
              <a:rPr lang="ru-RU" sz="4200" dirty="0"/>
              <a:t> особа;</a:t>
            </a:r>
          </a:p>
          <a:p>
            <a:r>
              <a:rPr lang="ru-RU" sz="4200" dirty="0"/>
              <a:t>6) </a:t>
            </a:r>
            <a:r>
              <a:rPr lang="ru-RU" sz="4200" dirty="0" err="1"/>
              <a:t>зазначення</a:t>
            </a:r>
            <a:r>
              <a:rPr lang="ru-RU" sz="4200" dirty="0"/>
              <a:t>, </a:t>
            </a:r>
            <a:r>
              <a:rPr lang="ru-RU" sz="4200" dirty="0" err="1"/>
              <a:t>чи</a:t>
            </a:r>
            <a:r>
              <a:rPr lang="ru-RU" sz="4200" dirty="0"/>
              <a:t> </a:t>
            </a:r>
            <a:r>
              <a:rPr lang="ru-RU" sz="4200" dirty="0" err="1"/>
              <a:t>викликається</a:t>
            </a:r>
            <a:r>
              <a:rPr lang="ru-RU" sz="4200" dirty="0"/>
              <a:t> особа у </a:t>
            </a:r>
            <a:r>
              <a:rPr lang="ru-RU" sz="4200" dirty="0" err="1"/>
              <a:t>підготовче</a:t>
            </a:r>
            <a:r>
              <a:rPr lang="ru-RU" sz="4200" dirty="0"/>
              <a:t> </a:t>
            </a:r>
            <a:r>
              <a:rPr lang="ru-RU" sz="4200" dirty="0" err="1"/>
              <a:t>засідання</a:t>
            </a:r>
            <a:r>
              <a:rPr lang="ru-RU" sz="4200" dirty="0"/>
              <a:t>, в </a:t>
            </a:r>
            <a:r>
              <a:rPr lang="ru-RU" sz="4200" dirty="0" err="1"/>
              <a:t>судове</a:t>
            </a:r>
            <a:r>
              <a:rPr lang="ru-RU" sz="4200" dirty="0"/>
              <a:t> </a:t>
            </a:r>
            <a:r>
              <a:rPr lang="ru-RU" sz="4200" dirty="0" err="1"/>
              <a:t>засідання</a:t>
            </a:r>
            <a:r>
              <a:rPr lang="ru-RU" sz="4200" dirty="0"/>
              <a:t> </a:t>
            </a:r>
            <a:r>
              <a:rPr lang="ru-RU" sz="4200" dirty="0" err="1"/>
              <a:t>або</a:t>
            </a:r>
            <a:r>
              <a:rPr lang="ru-RU" sz="4200" dirty="0"/>
              <a:t> для </a:t>
            </a:r>
            <a:r>
              <a:rPr lang="ru-RU" sz="4200" dirty="0" err="1"/>
              <a:t>участі</a:t>
            </a:r>
            <a:r>
              <a:rPr lang="ru-RU" sz="4200" dirty="0"/>
              <a:t> у </a:t>
            </a:r>
            <a:r>
              <a:rPr lang="ru-RU" sz="4200" dirty="0" err="1"/>
              <a:t>вчиненні</a:t>
            </a:r>
            <a:r>
              <a:rPr lang="ru-RU" sz="4200" dirty="0"/>
              <a:t> </a:t>
            </a:r>
            <a:r>
              <a:rPr lang="ru-RU" sz="4200" dirty="0" err="1"/>
              <a:t>певних</a:t>
            </a:r>
            <a:r>
              <a:rPr lang="ru-RU" sz="4200" dirty="0"/>
              <a:t> </a:t>
            </a:r>
            <a:r>
              <a:rPr lang="ru-RU" sz="4200" dirty="0" err="1"/>
              <a:t>процесуальних</a:t>
            </a:r>
            <a:r>
              <a:rPr lang="ru-RU" sz="4200" dirty="0"/>
              <a:t> </a:t>
            </a:r>
            <a:r>
              <a:rPr lang="ru-RU" sz="4200" dirty="0" err="1"/>
              <a:t>дій</a:t>
            </a:r>
            <a:r>
              <a:rPr lang="ru-RU" sz="4200" dirty="0"/>
              <a:t> (</a:t>
            </a:r>
            <a:r>
              <a:rPr lang="ru-RU" sz="4200" dirty="0" err="1"/>
              <a:t>із</a:t>
            </a:r>
            <a:r>
              <a:rPr lang="ru-RU" sz="4200" dirty="0"/>
              <a:t> </a:t>
            </a:r>
            <a:r>
              <a:rPr lang="ru-RU" sz="4200" dirty="0" err="1"/>
              <a:t>їх</a:t>
            </a:r>
            <a:r>
              <a:rPr lang="ru-RU" sz="4200" dirty="0"/>
              <a:t> </a:t>
            </a:r>
            <a:r>
              <a:rPr lang="ru-RU" sz="4200" dirty="0" err="1"/>
              <a:t>зазначенням</a:t>
            </a:r>
            <a:r>
              <a:rPr lang="ru-RU" sz="4200" dirty="0"/>
              <a:t>);</a:t>
            </a:r>
          </a:p>
          <a:p>
            <a:r>
              <a:rPr lang="ru-RU" sz="4200" dirty="0"/>
              <a:t>7) </a:t>
            </a:r>
            <a:r>
              <a:rPr lang="ru-RU" sz="4200" dirty="0" err="1"/>
              <a:t>роз’яснення</a:t>
            </a:r>
            <a:r>
              <a:rPr lang="ru-RU" sz="4200" dirty="0"/>
              <a:t> про </a:t>
            </a:r>
            <a:r>
              <a:rPr lang="ru-RU" sz="4200" dirty="0" err="1"/>
              <a:t>наслідки</a:t>
            </a:r>
            <a:r>
              <a:rPr lang="ru-RU" sz="4200" dirty="0"/>
              <a:t> неявки </a:t>
            </a:r>
            <a:r>
              <a:rPr lang="ru-RU" sz="4200" dirty="0" err="1"/>
              <a:t>залежно</a:t>
            </a:r>
            <a:r>
              <a:rPr lang="ru-RU" sz="4200" dirty="0"/>
              <a:t> </a:t>
            </a:r>
            <a:r>
              <a:rPr lang="ru-RU" sz="4200" dirty="0" err="1"/>
              <a:t>від</a:t>
            </a:r>
            <a:r>
              <a:rPr lang="ru-RU" sz="4200" dirty="0"/>
              <a:t> </a:t>
            </a:r>
            <a:r>
              <a:rPr lang="ru-RU" sz="4200" dirty="0" err="1"/>
              <a:t>процесуального</a:t>
            </a:r>
            <a:r>
              <a:rPr lang="ru-RU" sz="4200" dirty="0"/>
              <a:t> статусу особи, яка </a:t>
            </a:r>
            <a:r>
              <a:rPr lang="ru-RU" sz="4200" dirty="0" err="1"/>
              <a:t>викликається</a:t>
            </a:r>
            <a:r>
              <a:rPr lang="ru-RU" sz="4200" dirty="0"/>
              <a:t>, і про </a:t>
            </a:r>
            <a:r>
              <a:rPr lang="ru-RU" sz="4200" dirty="0" err="1"/>
              <a:t>обов’язок</a:t>
            </a:r>
            <a:r>
              <a:rPr lang="ru-RU" sz="4200" dirty="0"/>
              <a:t> </a:t>
            </a:r>
            <a:r>
              <a:rPr lang="ru-RU" sz="4200" dirty="0" err="1"/>
              <a:t>повідомити</a:t>
            </a:r>
            <a:r>
              <a:rPr lang="ru-RU" sz="4200" dirty="0"/>
              <a:t> суд про причини неявки.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493FD0-CECA-454B-827A-A24FC4E42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33500"/>
            <a:ext cx="5181600" cy="4843463"/>
          </a:xfrm>
        </p:spPr>
        <p:txBody>
          <a:bodyPr>
            <a:normAutofit fontScale="47500" lnSpcReduction="20000"/>
          </a:bodyPr>
          <a:lstStyle/>
          <a:p>
            <a:r>
              <a:rPr lang="ru-RU" sz="4200" b="1" i="1" dirty="0">
                <a:solidFill>
                  <a:srgbClr val="00B0F0"/>
                </a:solidFill>
              </a:rPr>
              <a:t>Ухвала, </a:t>
            </a:r>
            <a:r>
              <a:rPr lang="ru-RU" sz="4200" b="1" i="1" dirty="0" err="1">
                <a:solidFill>
                  <a:srgbClr val="00B0F0"/>
                </a:solidFill>
              </a:rPr>
              <a:t>якою</a:t>
            </a:r>
            <a:r>
              <a:rPr lang="ru-RU" sz="4200" b="1" i="1" dirty="0">
                <a:solidFill>
                  <a:srgbClr val="00B0F0"/>
                </a:solidFill>
              </a:rPr>
              <a:t> суд </a:t>
            </a:r>
            <a:r>
              <a:rPr lang="ru-RU" sz="4200" b="1" i="1" dirty="0" err="1">
                <a:solidFill>
                  <a:srgbClr val="00B0F0"/>
                </a:solidFill>
              </a:rPr>
              <a:t>повідомляє</a:t>
            </a:r>
            <a:r>
              <a:rPr lang="ru-RU" sz="4200" b="1" i="1" dirty="0">
                <a:solidFill>
                  <a:srgbClr val="00B0F0"/>
                </a:solidFill>
              </a:rPr>
              <a:t> </a:t>
            </a:r>
            <a:r>
              <a:rPr lang="ru-RU" sz="4200" dirty="0"/>
              <a:t>про </a:t>
            </a:r>
            <a:r>
              <a:rPr lang="ru-RU" sz="4200" dirty="0" err="1"/>
              <a:t>призначення</a:t>
            </a:r>
            <a:r>
              <a:rPr lang="ru-RU" sz="4200" dirty="0"/>
              <a:t> судового </a:t>
            </a:r>
            <a:r>
              <a:rPr lang="ru-RU" sz="4200" dirty="0" err="1"/>
              <a:t>засідання</a:t>
            </a:r>
            <a:r>
              <a:rPr lang="ru-RU" sz="4200" dirty="0"/>
              <a:t> </a:t>
            </a:r>
            <a:r>
              <a:rPr lang="ru-RU" sz="4200" dirty="0" err="1"/>
              <a:t>або</a:t>
            </a:r>
            <a:r>
              <a:rPr lang="ru-RU" sz="4200" dirty="0"/>
              <a:t> </a:t>
            </a:r>
            <a:r>
              <a:rPr lang="ru-RU" sz="4200" dirty="0" err="1"/>
              <a:t>вчинення</a:t>
            </a:r>
            <a:r>
              <a:rPr lang="ru-RU" sz="4200" dirty="0"/>
              <a:t> </a:t>
            </a:r>
            <a:r>
              <a:rPr lang="ru-RU" sz="4200" dirty="0" err="1"/>
              <a:t>іншої</a:t>
            </a:r>
            <a:r>
              <a:rPr lang="ru-RU" sz="4200" dirty="0"/>
              <a:t> </a:t>
            </a:r>
            <a:r>
              <a:rPr lang="ru-RU" sz="4200" dirty="0" err="1"/>
              <a:t>процесуальної</a:t>
            </a:r>
            <a:r>
              <a:rPr lang="ru-RU" sz="4200" dirty="0"/>
              <a:t> </a:t>
            </a:r>
            <a:r>
              <a:rPr lang="ru-RU" sz="4200" dirty="0" err="1"/>
              <a:t>дії</a:t>
            </a:r>
            <a:r>
              <a:rPr lang="ru-RU" sz="4200" dirty="0"/>
              <a:t> повинна </a:t>
            </a:r>
            <a:r>
              <a:rPr lang="ru-RU" sz="4200" dirty="0" err="1"/>
              <a:t>містити</a:t>
            </a:r>
            <a:r>
              <a:rPr lang="ru-RU" sz="4200" dirty="0"/>
              <a:t> </a:t>
            </a:r>
            <a:r>
              <a:rPr lang="ru-RU" sz="4200" dirty="0" err="1"/>
              <a:t>найменування</a:t>
            </a:r>
            <a:r>
              <a:rPr lang="ru-RU" sz="4200" dirty="0"/>
              <a:t> та адресу суду, </a:t>
            </a:r>
            <a:r>
              <a:rPr lang="ru-RU" sz="4200" dirty="0" err="1"/>
              <a:t>назву</a:t>
            </a:r>
            <a:r>
              <a:rPr lang="ru-RU" sz="4200" dirty="0"/>
              <a:t> </a:t>
            </a:r>
            <a:r>
              <a:rPr lang="ru-RU" sz="4200" dirty="0" err="1"/>
              <a:t>справи</a:t>
            </a:r>
            <a:r>
              <a:rPr lang="ru-RU" sz="4200" dirty="0"/>
              <a:t>, </a:t>
            </a:r>
            <a:r>
              <a:rPr lang="ru-RU" sz="4200" dirty="0" err="1"/>
              <a:t>зазначення</a:t>
            </a:r>
            <a:r>
              <a:rPr lang="ru-RU" sz="4200" dirty="0"/>
              <a:t> </a:t>
            </a:r>
            <a:r>
              <a:rPr lang="ru-RU" sz="4200" dirty="0" err="1"/>
              <a:t>процесуального</a:t>
            </a:r>
            <a:r>
              <a:rPr lang="ru-RU" sz="4200" dirty="0"/>
              <a:t> статусу особи, яка </a:t>
            </a:r>
            <a:r>
              <a:rPr lang="ru-RU" sz="4200" dirty="0" err="1"/>
              <a:t>повідомляється</a:t>
            </a:r>
            <a:r>
              <a:rPr lang="ru-RU" sz="4200" dirty="0"/>
              <a:t>, </a:t>
            </a:r>
            <a:r>
              <a:rPr lang="ru-RU" sz="4200" dirty="0" err="1"/>
              <a:t>вказівку</a:t>
            </a:r>
            <a:r>
              <a:rPr lang="ru-RU" sz="4200" dirty="0"/>
              <a:t> про те, яку </a:t>
            </a:r>
            <a:r>
              <a:rPr lang="ru-RU" sz="4200" dirty="0" err="1"/>
              <a:t>дію</a:t>
            </a:r>
            <a:r>
              <a:rPr lang="ru-RU" sz="4200" dirty="0"/>
              <a:t> буде вчинено, дату, час і </a:t>
            </a:r>
            <a:r>
              <a:rPr lang="ru-RU" sz="4200" dirty="0" err="1"/>
              <a:t>місце</a:t>
            </a:r>
            <a:r>
              <a:rPr lang="ru-RU" sz="4200" dirty="0"/>
              <a:t> </a:t>
            </a:r>
            <a:r>
              <a:rPr lang="ru-RU" sz="4200" dirty="0" err="1"/>
              <a:t>її</a:t>
            </a:r>
            <a:r>
              <a:rPr lang="ru-RU" sz="4200" dirty="0"/>
              <a:t> </a:t>
            </a:r>
            <a:r>
              <a:rPr lang="ru-RU" sz="4200" dirty="0" err="1"/>
              <a:t>вчинення</a:t>
            </a:r>
            <a:r>
              <a:rPr lang="ru-RU" sz="4200" dirty="0"/>
              <a:t>, а </a:t>
            </a:r>
            <a:r>
              <a:rPr lang="ru-RU" sz="4200" dirty="0" err="1"/>
              <a:t>також</a:t>
            </a:r>
            <a:r>
              <a:rPr lang="ru-RU" sz="4200" dirty="0"/>
              <a:t> про те, </a:t>
            </a:r>
            <a:r>
              <a:rPr lang="ru-RU" sz="4200" dirty="0" err="1"/>
              <a:t>що</a:t>
            </a:r>
            <a:r>
              <a:rPr lang="ru-RU" sz="4200" dirty="0"/>
              <a:t> участь у </a:t>
            </a:r>
            <a:r>
              <a:rPr lang="ru-RU" sz="4200" dirty="0" err="1"/>
              <a:t>її</a:t>
            </a:r>
            <a:r>
              <a:rPr lang="ru-RU" sz="4200" dirty="0"/>
              <a:t> </a:t>
            </a:r>
            <a:r>
              <a:rPr lang="ru-RU" sz="4200" dirty="0" err="1"/>
              <a:t>вчиненні</a:t>
            </a:r>
            <a:r>
              <a:rPr lang="ru-RU" sz="4200" dirty="0"/>
              <a:t> для </a:t>
            </a:r>
            <a:r>
              <a:rPr lang="ru-RU" sz="4200" dirty="0" err="1"/>
              <a:t>цієї</a:t>
            </a:r>
            <a:r>
              <a:rPr lang="ru-RU" sz="4200" dirty="0"/>
              <a:t> особи не є </a:t>
            </a:r>
            <a:r>
              <a:rPr lang="ru-RU" sz="4200" dirty="0" err="1"/>
              <a:t>обов’язковою</a:t>
            </a:r>
            <a:r>
              <a:rPr lang="ru-RU" sz="4200" dirty="0"/>
              <a:t>.</a:t>
            </a:r>
          </a:p>
          <a:p>
            <a:r>
              <a:rPr lang="ru-RU" sz="4200" dirty="0"/>
              <a:t> </a:t>
            </a:r>
            <a:r>
              <a:rPr lang="ru-RU" sz="4200" b="1" i="1" dirty="0" err="1">
                <a:solidFill>
                  <a:srgbClr val="7030A0"/>
                </a:solidFill>
              </a:rPr>
              <a:t>Якщо</a:t>
            </a:r>
            <a:r>
              <a:rPr lang="ru-RU" sz="4200" b="1" i="1" dirty="0">
                <a:solidFill>
                  <a:srgbClr val="7030A0"/>
                </a:solidFill>
              </a:rPr>
              <a:t> разом </a:t>
            </a:r>
            <a:r>
              <a:rPr lang="ru-RU" sz="4200" b="1" i="1" dirty="0" err="1">
                <a:solidFill>
                  <a:srgbClr val="7030A0"/>
                </a:solidFill>
              </a:rPr>
              <a:t>із</a:t>
            </a:r>
            <a:r>
              <a:rPr lang="ru-RU" sz="4200" b="1" i="1" dirty="0">
                <a:solidFill>
                  <a:srgbClr val="7030A0"/>
                </a:solidFill>
              </a:rPr>
              <a:t> </a:t>
            </a:r>
            <a:r>
              <a:rPr lang="ru-RU" sz="4200" b="1" i="1" dirty="0" err="1">
                <a:solidFill>
                  <a:srgbClr val="7030A0"/>
                </a:solidFill>
              </a:rPr>
              <a:t>ухвалою</a:t>
            </a:r>
            <a:r>
              <a:rPr lang="ru-RU" sz="4200" b="1" i="1" dirty="0">
                <a:solidFill>
                  <a:srgbClr val="7030A0"/>
                </a:solidFill>
              </a:rPr>
              <a:t> про </a:t>
            </a:r>
            <a:r>
              <a:rPr lang="ru-RU" sz="4200" b="1" i="1" dirty="0" err="1">
                <a:solidFill>
                  <a:srgbClr val="7030A0"/>
                </a:solidFill>
              </a:rPr>
              <a:t>виклик</a:t>
            </a:r>
            <a:r>
              <a:rPr lang="ru-RU" sz="4200" b="1" i="1" dirty="0">
                <a:solidFill>
                  <a:srgbClr val="7030A0"/>
                </a:solidFill>
              </a:rPr>
              <a:t> </a:t>
            </a:r>
            <a:r>
              <a:rPr lang="ru-RU" sz="4200" b="1" i="1" dirty="0" err="1">
                <a:solidFill>
                  <a:srgbClr val="7030A0"/>
                </a:solidFill>
              </a:rPr>
              <a:t>чи</a:t>
            </a:r>
            <a:r>
              <a:rPr lang="ru-RU" sz="4200" b="1" i="1" dirty="0">
                <a:solidFill>
                  <a:srgbClr val="7030A0"/>
                </a:solidFill>
              </a:rPr>
              <a:t> </a:t>
            </a:r>
            <a:r>
              <a:rPr lang="ru-RU" sz="4200" b="1" i="1" dirty="0" err="1">
                <a:solidFill>
                  <a:srgbClr val="7030A0"/>
                </a:solidFill>
              </a:rPr>
              <a:t>повідомлення</a:t>
            </a:r>
            <a:r>
              <a:rPr lang="ru-RU" sz="4200" b="1" i="1" dirty="0">
                <a:solidFill>
                  <a:srgbClr val="7030A0"/>
                </a:solidFill>
              </a:rPr>
              <a:t> </a:t>
            </a:r>
            <a:r>
              <a:rPr lang="ru-RU" sz="4200" b="1" i="1" dirty="0" err="1">
                <a:solidFill>
                  <a:srgbClr val="7030A0"/>
                </a:solidFill>
              </a:rPr>
              <a:t>надсилаються</a:t>
            </a:r>
            <a:r>
              <a:rPr lang="ru-RU" sz="4200" b="1" i="1" dirty="0">
                <a:solidFill>
                  <a:srgbClr val="7030A0"/>
                </a:solidFill>
              </a:rPr>
              <a:t> </a:t>
            </a:r>
            <a:r>
              <a:rPr lang="ru-RU" sz="4200" b="1" i="1" dirty="0" err="1">
                <a:solidFill>
                  <a:srgbClr val="7030A0"/>
                </a:solidFill>
              </a:rPr>
              <a:t>копії</a:t>
            </a:r>
            <a:r>
              <a:rPr lang="ru-RU" sz="4200" b="1" i="1" dirty="0">
                <a:solidFill>
                  <a:srgbClr val="7030A0"/>
                </a:solidFill>
              </a:rPr>
              <a:t> </a:t>
            </a:r>
            <a:r>
              <a:rPr lang="ru-RU" sz="4200" b="1" i="1" dirty="0" err="1">
                <a:solidFill>
                  <a:srgbClr val="7030A0"/>
                </a:solidFill>
              </a:rPr>
              <a:t>відповідних</a:t>
            </a:r>
            <a:r>
              <a:rPr lang="ru-RU" sz="4200" b="1" i="1" dirty="0">
                <a:solidFill>
                  <a:srgbClr val="7030A0"/>
                </a:solidFill>
              </a:rPr>
              <a:t> </a:t>
            </a:r>
            <a:r>
              <a:rPr lang="ru-RU" sz="4200" b="1" i="1" dirty="0" err="1">
                <a:solidFill>
                  <a:srgbClr val="7030A0"/>
                </a:solidFill>
              </a:rPr>
              <a:t>документів</a:t>
            </a:r>
            <a:r>
              <a:rPr lang="ru-RU" sz="4200" b="1" i="1" dirty="0">
                <a:solidFill>
                  <a:srgbClr val="7030A0"/>
                </a:solidFill>
              </a:rPr>
              <a:t>, в </a:t>
            </a:r>
            <a:r>
              <a:rPr lang="ru-RU" sz="4200" b="1" i="1" dirty="0" err="1">
                <a:solidFill>
                  <a:srgbClr val="7030A0"/>
                </a:solidFill>
              </a:rPr>
              <a:t>ухвалі</a:t>
            </a:r>
            <a:r>
              <a:rPr lang="ru-RU" sz="4200" b="1" i="1" dirty="0">
                <a:solidFill>
                  <a:srgbClr val="7030A0"/>
                </a:solidFill>
              </a:rPr>
              <a:t> повинно бути </a:t>
            </a:r>
            <a:r>
              <a:rPr lang="ru-RU" sz="4200" b="1" i="1" dirty="0" err="1">
                <a:solidFill>
                  <a:srgbClr val="7030A0"/>
                </a:solidFill>
              </a:rPr>
              <a:t>зазначено</a:t>
            </a:r>
            <a:r>
              <a:rPr lang="ru-RU" sz="4200" b="1" i="1" dirty="0">
                <a:solidFill>
                  <a:srgbClr val="7030A0"/>
                </a:solidFill>
              </a:rPr>
              <a:t>, </a:t>
            </a:r>
            <a:r>
              <a:rPr lang="ru-RU" sz="4200" b="1" i="1" dirty="0" err="1">
                <a:solidFill>
                  <a:srgbClr val="7030A0"/>
                </a:solidFill>
              </a:rPr>
              <a:t>які</a:t>
            </a:r>
            <a:r>
              <a:rPr lang="ru-RU" sz="4200" b="1" i="1" dirty="0">
                <a:solidFill>
                  <a:srgbClr val="7030A0"/>
                </a:solidFill>
              </a:rPr>
              <a:t> </a:t>
            </a:r>
            <a:r>
              <a:rPr lang="ru-RU" sz="4200" b="1" i="1" dirty="0" err="1">
                <a:solidFill>
                  <a:srgbClr val="7030A0"/>
                </a:solidFill>
              </a:rPr>
              <a:t>документи</a:t>
            </a:r>
            <a:r>
              <a:rPr lang="ru-RU" sz="4200" b="1" i="1" dirty="0">
                <a:solidFill>
                  <a:srgbClr val="7030A0"/>
                </a:solidFill>
              </a:rPr>
              <a:t> </a:t>
            </a:r>
            <a:r>
              <a:rPr lang="ru-RU" sz="4200" b="1" i="1" dirty="0" err="1">
                <a:solidFill>
                  <a:srgbClr val="7030A0"/>
                </a:solidFill>
              </a:rPr>
              <a:t>надсилаються</a:t>
            </a:r>
            <a:r>
              <a:rPr lang="ru-RU" sz="4200" b="1" i="1" dirty="0">
                <a:solidFill>
                  <a:srgbClr val="7030A0"/>
                </a:solidFill>
              </a:rPr>
              <a:t> і про право подати </a:t>
            </a:r>
            <a:r>
              <a:rPr lang="ru-RU" sz="4200" b="1" i="1" dirty="0" err="1">
                <a:solidFill>
                  <a:srgbClr val="7030A0"/>
                </a:solidFill>
              </a:rPr>
              <a:t>заперечення</a:t>
            </a:r>
            <a:r>
              <a:rPr lang="ru-RU" sz="4200" b="1" i="1" dirty="0">
                <a:solidFill>
                  <a:srgbClr val="7030A0"/>
                </a:solidFill>
              </a:rPr>
              <a:t> та </a:t>
            </a:r>
            <a:r>
              <a:rPr lang="ru-RU" sz="4200" b="1" i="1" dirty="0" err="1">
                <a:solidFill>
                  <a:srgbClr val="7030A0"/>
                </a:solidFill>
              </a:rPr>
              <a:t>відповідні</a:t>
            </a:r>
            <a:r>
              <a:rPr lang="ru-RU" sz="4200" b="1" i="1" dirty="0">
                <a:solidFill>
                  <a:srgbClr val="7030A0"/>
                </a:solidFill>
              </a:rPr>
              <a:t> </a:t>
            </a:r>
            <a:r>
              <a:rPr lang="ru-RU" sz="4200" b="1" i="1" dirty="0" err="1">
                <a:solidFill>
                  <a:srgbClr val="7030A0"/>
                </a:solidFill>
              </a:rPr>
              <a:t>докази</a:t>
            </a:r>
            <a:r>
              <a:rPr lang="ru-RU" sz="4200" b="1" i="1" dirty="0">
                <a:solidFill>
                  <a:srgbClr val="7030A0"/>
                </a:solidFill>
              </a:rPr>
              <a:t> на </a:t>
            </a:r>
            <a:r>
              <a:rPr lang="ru-RU" sz="4200" b="1" i="1" dirty="0" err="1">
                <a:solidFill>
                  <a:srgbClr val="7030A0"/>
                </a:solidFill>
              </a:rPr>
              <a:t>їх</a:t>
            </a:r>
            <a:r>
              <a:rPr lang="ru-RU" sz="4200" b="1" i="1" dirty="0">
                <a:solidFill>
                  <a:srgbClr val="7030A0"/>
                </a:solidFill>
              </a:rPr>
              <a:t> </a:t>
            </a:r>
            <a:r>
              <a:rPr lang="ru-RU" sz="4200" b="1" i="1" dirty="0" err="1">
                <a:solidFill>
                  <a:srgbClr val="7030A0"/>
                </a:solidFill>
              </a:rPr>
              <a:t>підтвердження</a:t>
            </a:r>
            <a:r>
              <a:rPr lang="ru-RU" sz="4200" b="1" i="1" dirty="0">
                <a:solidFill>
                  <a:srgbClr val="7030A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39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88ADFCBD-3633-4B30-808A-929FD2FB2758}"/>
              </a:ext>
            </a:extLst>
          </p:cNvPr>
          <p:cNvSpPr/>
          <p:nvPr/>
        </p:nvSpPr>
        <p:spPr>
          <a:xfrm>
            <a:off x="847725" y="1409700"/>
            <a:ext cx="9734550" cy="47815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err="1"/>
              <a:t>Відповідач</a:t>
            </a:r>
            <a:r>
              <a:rPr lang="ru-RU" sz="2000" dirty="0"/>
              <a:t>, </a:t>
            </a:r>
            <a:r>
              <a:rPr lang="ru-RU" sz="2000" dirty="0" err="1"/>
              <a:t>третя</a:t>
            </a:r>
            <a:r>
              <a:rPr lang="ru-RU" sz="2000" dirty="0"/>
              <a:t> особа, </a:t>
            </a:r>
            <a:r>
              <a:rPr lang="ru-RU" sz="2000" dirty="0" err="1"/>
              <a:t>свідок</a:t>
            </a:r>
            <a:r>
              <a:rPr lang="ru-RU" sz="2000" dirty="0"/>
              <a:t>, </a:t>
            </a:r>
            <a:r>
              <a:rPr lang="ru-RU" sz="2000" dirty="0" err="1"/>
              <a:t>зареєстроване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 (</a:t>
            </a:r>
            <a:r>
              <a:rPr lang="ru-RU" sz="2000" dirty="0" err="1"/>
              <a:t>перебування</a:t>
            </a:r>
            <a:r>
              <a:rPr lang="ru-RU" sz="2000" dirty="0"/>
              <a:t>), </a:t>
            </a:r>
            <a:r>
              <a:rPr lang="ru-RU" sz="2000" b="1" i="1" dirty="0" err="1">
                <a:solidFill>
                  <a:schemeClr val="tx1"/>
                </a:solidFill>
              </a:rPr>
              <a:t>місцезнаходження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чи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місце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роботи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якого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невідоме</a:t>
            </a:r>
            <a:r>
              <a:rPr lang="ru-RU" sz="2000" b="1" i="1" dirty="0">
                <a:solidFill>
                  <a:schemeClr val="tx1"/>
                </a:solidFill>
              </a:rPr>
              <a:t>, </a:t>
            </a:r>
            <a:r>
              <a:rPr lang="ru-RU" sz="2000" dirty="0" err="1"/>
              <a:t>викликається</a:t>
            </a:r>
            <a:r>
              <a:rPr lang="ru-RU" sz="2000" dirty="0"/>
              <a:t> в суд через </a:t>
            </a:r>
            <a:r>
              <a:rPr lang="ru-RU" sz="2000" dirty="0" err="1"/>
              <a:t>оголошення</a:t>
            </a:r>
            <a:r>
              <a:rPr lang="ru-RU" sz="2000" dirty="0"/>
              <a:t> на </a:t>
            </a:r>
            <a:r>
              <a:rPr lang="ru-RU" sz="2000" dirty="0" err="1"/>
              <a:t>офіційному</a:t>
            </a:r>
            <a:r>
              <a:rPr lang="ru-RU" sz="2000" dirty="0"/>
              <a:t> веб-</a:t>
            </a:r>
            <a:r>
              <a:rPr lang="ru-RU" sz="2000" dirty="0" err="1"/>
              <a:t>сайті</a:t>
            </a:r>
            <a:r>
              <a:rPr lang="ru-RU" sz="2000" dirty="0"/>
              <a:t> </a:t>
            </a:r>
            <a:r>
              <a:rPr lang="ru-RU" sz="2000" dirty="0" err="1"/>
              <a:t>судової</a:t>
            </a:r>
            <a:r>
              <a:rPr lang="ru-RU" sz="2000" dirty="0"/>
              <a:t> </a:t>
            </a:r>
            <a:r>
              <a:rPr lang="ru-RU" sz="2000" dirty="0" err="1"/>
              <a:t>влади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, яке повинно бути </a:t>
            </a:r>
            <a:r>
              <a:rPr lang="ru-RU" sz="2000" dirty="0" err="1"/>
              <a:t>розміщене</a:t>
            </a:r>
            <a:r>
              <a:rPr lang="ru-RU" sz="2000" dirty="0"/>
              <a:t> не </a:t>
            </a:r>
            <a:r>
              <a:rPr lang="ru-RU" sz="2000" dirty="0" err="1"/>
              <a:t>пізніше</a:t>
            </a:r>
            <a:r>
              <a:rPr lang="ru-RU" sz="2000" dirty="0"/>
              <a:t> </a:t>
            </a:r>
            <a:r>
              <a:rPr lang="ru-RU" sz="2000" dirty="0" err="1"/>
              <a:t>ніж</a:t>
            </a:r>
            <a:r>
              <a:rPr lang="ru-RU" sz="2000" dirty="0"/>
              <a:t> за десять </a:t>
            </a:r>
            <a:r>
              <a:rPr lang="ru-RU" sz="2000" dirty="0" err="1"/>
              <a:t>днів</a:t>
            </a:r>
            <a:r>
              <a:rPr lang="ru-RU" sz="2000" dirty="0"/>
              <a:t> до </a:t>
            </a:r>
            <a:r>
              <a:rPr lang="ru-RU" sz="2000" dirty="0" err="1"/>
              <a:t>дати</a:t>
            </a:r>
            <a:r>
              <a:rPr lang="ru-RU" sz="2000" dirty="0"/>
              <a:t> </a:t>
            </a:r>
            <a:r>
              <a:rPr lang="ru-RU" sz="2000" dirty="0" err="1"/>
              <a:t>відповідного</a:t>
            </a:r>
            <a:r>
              <a:rPr lang="ru-RU" sz="2000" dirty="0"/>
              <a:t> судового </a:t>
            </a:r>
            <a:r>
              <a:rPr lang="ru-RU" sz="2000" dirty="0" err="1"/>
              <a:t>засідання</a:t>
            </a:r>
            <a:r>
              <a:rPr lang="ru-RU" sz="2000" dirty="0"/>
              <a:t>. З </a:t>
            </a:r>
            <a:r>
              <a:rPr lang="ru-RU" sz="2000" dirty="0" err="1"/>
              <a:t>опублікуванням</a:t>
            </a:r>
            <a:r>
              <a:rPr lang="ru-RU" sz="2000" dirty="0"/>
              <a:t> </a:t>
            </a:r>
            <a:r>
              <a:rPr lang="ru-RU" sz="2000" dirty="0" err="1"/>
              <a:t>оголошення</a:t>
            </a:r>
            <a:r>
              <a:rPr lang="ru-RU" sz="2000" dirty="0"/>
              <a:t> про </a:t>
            </a:r>
            <a:r>
              <a:rPr lang="ru-RU" sz="2000" dirty="0" err="1"/>
              <a:t>виклик</a:t>
            </a:r>
            <a:r>
              <a:rPr lang="ru-RU" sz="2000" dirty="0"/>
              <a:t> </a:t>
            </a:r>
            <a:r>
              <a:rPr lang="ru-RU" sz="2000" dirty="0" err="1"/>
              <a:t>відповідач</a:t>
            </a:r>
            <a:r>
              <a:rPr lang="ru-RU" sz="2000" dirty="0"/>
              <a:t> </a:t>
            </a:r>
            <a:r>
              <a:rPr lang="ru-RU" sz="2000" dirty="0" err="1"/>
              <a:t>вважається</a:t>
            </a:r>
            <a:r>
              <a:rPr lang="ru-RU" sz="2000" dirty="0"/>
              <a:t> </a:t>
            </a:r>
            <a:r>
              <a:rPr lang="ru-RU" sz="2000" dirty="0" err="1"/>
              <a:t>повідомленим</a:t>
            </a:r>
            <a:r>
              <a:rPr lang="ru-RU" sz="2000" dirty="0"/>
              <a:t> про дату, час і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розгляду</a:t>
            </a:r>
            <a:r>
              <a:rPr lang="ru-RU" sz="2000" dirty="0"/>
              <a:t> </a:t>
            </a:r>
            <a:r>
              <a:rPr lang="ru-RU" sz="2000" dirty="0" err="1"/>
              <a:t>справи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C6B24-3980-450C-B6EB-961EDB831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016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Види</a:t>
            </a:r>
            <a:r>
              <a:rPr lang="ru-RU" sz="3200" b="1" i="1" dirty="0"/>
              <a:t> </a:t>
            </a:r>
            <a:r>
              <a:rPr lang="ru-RU" sz="3200" b="1" i="1" dirty="0" err="1"/>
              <a:t>судових</a:t>
            </a:r>
            <a:r>
              <a:rPr lang="ru-RU" sz="3200" b="1" i="1" dirty="0"/>
              <a:t> </a:t>
            </a:r>
            <a:r>
              <a:rPr lang="ru-RU" sz="3200" b="1" i="1" dirty="0" err="1"/>
              <a:t>витрат</a:t>
            </a:r>
            <a:endParaRPr lang="ru-RU" sz="3200" b="1" i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CDAD96-C533-4571-B83D-CF88A283D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33525"/>
            <a:ext cx="5157787" cy="51435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i="1" dirty="0" err="1">
                <a:solidFill>
                  <a:srgbClr val="FFC000"/>
                </a:solidFill>
              </a:rPr>
              <a:t>судовий</a:t>
            </a:r>
            <a:r>
              <a:rPr lang="ru-RU" i="1" dirty="0">
                <a:solidFill>
                  <a:srgbClr val="FFC000"/>
                </a:solidFill>
              </a:rPr>
              <a:t> </a:t>
            </a:r>
            <a:r>
              <a:rPr lang="ru-RU" i="1" dirty="0" err="1">
                <a:solidFill>
                  <a:srgbClr val="FFC000"/>
                </a:solidFill>
              </a:rPr>
              <a:t>збір</a:t>
            </a:r>
            <a:endParaRPr lang="ru-RU" i="1" dirty="0">
              <a:solidFill>
                <a:srgbClr val="FFC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3181F6-A620-4028-B739-851954628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47875"/>
            <a:ext cx="5157787" cy="414178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- </a:t>
            </a:r>
            <a:r>
              <a:rPr lang="ru-RU" dirty="0" err="1"/>
              <a:t>збір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справляється</a:t>
            </a:r>
            <a:r>
              <a:rPr lang="ru-RU" dirty="0"/>
              <a:t> на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за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заяв</a:t>
            </a:r>
            <a:r>
              <a:rPr lang="ru-RU" dirty="0"/>
              <a:t>, </a:t>
            </a:r>
            <a:r>
              <a:rPr lang="ru-RU" dirty="0" err="1"/>
              <a:t>скарг</a:t>
            </a:r>
            <a:r>
              <a:rPr lang="ru-RU" dirty="0"/>
              <a:t> до суду, за </a:t>
            </a:r>
            <a:r>
              <a:rPr lang="ru-RU" dirty="0" err="1"/>
              <a:t>видачу</a:t>
            </a:r>
            <a:r>
              <a:rPr lang="ru-RU" dirty="0"/>
              <a:t> судами </a:t>
            </a:r>
            <a:r>
              <a:rPr lang="ru-RU" dirty="0" err="1"/>
              <a:t>документів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ухвалення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Законом. </a:t>
            </a:r>
          </a:p>
          <a:p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включається</a:t>
            </a:r>
            <a:r>
              <a:rPr lang="ru-RU" dirty="0"/>
              <a:t> до складу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9237D7-2AAC-4138-8DB6-EAA17D4BB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366712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err="1">
                <a:solidFill>
                  <a:srgbClr val="FFC000"/>
                </a:solidFill>
              </a:rPr>
              <a:t>витрати</a:t>
            </a:r>
            <a:r>
              <a:rPr lang="ru-RU" i="1" dirty="0">
                <a:solidFill>
                  <a:srgbClr val="FFC000"/>
                </a:solidFill>
              </a:rPr>
              <a:t>, </a:t>
            </a:r>
            <a:r>
              <a:rPr lang="ru-RU" i="1" dirty="0" err="1">
                <a:solidFill>
                  <a:srgbClr val="FFC000"/>
                </a:solidFill>
              </a:rPr>
              <a:t>пов’язані</a:t>
            </a:r>
            <a:r>
              <a:rPr lang="ru-RU" i="1" dirty="0">
                <a:solidFill>
                  <a:srgbClr val="FFC000"/>
                </a:solidFill>
              </a:rPr>
              <a:t> з </a:t>
            </a:r>
            <a:r>
              <a:rPr lang="ru-RU" i="1" dirty="0" err="1">
                <a:solidFill>
                  <a:srgbClr val="FFC000"/>
                </a:solidFill>
              </a:rPr>
              <a:t>розглядом</a:t>
            </a:r>
            <a:r>
              <a:rPr lang="ru-RU" i="1" dirty="0">
                <a:solidFill>
                  <a:srgbClr val="FFC000"/>
                </a:solidFill>
              </a:rPr>
              <a:t> </a:t>
            </a:r>
            <a:r>
              <a:rPr lang="ru-RU" i="1" dirty="0" err="1">
                <a:solidFill>
                  <a:srgbClr val="FFC000"/>
                </a:solidFill>
              </a:rPr>
              <a:t>справи</a:t>
            </a:r>
            <a:endParaRPr lang="ru-RU" i="1" dirty="0">
              <a:solidFill>
                <a:srgbClr val="FFC000"/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CC0E71B-34C5-4E5E-9690-42B4BCDC58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62175"/>
            <a:ext cx="5183188" cy="402748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правничу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;</a:t>
            </a:r>
          </a:p>
          <a:p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залученням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, </a:t>
            </a:r>
            <a:r>
              <a:rPr lang="ru-RU" dirty="0" err="1"/>
              <a:t>спеціалістів</a:t>
            </a:r>
            <a:r>
              <a:rPr lang="ru-RU" dirty="0"/>
              <a:t>, </a:t>
            </a:r>
            <a:r>
              <a:rPr lang="ru-RU" dirty="0" err="1"/>
              <a:t>перекладачів</a:t>
            </a:r>
            <a:r>
              <a:rPr lang="ru-RU" dirty="0"/>
              <a:t>, </a:t>
            </a:r>
            <a:r>
              <a:rPr lang="ru-RU" dirty="0" err="1"/>
              <a:t>експертів</a:t>
            </a:r>
            <a:r>
              <a:rPr lang="ru-RU" dirty="0"/>
              <a:t> та </a:t>
            </a:r>
            <a:r>
              <a:rPr lang="ru-RU" dirty="0" err="1"/>
              <a:t>проведенням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;</a:t>
            </a:r>
          </a:p>
          <a:p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витребуванням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проведенням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місцезнаходженням</a:t>
            </a:r>
            <a:r>
              <a:rPr lang="ru-RU" dirty="0"/>
              <a:t>, </a:t>
            </a:r>
            <a:r>
              <a:rPr lang="ru-RU" dirty="0" err="1"/>
              <a:t>забезпеченням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вчиненням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до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87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F4359-0C82-4C12-90EE-899D14D5A4A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ru-RU" dirty="0"/>
              <a:t> </a:t>
            </a:r>
            <a:r>
              <a:rPr lang="ru-RU" sz="3200" b="1" i="1" dirty="0" err="1"/>
              <a:t>Платники</a:t>
            </a:r>
            <a:r>
              <a:rPr lang="ru-RU" sz="3200" b="1" i="1" dirty="0"/>
              <a:t> судового </a:t>
            </a:r>
            <a:r>
              <a:rPr lang="ru-RU" sz="3200" b="1" i="1" dirty="0" err="1"/>
              <a:t>збору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F1AEB4-2096-4895-AA6D-57EF60E41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err="1"/>
              <a:t>Платники</a:t>
            </a:r>
            <a:r>
              <a:rPr lang="ru-RU" b="1" i="1" dirty="0"/>
              <a:t> судового </a:t>
            </a:r>
            <a:r>
              <a:rPr lang="ru-RU" b="1" i="1" dirty="0" err="1"/>
              <a:t>збору</a:t>
            </a:r>
            <a:r>
              <a:rPr lang="ru-RU" b="1" i="1" dirty="0"/>
              <a:t> </a:t>
            </a:r>
            <a:r>
              <a:rPr lang="ru-RU" dirty="0"/>
              <a:t>- </a:t>
            </a:r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іноземці</a:t>
            </a:r>
            <a:r>
              <a:rPr lang="ru-RU" dirty="0"/>
              <a:t>, особи без </a:t>
            </a:r>
            <a:r>
              <a:rPr lang="ru-RU" dirty="0" err="1"/>
              <a:t>громадянства</a:t>
            </a:r>
            <a:r>
              <a:rPr lang="ru-RU" dirty="0"/>
              <a:t>, </a:t>
            </a:r>
            <a:r>
              <a:rPr lang="ru-RU" dirty="0" err="1"/>
              <a:t>підприємства</a:t>
            </a:r>
            <a:r>
              <a:rPr lang="ru-RU" dirty="0"/>
              <a:t>, установи,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особи 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іноземні</a:t>
            </a:r>
            <a:r>
              <a:rPr lang="ru-RU" dirty="0"/>
              <a:t>) та </a:t>
            </a:r>
            <a:r>
              <a:rPr lang="ru-RU" dirty="0" err="1"/>
              <a:t>фізичні</a:t>
            </a:r>
            <a:r>
              <a:rPr lang="ru-RU" dirty="0"/>
              <a:t> особи - </a:t>
            </a:r>
            <a:r>
              <a:rPr lang="ru-RU" dirty="0" err="1"/>
              <a:t>підприємці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звертаються</a:t>
            </a:r>
            <a:r>
              <a:rPr lang="ru-RU" dirty="0"/>
              <a:t> до суду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ухвалене</a:t>
            </a:r>
            <a:r>
              <a:rPr lang="ru-RU" dirty="0"/>
              <a:t> </a:t>
            </a:r>
            <a:r>
              <a:rPr lang="ru-RU" dirty="0" err="1"/>
              <a:t>судове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передбачене</a:t>
            </a:r>
            <a:r>
              <a:rPr lang="ru-RU" dirty="0"/>
              <a:t>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3760663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3166</Words>
  <Application>Microsoft Office PowerPoint</Application>
  <PresentationFormat>Широкоэкранный</PresentationFormat>
  <Paragraphs>161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Тема Office</vt:lpstr>
      <vt:lpstr> Тема № 5. Судові витрати. Судові виклики і повідомлення </vt:lpstr>
      <vt:lpstr>Повідомлення і виклики, що здійснюються судом</vt:lpstr>
      <vt:lpstr>Презентация PowerPoint</vt:lpstr>
      <vt:lpstr>Презентация PowerPoint</vt:lpstr>
      <vt:lpstr>Презентация PowerPoint</vt:lpstr>
      <vt:lpstr>Зміст ухвали про повідомлення чи виклик</vt:lpstr>
      <vt:lpstr>Презентация PowerPoint</vt:lpstr>
      <vt:lpstr>Види судових витрат</vt:lpstr>
      <vt:lpstr> Платники судового збору</vt:lpstr>
      <vt:lpstr>Об'єкти справляння судового збору</vt:lpstr>
      <vt:lpstr>Судовий збір не справляється за подання:</vt:lpstr>
      <vt:lpstr>Судовий збір не справляється за подання:</vt:lpstr>
      <vt:lpstr>Розміри ставок судового збору</vt:lpstr>
      <vt:lpstr>Ставки судового збору встановлюються у таких розмірах:</vt:lpstr>
      <vt:lpstr>Презентация PowerPoint</vt:lpstr>
      <vt:lpstr>Порядок сплати судового збору</vt:lpstr>
      <vt:lpstr>Порядок сплати судового збору</vt:lpstr>
      <vt:lpstr>Презентация PowerPoint</vt:lpstr>
      <vt:lpstr>Порядок сплати судового збору</vt:lpstr>
      <vt:lpstr>Порядок сплати судового збору</vt:lpstr>
      <vt:lpstr>Порядок сплати судового збору</vt:lpstr>
      <vt:lpstr>Попереднє визначення суми судових витрат</vt:lpstr>
      <vt:lpstr>Забезпечення та попередня оплата судових витрат</vt:lpstr>
      <vt:lpstr>Розподіл судових витрат</vt:lpstr>
      <vt:lpstr>Розподіл судових витрат</vt:lpstr>
      <vt:lpstr>Розподіл судових витрат</vt:lpstr>
      <vt:lpstr>Розподіл судових витрат</vt:lpstr>
      <vt:lpstr>Розподіл судових витрат</vt:lpstr>
      <vt:lpstr>Розподіл судових витрат</vt:lpstr>
      <vt:lpstr>Розподіл витрат у разі визнання позову, закриття провадження у справі або залишення позову без розгляду</vt:lpstr>
      <vt:lpstr>Розподіл витрат у разі визнання позову, закриття провадження у справі або залишення позову без розгляду</vt:lpstr>
      <vt:lpstr>Розподіл витрат у разі визнання позову, закриття провадження у справі або залишення позову без розгляду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№ 5. Судові витрати. Судові виклики і повідомлення </dc:title>
  <dc:creator>ЛИЛЯ</dc:creator>
  <cp:lastModifiedBy>ЛИЛЯ</cp:lastModifiedBy>
  <cp:revision>15</cp:revision>
  <dcterms:created xsi:type="dcterms:W3CDTF">2023-03-10T17:33:31Z</dcterms:created>
  <dcterms:modified xsi:type="dcterms:W3CDTF">2023-03-12T12:11:24Z</dcterms:modified>
</cp:coreProperties>
</file>