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62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2" autoAdjust="0"/>
    <p:restoredTop sz="94660"/>
  </p:normalViewPr>
  <p:slideViewPr>
    <p:cSldViewPr>
      <p:cViewPr varScale="1">
        <p:scale>
          <a:sx n="108" d="100"/>
          <a:sy n="108" d="100"/>
        </p:scale>
        <p:origin x="1710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E181F-4605-4420-9CAD-7DC57D586A42}" type="datetimeFigureOut">
              <a:rPr lang="ru-RU"/>
              <a:pPr>
                <a:defRPr/>
              </a:pPr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DCF83-CF86-4FF3-B292-A2BE649736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CE063-D3C7-41C7-8554-34C49B757FAF}" type="datetimeFigureOut">
              <a:rPr lang="ru-RU"/>
              <a:pPr>
                <a:defRPr/>
              </a:pPr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310DD-3F49-466C-A959-52B4A7A625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8CA42-5CF9-43AD-8E62-D788E9EEFC0D}" type="datetimeFigureOut">
              <a:rPr lang="ru-RU"/>
              <a:pPr>
                <a:defRPr/>
              </a:pPr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2A8CC-5EBD-4D9A-9DB7-A94D57A353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FCAEE-80B0-405B-A5D6-733D8803B236}" type="datetimeFigureOut">
              <a:rPr lang="ru-RU"/>
              <a:pPr>
                <a:defRPr/>
              </a:pPr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B2F04-68AE-49CF-87D2-760C330B50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96DD3-C1D6-45C1-B6B5-713458CFE20B}" type="datetimeFigureOut">
              <a:rPr lang="ru-RU"/>
              <a:pPr>
                <a:defRPr/>
              </a:pPr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EFABC-6BC0-442C-8DC5-8BDB413FCE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F648B-2ED7-4FDB-BCD5-4368ABF9EDEB}" type="datetimeFigureOut">
              <a:rPr lang="ru-RU"/>
              <a:pPr>
                <a:defRPr/>
              </a:pPr>
              <a:t>31.05.2022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81727-9D8B-4783-84A1-25D841ED5C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35405-6109-468D-8EB0-2C267437B9AF}" type="datetimeFigureOut">
              <a:rPr lang="ru-RU"/>
              <a:pPr>
                <a:defRPr/>
              </a:pPr>
              <a:t>31.05.2022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5288E-2CA8-47AE-B34D-D0EBC125A3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2FE14-E4B5-4F5E-8832-2B3ACCC13205}" type="datetimeFigureOut">
              <a:rPr lang="ru-RU"/>
              <a:pPr>
                <a:defRPr/>
              </a:pPr>
              <a:t>31.05.2022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AC779-828E-4B19-9FD1-E87DE88184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2F326-E62E-4620-9E9B-1CBF9D2AABCA}" type="datetimeFigureOut">
              <a:rPr lang="ru-RU"/>
              <a:pPr>
                <a:defRPr/>
              </a:pPr>
              <a:t>31.05.2022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4D59C-ECC8-4A7D-B744-E09489B078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BEC55-6509-459A-B646-EFC2B6CC30E5}" type="datetimeFigureOut">
              <a:rPr lang="ru-RU"/>
              <a:pPr>
                <a:defRPr/>
              </a:pPr>
              <a:t>31.05.2022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97948-A5F8-4148-B3F5-8D0DDDA66E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A860D-7972-4549-86AC-6EDD3BA9FABD}" type="datetimeFigureOut">
              <a:rPr lang="ru-RU"/>
              <a:pPr>
                <a:defRPr/>
              </a:pPr>
              <a:t>31.05.2022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EC15D-CCA1-4137-B836-D26307FCBB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F550D0C-ED34-43AB-AFDB-C1AEA788EEDF}" type="datetimeFigureOut">
              <a:rPr lang="ru-RU"/>
              <a:pPr>
                <a:defRPr/>
              </a:pPr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3CA9E0A-68B9-4183-97E1-291A6E286F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4081463"/>
          </a:xfrm>
        </p:spPr>
        <p:txBody>
          <a:bodyPr/>
          <a:lstStyle/>
          <a:p>
            <a:r>
              <a:rPr lang="uk-UA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ПРАВОСВІДОМІСТЬ. </a:t>
            </a:r>
            <a:br>
              <a:rPr lang="uk-UA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ПРАВОВА КУЛЬТУРА</a:t>
            </a:r>
            <a:br>
              <a:rPr lang="uk-UA" b="1" dirty="0">
                <a:latin typeface="Times New Roman" pitchFamily="18" charset="0"/>
                <a:cs typeface="Times New Roman" pitchFamily="18" charset="0"/>
              </a:rPr>
            </a:br>
            <a:br>
              <a:rPr lang="uk-UA" b="1" dirty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300663"/>
            <a:ext cx="6400800" cy="338137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28204"/>
            <a:ext cx="9180512" cy="720081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ПРАВОВА КУЛЬТУРА СУСПІЛЬСТВА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256584"/>
          </a:xfrm>
        </p:spPr>
        <p:txBody>
          <a:bodyPr rtlCol="0"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Основними </a:t>
            </a:r>
            <a:r>
              <a:rPr lang="ru-RU" sz="18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функціями</a:t>
            </a:r>
            <a:r>
              <a:rPr lang="ru-RU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правової</a:t>
            </a:r>
            <a:r>
              <a:rPr lang="ru-RU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культури</a:t>
            </a:r>
            <a:r>
              <a:rPr lang="ru-RU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ru-RU" sz="18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пізнавальна</a:t>
            </a:r>
            <a:r>
              <a:rPr lang="ru-RU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засвоєння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правової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спадщини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минулого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сьогодення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вітчизняної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іноземної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800" b="1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</a:t>
            </a:r>
            <a:r>
              <a:rPr lang="ru-RU" sz="18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регулятивна</a:t>
            </a:r>
            <a:r>
              <a:rPr lang="ru-RU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забезпечення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ефективного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функціонування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всіх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елементів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правової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системи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створення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непохитного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правопорядку;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800" b="1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нормативно-</a:t>
            </a:r>
            <a:r>
              <a:rPr lang="ru-RU" sz="18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аксеологічна</a:t>
            </a:r>
            <a:r>
              <a:rPr lang="ru-RU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оцінка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поведінки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особи,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рівня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законодавства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стану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законності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правопорядку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відповідно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норм права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держави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міжнародних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стандартів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800" b="1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396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28204"/>
            <a:ext cx="9180512" cy="720081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ПРАВОВА КУЛЬТУРА ОСОБИ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256584"/>
          </a:xfrm>
        </p:spPr>
        <p:txBody>
          <a:bodyPr rtlCol="0">
            <a:normAutofit fontScale="9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Правова культура особи 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обумовлені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правовою культурою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суспільства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ступінь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характер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прогресивно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-правового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особи,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забезпечують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її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правомірну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діяльність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Правова культура особи </a:t>
            </a:r>
            <a:r>
              <a:rPr lang="ru-RU" sz="18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включає</a:t>
            </a:r>
            <a:r>
              <a:rPr lang="ru-RU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знання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законодавства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інтелектуальний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зріз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Поінформованість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була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залишається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важливим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каналом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юридичне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зрілої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особи;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переконаність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необхідності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соціальній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корисності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законів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підзаконних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актів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емоційно-психологічний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зріз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уміння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користуватися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правовим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інструментарієм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законами та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іншими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актами — у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практичній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поведінковий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зріз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b="1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Змістом правової культури особи є:</a:t>
            </a:r>
            <a:b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правосвідомість і правове мислення. Правове мислення має стати елементом культури кожної людини;</a:t>
            </a:r>
            <a:b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правомірна поведінка;</a:t>
            </a:r>
            <a:b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результати правомірної поведінки і правового мислення</a:t>
            </a:r>
            <a:endParaRPr lang="ru-RU" sz="1800" b="1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800" b="1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305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28204"/>
            <a:ext cx="9180512" cy="720081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ПРОФЕСІЙНА ПРАВОВА КУЛЬТУРА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256584"/>
          </a:xfrm>
        </p:spPr>
        <p:txBody>
          <a:bodyPr rtlCol="0"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Правова культура </a:t>
            </a:r>
            <a:r>
              <a:rPr lang="ru-RU" sz="18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професійної</a:t>
            </a:r>
            <a:r>
              <a:rPr lang="ru-RU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групи</a:t>
            </a:r>
            <a:r>
              <a:rPr lang="ru-RU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професійна</a:t>
            </a:r>
            <a:r>
              <a:rPr lang="ru-RU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правова</a:t>
            </a:r>
            <a:r>
              <a:rPr lang="ru-RU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культура, 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одна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із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форм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правової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культури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суспільства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притаманна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тій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спільності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людей,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професійно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займаються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юридичною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діяльністю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ка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потребує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фахової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освіти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практичної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підготовки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Як правило,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культура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робочої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групи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члени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якої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службовими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особами і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носіями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службової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правової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культури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Професійній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правовій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культурі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робочої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групи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колективу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та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її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членам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властивий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вищий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ступінь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знання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розуміння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правових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явищ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відповідних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галузях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професійної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Правова культура юриста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вбачається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критичному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творчому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осмисленні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правових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норм,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законів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правових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явищ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погляду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гуманістичного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демократичного і морального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змісту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Професійна культура юриста передбачає:</a:t>
            </a:r>
            <a:endParaRPr lang="ru-UA" sz="1800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1) знання законодавства і можливостей юридичної науки;</a:t>
            </a:r>
            <a:endParaRPr lang="ru-U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2) переконаність у необхідності і соціальній корисності законів і підзаконних актів;</a:t>
            </a:r>
            <a:endParaRPr lang="ru-U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3) уміння- користуватися правовим інструментарієм — законами та іншими правовими актами в повсякденній діяльності, вдаватися до використання всіх досягнень юридичної науки і практики при прийнятті і оформленні рішень.</a:t>
            </a:r>
            <a:endParaRPr lang="ru-U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8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800" b="1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795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7200900" cy="2520950"/>
          </a:xfrm>
        </p:spPr>
        <p:txBody>
          <a:bodyPr/>
          <a:lstStyle/>
          <a:p>
            <a:br>
              <a:rPr lang="uk-UA" b="1">
                <a:latin typeface="Times New Roman" pitchFamily="18" charset="0"/>
                <a:cs typeface="Times New Roman" pitchFamily="18" charset="0"/>
              </a:rPr>
            </a:br>
            <a:endParaRPr lang="ru-RU"/>
          </a:p>
        </p:txBody>
      </p:sp>
      <p:sp>
        <p:nvSpPr>
          <p:cNvPr id="23554" name="Объект 2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384968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uk-UA" sz="5400" b="1">
                <a:latin typeface="Times New Roman" pitchFamily="18" charset="0"/>
                <a:cs typeface="Times New Roman" pitchFamily="18" charset="0"/>
              </a:rPr>
              <a:t>ДЯКУЮ ЗА УВАГУ!</a:t>
            </a:r>
            <a:endParaRPr lang="uk-U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850" y="333375"/>
            <a:ext cx="8229600" cy="86337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 rtlCol="0"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ПОНЯТТЯ І СТРУКТУРА ПРАВОСВІДОМОСТІ</a:t>
            </a:r>
            <a:endParaRPr lang="ru-UA" sz="2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КЛАСИФІКАЦІЯ ФОРМ ПРАВОСВІДОМОСТІ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ФУНКЦІЇ ПРАВОСВІДОМОСТІ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ПРАВОВА КУЛЬТУРА. ВИДИ ПРАВОВОЇ КУЛЬТУРИ</a:t>
            </a:r>
            <a:endParaRPr lang="en-US" sz="2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ПРАВОВА КУЛЬТУРА СУСПІЛЬСТВА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ПРАВОВА КУЛЬТУРА ОСОБИ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ПРОФЕСІЙНА ПРАВОВА КУЛЬТУРА</a:t>
            </a:r>
            <a:endParaRPr lang="ru-UA" sz="2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8204"/>
            <a:ext cx="8229600" cy="720081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1.1. ПОНЯТТЯ ПРАВОСВІДОМОСТІ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 rtlCol="0">
            <a:normAutofit fontScale="77500" lnSpcReduction="2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Правосвідомість</a:t>
            </a:r>
            <a:r>
              <a:rPr lang="uk-UA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одна із форм суспільної свідомості.</a:t>
            </a:r>
            <a:r>
              <a:rPr lang="ru-UA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Свідомість</a:t>
            </a:r>
            <a:r>
              <a:rPr lang="ru-UA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UA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відображаючи</a:t>
            </a:r>
            <a:r>
              <a:rPr lang="ru-UA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об'єктивні</a:t>
            </a:r>
            <a:r>
              <a:rPr lang="ru-UA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 </a:t>
            </a:r>
            <a:r>
              <a:rPr lang="ru-UA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суспільного</a:t>
            </a:r>
            <a:r>
              <a:rPr lang="ru-UA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UA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є </a:t>
            </a:r>
            <a:r>
              <a:rPr lang="ru-UA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передумовою</a:t>
            </a:r>
            <a:r>
              <a:rPr lang="ru-UA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регулятором </a:t>
            </a:r>
            <a:r>
              <a:rPr lang="ru-UA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UA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UA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UA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Свідомість</a:t>
            </a:r>
            <a:r>
              <a:rPr lang="ru-UA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додає</a:t>
            </a:r>
            <a:r>
              <a:rPr lang="ru-UA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цілеспрямованого</a:t>
            </a:r>
            <a:r>
              <a:rPr lang="ru-UA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характеру </a:t>
            </a:r>
            <a:r>
              <a:rPr lang="ru-UA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людській</a:t>
            </a:r>
            <a:r>
              <a:rPr lang="ru-UA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UA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Свідомість як система включає різні форми відображення суспільних відносин: політичні, правові, етичні, філософські, релігійні. Всі форми суспільної свідомості є взаємозалежними і справляють взаємний вплив одна на одну.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Правосвідомість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система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ідей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уявлень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емоцій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почуттів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виражають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ставлення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індивіда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суспільства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чинного,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минулого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бажаного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права, а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також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пов'язаної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правом.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Правосвідомість становить відносно самостійну сферу (ділянку) свідомості: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суспільної;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групової;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індивідуальної.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uk-UA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169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28204"/>
            <a:ext cx="9180512" cy="720081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1.2. СТРУКТУРА ПРАВОСВІДОМОСТІ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 rtlCol="0">
            <a:normAutofit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b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структурі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правосвідомості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суспільства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виділяють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такі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елементи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Правова </a:t>
            </a:r>
            <a:r>
              <a:rPr lang="ru-RU" sz="1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психологія</a:t>
            </a: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--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сукупність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почуттів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емоцій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виражають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ставлення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індивіда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групи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суспільства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права,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правових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вищ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неусвідомлене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до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кінця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продумане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ставлення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права,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правових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вищ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й є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правосвідомістю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яка походить з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повсякденної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практики у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процесі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зіткнення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конкретними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юридичними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ситуаціями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тому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формується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здебільшого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стихійно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спорадично,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безсистемне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тобто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правова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психологія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осмислена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теоретично, не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упорядкована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логічно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ній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провідним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елементом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емоції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не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понятійні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відображення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правової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дійсності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Правова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ідеологія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система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принципів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ідей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теорій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концепцій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відображають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теоретичне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осмислення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правової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дійсності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усвідомлене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проникнення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сутність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явищ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Правова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поведінка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вольовий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бік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правосвідомості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являє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собою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переведення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норм 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реальну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поведінку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Вона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складається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із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елементів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визначають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напрямок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(характер), —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мотивів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правової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поведінки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настанов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475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28204"/>
            <a:ext cx="9180512" cy="720081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КЛАСИФІКАЦІЯ ФОРМ ПРАВОСВІДОМОСТІ 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892480" cy="5256584"/>
          </a:xfrm>
        </p:spPr>
        <p:txBody>
          <a:bodyPr rtlCol="0">
            <a:normAutofit fontScale="70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300" b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uk-UA" sz="23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суб'єктами (носіями) правосвідомості розрізняють такі форми правосвідомості: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23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індивідуальну </a:t>
            </a:r>
            <a:r>
              <a:rPr lang="uk-UA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сукупність правових поглядів, почуттів, настроїв і переконань конкретного індивіда;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23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групову — </a:t>
            </a:r>
            <a:r>
              <a:rPr lang="uk-UA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виражає ставлення до права, правових явищ, їх оцінку з боку соціальних груп, формальних і неформальних колективів, відображає їх загальні інтереси і потреби, їх співвідношення з інтересами всього суспільства (наприклад, вимоги страйкуючих робітників);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23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суспільну </a:t>
            </a:r>
            <a:r>
              <a:rPr lang="uk-UA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виражає ставлення до права всього суспільства, відображає його інтереси.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3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</a:t>
            </a:r>
            <a:r>
              <a:rPr lang="ru-RU" sz="2300" b="1" u="sng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глибиною</a:t>
            </a:r>
            <a:r>
              <a:rPr lang="ru-RU" sz="23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300" b="1" u="sng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відображення</a:t>
            </a:r>
            <a:r>
              <a:rPr lang="ru-RU" sz="23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300" b="1" u="sng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правової</a:t>
            </a:r>
            <a:r>
              <a:rPr lang="ru-RU" sz="23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300" b="1" u="sng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дійсності</a:t>
            </a:r>
            <a:r>
              <a:rPr lang="ru-RU" sz="23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300" b="1" u="sng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правосвідомість</a:t>
            </a:r>
            <a:r>
              <a:rPr lang="ru-RU" sz="23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300" b="1" u="sng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може</a:t>
            </a:r>
            <a:r>
              <a:rPr lang="ru-RU" sz="23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бути: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23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повсякденною, непрофесійною </a:t>
            </a:r>
            <a:r>
              <a:rPr lang="uk-UA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являє собою життєві, часом поверхневі судження про право людини, яка стикається з правом у повсякденній трудовій, сімейній, суспільній та інших сферах життя. Вона створюється насамперед як результат того юридичного виховання, що вона одержує, будучи членом упорядкованого суспільства;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23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професійною </a:t>
            </a:r>
            <a:r>
              <a:rPr lang="uk-UA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спеціалізовані правові знання, що використовуються в роботі професіоналами-юристами (у суді прокурор — обвинувачує, адвокат — захищає та ін.). Вона включає: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а) наукову (теоретичну) правосвідомість учених, викладачів вузів;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б) практичну правосвідомість суддів, юрисконсультів, адвокатів, прокурорів та ін. Правосвідомість юриста припускає високий рівень правового мислення, багато в чому є детермінованою чинним правом.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uk-U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376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256" y="260648"/>
            <a:ext cx="9180512" cy="720081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ФУНКЦІЇ ПРАВОСВІДОМОСТІ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32648"/>
          </a:xfrm>
        </p:spPr>
        <p:txBody>
          <a:bodyPr rtlCol="0">
            <a:normAutofit fontScale="85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2200" b="1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Основні функції правосвідомості: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2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1) </a:t>
            </a:r>
            <a:r>
              <a:rPr lang="uk-UA" sz="22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когнітивна (пізнавальна, інформаційна) </a:t>
            </a:r>
            <a:r>
              <a:rPr lang="uk-UA" sz="2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— припускає знання права, поінформованість про нормативні акти, зміст юридичних норм; без інформації про закон не може бути і ставлення до нього.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22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Правова інформація — це сукупність документованих або публічно проголошених відомостей про право, його систему та джерела реалізації, юридичні факти, правовідносини, правопорядок, правопорушення і боротьбу з ними, їх профілактику та ін.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2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2) </a:t>
            </a:r>
            <a:r>
              <a:rPr lang="uk-UA" sz="22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правостворююча (ціннісна, емоційна) </a:t>
            </a:r>
            <a:r>
              <a:rPr lang="uk-UA" sz="2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— припускає ціннісне ставлення до законодавства, співвіднесення правових норм зі своїми поглядами на правове, обов'язкове, необхідне. Ця функція свідчить про те, що нормативно-правові акти виступають як зовнішнє вираження правосвідомості суспільства і законодавчих органів держави;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2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3) </a:t>
            </a:r>
            <a:r>
              <a:rPr lang="uk-UA" sz="22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регулююча (настановна</a:t>
            </a:r>
            <a:r>
              <a:rPr lang="uk-UA" sz="2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— припускає співвідношення поведінки людей з чинною в суспільстві системою правових розпоряджень; мотиви і настанови стосовно поведінки, врегульованої правом — відповідно до правових </a:t>
            </a:r>
            <a:r>
              <a:rPr lang="uk-UA" sz="2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дозволень</a:t>
            </a:r>
            <a:r>
              <a:rPr lang="uk-UA" sz="2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і заборон.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b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993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28204"/>
            <a:ext cx="9180512" cy="720081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ФУНКЦІЇ ПРАВОСВІДОМОСТІ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 rtlCol="0">
            <a:normAutofit lnSpcReduction="1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600" b="1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Роль </a:t>
            </a:r>
            <a:r>
              <a:rPr lang="ru-RU" sz="1600" b="1" u="sng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правосвідомості</a:t>
            </a:r>
            <a:r>
              <a:rPr lang="ru-RU" sz="1600" b="1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1600" b="1" u="sng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процесі</a:t>
            </a:r>
            <a:r>
              <a:rPr lang="ru-RU" sz="1600" b="1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u="sng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правотворчості</a:t>
            </a:r>
            <a:r>
              <a:rPr lang="ru-RU" sz="1600" b="1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600" b="1" u="sng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правореалізації</a:t>
            </a:r>
            <a:r>
              <a:rPr lang="ru-RU" sz="1600" b="1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br>
              <a:rPr lang="uk-UA" sz="1600" b="1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певною мірою як би випереджає юридичне право, є його безпосереднім ідейним джерелом, передує йому, існує «до» права;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діє «паралельно» з правом: уловлює потреби його вдосконалення в напрямку відображення об'єктивних суспільних процесів; визначає зміни і перспективи розвитку права; безпосередньо впливає на процес і результати правотворчості;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існує «після» права у тому сенсі, що служить орієнтиром вибору доцільного, оптимального варіанта поведінки в межах норм права, які застосовуються або реалізуються;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є інтелектуальним інструментом ефективного використання законодавства, тлумачення норм права;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може використовуватися як важливий інструмент застосування аналогії закону і аналогії права з метою заповнення прогалин у законодавстві;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виступає як </a:t>
            </a:r>
            <a:r>
              <a:rPr lang="uk-UA" sz="1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ідейно</a:t>
            </a: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-моральний вимірник професіоналізму діяльності посадових осіб у системі органів державної влади і місцевого самоврядування;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служить засобом забезпечення законності і справедливості застосування правових норм (зокрема, при визначенні юридичної відповідальності за правопорушення) та ін.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UA" sz="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96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28204"/>
            <a:ext cx="9180512" cy="720081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ПРАВОВА КУЛЬТУРА. ВИДИ ПРАВОВОЇ КУЛЬТУРИ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 rtlCol="0"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6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Культура</a:t>
            </a: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це загальний спосіб існування людини, її діяльності та об'єктивований результат цієї діяльності. Продуктами культури є уявлення про добро і зло, звичаї, знаряддя праці, засоби комунікації та ін.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6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Правова культура</a:t>
            </a: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тісно пов'язана з загальною культурою народу, ґрунтується на її засадах, служить відображенням рівня її розвитку. Формування правової культури не є відокремленим процесом від розвитку інших видів культури —- політичної, моральної, естетичної.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800" b="1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Залежно від носія правової культури розрізняють три види правової культури:</a:t>
            </a:r>
            <a:b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правову культуру суспільства;</a:t>
            </a:r>
            <a:b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правову культуру особи;</a:t>
            </a:r>
            <a:b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правову культуру професійної групи.</a:t>
            </a:r>
            <a:endParaRPr lang="ru-U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uk-UA" sz="16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637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28204"/>
            <a:ext cx="9180512" cy="720081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ПРАВОВА КУЛЬТУРА СУСПІЛЬСТВА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256584"/>
          </a:xfrm>
        </p:spPr>
        <p:txBody>
          <a:bodyPr rtlCol="0"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Правова культура </a:t>
            </a:r>
            <a:r>
              <a:rPr lang="ru-RU" sz="18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суспільства</a:t>
            </a:r>
            <a:r>
              <a:rPr lang="ru-RU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різновид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загальної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культури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який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становить систему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цінностей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досягнуті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людством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галузі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 і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стосується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правової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реальності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даного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суспільства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Система </a:t>
            </a:r>
            <a:r>
              <a:rPr lang="ru-RU" sz="18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цінностей</a:t>
            </a:r>
            <a:r>
              <a:rPr lang="ru-RU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активність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суб'єктів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 у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правовій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сфері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добровільність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виконання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вимог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правових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норм,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реальність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 і свобод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громадян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ефективність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правового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регулювання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якісні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закони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досконала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законодавча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техніка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розвинута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правова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наука,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юридична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освіта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ефективна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юридична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практика,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стабільний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правопорядок. </a:t>
            </a:r>
            <a:endParaRPr lang="ru-U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b="1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Кожне суспільство виробляє свою модель правової культури. Структура правової культури суспільства включає.</a:t>
            </a:r>
            <a:b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культуру правосвідомості — високий рівень правосвідомості, що містить оцінку закону з позицій справедливості, прав людини;</a:t>
            </a:r>
            <a:b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культуру правової поведінки — правову активність громадян, яка виражається в правомірній поведінці;</a:t>
            </a:r>
            <a:b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культуру юридичної практики — ефективну діяльність законодавчих, судових, правозастосовних, правоохоронних органів.</a:t>
            </a:r>
            <a:br>
              <a:rPr lang="uk-UA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</a:b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922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</TotalTime>
  <Words>1554</Words>
  <Application>Microsoft Office PowerPoint</Application>
  <PresentationFormat>Экран (4:3)</PresentationFormat>
  <Paragraphs>79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Open Sans</vt:lpstr>
      <vt:lpstr>Times New Roman</vt:lpstr>
      <vt:lpstr>Тема Office</vt:lpstr>
      <vt:lpstr>ПРАВОСВІДОМІСТЬ.  ПРАВОВА КУЛЬТУРА  </vt:lpstr>
      <vt:lpstr>План</vt:lpstr>
      <vt:lpstr>1.1. ПОНЯТТЯ ПРАВОСВІДОМОСТІ </vt:lpstr>
      <vt:lpstr>1.2. СТРУКТУРА ПРАВОСВІДОМОСТІ </vt:lpstr>
      <vt:lpstr>2. КЛАСИФІКАЦІЯ ФОРМ ПРАВОСВІДОМОСТІ  </vt:lpstr>
      <vt:lpstr>3. ФУНКЦІЇ ПРАВОСВІДОМОСТІ </vt:lpstr>
      <vt:lpstr>3. ФУНКЦІЇ ПРАВОСВІДОМОСТІ </vt:lpstr>
      <vt:lpstr>4. ПРАВОВА КУЛЬТУРА. ВИДИ ПРАВОВОЇ КУЛЬТУРИ </vt:lpstr>
      <vt:lpstr>5. ПРАВОВА КУЛЬТУРА СУСПІЛЬСТВА </vt:lpstr>
      <vt:lpstr>5. ПРАВОВА КУЛЬТУРА СУСПІЛЬСТВА </vt:lpstr>
      <vt:lpstr>6. ПРАВОВА КУЛЬТУРА ОСОБИ </vt:lpstr>
      <vt:lpstr>7. ПРОФЕСІЙНА ПРАВОВА КУЛЬТУРА </vt:lpstr>
      <vt:lpstr> </vt:lpstr>
    </vt:vector>
  </TitlesOfParts>
  <Company>VMUROL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ДОПОВІДЬ ВІДПОВІДАЛЬНОГО СЕКРЕТАРЯ ПРИЙМАЛЬНОЇ КОМІСІЇ ТЕРЕЩЕНКА А.Л.</dc:title>
  <dc:creator>Фаст О.О.</dc:creator>
  <cp:lastModifiedBy>Алексей</cp:lastModifiedBy>
  <cp:revision>51</cp:revision>
  <dcterms:created xsi:type="dcterms:W3CDTF">2018-12-26T14:05:39Z</dcterms:created>
  <dcterms:modified xsi:type="dcterms:W3CDTF">2022-05-31T06:56:53Z</dcterms:modified>
</cp:coreProperties>
</file>