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8ABE71-AF36-46DF-AEAC-A90DAE19E379}" type="doc">
      <dgm:prSet loTypeId="urn:microsoft.com/office/officeart/2005/8/layout/vList2" loCatId="list" qsTypeId="urn:microsoft.com/office/officeart/2005/8/quickstyle/simple3" qsCatId="simple" csTypeId="urn:microsoft.com/office/officeart/2005/8/colors/accent1_2#1" csCatId="accent1" phldr="1"/>
      <dgm:spPr/>
      <dgm:t>
        <a:bodyPr/>
        <a:lstStyle/>
        <a:p>
          <a:endParaRPr lang="ru-RU"/>
        </a:p>
      </dgm:t>
    </dgm:pt>
    <dgm:pt modelId="{C45B5B92-6121-4135-BF47-985348C7C6E5}">
      <dgm:prSet/>
      <dgm:spPr/>
      <dgm:t>
        <a:bodyPr/>
        <a:lstStyle/>
        <a:p>
          <a:pPr rtl="0"/>
          <a:r>
            <a:rPr lang="uk-UA" dirty="0" smtClean="0"/>
            <a:t>	</a:t>
          </a:r>
          <a:r>
            <a:rPr lang="uk-UA" b="0" i="1" dirty="0" smtClean="0">
              <a:latin typeface="Times New Roman" pitchFamily="18" charset="0"/>
              <a:cs typeface="Times New Roman" pitchFamily="18" charset="0"/>
            </a:rPr>
            <a:t>Необхідність існування банківської системи визначається двома групами причин:</a:t>
          </a:r>
          <a:r>
            <a:rPr lang="ru-RU" b="0" i="1" dirty="0" smtClean="0">
              <a:latin typeface="Times New Roman" pitchFamily="18" charset="0"/>
              <a:cs typeface="Times New Roman" pitchFamily="18" charset="0"/>
            </a:rPr>
            <a:t/>
          </a:r>
          <a:br>
            <a:rPr lang="ru-RU" b="0" i="1" dirty="0" smtClean="0">
              <a:latin typeface="Times New Roman" pitchFamily="18" charset="0"/>
              <a:cs typeface="Times New Roman" pitchFamily="18" charset="0"/>
            </a:rPr>
          </a:br>
          <a:r>
            <a:rPr lang="ru-RU" b="0" i="1" dirty="0" smtClean="0">
              <a:latin typeface="Times New Roman" pitchFamily="18" charset="0"/>
              <a:cs typeface="Times New Roman" pitchFamily="18" charset="0"/>
            </a:rPr>
            <a:t>	</a:t>
          </a:r>
          <a:r>
            <a:rPr lang="uk-UA" b="0" i="1" dirty="0" smtClean="0">
              <a:latin typeface="Times New Roman" pitchFamily="18" charset="0"/>
              <a:cs typeface="Times New Roman" pitchFamily="18" charset="0"/>
            </a:rPr>
            <a:t>1) потребою здійснення суспільного нагляду і регулювання банків­ської діяльності, узгодження комерційних інтересів окремих бан­ків Із загально-суспільними інтересами - забезпечення сталості грошей і стабільності роботи всіх банків;</a:t>
          </a:r>
          <a:r>
            <a:rPr lang="ru-RU" b="0" i="1" dirty="0" smtClean="0">
              <a:latin typeface="Times New Roman" pitchFamily="18" charset="0"/>
              <a:cs typeface="Times New Roman" pitchFamily="18" charset="0"/>
            </a:rPr>
            <a:t> </a:t>
          </a:r>
          <a:br>
            <a:rPr lang="ru-RU" b="0" i="1" dirty="0" smtClean="0">
              <a:latin typeface="Times New Roman" pitchFamily="18" charset="0"/>
              <a:cs typeface="Times New Roman" pitchFamily="18" charset="0"/>
            </a:rPr>
          </a:br>
          <a:r>
            <a:rPr lang="ru-RU" b="0" i="1" dirty="0" smtClean="0">
              <a:latin typeface="Times New Roman" pitchFamily="18" charset="0"/>
              <a:cs typeface="Times New Roman" pitchFamily="18" charset="0"/>
            </a:rPr>
            <a:t>	</a:t>
          </a:r>
          <a:r>
            <a:rPr lang="uk-UA" b="0" i="1" dirty="0" smtClean="0">
              <a:latin typeface="Times New Roman" pitchFamily="18" charset="0"/>
              <a:cs typeface="Times New Roman" pitchFamily="18" charset="0"/>
            </a:rPr>
            <a:t>2) забезпечення збалансованості попиту і пропозиції на грошовому ринку і в кожному з його секторів. Банки при цьому повинні ке­руватися не тільки своїми комерційними інтересами, а й вимо­гами системи в цілому.</a:t>
          </a:r>
          <a:r>
            <a:rPr lang="ru-RU" b="0" i="1" dirty="0" smtClean="0">
              <a:latin typeface="Times New Roman" pitchFamily="18" charset="0"/>
              <a:cs typeface="Times New Roman" pitchFamily="18" charset="0"/>
            </a:rPr>
            <a:t/>
          </a:r>
          <a:br>
            <a:rPr lang="ru-RU" b="0" i="1" dirty="0" smtClean="0">
              <a:latin typeface="Times New Roman" pitchFamily="18" charset="0"/>
              <a:cs typeface="Times New Roman" pitchFamily="18" charset="0"/>
            </a:rPr>
          </a:br>
          <a:endParaRPr lang="ru-RU" b="0" i="1" dirty="0">
            <a:latin typeface="Times New Roman" pitchFamily="18" charset="0"/>
            <a:cs typeface="Times New Roman" pitchFamily="18" charset="0"/>
          </a:endParaRPr>
        </a:p>
      </dgm:t>
    </dgm:pt>
    <dgm:pt modelId="{54CF8041-3603-4176-A2CA-2A8A2737F8E9}" type="parTrans" cxnId="{2FF1113B-7918-452B-B76B-8589F2D454DA}">
      <dgm:prSet/>
      <dgm:spPr/>
      <dgm:t>
        <a:bodyPr/>
        <a:lstStyle/>
        <a:p>
          <a:endParaRPr lang="ru-RU"/>
        </a:p>
      </dgm:t>
    </dgm:pt>
    <dgm:pt modelId="{1C87FC0D-A615-472C-975C-DFD42F704503}" type="sibTrans" cxnId="{2FF1113B-7918-452B-B76B-8589F2D454DA}">
      <dgm:prSet/>
      <dgm:spPr/>
      <dgm:t>
        <a:bodyPr/>
        <a:lstStyle/>
        <a:p>
          <a:endParaRPr lang="ru-RU"/>
        </a:p>
      </dgm:t>
    </dgm:pt>
    <dgm:pt modelId="{58D9229A-4F36-4489-AB93-903AC2991715}" type="pres">
      <dgm:prSet presAssocID="{6F8ABE71-AF36-46DF-AEAC-A90DAE19E379}" presName="linear" presStyleCnt="0">
        <dgm:presLayoutVars>
          <dgm:animLvl val="lvl"/>
          <dgm:resizeHandles val="exact"/>
        </dgm:presLayoutVars>
      </dgm:prSet>
      <dgm:spPr/>
      <dgm:t>
        <a:bodyPr/>
        <a:lstStyle/>
        <a:p>
          <a:endParaRPr lang="ru-RU"/>
        </a:p>
      </dgm:t>
    </dgm:pt>
    <dgm:pt modelId="{37B09263-301A-4A28-9A19-3A939B07B412}" type="pres">
      <dgm:prSet presAssocID="{C45B5B92-6121-4135-BF47-985348C7C6E5}" presName="parentText" presStyleLbl="node1" presStyleIdx="0" presStyleCnt="1" custScaleY="110466" custLinFactNeighborX="833" custLinFactNeighborY="3145">
        <dgm:presLayoutVars>
          <dgm:chMax val="0"/>
          <dgm:bulletEnabled val="1"/>
        </dgm:presLayoutVars>
      </dgm:prSet>
      <dgm:spPr/>
      <dgm:t>
        <a:bodyPr/>
        <a:lstStyle/>
        <a:p>
          <a:endParaRPr lang="ru-RU"/>
        </a:p>
      </dgm:t>
    </dgm:pt>
  </dgm:ptLst>
  <dgm:cxnLst>
    <dgm:cxn modelId="{73D674E8-D76B-4119-B1DD-F827AFE44A9E}" type="presOf" srcId="{C45B5B92-6121-4135-BF47-985348C7C6E5}" destId="{37B09263-301A-4A28-9A19-3A939B07B412}" srcOrd="0" destOrd="0" presId="urn:microsoft.com/office/officeart/2005/8/layout/vList2"/>
    <dgm:cxn modelId="{FE36A56C-A1D3-46ED-9AA7-312FE4E29BB4}" type="presOf" srcId="{6F8ABE71-AF36-46DF-AEAC-A90DAE19E379}" destId="{58D9229A-4F36-4489-AB93-903AC2991715}" srcOrd="0" destOrd="0" presId="urn:microsoft.com/office/officeart/2005/8/layout/vList2"/>
    <dgm:cxn modelId="{2FF1113B-7918-452B-B76B-8589F2D454DA}" srcId="{6F8ABE71-AF36-46DF-AEAC-A90DAE19E379}" destId="{C45B5B92-6121-4135-BF47-985348C7C6E5}" srcOrd="0" destOrd="0" parTransId="{54CF8041-3603-4176-A2CA-2A8A2737F8E9}" sibTransId="{1C87FC0D-A615-472C-975C-DFD42F704503}"/>
    <dgm:cxn modelId="{D976A90B-B279-46F0-933C-80897844CC36}" type="presParOf" srcId="{58D9229A-4F36-4489-AB93-903AC2991715}" destId="{37B09263-301A-4A28-9A19-3A939B07B412}"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DB2539-D4D8-484F-8D08-C43FEB7CA2CE}" type="doc">
      <dgm:prSet loTypeId="urn:microsoft.com/office/officeart/2005/8/layout/vList2" loCatId="list" qsTypeId="urn:microsoft.com/office/officeart/2005/8/quickstyle/simple1#1" qsCatId="simple" csTypeId="urn:microsoft.com/office/officeart/2005/8/colors/accent1_2#2" csCatId="accent1" phldr="1"/>
      <dgm:spPr/>
      <dgm:t>
        <a:bodyPr/>
        <a:lstStyle/>
        <a:p>
          <a:endParaRPr lang="ru-RU"/>
        </a:p>
      </dgm:t>
    </dgm:pt>
    <dgm:pt modelId="{8FAC2E55-1A71-4CE1-AF37-86D40BDDC61F}">
      <dgm:prSet/>
      <dgm:spPr>
        <a:ln>
          <a:solidFill>
            <a:schemeClr val="tx2">
              <a:lumMod val="60000"/>
              <a:lumOff val="40000"/>
            </a:schemeClr>
          </a:solidFill>
        </a:ln>
        <a:effectLst>
          <a:glow rad="228600">
            <a:schemeClr val="accent6">
              <a:satMod val="175000"/>
              <a:alpha val="40000"/>
            </a:schemeClr>
          </a:glow>
        </a:effectLst>
        <a:scene3d>
          <a:camera prst="orthographicFront"/>
          <a:lightRig rig="threePt" dir="t"/>
        </a:scene3d>
        <a:sp3d>
          <a:bevelT prst="relaxedInset"/>
        </a:sp3d>
      </dgm:spPr>
      <dgm:t>
        <a:bodyPr/>
        <a:lstStyle/>
        <a:p>
          <a:pPr rtl="0"/>
          <a:r>
            <a:rPr lang="ru-RU" dirty="0" smtClean="0">
              <a:solidFill>
                <a:schemeClr val="tx1"/>
              </a:solidFill>
              <a:latin typeface="Times New Roman" pitchFamily="18" charset="0"/>
              <a:cs typeface="Times New Roman" pitchFamily="18" charset="0"/>
            </a:rPr>
            <a:t>	Зменшення обсягу депозитів, яке спостерігається з 2008 р., стало першим сигналом погіршення ліквідності як окремих банків, так і банківської системи загалом. Як зазначає О. Шварц, це зменшення мало не лише кількісний, але й якісний характер, адже воно призвело до різкого погіршення платоспроможності та ліквідності окремих вітчизняних банків. Національний банк України був змушений вжити додаткових заходів (одним з яких було введення заборони на дострокове повернення строкових депозитів), це уповільнело процесс відпливу коштів. Найбільших збитків зазнали Укпромбанк, "Райффайзен Банк Аваль" , Надра, Укрсиббанк , ПУМБ, та ОТП Банк . Збитки банків виникли внаслідок зниження процентних доходів, значних відрахувань в резерви, погіршення якості кредитних портфелів, значних адміністративних витрат.</a:t>
          </a:r>
          <a:endParaRPr lang="ru-RU" dirty="0">
            <a:solidFill>
              <a:schemeClr val="tx1"/>
            </a:solidFill>
            <a:latin typeface="Times New Roman" pitchFamily="18" charset="0"/>
            <a:cs typeface="Times New Roman" pitchFamily="18" charset="0"/>
          </a:endParaRPr>
        </a:p>
      </dgm:t>
    </dgm:pt>
    <dgm:pt modelId="{2EB46314-29A0-4706-90BE-2F9E47102486}" type="parTrans" cxnId="{3B364D7B-7710-4AC1-A089-EFB162A68D25}">
      <dgm:prSet/>
      <dgm:spPr/>
      <dgm:t>
        <a:bodyPr/>
        <a:lstStyle/>
        <a:p>
          <a:endParaRPr lang="ru-RU"/>
        </a:p>
      </dgm:t>
    </dgm:pt>
    <dgm:pt modelId="{A5A9ECD8-A956-453C-A2ED-3F9549E43CF9}" type="sibTrans" cxnId="{3B364D7B-7710-4AC1-A089-EFB162A68D25}">
      <dgm:prSet/>
      <dgm:spPr/>
      <dgm:t>
        <a:bodyPr/>
        <a:lstStyle/>
        <a:p>
          <a:endParaRPr lang="ru-RU"/>
        </a:p>
      </dgm:t>
    </dgm:pt>
    <dgm:pt modelId="{690C1144-A9F3-4435-B4A4-67485752CA42}" type="pres">
      <dgm:prSet presAssocID="{0BDB2539-D4D8-484F-8D08-C43FEB7CA2CE}" presName="linear" presStyleCnt="0">
        <dgm:presLayoutVars>
          <dgm:animLvl val="lvl"/>
          <dgm:resizeHandles val="exact"/>
        </dgm:presLayoutVars>
      </dgm:prSet>
      <dgm:spPr/>
      <dgm:t>
        <a:bodyPr/>
        <a:lstStyle/>
        <a:p>
          <a:endParaRPr lang="ru-RU"/>
        </a:p>
      </dgm:t>
    </dgm:pt>
    <dgm:pt modelId="{872FACFF-B557-4981-AE9F-2D23F95010C1}" type="pres">
      <dgm:prSet presAssocID="{8FAC2E55-1A71-4CE1-AF37-86D40BDDC61F}" presName="parentText" presStyleLbl="node1" presStyleIdx="0" presStyleCnt="1">
        <dgm:presLayoutVars>
          <dgm:chMax val="0"/>
          <dgm:bulletEnabled val="1"/>
        </dgm:presLayoutVars>
      </dgm:prSet>
      <dgm:spPr/>
      <dgm:t>
        <a:bodyPr/>
        <a:lstStyle/>
        <a:p>
          <a:endParaRPr lang="ru-RU"/>
        </a:p>
      </dgm:t>
    </dgm:pt>
  </dgm:ptLst>
  <dgm:cxnLst>
    <dgm:cxn modelId="{F36314BA-2B3F-4422-B751-9861941C3243}" type="presOf" srcId="{8FAC2E55-1A71-4CE1-AF37-86D40BDDC61F}" destId="{872FACFF-B557-4981-AE9F-2D23F95010C1}" srcOrd="0" destOrd="0" presId="urn:microsoft.com/office/officeart/2005/8/layout/vList2"/>
    <dgm:cxn modelId="{898AA99F-6C1F-4C4D-9E11-45F9DAC3DFED}" type="presOf" srcId="{0BDB2539-D4D8-484F-8D08-C43FEB7CA2CE}" destId="{690C1144-A9F3-4435-B4A4-67485752CA42}" srcOrd="0" destOrd="0" presId="urn:microsoft.com/office/officeart/2005/8/layout/vList2"/>
    <dgm:cxn modelId="{3B364D7B-7710-4AC1-A089-EFB162A68D25}" srcId="{0BDB2539-D4D8-484F-8D08-C43FEB7CA2CE}" destId="{8FAC2E55-1A71-4CE1-AF37-86D40BDDC61F}" srcOrd="0" destOrd="0" parTransId="{2EB46314-29A0-4706-90BE-2F9E47102486}" sibTransId="{A5A9ECD8-A956-453C-A2ED-3F9549E43CF9}"/>
    <dgm:cxn modelId="{A12A44C3-2982-440E-91D4-DD17498FB341}" type="presParOf" srcId="{690C1144-A9F3-4435-B4A4-67485752CA42}" destId="{872FACFF-B557-4981-AE9F-2D23F95010C1}"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FF9D6FEC-B98C-41EC-910B-AC754AF514A5}" type="datetimeFigureOut">
              <a:rPr lang="ru-RU"/>
              <a:pPr>
                <a:defRPr/>
              </a:pPr>
              <a:t>10.02.2014</a:t>
            </a:fld>
            <a:endParaRPr lang="ru-RU" dirty="0"/>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4D036031-B4BE-4D46-86FE-82B968C50630}"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41E0BEA5-9C39-4BAC-823B-4AB9D59DB149}" type="datetimeFigureOut">
              <a:rPr lang="ru-RU"/>
              <a:pPr>
                <a:defRPr/>
              </a:pPr>
              <a:t>10.02.2014</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11D0654-E480-4382-8AAF-E311A310B1B3}"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47711AEA-4D04-4575-AAF7-6F6BEA22BC90}" type="datetimeFigureOut">
              <a:rPr lang="ru-RU"/>
              <a:pPr>
                <a:defRPr/>
              </a:pPr>
              <a:t>10.02.2014</a:t>
            </a:fld>
            <a:endParaRPr lang="ru-RU" dirty="0"/>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16CF3FF2-3789-4C44-A80A-6FDF8A402A5D}"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0FD491EF-74F7-472F-96E9-D8F4FC52E0D1}" type="datetimeFigureOut">
              <a:rPr lang="ru-RU"/>
              <a:pPr>
                <a:defRPr/>
              </a:pPr>
              <a:t>10.02.2014</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523B884-4580-4A26-B58F-F909A2190256}"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49E5F1AA-047C-43F6-93EF-26B3071503F1}" type="datetimeFigureOut">
              <a:rPr lang="ru-RU"/>
              <a:pPr>
                <a:defRPr/>
              </a:pPr>
              <a:t>10.02.2014</a:t>
            </a:fld>
            <a:endParaRPr lang="ru-RU" dirty="0"/>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386288AD-474E-44CB-A761-4F18BC06836C}"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DB6EA3CD-475C-4EA7-B526-4C82DDE7CB4C}" type="datetimeFigureOut">
              <a:rPr lang="ru-RU"/>
              <a:pPr>
                <a:defRPr/>
              </a:pPr>
              <a:t>10.02.2014</a:t>
            </a:fld>
            <a:endParaRPr lang="ru-RU" dirty="0"/>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714E94B0-27C8-4172-A115-0748832DBCA5}"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E1D66144-5C8D-45AC-88AC-769CA8288BF1}" type="datetimeFigureOut">
              <a:rPr lang="ru-RU"/>
              <a:pPr>
                <a:defRPr/>
              </a:pPr>
              <a:t>10.02.2014</a:t>
            </a:fld>
            <a:endParaRPr lang="ru-RU" dirty="0"/>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B08449A8-A97E-4472-A623-F0EC0C7C4FBC}"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5A745D2C-6E4B-4229-815D-102EA2065060}" type="datetimeFigureOut">
              <a:rPr lang="ru-RU"/>
              <a:pPr>
                <a:defRPr/>
              </a:pPr>
              <a:t>10.02.2014</a:t>
            </a:fld>
            <a:endParaRPr lang="ru-RU" dirty="0"/>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8E17137-22E9-406A-BBD4-907EDABD48EF}"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9" name="Date Placeholder 1"/>
          <p:cNvSpPr>
            <a:spLocks noGrp="1"/>
          </p:cNvSpPr>
          <p:nvPr>
            <p:ph type="dt" sz="half" idx="10"/>
          </p:nvPr>
        </p:nvSpPr>
        <p:spPr/>
        <p:txBody>
          <a:bodyPr/>
          <a:lstStyle>
            <a:lvl1pPr>
              <a:defRPr/>
            </a:lvl1pPr>
          </a:lstStyle>
          <a:p>
            <a:pPr>
              <a:defRPr/>
            </a:pPr>
            <a:fld id="{08AF9A69-4453-4B97-8340-34759045B8A2}" type="datetimeFigureOut">
              <a:rPr lang="ru-RU"/>
              <a:pPr>
                <a:defRPr/>
              </a:pPr>
              <a:t>10.02.2014</a:t>
            </a:fld>
            <a:endParaRPr lang="ru-RU" dirty="0"/>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6D8152D5-8D58-40DF-A90D-043B9255D7E2}"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7E917CAD-6028-4963-9045-3C0A0C3B1EF9}" type="datetimeFigureOut">
              <a:rPr lang="ru-RU"/>
              <a:pPr>
                <a:defRPr/>
              </a:pPr>
              <a:t>10.02.2014</a:t>
            </a:fld>
            <a:endParaRPr lang="ru-RU" dirty="0"/>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319BFF01-7B6A-4807-9226-7E06B9DB0697}"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AA6B41D2-F20E-4A8B-91E8-E0BDD826D135}" type="datetimeFigureOut">
              <a:rPr lang="ru-RU"/>
              <a:pPr>
                <a:defRPr/>
              </a:pPr>
              <a:t>10.02.2014</a:t>
            </a:fld>
            <a:endParaRPr lang="ru-RU" dirty="0"/>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FCB3BBBF-3AA8-4F37-8878-62523BCDED63}"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defRPr>
            </a:lvl1pPr>
          </a:lstStyle>
          <a:p>
            <a:pPr>
              <a:defRPr/>
            </a:pPr>
            <a:fld id="{0C67E826-4186-44B2-9911-EBDC8474905F}" type="datetimeFigureOut">
              <a:rPr lang="ru-RU"/>
              <a:pPr>
                <a:defRPr/>
              </a:pPr>
              <a:t>10.02.2014</a:t>
            </a:fld>
            <a:endParaRPr lang="ru-RU" dirty="0"/>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dirty="0">
                <a:solidFill>
                  <a:schemeClr val="tx2"/>
                </a:solidFill>
                <a:latin typeface="+mn-lt"/>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defRPr>
            </a:lvl1pPr>
          </a:lstStyle>
          <a:p>
            <a:pPr>
              <a:defRPr/>
            </a:pPr>
            <a:fld id="{413B503A-312D-4E1B-84AC-13E944A57975}" type="slidenum">
              <a:rPr lang="ru-RU"/>
              <a:pPr>
                <a:defRPr/>
              </a:pPr>
              <a:t>‹#›</a:t>
            </a:fld>
            <a:endParaRPr lang="ru-RU" dirty="0"/>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888" r:id="rId1"/>
    <p:sldLayoutId id="2147483887" r:id="rId2"/>
    <p:sldLayoutId id="2147483889" r:id="rId3"/>
    <p:sldLayoutId id="2147483886" r:id="rId4"/>
    <p:sldLayoutId id="2147483885" r:id="rId5"/>
    <p:sldLayoutId id="2147483884" r:id="rId6"/>
    <p:sldLayoutId id="2147483890" r:id="rId7"/>
    <p:sldLayoutId id="2147483891" r:id="rId8"/>
    <p:sldLayoutId id="2147483892" r:id="rId9"/>
    <p:sldLayoutId id="2147483883" r:id="rId10"/>
    <p:sldLayoutId id="2147483893" r:id="rId11"/>
  </p:sldLayoutIdLst>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a:xfrm>
            <a:off x="755650" y="31750"/>
            <a:ext cx="7772400" cy="1165225"/>
          </a:xfrm>
        </p:spPr>
        <p:txBody>
          <a:bodyPr/>
          <a:lstStyle/>
          <a:p>
            <a:pPr marL="182563"/>
            <a:r>
              <a:rPr lang="uk-UA" sz="2000" b="1" smtClean="0">
                <a:latin typeface="Times New Roman" pitchFamily="18" charset="0"/>
                <a:cs typeface="Times New Roman" pitchFamily="18" charset="0"/>
              </a:rPr>
              <a:t> </a:t>
            </a:r>
            <a:r>
              <a:rPr lang="uk-UA" sz="2000" b="1" smtClean="0">
                <a:solidFill>
                  <a:schemeClr val="tx1"/>
                </a:solidFill>
                <a:latin typeface="Times New Roman" pitchFamily="18" charset="0"/>
                <a:cs typeface="Times New Roman" pitchFamily="18" charset="0"/>
              </a:rPr>
              <a:t>Державна податкова служба України</a:t>
            </a:r>
            <a:br>
              <a:rPr lang="uk-UA" sz="2000" b="1" smtClean="0">
                <a:solidFill>
                  <a:schemeClr val="tx1"/>
                </a:solidFill>
                <a:latin typeface="Times New Roman" pitchFamily="18" charset="0"/>
                <a:cs typeface="Times New Roman" pitchFamily="18" charset="0"/>
              </a:rPr>
            </a:br>
            <a:r>
              <a:rPr lang="uk-UA" sz="2000" b="1" smtClean="0">
                <a:solidFill>
                  <a:schemeClr val="tx1"/>
                </a:solidFill>
                <a:latin typeface="Times New Roman" pitchFamily="18" charset="0"/>
                <a:cs typeface="Times New Roman" pitchFamily="18" charset="0"/>
              </a:rPr>
              <a:t>Національний університет державної податкової служби України</a:t>
            </a:r>
            <a:endParaRPr lang="ru-RU" sz="2000" b="1" smtClean="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0825" y="1844675"/>
            <a:ext cx="8642350" cy="5013325"/>
          </a:xfrm>
        </p:spPr>
        <p:txBody>
          <a:bodyPr rtlCol="0">
            <a:normAutofit/>
          </a:bodyPr>
          <a:lstStyle/>
          <a:p>
            <a:pPr fontAlgn="auto">
              <a:spcAft>
                <a:spcPts val="0"/>
              </a:spcAft>
              <a:defRPr/>
            </a:pPr>
            <a:endParaRPr lang="uk-UA" sz="3500" b="1" dirty="0" smtClean="0">
              <a:solidFill>
                <a:schemeClr val="tx1"/>
              </a:solidFill>
              <a:latin typeface="Times New Roman" pitchFamily="18" charset="0"/>
              <a:cs typeface="Times New Roman" pitchFamily="18" charset="0"/>
            </a:endParaRPr>
          </a:p>
          <a:p>
            <a:pPr fontAlgn="auto">
              <a:spcAft>
                <a:spcPts val="0"/>
              </a:spcAft>
              <a:defRPr/>
            </a:pPr>
            <a:r>
              <a:rPr lang="uk-UA" sz="3500" b="1" dirty="0" smtClean="0">
                <a:solidFill>
                  <a:schemeClr val="tx1"/>
                </a:solidFill>
                <a:latin typeface="Times New Roman" pitchFamily="18" charset="0"/>
                <a:cs typeface="Times New Roman" pitchFamily="18" charset="0"/>
              </a:rPr>
              <a:t>Банківська система України</a:t>
            </a:r>
          </a:p>
          <a:p>
            <a:pPr fontAlgn="auto">
              <a:spcAft>
                <a:spcPts val="0"/>
              </a:spcAft>
              <a:defRPr/>
            </a:pPr>
            <a:endParaRPr lang="uk-UA" b="1" dirty="0">
              <a:solidFill>
                <a:schemeClr val="tx1"/>
              </a:solidFill>
              <a:latin typeface="Times New Roman" pitchFamily="18" charset="0"/>
              <a:cs typeface="Times New Roman" pitchFamily="18" charset="0"/>
            </a:endParaRPr>
          </a:p>
          <a:p>
            <a:pPr fontAlgn="auto">
              <a:spcAft>
                <a:spcPts val="0"/>
              </a:spcAft>
              <a:defRPr/>
            </a:pPr>
            <a:endParaRPr lang="uk-UA" b="1" dirty="0" smtClean="0">
              <a:solidFill>
                <a:schemeClr val="tx1"/>
              </a:solidFill>
              <a:latin typeface="Times New Roman" pitchFamily="18" charset="0"/>
              <a:cs typeface="Times New Roman" pitchFamily="18" charset="0"/>
            </a:endParaRPr>
          </a:p>
          <a:p>
            <a:pPr fontAlgn="auto">
              <a:spcAft>
                <a:spcPts val="0"/>
              </a:spcAft>
              <a:defRPr/>
            </a:pPr>
            <a:endParaRPr lang="uk-UA" b="1" dirty="0" smtClean="0">
              <a:solidFill>
                <a:schemeClr val="tx1"/>
              </a:solidFill>
              <a:latin typeface="Times New Roman" pitchFamily="18" charset="0"/>
              <a:cs typeface="Times New Roman" pitchFamily="18" charset="0"/>
            </a:endParaRPr>
          </a:p>
          <a:p>
            <a:pPr algn="r" fontAlgn="auto">
              <a:spcAft>
                <a:spcPts val="0"/>
              </a:spcAft>
              <a:defRPr/>
            </a:pPr>
            <a:endParaRPr lang="uk-UA" sz="2400" b="1" dirty="0" smtClean="0">
              <a:solidFill>
                <a:schemeClr val="tx1"/>
              </a:solidFill>
              <a:latin typeface="Times New Roman" pitchFamily="18" charset="0"/>
              <a:cs typeface="Times New Roman" pitchFamily="18" charset="0"/>
            </a:endParaRPr>
          </a:p>
          <a:p>
            <a:pPr fontAlgn="auto">
              <a:spcAft>
                <a:spcPts val="0"/>
              </a:spcAft>
              <a:defRPr/>
            </a:pPr>
            <a:endParaRPr lang="uk-UA" sz="2400" b="1" dirty="0">
              <a:solidFill>
                <a:schemeClr val="tx1"/>
              </a:solidFill>
              <a:latin typeface="Times New Roman" pitchFamily="18" charset="0"/>
              <a:cs typeface="Times New Roman" pitchFamily="18" charset="0"/>
            </a:endParaRPr>
          </a:p>
          <a:p>
            <a:pPr fontAlgn="auto">
              <a:spcAft>
                <a:spcPts val="0"/>
              </a:spcAft>
              <a:defRPr/>
            </a:pPr>
            <a:endParaRPr lang="uk-UA" sz="2400" b="1" dirty="0" smtClean="0">
              <a:solidFill>
                <a:schemeClr val="tx1"/>
              </a:solidFill>
              <a:latin typeface="Times New Roman" pitchFamily="18" charset="0"/>
              <a:cs typeface="Times New Roman" pitchFamily="18" charset="0"/>
            </a:endParaRPr>
          </a:p>
          <a:p>
            <a:pPr fontAlgn="auto">
              <a:spcAft>
                <a:spcPts val="0"/>
              </a:spcAft>
              <a:defRPr/>
            </a:pPr>
            <a:endParaRPr lang="uk-UA" sz="2400" b="1" dirty="0">
              <a:solidFill>
                <a:schemeClr val="tx1"/>
              </a:solidFill>
              <a:latin typeface="Times New Roman" pitchFamily="18" charset="0"/>
              <a:cs typeface="Times New Roman" pitchFamily="18" charset="0"/>
            </a:endParaRPr>
          </a:p>
          <a:p>
            <a:pPr fontAlgn="auto">
              <a:spcAft>
                <a:spcPts val="0"/>
              </a:spcAft>
              <a:defRPr/>
            </a:pPr>
            <a:endParaRPr lang="uk-UA" sz="2400" b="1" dirty="0" smtClean="0">
              <a:solidFill>
                <a:schemeClr val="tx1"/>
              </a:solidFill>
              <a:latin typeface="Times New Roman" pitchFamily="18" charset="0"/>
              <a:cs typeface="Times New Roman" pitchFamily="18" charset="0"/>
            </a:endParaRPr>
          </a:p>
          <a:p>
            <a:pPr fontAlgn="auto">
              <a:spcAft>
                <a:spcPts val="0"/>
              </a:spcAft>
              <a:defRPr/>
            </a:pPr>
            <a:r>
              <a:rPr lang="uk-UA" sz="2400" b="1" smtClean="0">
                <a:solidFill>
                  <a:schemeClr val="tx1"/>
                </a:solidFill>
                <a:latin typeface="Times New Roman" pitchFamily="18" charset="0"/>
                <a:cs typeface="Times New Roman" pitchFamily="18" charset="0"/>
              </a:rPr>
              <a:t>Ірпінь</a:t>
            </a:r>
            <a:endParaRPr lang="uk-UA" sz="2400" b="1" dirty="0" smtClean="0">
              <a:solidFill>
                <a:schemeClr val="tx1"/>
              </a:solidFill>
              <a:latin typeface="Times New Roman" pitchFamily="18" charset="0"/>
              <a:cs typeface="Times New Roman" pitchFamily="18" charset="0"/>
            </a:endParaRPr>
          </a:p>
          <a:p>
            <a:pPr fontAlgn="auto">
              <a:spcAft>
                <a:spcPts val="0"/>
              </a:spcAft>
              <a:defRPr/>
            </a:pP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ctrTitle"/>
          </p:nvPr>
        </p:nvSpPr>
        <p:spPr>
          <a:xfrm>
            <a:off x="539750" y="260350"/>
            <a:ext cx="7772400" cy="647700"/>
          </a:xfrm>
        </p:spPr>
        <p:txBody>
          <a:bodyPr/>
          <a:lstStyle/>
          <a:p>
            <a:r>
              <a:rPr lang="ru-RU" sz="3000" b="1" i="1" u="sng" smtClean="0">
                <a:solidFill>
                  <a:schemeClr val="tx1"/>
                </a:solidFill>
                <a:latin typeface="Times New Roman" pitchFamily="18" charset="0"/>
                <a:cs typeface="Times New Roman" pitchFamily="18" charset="0"/>
              </a:rPr>
              <a:t>Функції банківської системи:</a:t>
            </a:r>
          </a:p>
        </p:txBody>
      </p:sp>
      <p:sp>
        <p:nvSpPr>
          <p:cNvPr id="3" name="Подзаголовок 2"/>
          <p:cNvSpPr>
            <a:spLocks noGrp="1"/>
          </p:cNvSpPr>
          <p:nvPr>
            <p:ph type="subTitle" idx="1"/>
          </p:nvPr>
        </p:nvSpPr>
        <p:spPr>
          <a:xfrm>
            <a:off x="250825" y="981075"/>
            <a:ext cx="8642350" cy="5761038"/>
          </a:xfrm>
        </p:spPr>
        <p:txBody>
          <a:bodyPr rtlCol="0">
            <a:normAutofit lnSpcReduction="10000"/>
          </a:bodyPr>
          <a:lstStyle/>
          <a:p>
            <a:pPr indent="457200" algn="just" fontAlgn="auto">
              <a:lnSpc>
                <a:spcPct val="150000"/>
              </a:lnSpc>
              <a:spcAft>
                <a:spcPts val="0"/>
              </a:spcAft>
              <a:defRPr/>
            </a:pPr>
            <a:r>
              <a:rPr lang="uk-UA" dirty="0">
                <a:solidFill>
                  <a:srgbClr val="000000"/>
                </a:solidFill>
                <a:latin typeface="Times New Roman"/>
                <a:ea typeface="Times New Roman"/>
                <a:cs typeface="Arial"/>
              </a:rPr>
              <a:t>	</a:t>
            </a:r>
            <a:r>
              <a:rPr lang="uk-UA" dirty="0" smtClean="0">
                <a:solidFill>
                  <a:srgbClr val="000000"/>
                </a:solidFill>
                <a:latin typeface="Times New Roman"/>
                <a:ea typeface="Times New Roman"/>
                <a:cs typeface="Arial"/>
              </a:rPr>
              <a:t> Трансформаційна </a:t>
            </a:r>
            <a:r>
              <a:rPr lang="uk-UA" dirty="0">
                <a:solidFill>
                  <a:srgbClr val="000000"/>
                </a:solidFill>
                <a:latin typeface="Times New Roman"/>
                <a:ea typeface="Times New Roman"/>
                <a:cs typeface="Arial"/>
              </a:rPr>
              <a:t>- зумовлена посередницькою місією банків. Мобілізуючи вільні кошти і передаючи їх різним суб'єктам, банки мають можливість їх трансформовувати (змінювати) на різні строки, розміри, що зменшує фінансові ризики.</a:t>
            </a:r>
            <a:endParaRPr lang="ru-RU" sz="1200" b="1" dirty="0">
              <a:latin typeface="Arial"/>
              <a:ea typeface="Times New Roman"/>
            </a:endParaRPr>
          </a:p>
          <a:p>
            <a:pPr indent="457200" algn="just" fontAlgn="auto">
              <a:lnSpc>
                <a:spcPct val="150000"/>
              </a:lnSpc>
              <a:spcAft>
                <a:spcPts val="0"/>
              </a:spcAft>
              <a:defRPr/>
            </a:pPr>
            <a:r>
              <a:rPr lang="uk-UA" dirty="0">
                <a:solidFill>
                  <a:srgbClr val="000000"/>
                </a:solidFill>
                <a:latin typeface="Times New Roman"/>
                <a:ea typeface="Times New Roman"/>
                <a:cs typeface="Arial"/>
              </a:rPr>
              <a:t>	</a:t>
            </a:r>
            <a:r>
              <a:rPr lang="uk-UA" dirty="0" smtClean="0">
                <a:solidFill>
                  <a:srgbClr val="000000"/>
                </a:solidFill>
                <a:latin typeface="Times New Roman"/>
                <a:ea typeface="Times New Roman"/>
                <a:cs typeface="Arial"/>
              </a:rPr>
              <a:t>  </a:t>
            </a:r>
            <a:r>
              <a:rPr lang="uk-UA" dirty="0">
                <a:solidFill>
                  <a:srgbClr val="000000"/>
                </a:solidFill>
                <a:latin typeface="Times New Roman"/>
                <a:ea typeface="Times New Roman"/>
                <a:cs typeface="Arial"/>
              </a:rPr>
              <a:t>Функція створення грошей і регулювання грошової маси</a:t>
            </a:r>
            <a:r>
              <a:rPr lang="uk-UA" dirty="0" smtClean="0">
                <a:solidFill>
                  <a:srgbClr val="000000"/>
                </a:solidFill>
                <a:latin typeface="Times New Roman"/>
                <a:ea typeface="Times New Roman"/>
                <a:cs typeface="Arial"/>
              </a:rPr>
              <a:t>.</a:t>
            </a:r>
            <a:endParaRPr lang="ru-RU" sz="1200" b="1" dirty="0" smtClean="0">
              <a:latin typeface="Arial"/>
              <a:ea typeface="Times New Roman"/>
            </a:endParaRPr>
          </a:p>
          <a:p>
            <a:pPr indent="457200" algn="just" fontAlgn="auto">
              <a:lnSpc>
                <a:spcPct val="150000"/>
              </a:lnSpc>
              <a:spcAft>
                <a:spcPts val="0"/>
              </a:spcAft>
              <a:defRPr/>
            </a:pPr>
            <a:r>
              <a:rPr lang="uk-UA" dirty="0" smtClean="0">
                <a:solidFill>
                  <a:srgbClr val="000000"/>
                </a:solidFill>
                <a:latin typeface="Times New Roman"/>
                <a:ea typeface="Times New Roman"/>
                <a:cs typeface="Arial"/>
              </a:rPr>
              <a:t> 	  Функція </a:t>
            </a:r>
            <a:r>
              <a:rPr lang="uk-UA" dirty="0">
                <a:solidFill>
                  <a:srgbClr val="000000"/>
                </a:solidFill>
                <a:latin typeface="Times New Roman"/>
                <a:ea typeface="Times New Roman"/>
                <a:cs typeface="Arial"/>
              </a:rPr>
              <a:t>забезпечення сталості банків та грошового ринку (ста­білізаційна), яка проявляється:</a:t>
            </a:r>
            <a:endParaRPr lang="ru-RU" sz="1200" b="1" dirty="0">
              <a:latin typeface="Arial"/>
              <a:ea typeface="Times New Roman"/>
            </a:endParaRPr>
          </a:p>
          <a:p>
            <a:pPr indent="457200" algn="just" fontAlgn="auto">
              <a:lnSpc>
                <a:spcPct val="150000"/>
              </a:lnSpc>
              <a:spcAft>
                <a:spcPts val="0"/>
              </a:spcAft>
              <a:defRPr/>
            </a:pPr>
            <a:r>
              <a:rPr lang="uk-UA" dirty="0" smtClean="0">
                <a:solidFill>
                  <a:srgbClr val="000000"/>
                </a:solidFill>
                <a:latin typeface="Times New Roman"/>
                <a:ea typeface="Times New Roman"/>
              </a:rPr>
              <a:t>	• </a:t>
            </a:r>
            <a:r>
              <a:rPr lang="uk-UA" dirty="0">
                <a:solidFill>
                  <a:srgbClr val="000000"/>
                </a:solidFill>
                <a:latin typeface="Times New Roman"/>
                <a:ea typeface="Times New Roman"/>
              </a:rPr>
              <a:t>у прийнятті ряду законів та інших нормативних актів, що рег­ламентують діяльність усіх ланок банківської системи - від центрального банку до вузькоспеціалізованих комерційних банків;</a:t>
            </a:r>
            <a:endParaRPr lang="ru-RU" sz="1200" b="1" dirty="0">
              <a:latin typeface="Arial"/>
              <a:ea typeface="Times New Roman"/>
            </a:endParaRPr>
          </a:p>
          <a:p>
            <a:pPr indent="457200" algn="just" fontAlgn="auto">
              <a:lnSpc>
                <a:spcPct val="150000"/>
              </a:lnSpc>
              <a:spcAft>
                <a:spcPts val="0"/>
              </a:spcAft>
              <a:defRPr/>
            </a:pPr>
            <a:r>
              <a:rPr lang="uk-UA" dirty="0" smtClean="0">
                <a:solidFill>
                  <a:srgbClr val="000000"/>
                </a:solidFill>
                <a:latin typeface="Times New Roman"/>
                <a:ea typeface="Times New Roman"/>
              </a:rPr>
              <a:t>	• </a:t>
            </a:r>
            <a:r>
              <a:rPr lang="uk-UA" dirty="0">
                <a:solidFill>
                  <a:srgbClr val="000000"/>
                </a:solidFill>
                <a:latin typeface="Times New Roman"/>
                <a:ea typeface="Times New Roman"/>
              </a:rPr>
              <a:t>у створенні дійового механізму державного контролю і нагляду за дотриманням цих законів та за діяльністю банків узагалі.</a:t>
            </a:r>
            <a:endParaRPr lang="ru-RU" sz="1200" dirty="0">
              <a:latin typeface="Arial"/>
              <a:ea typeface="Times New Roman"/>
            </a:endParaRPr>
          </a:p>
          <a:p>
            <a:pPr algn="l" fontAlgn="auto">
              <a:spcAft>
                <a:spcPts val="0"/>
              </a:spcAft>
              <a:defRPr/>
            </a:pPr>
            <a:endParaRPr lang="ru-RU" dirty="0">
              <a:latin typeface="Times New Roman" pitchFamily="18" charset="0"/>
              <a:cs typeface="Times New Roman" pitchFamily="18" charset="0"/>
            </a:endParaRPr>
          </a:p>
        </p:txBody>
      </p:sp>
      <p:sp>
        <p:nvSpPr>
          <p:cNvPr id="4" name="Стрелка вправо 3"/>
          <p:cNvSpPr/>
          <p:nvPr/>
        </p:nvSpPr>
        <p:spPr>
          <a:xfrm>
            <a:off x="252413" y="3346450"/>
            <a:ext cx="979487"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5" name="Стрелка вправо 4"/>
          <p:cNvSpPr/>
          <p:nvPr/>
        </p:nvSpPr>
        <p:spPr>
          <a:xfrm>
            <a:off x="252413" y="2800350"/>
            <a:ext cx="979487"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6" name="Стрелка вправо 5"/>
          <p:cNvSpPr/>
          <p:nvPr/>
        </p:nvSpPr>
        <p:spPr>
          <a:xfrm>
            <a:off x="252413" y="1049338"/>
            <a:ext cx="979487"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251520" y="116632"/>
          <a:ext cx="864096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p:cNvPicPr>
            <a:picLocks noChangeAspect="1" noChangeArrowheads="1"/>
          </p:cNvPicPr>
          <p:nvPr/>
        </p:nvPicPr>
        <p:blipFill>
          <a:blip r:embed="rId6">
            <a:extLst>
              <a:ext uri="{28A0092B-C50C-407E-A947-70E740481C1C}"/>
            </a:extLst>
          </a:blip>
          <a:srcRect/>
          <a:stretch>
            <a:fillRect/>
          </a:stretch>
        </p:blipFill>
        <p:spPr bwMode="auto">
          <a:xfrm>
            <a:off x="107504" y="3573016"/>
            <a:ext cx="8928992" cy="3284984"/>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ctrTitle"/>
          </p:nvPr>
        </p:nvSpPr>
        <p:spPr>
          <a:xfrm>
            <a:off x="250825" y="260350"/>
            <a:ext cx="8642350" cy="1152525"/>
          </a:xfrm>
        </p:spPr>
        <p:txBody>
          <a:bodyPr/>
          <a:lstStyle/>
          <a:p>
            <a:r>
              <a:rPr lang="uk-UA" sz="3000" b="1" smtClean="0">
                <a:solidFill>
                  <a:schemeClr val="tx1"/>
                </a:solidFill>
                <a:latin typeface="Times New Roman" pitchFamily="18" charset="0"/>
                <a:cs typeface="Times New Roman" pitchFamily="18" charset="0"/>
              </a:rPr>
              <a:t>2. </a:t>
            </a:r>
            <a:r>
              <a:rPr lang="uk-UA" sz="3200" b="1" smtClean="0">
                <a:solidFill>
                  <a:srgbClr val="000000"/>
                </a:solidFill>
                <a:latin typeface="Times New Roman" pitchFamily="18" charset="0"/>
                <a:cs typeface="Times New Roman" pitchFamily="18" charset="0"/>
              </a:rPr>
              <a:t>Становлення та розвиток банківської системи України</a:t>
            </a:r>
            <a:endParaRPr lang="ru-RU" sz="3000" smtClean="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0825" y="1484313"/>
            <a:ext cx="8642350" cy="5373687"/>
          </a:xfrm>
        </p:spPr>
        <p:txBody>
          <a:bodyPr/>
          <a:lstStyle/>
          <a:p>
            <a:pPr indent="457200" algn="just">
              <a:lnSpc>
                <a:spcPct val="150000"/>
              </a:lnSpc>
            </a:pPr>
            <a:r>
              <a:rPr lang="uk-UA" sz="1900" smtClean="0">
                <a:solidFill>
                  <a:srgbClr val="000000"/>
                </a:solidFill>
                <a:latin typeface="Times New Roman" pitchFamily="18" charset="0"/>
                <a:cs typeface="Times New Roman" pitchFamily="18" charset="0"/>
              </a:rPr>
              <a:t>Після прийняття Декларації про державний суверенітет України в 1991 році постало питання щодо створення власної фінансово-кредитної системи.</a:t>
            </a:r>
            <a:endParaRPr lang="ru-RU" sz="1100" b="1" smtClean="0">
              <a:latin typeface="Arial" charset="0"/>
              <a:cs typeface="Times New Roman" pitchFamily="18" charset="0"/>
            </a:endParaRPr>
          </a:p>
          <a:p>
            <a:pPr indent="457200" algn="just">
              <a:lnSpc>
                <a:spcPct val="150000"/>
              </a:lnSpc>
            </a:pPr>
            <a:r>
              <a:rPr lang="uk-UA" sz="1900" smtClean="0">
                <a:solidFill>
                  <a:srgbClr val="000000"/>
                </a:solidFill>
                <a:latin typeface="Times New Roman" pitchFamily="18" charset="0"/>
                <a:cs typeface="Times New Roman" pitchFamily="18" charset="0"/>
              </a:rPr>
              <a:t>Постановою Верховної Ради України від 20 березня 1991 року «Про порядок введення в дію Закону України "Про бан­ки і банківську діяльність"» було оголошено власністю України Український республіканський банк Держбанку СРСР, Український республіканський банк державного комер­ційного промислово-будівельного банку "Укрпромбанк", Український республіканський банк Ощадного банку СРСР, Український республіканський банк Зовнішекономбанку СРСР з їх мережами, обчислювальними центрами, з усіма активами і пасивами. Згідно з цією постановою на базі Українського республіканського банку Держбанку СРСР було створено Національний банк України з його регіональни­ми управліннями.</a:t>
            </a:r>
            <a:endParaRPr lang="ru-RU" sz="1100" b="1" smtClean="0">
              <a:latin typeface="Arial" charset="0"/>
              <a:cs typeface="Times New Roman" pitchFamily="18" charset="0"/>
            </a:endParaRPr>
          </a:p>
          <a:p>
            <a:pPr indent="457200" algn="l">
              <a:lnSpc>
                <a:spcPct val="90000"/>
              </a:lnSpc>
            </a:pPr>
            <a:endParaRPr lang="ru-RU" sz="19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5650" y="692150"/>
            <a:ext cx="7777163" cy="6165850"/>
          </a:xfrm>
        </p:spPr>
        <p:txBody>
          <a:bodyPr/>
          <a:lstStyle/>
          <a:p>
            <a:pPr indent="457200" algn="just"/>
            <a:r>
              <a:rPr lang="uk-UA" smtClean="0">
                <a:solidFill>
                  <a:srgbClr val="000000"/>
                </a:solidFill>
                <a:latin typeface="Times New Roman" pitchFamily="18" charset="0"/>
                <a:cs typeface="Times New Roman" pitchFamily="18" charset="0"/>
              </a:rPr>
              <a:t>	</a:t>
            </a:r>
            <a:r>
              <a:rPr lang="uk-UA" b="1" i="1" u="sng" smtClean="0">
                <a:solidFill>
                  <a:srgbClr val="000000"/>
                </a:solidFill>
                <a:latin typeface="Times New Roman" pitchFamily="18" charset="0"/>
                <a:cs typeface="Times New Roman" pitchFamily="18" charset="0"/>
              </a:rPr>
              <a:t>За час свого існування банківська система пройшла два етапи:</a:t>
            </a:r>
            <a:endParaRPr lang="ru-RU" sz="1200" b="1" i="1" u="sng" smtClean="0">
              <a:latin typeface="Arial" charset="0"/>
              <a:cs typeface="Times New Roman" pitchFamily="18" charset="0"/>
            </a:endParaRPr>
          </a:p>
          <a:p>
            <a:pPr indent="457200" algn="just"/>
            <a:r>
              <a:rPr lang="uk-UA" b="1" smtClean="0">
                <a:solidFill>
                  <a:srgbClr val="000000"/>
                </a:solidFill>
                <a:latin typeface="Times New Roman" pitchFamily="18" charset="0"/>
                <a:cs typeface="Times New Roman" pitchFamily="18" charset="0"/>
              </a:rPr>
              <a:t>	І етап -</a:t>
            </a:r>
            <a:r>
              <a:rPr lang="uk-UA" smtClean="0">
                <a:solidFill>
                  <a:srgbClr val="000000"/>
                </a:solidFill>
                <a:latin typeface="Times New Roman" pitchFamily="18" charset="0"/>
                <a:cs typeface="Times New Roman" pitchFamily="18" charset="0"/>
              </a:rPr>
              <a:t> (1991-1993 рр.) - етап активного становлення та розвитку банківської системи;</a:t>
            </a:r>
            <a:endParaRPr lang="ru-RU" sz="1200" b="1" smtClean="0">
              <a:latin typeface="Arial" charset="0"/>
              <a:cs typeface="Times New Roman" pitchFamily="18" charset="0"/>
            </a:endParaRPr>
          </a:p>
          <a:p>
            <a:pPr indent="457200" algn="just"/>
            <a:r>
              <a:rPr lang="uk-UA" b="1" smtClean="0">
                <a:solidFill>
                  <a:srgbClr val="000000"/>
                </a:solidFill>
                <a:latin typeface="Times New Roman" pitchFamily="18" charset="0"/>
                <a:cs typeface="Times New Roman" pitchFamily="18" charset="0"/>
              </a:rPr>
              <a:t>	</a:t>
            </a:r>
            <a:r>
              <a:rPr lang="en-US" b="1" smtClean="0">
                <a:solidFill>
                  <a:srgbClr val="000000"/>
                </a:solidFill>
                <a:latin typeface="Times New Roman" pitchFamily="18" charset="0"/>
                <a:cs typeface="Times New Roman" pitchFamily="18" charset="0"/>
              </a:rPr>
              <a:t>II </a:t>
            </a:r>
            <a:r>
              <a:rPr lang="uk-UA" b="1" smtClean="0">
                <a:solidFill>
                  <a:srgbClr val="000000"/>
                </a:solidFill>
                <a:latin typeface="Times New Roman" pitchFamily="18" charset="0"/>
                <a:cs typeface="Times New Roman" pitchFamily="18" charset="0"/>
              </a:rPr>
              <a:t>етап </a:t>
            </a:r>
            <a:r>
              <a:rPr lang="uk-UA" smtClean="0">
                <a:solidFill>
                  <a:srgbClr val="000000"/>
                </a:solidFill>
                <a:latin typeface="Times New Roman" pitchFamily="18" charset="0"/>
                <a:cs typeface="Times New Roman" pitchFamily="18" charset="0"/>
              </a:rPr>
              <a:t>- (1993-1998 рр.) - етап стагнації та зростання банківської кризи.</a:t>
            </a:r>
            <a:endParaRPr lang="ru-RU" sz="1200" b="1" smtClean="0">
              <a:latin typeface="Arial" charset="0"/>
              <a:cs typeface="Times New Roman" pitchFamily="18" charset="0"/>
            </a:endParaRPr>
          </a:p>
          <a:p>
            <a:pPr indent="457200"/>
            <a:endParaRPr lang="ru-RU" smtClean="0"/>
          </a:p>
        </p:txBody>
      </p:sp>
      <p:pic>
        <p:nvPicPr>
          <p:cNvPr id="6146" name="Picture 2"/>
          <p:cNvPicPr>
            <a:picLocks noChangeAspect="1" noChangeArrowheads="1"/>
          </p:cNvPicPr>
          <p:nvPr/>
        </p:nvPicPr>
        <p:blipFill>
          <a:blip r:embed="rId2">
            <a:extLst>
              <a:ext uri="{28A0092B-C50C-407E-A947-70E740481C1C}"/>
            </a:extLst>
          </a:blip>
          <a:srcRect/>
          <a:stretch>
            <a:fillRect/>
          </a:stretch>
        </p:blipFill>
        <p:spPr bwMode="auto">
          <a:xfrm>
            <a:off x="1187624" y="2708920"/>
            <a:ext cx="7056784" cy="3960440"/>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0825" y="692150"/>
            <a:ext cx="8642350" cy="5473700"/>
          </a:xfrm>
        </p:spPr>
        <p:txBody>
          <a:bodyPr/>
          <a:lstStyle/>
          <a:p>
            <a:pPr indent="457200" algn="just">
              <a:lnSpc>
                <a:spcPct val="150000"/>
              </a:lnSpc>
            </a:pPr>
            <a:endParaRPr lang="uk-UA" b="1" i="1" smtClean="0">
              <a:solidFill>
                <a:srgbClr val="000000"/>
              </a:solidFill>
              <a:latin typeface="Times New Roman" pitchFamily="18" charset="0"/>
              <a:cs typeface="Times New Roman" pitchFamily="18" charset="0"/>
            </a:endParaRPr>
          </a:p>
          <a:p>
            <a:pPr indent="457200" algn="just">
              <a:lnSpc>
                <a:spcPct val="150000"/>
              </a:lnSpc>
            </a:pPr>
            <a:r>
              <a:rPr lang="uk-UA" b="1" i="1" smtClean="0">
                <a:solidFill>
                  <a:srgbClr val="000000"/>
                </a:solidFill>
                <a:latin typeface="Times New Roman" pitchFamily="18" charset="0"/>
                <a:cs typeface="Times New Roman" pitchFamily="18" charset="0"/>
              </a:rPr>
              <a:t>	</a:t>
            </a:r>
            <a:r>
              <a:rPr lang="uk-UA" sz="2400" b="1" i="1" smtClean="0">
                <a:solidFill>
                  <a:srgbClr val="000000"/>
                </a:solidFill>
                <a:latin typeface="Times New Roman" pitchFamily="18" charset="0"/>
                <a:cs typeface="Times New Roman" pitchFamily="18" charset="0"/>
              </a:rPr>
              <a:t>Негативні наслідки 1-го етапу:</a:t>
            </a:r>
            <a:endParaRPr lang="ru-RU" sz="2400" b="1" smtClean="0">
              <a:latin typeface="Arial" charset="0"/>
              <a:cs typeface="Times New Roman" pitchFamily="18" charset="0"/>
            </a:endParaRPr>
          </a:p>
          <a:p>
            <a:pPr indent="457200" algn="just">
              <a:lnSpc>
                <a:spcPct val="150000"/>
              </a:lnSpc>
            </a:pPr>
            <a:r>
              <a:rPr lang="uk-UA" b="1" i="1" smtClean="0">
                <a:solidFill>
                  <a:srgbClr val="000000"/>
                </a:solidFill>
                <a:latin typeface="Times New Roman" pitchFamily="18" charset="0"/>
                <a:cs typeface="Times New Roman" pitchFamily="18" charset="0"/>
              </a:rPr>
              <a:t>	</a:t>
            </a:r>
            <a:r>
              <a:rPr lang="uk-UA" b="1" smtClean="0">
                <a:solidFill>
                  <a:srgbClr val="000000"/>
                </a:solidFill>
                <a:latin typeface="Times New Roman" pitchFamily="18" charset="0"/>
                <a:cs typeface="Times New Roman" pitchFamily="18" charset="0"/>
              </a:rPr>
              <a:t>реформування банківської системи випереджало реформування економіки і як наслідок - тіньові обороти капіталу, відплив капі­талу за кордон;</a:t>
            </a:r>
            <a:endParaRPr lang="ru-RU" sz="1200" b="1" smtClean="0">
              <a:latin typeface="Arial" charset="0"/>
              <a:cs typeface="Times New Roman" pitchFamily="18" charset="0"/>
            </a:endParaRPr>
          </a:p>
          <a:p>
            <a:pPr indent="457200" algn="just">
              <a:lnSpc>
                <a:spcPct val="150000"/>
              </a:lnSpc>
            </a:pPr>
            <a:r>
              <a:rPr lang="ru-RU" sz="1200" b="1" smtClean="0">
                <a:solidFill>
                  <a:srgbClr val="000000"/>
                </a:solidFill>
                <a:latin typeface="Arial" charset="0"/>
                <a:ea typeface="Times New Roman" pitchFamily="18" charset="0"/>
                <a:cs typeface="Arial" charset="0"/>
              </a:rPr>
              <a:t>	</a:t>
            </a:r>
            <a:r>
              <a:rPr lang="uk-UA" b="1" smtClean="0">
                <a:solidFill>
                  <a:srgbClr val="000000"/>
                </a:solidFill>
                <a:latin typeface="Times New Roman" pitchFamily="18" charset="0"/>
                <a:ea typeface="Times New Roman" pitchFamily="18" charset="0"/>
                <a:cs typeface="Arial" charset="0"/>
              </a:rPr>
              <a:t>призупинено створення законодавчої бази щодо банківської си­стеми;</a:t>
            </a:r>
            <a:endParaRPr lang="ru-RU" sz="1200" b="1" smtClean="0">
              <a:latin typeface="Arial" charset="0"/>
              <a:cs typeface="Times New Roman" pitchFamily="18" charset="0"/>
            </a:endParaRPr>
          </a:p>
          <a:p>
            <a:pPr indent="457200" algn="just">
              <a:lnSpc>
                <a:spcPct val="150000"/>
              </a:lnSpc>
            </a:pPr>
            <a:r>
              <a:rPr lang="uk-UA" b="1" smtClean="0">
                <a:solidFill>
                  <a:srgbClr val="000000"/>
                </a:solidFill>
                <a:latin typeface="Times New Roman" pitchFamily="18" charset="0"/>
                <a:cs typeface="Times New Roman" pitchFamily="18" charset="0"/>
              </a:rPr>
              <a:t>	Національний банк України не створив системи страхування де­позитів і кредитів.</a:t>
            </a:r>
            <a:endParaRPr lang="ru-RU" sz="1200" b="1" smtClean="0">
              <a:latin typeface="Arial" charset="0"/>
              <a:cs typeface="Times New Roman" pitchFamily="18" charset="0"/>
            </a:endParaRPr>
          </a:p>
          <a:p>
            <a:pPr indent="457200"/>
            <a:endParaRPr lang="ru-RU" smtClean="0"/>
          </a:p>
        </p:txBody>
      </p:sp>
      <p:sp>
        <p:nvSpPr>
          <p:cNvPr id="4" name="Нашивка 3"/>
          <p:cNvSpPr/>
          <p:nvPr/>
        </p:nvSpPr>
        <p:spPr>
          <a:xfrm>
            <a:off x="488950" y="1746250"/>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5" name="Нашивка 4"/>
          <p:cNvSpPr/>
          <p:nvPr/>
        </p:nvSpPr>
        <p:spPr>
          <a:xfrm>
            <a:off x="488950" y="3213100"/>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6" name="Нашивка 5"/>
          <p:cNvSpPr/>
          <p:nvPr/>
        </p:nvSpPr>
        <p:spPr>
          <a:xfrm>
            <a:off x="488950" y="4221163"/>
            <a:ext cx="484188" cy="48418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250825" y="333375"/>
            <a:ext cx="8642350" cy="6264275"/>
          </a:xfrm>
        </p:spPr>
        <p:txBody>
          <a:bodyPr/>
          <a:lstStyle/>
          <a:p>
            <a:pPr algn="l"/>
            <a:r>
              <a:rPr lang="ru-RU" sz="2400" b="1" i="1" smtClean="0">
                <a:solidFill>
                  <a:schemeClr val="tx1"/>
                </a:solidFill>
                <a:latin typeface="Times New Roman" pitchFamily="18" charset="0"/>
                <a:cs typeface="Times New Roman" pitchFamily="18" charset="0"/>
              </a:rPr>
              <a:t>	</a:t>
            </a:r>
            <a:r>
              <a:rPr lang="ru-RU" sz="2400" b="1" i="1" u="sng" smtClean="0">
                <a:solidFill>
                  <a:schemeClr val="tx1"/>
                </a:solidFill>
                <a:latin typeface="Times New Roman" pitchFamily="18" charset="0"/>
                <a:cs typeface="Times New Roman" pitchFamily="18" charset="0"/>
              </a:rPr>
              <a:t>Негативні наслідки ІІ-го етапу — етапу стагнації і кризи:</a:t>
            </a:r>
            <a:r>
              <a:rPr lang="ru-RU" sz="2400" b="1" i="1" smtClean="0">
                <a:solidFill>
                  <a:schemeClr val="tx1"/>
                </a:solidFill>
                <a:latin typeface="Times New Roman" pitchFamily="18" charset="0"/>
                <a:cs typeface="Times New Roman" pitchFamily="18" charset="0"/>
              </a:rPr>
              <a:t/>
            </a:r>
            <a:br>
              <a:rPr lang="ru-RU" sz="2400" b="1" i="1"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r>
            <a:br>
              <a:rPr lang="ru-RU" sz="2000"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t>
            </a:r>
            <a:br>
              <a:rPr lang="ru-RU" sz="2000"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t>
            </a:r>
            <a:r>
              <a:rPr lang="ru-RU" sz="2000" b="1" smtClean="0">
                <a:solidFill>
                  <a:schemeClr val="tx1"/>
                </a:solidFill>
                <a:latin typeface="Times New Roman" pitchFamily="18" charset="0"/>
                <a:cs typeface="Times New Roman" pitchFamily="18" charset="0"/>
              </a:rPr>
              <a:t>скорочення кількості банків;</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гальмування зростання банківського капіталу;</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погіршення фінансового стану банків.</a:t>
            </a:r>
            <a:br>
              <a:rPr lang="ru-RU" sz="2000" b="1"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r>
            <a:br>
              <a:rPr lang="ru-RU" sz="2000"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t>
            </a:r>
            <a:r>
              <a:rPr lang="ru-RU" sz="2400" b="1" i="1" u="sng" smtClean="0">
                <a:solidFill>
                  <a:schemeClr val="tx1"/>
                </a:solidFill>
                <a:latin typeface="Times New Roman" pitchFamily="18" charset="0"/>
                <a:cs typeface="Times New Roman" pitchFamily="18" charset="0"/>
              </a:rPr>
              <a:t>Причини кризових явищ банківської системи</a:t>
            </a:r>
            <a:r>
              <a:rPr lang="ru-RU" sz="2000" u="sng" smtClean="0">
                <a:solidFill>
                  <a:schemeClr val="tx1"/>
                </a:solidFill>
                <a:latin typeface="Times New Roman" pitchFamily="18" charset="0"/>
                <a:cs typeface="Times New Roman" pitchFamily="18" charset="0"/>
              </a:rPr>
              <a:t>:</a:t>
            </a:r>
            <a:br>
              <a:rPr lang="ru-RU" sz="2000" u="sng"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a:t>
            </a:r>
            <a:r>
              <a:rPr lang="ru-RU" sz="2000" b="1" smtClean="0">
                <a:solidFill>
                  <a:schemeClr val="tx1"/>
                </a:solidFill>
                <a:latin typeface="Times New Roman" pitchFamily="18" charset="0"/>
                <a:cs typeface="Times New Roman" pitchFamily="18" charset="0"/>
              </a:rPr>
              <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криза реальної економіки;</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грошово-кредитна політика Національного банку України;</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a:r>
            <a:br>
              <a:rPr lang="ru-RU" sz="2000" b="1" smtClean="0">
                <a:solidFill>
                  <a:schemeClr val="tx1"/>
                </a:solidFill>
                <a:latin typeface="Times New Roman" pitchFamily="18" charset="0"/>
                <a:cs typeface="Times New Roman" pitchFamily="18" charset="0"/>
              </a:rPr>
            </a:br>
            <a:r>
              <a:rPr lang="ru-RU" sz="2000" b="1" smtClean="0">
                <a:solidFill>
                  <a:schemeClr val="tx1"/>
                </a:solidFill>
                <a:latin typeface="Times New Roman" pitchFamily="18" charset="0"/>
                <a:cs typeface="Times New Roman" pitchFamily="18" charset="0"/>
              </a:rPr>
              <a:t>	 внутрішньобанківські фактори.</a:t>
            </a:r>
            <a:r>
              <a:rPr lang="ru-RU" sz="2000" smtClean="0">
                <a:solidFill>
                  <a:schemeClr val="tx1"/>
                </a:solidFill>
                <a:latin typeface="Times New Roman" pitchFamily="18" charset="0"/>
                <a:cs typeface="Times New Roman" pitchFamily="18" charset="0"/>
              </a:rPr>
              <a:t/>
            </a:r>
            <a:br>
              <a:rPr lang="ru-RU" sz="2000" smtClean="0">
                <a:solidFill>
                  <a:schemeClr val="tx1"/>
                </a:solidFill>
                <a:latin typeface="Times New Roman" pitchFamily="18" charset="0"/>
                <a:cs typeface="Times New Roman" pitchFamily="18" charset="0"/>
              </a:rPr>
            </a:br>
            <a:endParaRPr lang="ru-RU" sz="2000" smtClean="0">
              <a:solidFill>
                <a:schemeClr val="tx1"/>
              </a:solidFill>
              <a:latin typeface="Times New Roman" pitchFamily="18" charset="0"/>
              <a:cs typeface="Times New Roman" pitchFamily="18" charset="0"/>
            </a:endParaRPr>
          </a:p>
        </p:txBody>
      </p:sp>
      <p:sp>
        <p:nvSpPr>
          <p:cNvPr id="3" name="Нашивка 2"/>
          <p:cNvSpPr/>
          <p:nvPr/>
        </p:nvSpPr>
        <p:spPr>
          <a:xfrm>
            <a:off x="342900" y="1946275"/>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4" name="Нашивка 3"/>
          <p:cNvSpPr/>
          <p:nvPr/>
        </p:nvSpPr>
        <p:spPr>
          <a:xfrm>
            <a:off x="342900" y="2517775"/>
            <a:ext cx="484188" cy="48577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5" name="Нашивка 4"/>
          <p:cNvSpPr/>
          <p:nvPr/>
        </p:nvSpPr>
        <p:spPr>
          <a:xfrm>
            <a:off x="342900" y="4149725"/>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6" name="Нашивка 5"/>
          <p:cNvSpPr/>
          <p:nvPr/>
        </p:nvSpPr>
        <p:spPr>
          <a:xfrm>
            <a:off x="342900" y="4745038"/>
            <a:ext cx="484188" cy="48418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7" name="Нашивка 6"/>
          <p:cNvSpPr/>
          <p:nvPr/>
        </p:nvSpPr>
        <p:spPr>
          <a:xfrm>
            <a:off x="342900" y="5445125"/>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8" name="Нашивка 7"/>
          <p:cNvSpPr/>
          <p:nvPr/>
        </p:nvSpPr>
        <p:spPr>
          <a:xfrm>
            <a:off x="342900" y="3165475"/>
            <a:ext cx="484188"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0825" y="549275"/>
            <a:ext cx="8642350" cy="935038"/>
          </a:xfrm>
        </p:spPr>
        <p:txBody>
          <a:bodyPr>
            <a:normAutofit fontScale="90000"/>
          </a:bodyPr>
          <a:lstStyle/>
          <a:p>
            <a:pPr indent="457200" algn="just">
              <a:lnSpc>
                <a:spcPct val="150000"/>
              </a:lnSpc>
            </a:pPr>
            <a:r>
              <a:rPr lang="uk-UA" sz="2900" b="1" i="1" smtClean="0">
                <a:solidFill>
                  <a:srgbClr val="000000"/>
                </a:solidFill>
                <a:latin typeface="Times New Roman" pitchFamily="18" charset="0"/>
                <a:cs typeface="Times New Roman" pitchFamily="18" charset="0"/>
              </a:rPr>
              <a:t>Проблеми банківської системи України:</a:t>
            </a:r>
            <a:r>
              <a:rPr lang="ru-RU" sz="1600" b="1" smtClean="0">
                <a:latin typeface="Arial" charset="0"/>
                <a:cs typeface="Times New Roman" pitchFamily="18" charset="0"/>
              </a:rPr>
              <a:t/>
            </a:r>
            <a:br>
              <a:rPr lang="ru-RU" sz="1600" b="1" smtClean="0">
                <a:latin typeface="Arial" charset="0"/>
                <a:cs typeface="Times New Roman" pitchFamily="18" charset="0"/>
              </a:rPr>
            </a:br>
            <a:endParaRPr lang="ru-RU" sz="2700" smtClean="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1520" y="764704"/>
            <a:ext cx="8659663" cy="5952306"/>
          </a:xfrm>
          <a:gradFill>
            <a:gsLst>
              <a:gs pos="100000">
                <a:schemeClr val="accent1">
                  <a:tint val="66000"/>
                  <a:satMod val="160000"/>
                  <a:alpha val="0"/>
                  <a:lumMod val="21000"/>
                  <a:lumOff val="79000"/>
                </a:schemeClr>
              </a:gs>
              <a:gs pos="66000">
                <a:schemeClr val="tx2">
                  <a:alpha val="97000"/>
                  <a:lumMod val="42000"/>
                  <a:lumOff val="58000"/>
                </a:schemeClr>
              </a:gs>
              <a:gs pos="0">
                <a:schemeClr val="accent1">
                  <a:tint val="44500"/>
                  <a:satMod val="160000"/>
                  <a:lumMod val="60000"/>
                </a:schemeClr>
              </a:gs>
              <a:gs pos="100000">
                <a:schemeClr val="accent1">
                  <a:tint val="23500"/>
                  <a:satMod val="160000"/>
                </a:schemeClr>
              </a:gs>
            </a:gsLst>
            <a:path path="circle">
              <a:fillToRect t="100000" r="100000"/>
            </a:path>
          </a:gradFill>
          <a:ln/>
        </p:spPr>
        <p:txBody>
          <a:bodyPr/>
          <a:lstStyle/>
          <a:p>
            <a:pPr indent="457200" algn="just">
              <a:lnSpc>
                <a:spcPct val="130000"/>
              </a:lnSpc>
            </a:pPr>
            <a:r>
              <a:rPr lang="uk-UA" sz="1900" b="1" i="1" smtClean="0">
                <a:solidFill>
                  <a:srgbClr val="000000"/>
                </a:solidFill>
                <a:latin typeface="Times New Roman" pitchFamily="18" charset="0"/>
                <a:cs typeface="Times New Roman" pitchFamily="18" charset="0"/>
              </a:rPr>
              <a:t>• </a:t>
            </a:r>
            <a:r>
              <a:rPr lang="uk-UA" sz="1900" b="1" smtClean="0">
                <a:solidFill>
                  <a:srgbClr val="000000"/>
                </a:solidFill>
                <a:latin typeface="Times New Roman" pitchFamily="18" charset="0"/>
                <a:cs typeface="Times New Roman" pitchFamily="18" charset="0"/>
              </a:rPr>
              <a:t>нераціональна територіальна структура;</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однорідні структури комерційних банків ринкового зразка;</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недостатня загальна кількість комерційних банків;</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існування збиткових банків, які мають "негативний" кредитний портфель;</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тенденції до звуження клієнтури внаслідок спаду виробництва;</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низький рівень капіталізації банків;</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брак досвіду банківського персоналу;</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відсутність законодавчого забезпечення спектру банківських операцій;</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недосконала конкуренція в банківській справі;</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відсутність диверсифікації банківської структури;</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слабка диверсифікація діапазону продуктів та послуг;</a:t>
            </a:r>
            <a:endParaRPr lang="ru-RU" sz="1100" b="1" smtClean="0">
              <a:latin typeface="Arial" charset="0"/>
              <a:cs typeface="Times New Roman" pitchFamily="18" charset="0"/>
            </a:endParaRPr>
          </a:p>
          <a:p>
            <a:pPr indent="457200" algn="just">
              <a:lnSpc>
                <a:spcPct val="130000"/>
              </a:lnSpc>
            </a:pPr>
            <a:r>
              <a:rPr lang="uk-UA" sz="1900" b="1" smtClean="0">
                <a:solidFill>
                  <a:srgbClr val="000000"/>
                </a:solidFill>
                <a:latin typeface="Times New Roman" pitchFamily="18" charset="0"/>
                <a:cs typeface="Times New Roman" pitchFamily="18" charset="0"/>
              </a:rPr>
              <a:t>• загальноекономічні проблеми.</a:t>
            </a:r>
            <a:endParaRPr lang="ru-RU" sz="1100" b="1" smtClean="0">
              <a:latin typeface="Arial" charset="0"/>
              <a:cs typeface="Times New Roman" pitchFamily="18" charset="0"/>
            </a:endParaRPr>
          </a:p>
          <a:p>
            <a:pPr indent="457200" algn="l">
              <a:lnSpc>
                <a:spcPct val="80000"/>
              </a:lnSpc>
            </a:pPr>
            <a:endParaRPr lang="ru-RU" sz="1900" smtClean="0"/>
          </a:p>
        </p:txBody>
      </p:sp>
      <p:pic>
        <p:nvPicPr>
          <p:cNvPr id="7170" name="Picture 2"/>
          <p:cNvPicPr>
            <a:picLocks noChangeAspect="1" noChangeArrowheads="1"/>
          </p:cNvPicPr>
          <p:nvPr/>
        </p:nvPicPr>
        <p:blipFill>
          <a:blip r:embed="rId2">
            <a:extLst>
              <a:ext uri="{28A0092B-C50C-407E-A947-70E740481C1C}"/>
            </a:extLst>
          </a:blip>
          <a:srcRect/>
          <a:stretch>
            <a:fillRect/>
          </a:stretch>
        </p:blipFill>
        <p:spPr bwMode="auto">
          <a:xfrm>
            <a:off x="6300192" y="4869160"/>
            <a:ext cx="2610991" cy="1847850"/>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ctrTitle"/>
          </p:nvPr>
        </p:nvSpPr>
        <p:spPr>
          <a:xfrm>
            <a:off x="250825" y="260350"/>
            <a:ext cx="8642350" cy="865188"/>
          </a:xfrm>
        </p:spPr>
        <p:txBody>
          <a:bodyPr/>
          <a:lstStyle/>
          <a:p>
            <a:r>
              <a:rPr lang="uk-UA" sz="3000" b="1" smtClean="0">
                <a:solidFill>
                  <a:schemeClr val="tx1"/>
                </a:solidFill>
                <a:latin typeface="Times New Roman" pitchFamily="18" charset="0"/>
                <a:cs typeface="Times New Roman" pitchFamily="18" charset="0"/>
              </a:rPr>
              <a:t>3. Сучасний стан банківської системи України</a:t>
            </a:r>
            <a:endParaRPr lang="ru-RU" sz="3000" b="1" smtClean="0">
              <a:solidFill>
                <a:schemeClr val="tx1"/>
              </a:solidFill>
              <a:latin typeface="Times New Roman" pitchFamily="18" charset="0"/>
              <a:cs typeface="Times New Roman" pitchFamily="18" charset="0"/>
            </a:endParaRPr>
          </a:p>
        </p:txBody>
      </p:sp>
      <p:sp>
        <p:nvSpPr>
          <p:cNvPr id="30722" name="Подзаголовок 2"/>
          <p:cNvSpPr>
            <a:spLocks noGrp="1"/>
          </p:cNvSpPr>
          <p:nvPr>
            <p:ph type="subTitle" idx="1"/>
          </p:nvPr>
        </p:nvSpPr>
        <p:spPr>
          <a:xfrm>
            <a:off x="250825" y="1196975"/>
            <a:ext cx="8642350" cy="5472113"/>
          </a:xfrm>
        </p:spPr>
        <p:txBody>
          <a:bodyPr/>
          <a:lstStyle/>
          <a:p>
            <a:pPr algn="l"/>
            <a:r>
              <a:rPr lang="ru-RU" smtClean="0">
                <a:solidFill>
                  <a:schemeClr val="tx1"/>
                </a:solidFill>
              </a:rPr>
              <a:t>	</a:t>
            </a:r>
            <a:r>
              <a:rPr lang="ru-RU" smtClean="0">
                <a:solidFill>
                  <a:schemeClr val="tx1"/>
                </a:solidFill>
                <a:latin typeface="Times New Roman" pitchFamily="18" charset="0"/>
                <a:cs typeface="Times New Roman" pitchFamily="18" charset="0"/>
              </a:rPr>
              <a:t>Потужна банківська система є атрибутом суверенності держави, запорукою її фінансової безпеки. Українська банківська система досить молода, особливо порівняно з банківськими системами розвинутих країн. Можна вважати, що вона перебуває на початковому етапі свого розвитку, бо її побудова, по суті, розпочалася з 1991 року. Становлення банківської системи України відбувалося в умовах відсутності повноцінних ринкових відносин.</a:t>
            </a:r>
          </a:p>
          <a:p>
            <a:pPr algn="l"/>
            <a:r>
              <a:rPr lang="ru-RU" smtClean="0">
                <a:solidFill>
                  <a:schemeClr val="tx1"/>
                </a:solidFill>
                <a:latin typeface="Times New Roman" pitchFamily="18" charset="0"/>
                <a:cs typeface="Times New Roman" pitchFamily="18" charset="0"/>
              </a:rPr>
              <a:t>	За останні декілька років банківська систем України зіткнулася зі світовою фінансовою кризою, яка нажаль призупинила розвиток банків та підірвала довіру до банківської системи вцілому. Банківські кризи, як і кризи будь-яких підприємств, - це нормальне явище ринкової економіки, в якій виживають найсильніші. Банк, який не відповідає вимогам зовнішнього середовища, повинен або адаптуватися і використовувати свої сильні сторони, або зникнути.</a:t>
            </a:r>
          </a:p>
          <a:p>
            <a:pPr algn="l"/>
            <a:endParaRPr lang="ru-RU" smtClean="0">
              <a:solidFill>
                <a:schemeClr val="tx1"/>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extLst>
              <a:ext uri="{28A0092B-C50C-407E-A947-70E740481C1C}"/>
            </a:extLst>
          </a:blip>
          <a:srcRect/>
          <a:stretch>
            <a:fillRect/>
          </a:stretch>
        </p:blipFill>
        <p:spPr bwMode="auto">
          <a:xfrm>
            <a:off x="5508104" y="5013176"/>
            <a:ext cx="3428603" cy="1700809"/>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251520" y="338328"/>
          <a:ext cx="8640960" cy="6187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extLst>
          </a:blip>
          <a:srcRect/>
          <a:stretch>
            <a:fillRect/>
          </a:stretch>
        </p:blipFill>
        <p:spPr bwMode="auto">
          <a:xfrm>
            <a:off x="5436096" y="4437112"/>
            <a:ext cx="3707905" cy="2420888"/>
          </a:xfrm>
          <a:prstGeom prst="rect">
            <a:avLst/>
          </a:prstGeom>
          <a:ln>
            <a:noFill/>
          </a:ln>
          <a:effectLst>
            <a:softEdge rad="112500"/>
          </a:effectLst>
          <a:extLst>
            <a:ext uri="{909E8E84-426E-40DD-AFC4-6F175D3DCCD1}"/>
            <a:ext uri="{91240B29-F687-4F45-9708-019B960494DF}"/>
            <a:ext uri="{AF507438-7753-43E0-B8FC-AC1667EBCBE1}"/>
          </a:extLst>
        </p:spPr>
      </p:pic>
      <p:sp>
        <p:nvSpPr>
          <p:cNvPr id="32770" name="Заголовок 1"/>
          <p:cNvSpPr>
            <a:spLocks noGrp="1"/>
          </p:cNvSpPr>
          <p:nvPr>
            <p:ph type="title"/>
          </p:nvPr>
        </p:nvSpPr>
        <p:spPr>
          <a:xfrm>
            <a:off x="250825" y="0"/>
            <a:ext cx="8642350" cy="6858000"/>
          </a:xfrm>
        </p:spPr>
        <p:txBody>
          <a:bodyPr/>
          <a:lstStyle/>
          <a:p>
            <a:pPr algn="l"/>
            <a:r>
              <a:rPr lang="ru-RU" sz="2000" smtClean="0">
                <a:solidFill>
                  <a:schemeClr val="tx1"/>
                </a:solidFill>
                <a:latin typeface="Times New Roman" pitchFamily="18" charset="0"/>
                <a:cs typeface="Times New Roman" pitchFamily="18" charset="0"/>
              </a:rPr>
              <a:t>	Банківська система України протягом 2005-2010 рр. зазнала значних змін, що виражались у пришвидшеному рості активів, капіталу, кредитів і депозитів в докризовий період, а також їх швидкому спаді під час порушення фінансової стійкості. За цей час відбулись значні структурні зміни - частка іноземного капіталу зросла з 9,6 до 35,8 %. Станом на 1.01.2010 нерезиденти контролюють 49,7 % активів банківської системи, що у 5 разів більше, ніж у 2005 р.</a:t>
            </a:r>
            <a:br>
              <a:rPr lang="ru-RU" sz="2000"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Серед 10 найбільших банків за обсягом активів 7 належить іноземним власникам, тобто іноземні банки відіграють суттєву роль на банківському ринку України, це зумовлює посилення боротьби за клієнта та необхідність докладання додаткових зусиль із залучення клієнтів.</a:t>
            </a:r>
            <a:br>
              <a:rPr lang="ru-RU" sz="2000" smtClean="0">
                <a:solidFill>
                  <a:schemeClr val="tx1"/>
                </a:solidFill>
                <a:latin typeface="Times New Roman" pitchFamily="18" charset="0"/>
                <a:cs typeface="Times New Roman" pitchFamily="18" charset="0"/>
              </a:rPr>
            </a:br>
            <a:r>
              <a:rPr lang="ru-RU" sz="2000" smtClean="0">
                <a:solidFill>
                  <a:schemeClr val="tx1"/>
                </a:solidFill>
                <a:latin typeface="Times New Roman" pitchFamily="18" charset="0"/>
                <a:cs typeface="Times New Roman" pitchFamily="18" charset="0"/>
              </a:rPr>
              <a:t>	Водночас, присутность іноземного капіталу у банківській системі несе деякі загрози для фінансової стійкості України: відтік капіталів за кордон з негативними наслідками для платіжного балансу країни; ймовірність посилення іноземного контролю над банківською системою і економікою держави; переважне кредитування підприємств з високими прибутками і низькими ризиками, тоді як брак кредитних ресурсів відчувають стратегічні для нашої економіки підприємства; перехоплення іноземними банками вигідних видів діяльності і менш ризикованої клієнтури, що загрожує банкрутством місцевим банкам; наростання розриву між розвитком фінансового і реального секторів економіки.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ctrTitle"/>
          </p:nvPr>
        </p:nvSpPr>
        <p:spPr>
          <a:xfrm>
            <a:off x="684213" y="333375"/>
            <a:ext cx="7772400" cy="574675"/>
          </a:xfrm>
        </p:spPr>
        <p:txBody>
          <a:bodyPr/>
          <a:lstStyle/>
          <a:p>
            <a:r>
              <a:rPr lang="uk-UA" sz="3000" b="1" smtClean="0">
                <a:solidFill>
                  <a:schemeClr val="tx1"/>
                </a:solidFill>
                <a:latin typeface="Times New Roman" pitchFamily="18" charset="0"/>
                <a:cs typeface="Times New Roman" pitchFamily="18" charset="0"/>
              </a:rPr>
              <a:t>План</a:t>
            </a:r>
            <a:endParaRPr lang="ru-RU" sz="3000" b="1" smtClean="0">
              <a:solidFill>
                <a:schemeClr val="tx1"/>
              </a:solidFill>
              <a:latin typeface="Times New Roman" pitchFamily="18" charset="0"/>
              <a:cs typeface="Times New Roman" pitchFamily="18" charset="0"/>
            </a:endParaRPr>
          </a:p>
        </p:txBody>
      </p:sp>
      <p:sp>
        <p:nvSpPr>
          <p:cNvPr id="14338" name="Подзаголовок 2"/>
          <p:cNvSpPr>
            <a:spLocks noGrp="1"/>
          </p:cNvSpPr>
          <p:nvPr>
            <p:ph type="subTitle" idx="1"/>
          </p:nvPr>
        </p:nvSpPr>
        <p:spPr>
          <a:xfrm>
            <a:off x="323850" y="1412875"/>
            <a:ext cx="8496300" cy="4464050"/>
          </a:xfrm>
        </p:spPr>
        <p:txBody>
          <a:bodyPr/>
          <a:lstStyle/>
          <a:p>
            <a:pPr algn="l"/>
            <a:endParaRPr lang="uk-UA" b="1" smtClean="0">
              <a:solidFill>
                <a:schemeClr val="tx1"/>
              </a:solidFill>
              <a:latin typeface="Times New Roman" pitchFamily="18" charset="0"/>
              <a:cs typeface="Times New Roman" pitchFamily="18" charset="0"/>
            </a:endParaRPr>
          </a:p>
          <a:p>
            <a:pPr algn="l">
              <a:lnSpc>
                <a:spcPct val="150000"/>
              </a:lnSpc>
            </a:pPr>
            <a:r>
              <a:rPr lang="uk-UA" b="1" smtClean="0">
                <a:solidFill>
                  <a:schemeClr val="tx1"/>
                </a:solidFill>
                <a:latin typeface="Times New Roman" pitchFamily="18" charset="0"/>
                <a:cs typeface="Times New Roman" pitchFamily="18" charset="0"/>
              </a:rPr>
              <a:t>1. Загальна характеристика банківської системи України</a:t>
            </a:r>
          </a:p>
          <a:p>
            <a:pPr algn="l">
              <a:lnSpc>
                <a:spcPct val="150000"/>
              </a:lnSpc>
            </a:pPr>
            <a:r>
              <a:rPr lang="uk-UA" b="1" smtClean="0">
                <a:solidFill>
                  <a:schemeClr val="tx1"/>
                </a:solidFill>
                <a:latin typeface="Times New Roman" pitchFamily="18" charset="0"/>
                <a:cs typeface="Times New Roman" pitchFamily="18" charset="0"/>
              </a:rPr>
              <a:t>2. </a:t>
            </a:r>
            <a:r>
              <a:rPr lang="ru-RU" b="1" smtClean="0">
                <a:solidFill>
                  <a:schemeClr val="tx1"/>
                </a:solidFill>
                <a:latin typeface="Times New Roman" pitchFamily="18" charset="0"/>
                <a:cs typeface="Times New Roman" pitchFamily="18" charset="0"/>
              </a:rPr>
              <a:t>Становлення та розвиток банківської системи України</a:t>
            </a:r>
            <a:endParaRPr lang="uk-UA" b="1" smtClean="0">
              <a:solidFill>
                <a:schemeClr val="tx1"/>
              </a:solidFill>
              <a:latin typeface="Times New Roman" pitchFamily="18" charset="0"/>
              <a:cs typeface="Times New Roman" pitchFamily="18" charset="0"/>
            </a:endParaRPr>
          </a:p>
          <a:p>
            <a:pPr algn="l">
              <a:lnSpc>
                <a:spcPct val="150000"/>
              </a:lnSpc>
            </a:pPr>
            <a:r>
              <a:rPr lang="uk-UA" b="1" smtClean="0">
                <a:solidFill>
                  <a:schemeClr val="tx1"/>
                </a:solidFill>
                <a:latin typeface="Times New Roman" pitchFamily="18" charset="0"/>
                <a:cs typeface="Times New Roman" pitchFamily="18" charset="0"/>
              </a:rPr>
              <a:t>3. Сучасний стан банківської системи України</a:t>
            </a:r>
          </a:p>
          <a:p>
            <a:pPr algn="l">
              <a:lnSpc>
                <a:spcPct val="150000"/>
              </a:lnSpc>
            </a:pPr>
            <a:r>
              <a:rPr lang="uk-UA" b="1" smtClean="0">
                <a:solidFill>
                  <a:schemeClr val="tx1"/>
                </a:solidFill>
                <a:latin typeface="Times New Roman" pitchFamily="18" charset="0"/>
                <a:cs typeface="Times New Roman" pitchFamily="18" charset="0"/>
              </a:rPr>
              <a:t>Висновки </a:t>
            </a:r>
          </a:p>
          <a:p>
            <a:pPr algn="l">
              <a:lnSpc>
                <a:spcPct val="150000"/>
              </a:lnSpc>
            </a:pPr>
            <a:r>
              <a:rPr lang="uk-UA" b="1" smtClean="0">
                <a:solidFill>
                  <a:schemeClr val="tx1"/>
                </a:solidFill>
                <a:latin typeface="Times New Roman" pitchFamily="18" charset="0"/>
                <a:cs typeface="Times New Roman" pitchFamily="18" charset="0"/>
              </a:rPr>
              <a:t>Список використаної літератури</a:t>
            </a:r>
          </a:p>
          <a:p>
            <a:pPr algn="l"/>
            <a:endParaRPr lang="ru-RU" b="1"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260350"/>
            <a:ext cx="8642350" cy="6481763"/>
          </a:xfrm>
        </p:spPr>
        <p:style>
          <a:lnRef idx="2">
            <a:schemeClr val="accent1">
              <a:shade val="50000"/>
            </a:schemeClr>
          </a:lnRef>
          <a:fillRef idx="1">
            <a:schemeClr val="accent1"/>
          </a:fillRef>
          <a:effectRef idx="0">
            <a:schemeClr val="accent1"/>
          </a:effectRef>
          <a:fontRef idx="minor">
            <a:schemeClr val="lt1"/>
          </a:fontRef>
        </p:style>
        <p:txBody>
          <a:bodyPr rtlCol="0">
            <a:normAutofit fontScale="90000"/>
          </a:bodyPr>
          <a:lstStyle/>
          <a:p>
            <a:pPr algn="l" fontAlgn="auto">
              <a:spcAft>
                <a:spcPts val="0"/>
              </a:spcAft>
              <a:defRPr/>
            </a:pPr>
            <a:r>
              <a:rPr lang="ru-RU" sz="2000" dirty="0" smtClean="0">
                <a:solidFill>
                  <a:schemeClr val="tx1"/>
                </a:solidFill>
                <a:latin typeface="Times New Roman" pitchFamily="18" charset="0"/>
                <a:cs typeface="Times New Roman" pitchFamily="18" charset="0"/>
              </a:rPr>
              <a:t>	</a:t>
            </a:r>
            <a:r>
              <a:rPr lang="ru-RU" sz="2400" b="1" dirty="0" smtClean="0">
                <a:solidFill>
                  <a:schemeClr val="tx1"/>
                </a:solidFill>
                <a:latin typeface="Times New Roman" pitchFamily="18" charset="0"/>
                <a:cs typeface="Times New Roman" pitchFamily="18" charset="0"/>
              </a:rPr>
              <a:t>Підвищення </a:t>
            </a:r>
            <a:r>
              <a:rPr lang="ru-RU" sz="2400" b="1" dirty="0">
                <a:solidFill>
                  <a:schemeClr val="tx1"/>
                </a:solidFill>
                <a:latin typeface="Times New Roman" pitchFamily="18" charset="0"/>
                <a:cs typeface="Times New Roman" pitchFamily="18" charset="0"/>
              </a:rPr>
              <a:t>ефективності діяльності  банків є необхідною передумовою подальшого розвитку банківської системи України, а пошук шляхів її стабілізації зумовлює необхідність створення дієздатних програм та проектів у сфері </a:t>
            </a:r>
            <a:r>
              <a:rPr lang="ru-RU" sz="2400" b="1" dirty="0" smtClean="0">
                <a:solidFill>
                  <a:schemeClr val="tx1"/>
                </a:solidFill>
                <a:latin typeface="Times New Roman" pitchFamily="18" charset="0"/>
                <a:cs typeface="Times New Roman" pitchFamily="18" charset="0"/>
              </a:rPr>
              <a:t>банківництва. Оскільки </a:t>
            </a:r>
            <a:r>
              <a:rPr lang="ru-RU" sz="2400" b="1" dirty="0">
                <a:solidFill>
                  <a:schemeClr val="tx1"/>
                </a:solidFill>
                <a:latin typeface="Times New Roman" pitchFamily="18" charset="0"/>
                <a:cs typeface="Times New Roman" pitchFamily="18" charset="0"/>
              </a:rPr>
              <a:t>подолання негативних наслідків фінансової кризи триває досі - </a:t>
            </a:r>
            <a:r>
              <a:rPr lang="ru-RU" sz="2400" b="1" dirty="0" smtClean="0">
                <a:solidFill>
                  <a:schemeClr val="tx1"/>
                </a:solidFill>
                <a:latin typeface="Times New Roman" pitchFamily="18" charset="0"/>
                <a:cs typeface="Times New Roman" pitchFamily="18" charset="0"/>
              </a:rPr>
              <a:t>можна </a:t>
            </a:r>
            <a:r>
              <a:rPr lang="ru-RU" sz="2400" b="1" dirty="0">
                <a:solidFill>
                  <a:schemeClr val="tx1"/>
                </a:solidFill>
                <a:latin typeface="Times New Roman" pitchFamily="18" charset="0"/>
                <a:cs typeface="Times New Roman" pitchFamily="18" charset="0"/>
              </a:rPr>
              <a:t>порекомендувати: пришвидшити розроблення та прийняття комплексу законів про банківську та кредитну діяльність; здійснювати політику, спрямовану на зміцнення авторитету Національного банку України; необхідно створити для  суб'єктів економіки можливість вчасно оцінювати фінансовий стан будь-яких банків України;  наростити ресурси Фонду гарантування вкладів фізичних осіб, які мають покривати суму вкладів хоча б у двох-трьох найбільших банках країни; необхідно відновити довіру населення до національної грошової одиниці України; для банків слід зосередитися на своїй репутації, яку  створюють їх співробітники.</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ctrTitle"/>
          </p:nvPr>
        </p:nvSpPr>
        <p:spPr>
          <a:xfrm>
            <a:off x="250825" y="260350"/>
            <a:ext cx="8642350" cy="720725"/>
          </a:xfrm>
        </p:spPr>
        <p:txBody>
          <a:bodyPr/>
          <a:lstStyle/>
          <a:p>
            <a:r>
              <a:rPr lang="uk-UA" sz="3000" b="1" smtClean="0">
                <a:solidFill>
                  <a:schemeClr val="tx1"/>
                </a:solidFill>
                <a:latin typeface="Times New Roman" pitchFamily="18" charset="0"/>
                <a:cs typeface="Times New Roman" pitchFamily="18" charset="0"/>
              </a:rPr>
              <a:t>Висновки</a:t>
            </a:r>
            <a:endParaRPr lang="ru-RU" sz="3000" b="1" smtClean="0">
              <a:solidFill>
                <a:schemeClr val="tx1"/>
              </a:solidFill>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extLst>
              <a:ext uri="{28A0092B-C50C-407E-A947-70E740481C1C}"/>
            </a:extLst>
          </a:blip>
          <a:srcRect/>
          <a:stretch>
            <a:fillRect/>
          </a:stretch>
        </p:blipFill>
        <p:spPr bwMode="auto">
          <a:xfrm>
            <a:off x="3203848" y="2564904"/>
            <a:ext cx="5769992" cy="3804245"/>
          </a:xfrm>
          <a:prstGeom prst="rect">
            <a:avLst/>
          </a:prstGeom>
          <a:ln>
            <a:noFill/>
          </a:ln>
          <a:effectLst>
            <a:softEdge rad="112500"/>
          </a:effectLst>
          <a:extLst>
            <a:ext uri="{909E8E84-426E-40DD-AFC4-6F175D3DCCD1}"/>
            <a:ext uri="{91240B29-F687-4F45-9708-019B960494DF}"/>
            <a:ext uri="{AF507438-7753-43E0-B8FC-AC1667EBCBE1}"/>
          </a:extLst>
        </p:spPr>
      </p:pic>
      <p:sp>
        <p:nvSpPr>
          <p:cNvPr id="34819" name="Подзаголовок 2"/>
          <p:cNvSpPr>
            <a:spLocks noGrp="1"/>
          </p:cNvSpPr>
          <p:nvPr>
            <p:ph type="subTitle" idx="1"/>
          </p:nvPr>
        </p:nvSpPr>
        <p:spPr>
          <a:xfrm>
            <a:off x="250825" y="981075"/>
            <a:ext cx="8642350" cy="5543550"/>
          </a:xfrm>
        </p:spPr>
        <p:txBody>
          <a:bodyPr/>
          <a:lstStyle/>
          <a:p>
            <a:pPr algn="l"/>
            <a:r>
              <a:rPr lang="ru-RU" smtClean="0">
                <a:solidFill>
                  <a:schemeClr val="tx1"/>
                </a:solidFill>
                <a:latin typeface="Times New Roman" pitchFamily="18" charset="0"/>
                <a:cs typeface="Times New Roman" pitchFamily="18" charset="0"/>
              </a:rPr>
              <a:t>	Ефективне функціонування банківської системи є неодмінним атрибутом економічно розвинутої держави, запорукою її стабільності та зростання. Стан банківського ринку вказує на рівень добробуту в країні, розвиток її фінансового господарства, заможність громадян. Діяльність кожного банку визначається мережею його клієнтів. Отже, клієнти є визначальними для банківської установи.</a:t>
            </a:r>
          </a:p>
          <a:p>
            <a:pPr algn="l"/>
            <a:r>
              <a:rPr lang="ru-RU" smtClean="0">
                <a:solidFill>
                  <a:schemeClr val="tx1"/>
                </a:solidFill>
                <a:latin typeface="Times New Roman" pitchFamily="18" charset="0"/>
                <a:cs typeface="Times New Roman" pitchFamily="18" charset="0"/>
              </a:rPr>
              <a:t>	Держава повинна здійснювати науково обґрунтоване втручання у ринкові механізми шляхом прийняттям відповідних законів у сфері кредитування, оподатку­вання, бюджетної політики, спрямованих на підтримку вітчизняних банківських установ. Відтак, можна зробити висновок, що державі слід жорсткіше контролювати процес входження іноземного капіталу саме в банківський сектор. Це обумовлено тим, банківський капітал за своєю природою дуже мобільний, оскільки,  тому мігрує досить швидко.</a:t>
            </a:r>
          </a:p>
          <a:p>
            <a:pPr algn="l"/>
            <a:r>
              <a:rPr lang="ru-RU" smtClean="0">
                <a:solidFill>
                  <a:schemeClr val="tx1"/>
                </a:solidFill>
                <a:latin typeface="Times New Roman" pitchFamily="18" charset="0"/>
                <a:cs typeface="Times New Roman" pitchFamily="18" charset="0"/>
              </a:rPr>
              <a:t>	Слід оптимізувати бізнес-процеси, підвищити ефективність роботи мережі банківських точок, виробити адекватну систему протидії ризикам, розробити механізми повернення проблемних кредитів.</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333375"/>
            <a:ext cx="7772400" cy="863600"/>
          </a:xfrm>
        </p:spPr>
        <p:txBody>
          <a:bodyPr rtlCol="0">
            <a:normAutofit fontScale="90000"/>
          </a:bodyPr>
          <a:lstStyle/>
          <a:p>
            <a:pPr fontAlgn="auto">
              <a:spcAft>
                <a:spcPts val="0"/>
              </a:spcAft>
              <a:defRPr/>
            </a:pPr>
            <a:r>
              <a:rPr lang="uk-UA" sz="3000" b="1" dirty="0" smtClean="0">
                <a:solidFill>
                  <a:schemeClr val="tx1"/>
                </a:solidFill>
                <a:latin typeface="Times New Roman" pitchFamily="18" charset="0"/>
                <a:cs typeface="Times New Roman" pitchFamily="18" charset="0"/>
              </a:rPr>
              <a:t>1. Загальна характеристика банківської системи України</a:t>
            </a:r>
            <a:endParaRPr lang="ru-RU" sz="3000" b="1" dirty="0">
              <a:solidFill>
                <a:schemeClr val="tx1"/>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51520" y="1268760"/>
            <a:ext cx="8640960" cy="5589240"/>
          </a:xfrm>
          <a:gradFill>
            <a:gsLst>
              <a:gs pos="100000">
                <a:schemeClr val="accent1">
                  <a:tint val="66000"/>
                  <a:satMod val="160000"/>
                  <a:alpha val="0"/>
                  <a:lumMod val="21000"/>
                  <a:lumOff val="79000"/>
                </a:schemeClr>
              </a:gs>
              <a:gs pos="24000">
                <a:schemeClr val="accent1">
                  <a:tint val="44500"/>
                  <a:satMod val="160000"/>
                </a:schemeClr>
              </a:gs>
              <a:gs pos="100000">
                <a:schemeClr val="accent1">
                  <a:tint val="23500"/>
                  <a:satMod val="160000"/>
                </a:schemeClr>
              </a:gs>
            </a:gsLst>
            <a:path path="circle">
              <a:fillToRect r="100000" b="100000"/>
            </a:path>
          </a:gradFill>
          <a:ln/>
        </p:spPr>
        <p:txBody>
          <a:bodyPr/>
          <a:lstStyle/>
          <a:p>
            <a:pPr indent="457200" algn="just">
              <a:lnSpc>
                <a:spcPct val="150000"/>
              </a:lnSpc>
              <a:spcBef>
                <a:spcPct val="0"/>
              </a:spcBef>
            </a:pPr>
            <a:r>
              <a:rPr lang="uk-UA" smtClean="0">
                <a:solidFill>
                  <a:srgbClr val="000000"/>
                </a:solidFill>
                <a:latin typeface="Times New Roman" pitchFamily="18" charset="0"/>
                <a:cs typeface="Times New Roman" pitchFamily="18" charset="0"/>
              </a:rPr>
              <a:t>Головною ланкою кредитної системи у будь-якій країні є банки, які здійснюють основну масу кредитних і фінансових операцій. Під терміном </a:t>
            </a:r>
            <a:r>
              <a:rPr lang="uk-UA" b="1" smtClean="0">
                <a:solidFill>
                  <a:srgbClr val="000000"/>
                </a:solidFill>
                <a:latin typeface="Times New Roman" pitchFamily="18" charset="0"/>
                <a:cs typeface="Times New Roman" pitchFamily="18" charset="0"/>
              </a:rPr>
              <a:t>«БАНК» </a:t>
            </a:r>
            <a:r>
              <a:rPr lang="uk-UA" smtClean="0">
                <a:solidFill>
                  <a:srgbClr val="000000"/>
                </a:solidFill>
                <a:latin typeface="Times New Roman" pitchFamily="18" charset="0"/>
                <a:cs typeface="Times New Roman" pitchFamily="18" charset="0"/>
              </a:rPr>
              <a:t>розуміють установу, яка створена для залучення грошових коштів і розміщення їх від свого імені на умовах поверненості, платності і терміновості.</a:t>
            </a:r>
            <a:endParaRPr lang="ru-RU" sz="1200" b="1" smtClean="0">
              <a:latin typeface="Arial" charset="0"/>
              <a:cs typeface="Times New Roman" pitchFamily="18" charset="0"/>
            </a:endParaRPr>
          </a:p>
          <a:p>
            <a:pPr indent="457200" algn="just">
              <a:lnSpc>
                <a:spcPct val="150000"/>
              </a:lnSpc>
              <a:spcBef>
                <a:spcPct val="0"/>
              </a:spcBef>
            </a:pPr>
            <a:r>
              <a:rPr lang="uk-UA" smtClean="0">
                <a:solidFill>
                  <a:srgbClr val="000000"/>
                </a:solidFill>
                <a:latin typeface="Times New Roman" pitchFamily="18" charset="0"/>
                <a:cs typeface="Times New Roman" pitchFamily="18" charset="0"/>
              </a:rPr>
              <a:t>Основне </a:t>
            </a:r>
            <a:r>
              <a:rPr lang="uk-UA" b="1" smtClean="0">
                <a:solidFill>
                  <a:srgbClr val="000000"/>
                </a:solidFill>
                <a:latin typeface="Times New Roman" pitchFamily="18" charset="0"/>
                <a:cs typeface="Times New Roman" pitchFamily="18" charset="0"/>
              </a:rPr>
              <a:t>завдання банку </a:t>
            </a:r>
            <a:r>
              <a:rPr lang="uk-UA" smtClean="0">
                <a:solidFill>
                  <a:srgbClr val="000000"/>
                </a:solidFill>
                <a:latin typeface="Times New Roman" pitchFamily="18" charset="0"/>
                <a:cs typeface="Times New Roman" pitchFamily="18" charset="0"/>
              </a:rPr>
              <a:t>- здійснювати посередництво в переміщенні коштів від кредиторів до позичальників.</a:t>
            </a:r>
            <a:endParaRPr lang="ru-RU" sz="1200" b="1" smtClean="0">
              <a:latin typeface="Arial" charset="0"/>
              <a:cs typeface="Times New Roman" pitchFamily="18" charset="0"/>
            </a:endParaRPr>
          </a:p>
          <a:p>
            <a:pPr indent="457200" algn="just">
              <a:lnSpc>
                <a:spcPct val="150000"/>
              </a:lnSpc>
              <a:spcBef>
                <a:spcPct val="0"/>
              </a:spcBef>
            </a:pPr>
            <a:r>
              <a:rPr lang="uk-UA" b="1" smtClean="0">
                <a:solidFill>
                  <a:srgbClr val="000000"/>
                </a:solidFill>
                <a:latin typeface="Times New Roman" pitchFamily="18" charset="0"/>
                <a:cs typeface="Times New Roman" pitchFamily="18" charset="0"/>
              </a:rPr>
              <a:t>БАНКІВСЬКА СИСТЕМА </a:t>
            </a:r>
            <a:r>
              <a:rPr lang="uk-UA" smtClean="0">
                <a:solidFill>
                  <a:srgbClr val="000000"/>
                </a:solidFill>
                <a:latin typeface="Times New Roman" pitchFamily="18" charset="0"/>
                <a:cs typeface="Times New Roman" pitchFamily="18" charset="0"/>
              </a:rPr>
              <a:t>- організаційна сукупність різних видів банків у їх взаємозв'язку, яка існує в тій чи ін­шій країні в цілком визначений історичний період.</a:t>
            </a:r>
            <a:endParaRPr lang="ru-RU" sz="1200" b="1" smtClean="0">
              <a:latin typeface="Arial" charset="0"/>
              <a:cs typeface="Times New Roman" pitchFamily="18" charset="0"/>
            </a:endParaRPr>
          </a:p>
          <a:p>
            <a:pPr indent="457200" algn="l"/>
            <a:endParaRPr lang="ru-RU"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1512168"/>
          </a:xfrm>
        </p:spPr>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ru-RU" sz="3200" b="1" spc="50" dirty="0" smtClean="0">
                <a:ln w="11430">
                  <a:solidFill>
                    <a:schemeClr val="tx1"/>
                  </a:solidFill>
                </a:ln>
                <a:solidFill>
                  <a:schemeClr val="tx1">
                    <a:lumMod val="85000"/>
                    <a:lumOff val="1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
            </a:r>
            <a:br>
              <a:rPr lang="ru-RU" sz="3200" b="1" spc="50" dirty="0" smtClean="0">
                <a:ln w="11430">
                  <a:solidFill>
                    <a:schemeClr val="tx1"/>
                  </a:solidFill>
                </a:ln>
                <a:solidFill>
                  <a:schemeClr val="tx1">
                    <a:lumMod val="85000"/>
                    <a:lumOff val="1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br>
            <a:r>
              <a:rPr lang="ru-RU" sz="3200" b="1" spc="50" dirty="0">
                <a:ln w="11430">
                  <a:solidFill>
                    <a:schemeClr val="tx1"/>
                  </a:solidFill>
                </a:ln>
                <a:solidFill>
                  <a:schemeClr val="tx1">
                    <a:lumMod val="85000"/>
                    <a:lumOff val="1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
            </a:r>
            <a:br>
              <a:rPr lang="ru-RU" sz="3200" b="1" spc="50" dirty="0">
                <a:ln w="11430">
                  <a:solidFill>
                    <a:schemeClr val="tx1"/>
                  </a:solidFill>
                </a:ln>
                <a:solidFill>
                  <a:schemeClr val="tx1">
                    <a:lumMod val="85000"/>
                    <a:lumOff val="1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br>
            <a:r>
              <a:rPr lang="ru-RU" sz="3600" dirty="0" smtClean="0">
                <a:ln w="18415" cmpd="sng">
                  <a:solidFill>
                    <a:srgbClr val="FFFFFF"/>
                  </a:solidFill>
                  <a:prstDash val="solid"/>
                </a:ln>
                <a:effectLst>
                  <a:outerShdw blurRad="63500" dir="3600000" algn="tl" rotWithShape="0">
                    <a:srgbClr val="000000">
                      <a:alpha val="70000"/>
                    </a:srgbClr>
                  </a:outerShdw>
                </a:effectLst>
                <a:latin typeface="Times New Roman" pitchFamily="18" charset="0"/>
                <a:cs typeface="Times New Roman" pitchFamily="18" charset="0"/>
              </a:rPr>
              <a:t>Типи </a:t>
            </a:r>
            <a:r>
              <a:rPr lang="ru-RU" sz="3600" dirty="0">
                <a:ln w="18415" cmpd="sng">
                  <a:solidFill>
                    <a:srgbClr val="FFFFFF"/>
                  </a:solidFill>
                  <a:prstDash val="solid"/>
                </a:ln>
                <a:effectLst>
                  <a:outerShdw blurRad="63500" dir="3600000" algn="tl" rotWithShape="0">
                    <a:srgbClr val="000000">
                      <a:alpha val="70000"/>
                    </a:srgbClr>
                  </a:outerShdw>
                </a:effectLst>
                <a:latin typeface="Times New Roman" pitchFamily="18" charset="0"/>
                <a:cs typeface="Times New Roman" pitchFamily="18" charset="0"/>
              </a:rPr>
              <a:t>побудови банківської </a:t>
            </a:r>
            <a:r>
              <a:rPr lang="ru-RU" sz="3600" dirty="0" smtClean="0">
                <a:ln w="18415" cmpd="sng">
                  <a:solidFill>
                    <a:srgbClr val="FFFFFF"/>
                  </a:solidFill>
                  <a:prstDash val="solid"/>
                </a:ln>
                <a:effectLst>
                  <a:outerShdw blurRad="63500" dir="3600000" algn="tl" rotWithShape="0">
                    <a:srgbClr val="000000">
                      <a:alpha val="70000"/>
                    </a:srgbClr>
                  </a:outerShdw>
                </a:effectLst>
                <a:latin typeface="Times New Roman" pitchFamily="18" charset="0"/>
                <a:cs typeface="Times New Roman" pitchFamily="18" charset="0"/>
              </a:rPr>
              <a:t>системи</a:t>
            </a:r>
            <a:endParaRPr lang="ru-RU" sz="3600" dirty="0">
              <a:ln w="18415" cmpd="sng">
                <a:solidFill>
                  <a:srgbClr val="FFFFFF"/>
                </a:solidFill>
                <a:prstDash val="solid"/>
              </a:ln>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17410" name="Подзаголовок 2"/>
          <p:cNvSpPr>
            <a:spLocks noGrp="1"/>
          </p:cNvSpPr>
          <p:nvPr>
            <p:ph type="subTitle" idx="1"/>
          </p:nvPr>
        </p:nvSpPr>
        <p:spPr>
          <a:xfrm>
            <a:off x="611188" y="1916113"/>
            <a:ext cx="8137525" cy="4608512"/>
          </a:xfrm>
        </p:spPr>
        <p:txBody>
          <a:bodyPr/>
          <a:lstStyle/>
          <a:p>
            <a:endParaRPr lang="uk-UA" smtClean="0"/>
          </a:p>
          <a:p>
            <a:endParaRPr lang="uk-UA" smtClean="0"/>
          </a:p>
          <a:p>
            <a:endParaRPr lang="uk-UA" smtClean="0"/>
          </a:p>
          <a:p>
            <a:endParaRPr lang="uk-UA" smtClean="0"/>
          </a:p>
          <a:p>
            <a:pPr algn="l"/>
            <a:endParaRPr lang="uk-UA" smtClean="0"/>
          </a:p>
          <a:p>
            <a:pPr algn="l">
              <a:buClr>
                <a:srgbClr val="31B6FD"/>
              </a:buClr>
            </a:pPr>
            <a:r>
              <a:rPr lang="uk-UA" sz="2400" smtClean="0"/>
              <a:t> </a:t>
            </a:r>
            <a:r>
              <a:rPr lang="uk-UA" sz="2400" b="1" i="1" smtClean="0">
                <a:solidFill>
                  <a:srgbClr val="000000"/>
                </a:solidFill>
                <a:latin typeface="Times New Roman" pitchFamily="18" charset="0"/>
                <a:cs typeface="Times New Roman" pitchFamily="18" charset="0"/>
              </a:rPr>
              <a:t>Однорівнева банківська                       Дворівнева банківська</a:t>
            </a:r>
          </a:p>
          <a:p>
            <a:pPr algn="l">
              <a:buClr>
                <a:srgbClr val="31B6FD"/>
              </a:buClr>
            </a:pPr>
            <a:r>
              <a:rPr lang="uk-UA" sz="2400" b="1" i="1" smtClean="0">
                <a:solidFill>
                  <a:srgbClr val="000000"/>
                </a:solidFill>
                <a:latin typeface="Times New Roman" pitchFamily="18" charset="0"/>
              </a:rPr>
              <a:t>           система                                                  система</a:t>
            </a:r>
            <a:endParaRPr lang="ru-RU" sz="2400" smtClean="0"/>
          </a:p>
        </p:txBody>
      </p:sp>
      <p:sp>
        <p:nvSpPr>
          <p:cNvPr id="4" name="Выгнутая влево стрелка 3"/>
          <p:cNvSpPr/>
          <p:nvPr/>
        </p:nvSpPr>
        <p:spPr>
          <a:xfrm>
            <a:off x="1187450" y="2133600"/>
            <a:ext cx="730250" cy="12160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6" name="Выгнутая вправо стрелка 5"/>
          <p:cNvSpPr/>
          <p:nvPr/>
        </p:nvSpPr>
        <p:spPr>
          <a:xfrm>
            <a:off x="7235825" y="2133600"/>
            <a:ext cx="731838" cy="12160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pic>
        <p:nvPicPr>
          <p:cNvPr id="4098" name="Picture 2"/>
          <p:cNvPicPr>
            <a:picLocks noChangeAspect="1" noChangeArrowheads="1"/>
          </p:cNvPicPr>
          <p:nvPr/>
        </p:nvPicPr>
        <p:blipFill>
          <a:blip r:embed="rId2">
            <a:extLst>
              <a:ext uri="{28A0092B-C50C-407E-A947-70E740481C1C}"/>
            </a:extLst>
          </a:blip>
          <a:srcRect/>
          <a:stretch>
            <a:fillRect/>
          </a:stretch>
        </p:blipFill>
        <p:spPr bwMode="auto">
          <a:xfrm>
            <a:off x="2699792" y="1772816"/>
            <a:ext cx="3816424" cy="2016224"/>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395288" y="338138"/>
            <a:ext cx="8291512" cy="6043612"/>
          </a:xfrm>
        </p:spPr>
        <p:txBody>
          <a:bodyPr/>
          <a:lstStyle/>
          <a:p>
            <a:pPr indent="457200" algn="just">
              <a:lnSpc>
                <a:spcPct val="150000"/>
              </a:lnSpc>
            </a:pPr>
            <a:r>
              <a:rPr lang="uk-UA" sz="2400" b="1" i="1" smtClean="0">
                <a:solidFill>
                  <a:srgbClr val="000000"/>
                </a:solidFill>
                <a:latin typeface="Times New Roman" pitchFamily="18" charset="0"/>
                <a:cs typeface="Times New Roman" pitchFamily="18" charset="0"/>
              </a:rPr>
              <a:t>Однорівнева банківська система </a:t>
            </a:r>
            <a:r>
              <a:rPr lang="uk-UA" sz="2000" smtClean="0">
                <a:solidFill>
                  <a:srgbClr val="000000"/>
                </a:solidFill>
                <a:latin typeface="Times New Roman" pitchFamily="18" charset="0"/>
                <a:cs typeface="Times New Roman" pitchFamily="18" charset="0"/>
              </a:rPr>
              <a:t>передбачає горизон­тальні зв'язки між банками, універсалізацію їх операцій та функцій. Усі банки, що діють у країні (включаючи й цент­ральні банки), перебувають на одній ієрархічній сходинці, виконують аналогічні функції з кредитно-розрахункового об­слуговування клієнтури.</a:t>
            </a:r>
            <a:r>
              <a:rPr lang="ru-RU" sz="2000" b="1" smtClean="0">
                <a:latin typeface="Arial" charset="0"/>
                <a:cs typeface="Times New Roman" pitchFamily="18" charset="0"/>
              </a:rPr>
              <a:t> </a:t>
            </a:r>
            <a:r>
              <a:rPr lang="uk-UA" sz="2000" smtClean="0">
                <a:solidFill>
                  <a:srgbClr val="000000"/>
                </a:solidFill>
                <a:latin typeface="Times New Roman" pitchFamily="18" charset="0"/>
                <a:cs typeface="Times New Roman" pitchFamily="18" charset="0"/>
              </a:rPr>
              <a:t>Такий принцип побудови банківської системи характерний для економічно слаборозвинених країн, а також для країн з тоталітарним, адміністративно-командним режимом управ­ління.</a:t>
            </a:r>
            <a:r>
              <a:rPr lang="ru-RU" sz="1200" b="1" smtClean="0">
                <a:latin typeface="Arial" charset="0"/>
                <a:cs typeface="Times New Roman" pitchFamily="18" charset="0"/>
              </a:rPr>
              <a:t> </a:t>
            </a:r>
            <a:endParaRPr lang="ru-RU" sz="200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a:xfrm>
            <a:off x="457200" y="338138"/>
            <a:ext cx="8229600" cy="6115050"/>
          </a:xfrm>
        </p:spPr>
        <p:txBody>
          <a:bodyPr/>
          <a:lstStyle/>
          <a:p>
            <a:pPr indent="457200" algn="l">
              <a:lnSpc>
                <a:spcPct val="150000"/>
              </a:lnSpc>
            </a:pPr>
            <a:r>
              <a:rPr lang="uk-UA" sz="2400" b="1" i="1" smtClean="0">
                <a:solidFill>
                  <a:srgbClr val="000000"/>
                </a:solidFill>
                <a:latin typeface="Times New Roman" pitchFamily="18" charset="0"/>
                <a:cs typeface="Times New Roman" pitchFamily="18" charset="0"/>
              </a:rPr>
              <a:t>	Дворівнева банківська система</a:t>
            </a:r>
            <a:r>
              <a:rPr lang="uk-UA" sz="2000" b="1" i="1" smtClean="0">
                <a:solidFill>
                  <a:srgbClr val="000000"/>
                </a:solidFill>
                <a:latin typeface="Times New Roman" pitchFamily="18" charset="0"/>
                <a:cs typeface="Times New Roman" pitchFamily="18" charset="0"/>
              </a:rPr>
              <a:t>, </a:t>
            </a:r>
            <a:r>
              <a:rPr lang="uk-UA" sz="2000" smtClean="0">
                <a:solidFill>
                  <a:srgbClr val="000000"/>
                </a:solidFill>
                <a:latin typeface="Times New Roman" pitchFamily="18" charset="0"/>
                <a:cs typeface="Times New Roman" pitchFamily="18" charset="0"/>
              </a:rPr>
              <a:t>яка характерна для країн з ринковою економікою, складається з двох рівнів:</a:t>
            </a:r>
            <a:r>
              <a:rPr lang="ru-RU" sz="1200" b="1" smtClean="0">
                <a:latin typeface="Arial" charset="0"/>
                <a:cs typeface="Times New Roman" pitchFamily="18" charset="0"/>
              </a:rPr>
              <a:t> </a:t>
            </a:r>
            <a:br>
              <a:rPr lang="ru-RU" sz="1200" b="1" smtClean="0">
                <a:latin typeface="Arial" charset="0"/>
                <a:cs typeface="Times New Roman" pitchFamily="18" charset="0"/>
              </a:rPr>
            </a:br>
            <a:r>
              <a:rPr lang="ru-RU" sz="1200" b="1" smtClean="0">
                <a:latin typeface="Arial" charset="0"/>
                <a:cs typeface="Times New Roman" pitchFamily="18" charset="0"/>
              </a:rPr>
              <a:t>	</a:t>
            </a:r>
            <a:br>
              <a:rPr lang="ru-RU" sz="1200" b="1" smtClean="0">
                <a:latin typeface="Arial" charset="0"/>
                <a:cs typeface="Times New Roman" pitchFamily="18" charset="0"/>
              </a:rPr>
            </a:br>
            <a:r>
              <a:rPr lang="ru-RU" sz="1200" b="1" smtClean="0">
                <a:latin typeface="Arial" charset="0"/>
                <a:cs typeface="Times New Roman" pitchFamily="18" charset="0"/>
              </a:rPr>
              <a:t>	</a:t>
            </a:r>
            <a:r>
              <a:rPr lang="uk-UA" sz="2000" b="1" smtClean="0">
                <a:solidFill>
                  <a:srgbClr val="000000"/>
                </a:solidFill>
                <a:latin typeface="Times New Roman" pitchFamily="18" charset="0"/>
                <a:cs typeface="Times New Roman" pitchFamily="18" charset="0"/>
              </a:rPr>
              <a:t>Верхній рівень </a:t>
            </a:r>
            <a:r>
              <a:rPr lang="uk-UA" sz="2000" smtClean="0">
                <a:solidFill>
                  <a:srgbClr val="000000"/>
                </a:solidFill>
                <a:latin typeface="Times New Roman" pitchFamily="18" charset="0"/>
                <a:cs typeface="Times New Roman" pitchFamily="18" charset="0"/>
              </a:rPr>
              <a:t>- центральні (емісійні) банки, які є бан­ками в повному значенні цього слова лише для двох катего­рій клієнтів: банківських інститутів та урядових структур.</a:t>
            </a:r>
            <a:r>
              <a:rPr lang="ru-RU" sz="1200" b="1" smtClean="0">
                <a:latin typeface="Arial" charset="0"/>
                <a:cs typeface="Times New Roman" pitchFamily="18" charset="0"/>
              </a:rPr>
              <a:t/>
            </a:r>
            <a:br>
              <a:rPr lang="ru-RU" sz="1200" b="1" smtClean="0">
                <a:latin typeface="Arial" charset="0"/>
                <a:cs typeface="Times New Roman" pitchFamily="18" charset="0"/>
              </a:rPr>
            </a:br>
            <a:r>
              <a:rPr lang="ru-RU" sz="1200" b="1" smtClean="0">
                <a:latin typeface="Arial" charset="0"/>
                <a:cs typeface="Times New Roman" pitchFamily="18" charset="0"/>
              </a:rPr>
              <a:t>	</a:t>
            </a:r>
            <a:br>
              <a:rPr lang="ru-RU" sz="1200" b="1" smtClean="0">
                <a:latin typeface="Arial" charset="0"/>
                <a:cs typeface="Times New Roman" pitchFamily="18" charset="0"/>
              </a:rPr>
            </a:br>
            <a:r>
              <a:rPr lang="ru-RU" sz="1200" b="1" smtClean="0">
                <a:latin typeface="Arial" charset="0"/>
                <a:cs typeface="Times New Roman" pitchFamily="18" charset="0"/>
              </a:rPr>
              <a:t>	</a:t>
            </a:r>
            <a:r>
              <a:rPr lang="uk-UA" sz="2000" b="1" smtClean="0">
                <a:solidFill>
                  <a:srgbClr val="000000"/>
                </a:solidFill>
                <a:latin typeface="Times New Roman" pitchFamily="18" charset="0"/>
                <a:cs typeface="Times New Roman" pitchFamily="18" charset="0"/>
              </a:rPr>
              <a:t>Нижній рівень </a:t>
            </a:r>
            <a:r>
              <a:rPr lang="uk-UA" sz="2000" smtClean="0">
                <a:solidFill>
                  <a:srgbClr val="000000"/>
                </a:solidFill>
                <a:latin typeface="Times New Roman" pitchFamily="18" charset="0"/>
                <a:cs typeface="Times New Roman" pitchFamily="18" charset="0"/>
              </a:rPr>
              <a:t>- комерційні банки, клієнтами яких є підприємства, організації, населення.</a:t>
            </a:r>
            <a:r>
              <a:rPr lang="ru-RU" sz="1200" b="1" smtClean="0">
                <a:latin typeface="Arial" charset="0"/>
                <a:cs typeface="Times New Roman" pitchFamily="18" charset="0"/>
              </a:rPr>
              <a:t/>
            </a:r>
            <a:br>
              <a:rPr lang="ru-RU" sz="1200" b="1" smtClean="0">
                <a:latin typeface="Arial" charset="0"/>
                <a:cs typeface="Times New Roman" pitchFamily="18" charset="0"/>
              </a:rPr>
            </a:br>
            <a:endParaRPr lang="ru-RU" sz="2000" smtClean="0"/>
          </a:p>
        </p:txBody>
      </p:sp>
      <p:sp>
        <p:nvSpPr>
          <p:cNvPr id="3" name="Стрелка вправо 2"/>
          <p:cNvSpPr/>
          <p:nvPr/>
        </p:nvSpPr>
        <p:spPr>
          <a:xfrm>
            <a:off x="411163" y="266065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4" name="Стрелка вправо 3"/>
          <p:cNvSpPr/>
          <p:nvPr/>
        </p:nvSpPr>
        <p:spPr>
          <a:xfrm>
            <a:off x="411163" y="4175125"/>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4211638" y="620713"/>
            <a:ext cx="4681537" cy="6048375"/>
          </a:xfrm>
        </p:spPr>
        <p:txBody>
          <a:bodyPr>
            <a:normAutofit lnSpcReduction="10000"/>
          </a:bodyPr>
          <a:lstStyle/>
          <a:p>
            <a:pPr indent="457200" algn="just">
              <a:spcBef>
                <a:spcPct val="0"/>
              </a:spcBef>
            </a:pPr>
            <a:r>
              <a:rPr lang="uk-UA" sz="2400" smtClean="0">
                <a:solidFill>
                  <a:srgbClr val="000000"/>
                </a:solidFill>
                <a:latin typeface="Times New Roman" pitchFamily="18" charset="0"/>
                <a:cs typeface="Times New Roman" pitchFamily="18" charset="0"/>
              </a:rPr>
              <a:t>Сьогодні в більшості країн світу функціонує дворівнева банківська система. За такою системою відносини між бан­ками будуються в двох площинах: </a:t>
            </a:r>
            <a:r>
              <a:rPr lang="uk-UA" sz="2400" i="1" smtClean="0">
                <a:solidFill>
                  <a:srgbClr val="000000"/>
                </a:solidFill>
                <a:latin typeface="Times New Roman" pitchFamily="18" charset="0"/>
                <a:cs typeface="Times New Roman" pitchFamily="18" charset="0"/>
              </a:rPr>
              <a:t>по вертикалі </a:t>
            </a:r>
            <a:r>
              <a:rPr lang="uk-UA" sz="2400" smtClean="0">
                <a:solidFill>
                  <a:srgbClr val="000000"/>
                </a:solidFill>
                <a:latin typeface="Times New Roman" pitchFamily="18" charset="0"/>
                <a:cs typeface="Times New Roman" pitchFamily="18" charset="0"/>
              </a:rPr>
              <a:t>і </a:t>
            </a:r>
            <a:r>
              <a:rPr lang="uk-UA" sz="2400" i="1" smtClean="0">
                <a:solidFill>
                  <a:srgbClr val="000000"/>
                </a:solidFill>
                <a:latin typeface="Times New Roman" pitchFamily="18" charset="0"/>
                <a:cs typeface="Times New Roman" pitchFamily="18" charset="0"/>
              </a:rPr>
              <a:t>по гори­зонталі.</a:t>
            </a:r>
            <a:endParaRPr lang="ru-RU" sz="2400" b="1" smtClean="0">
              <a:latin typeface="Arial" charset="0"/>
              <a:cs typeface="Times New Roman" pitchFamily="18" charset="0"/>
            </a:endParaRPr>
          </a:p>
          <a:p>
            <a:pPr indent="457200">
              <a:spcBef>
                <a:spcPct val="0"/>
              </a:spcBef>
            </a:pPr>
            <a:r>
              <a:rPr lang="uk-UA" sz="2400" b="1" smtClean="0">
                <a:solidFill>
                  <a:srgbClr val="000000"/>
                </a:solidFill>
                <a:latin typeface="Times New Roman" pitchFamily="18" charset="0"/>
                <a:cs typeface="Times New Roman" pitchFamily="18" charset="0"/>
              </a:rPr>
              <a:t>По вертикалі</a:t>
            </a:r>
            <a:r>
              <a:rPr lang="uk-UA" sz="2400" smtClean="0">
                <a:solidFill>
                  <a:srgbClr val="000000"/>
                </a:solidFill>
                <a:latin typeface="Times New Roman" pitchFamily="18" charset="0"/>
                <a:cs typeface="Times New Roman" pitchFamily="18" charset="0"/>
              </a:rPr>
              <a:t>-це відносини підпорядкування між цент­ральним банком, як керівним органом усієї банківської сис­теми, і комерційними банками.</a:t>
            </a:r>
            <a:endParaRPr lang="ru-RU" sz="2400" b="1" smtClean="0">
              <a:latin typeface="Arial" charset="0"/>
              <a:cs typeface="Times New Roman" pitchFamily="18" charset="0"/>
            </a:endParaRPr>
          </a:p>
          <a:p>
            <a:pPr indent="457200">
              <a:spcBef>
                <a:spcPct val="0"/>
              </a:spcBef>
            </a:pPr>
            <a:r>
              <a:rPr lang="uk-UA" sz="2400" b="1" smtClean="0">
                <a:solidFill>
                  <a:srgbClr val="000000"/>
                </a:solidFill>
                <a:latin typeface="Times New Roman" pitchFamily="18" charset="0"/>
                <a:cs typeface="Times New Roman" pitchFamily="18" charset="0"/>
              </a:rPr>
              <a:t>По горизонталі</a:t>
            </a:r>
            <a:r>
              <a:rPr lang="uk-UA" sz="2400" smtClean="0">
                <a:solidFill>
                  <a:srgbClr val="000000"/>
                </a:solidFill>
                <a:latin typeface="Times New Roman" pitchFamily="18" charset="0"/>
                <a:cs typeface="Times New Roman" pitchFamily="18" charset="0"/>
              </a:rPr>
              <a:t>-це відносини рівноправного партнерст­ва та конкуренції між комерційними банками.</a:t>
            </a:r>
            <a:endParaRPr lang="ru-RU" sz="2400" b="1" smtClean="0">
              <a:latin typeface="Arial" charset="0"/>
              <a:cs typeface="Times New Roman" pitchFamily="18" charset="0"/>
            </a:endParaRPr>
          </a:p>
          <a:p>
            <a:pPr indent="457200"/>
            <a:endParaRPr lang="ru-RU" smtClean="0">
              <a:solidFill>
                <a:schemeClr val="tx1"/>
              </a:solidFill>
            </a:endParaRPr>
          </a:p>
        </p:txBody>
      </p:sp>
      <p:pic>
        <p:nvPicPr>
          <p:cNvPr id="3074" name="Picture 2"/>
          <p:cNvPicPr>
            <a:picLocks noChangeAspect="1" noChangeArrowheads="1"/>
          </p:cNvPicPr>
          <p:nvPr/>
        </p:nvPicPr>
        <p:blipFill>
          <a:blip r:embed="rId2">
            <a:extLst>
              <a:ext uri="{28A0092B-C50C-407E-A947-70E740481C1C}"/>
            </a:extLst>
          </a:blip>
          <a:srcRect/>
          <a:stretch>
            <a:fillRect/>
          </a:stretch>
        </p:blipFill>
        <p:spPr bwMode="auto">
          <a:xfrm>
            <a:off x="107504" y="620688"/>
            <a:ext cx="4104456" cy="5328592"/>
          </a:xfrm>
          <a:prstGeom prst="rect">
            <a:avLst/>
          </a:prstGeom>
          <a:ln>
            <a:noFill/>
          </a:ln>
          <a:effectLst>
            <a:softEdge rad="112500"/>
          </a:effectLst>
          <a:extLst>
            <a:ext uri="{909E8E84-426E-40DD-AFC4-6F175D3DCCD1}"/>
            <a:ext uri="{91240B29-F687-4F45-9708-019B960494DF}"/>
            <a:ext uri="{AF507438-7753-43E0-B8FC-AC1667EBCBE1}"/>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6336704"/>
          </a:xfrm>
          <a:gradFill flip="none" rotWithShape="1">
            <a:gsLst>
              <a:gs pos="100000">
                <a:schemeClr val="accent1">
                  <a:tint val="66000"/>
                  <a:satMod val="160000"/>
                  <a:alpha val="0"/>
                  <a:lumMod val="21000"/>
                  <a:lumOff val="79000"/>
                </a:schemeClr>
              </a:gs>
              <a:gs pos="50000">
                <a:srgbClr val="77CAFF"/>
              </a:gs>
              <a:gs pos="0">
                <a:schemeClr val="accent1">
                  <a:tint val="44500"/>
                  <a:satMod val="160000"/>
                  <a:lumMod val="60000"/>
                </a:schemeClr>
              </a:gs>
              <a:gs pos="100000">
                <a:schemeClr val="accent1">
                  <a:tint val="23500"/>
                  <a:satMod val="160000"/>
                </a:schemeClr>
              </a:gs>
            </a:gsLst>
            <a:path path="circle">
              <a:fillToRect t="100000" r="100000"/>
            </a:path>
            <a:tileRect l="-100000" b="-100000"/>
          </a:gradFill>
          <a:ln/>
        </p:spPr>
        <p:txBody>
          <a:bodyPr>
            <a:normAutofit/>
          </a:bodyPr>
          <a:lstStyle/>
          <a:p>
            <a:pPr indent="457200" algn="just">
              <a:lnSpc>
                <a:spcPct val="150000"/>
              </a:lnSpc>
            </a:pPr>
            <a:r>
              <a:rPr lang="uk-UA" sz="2000" smtClean="0">
                <a:solidFill>
                  <a:srgbClr val="000000"/>
                </a:solidFill>
                <a:latin typeface="Times New Roman" pitchFamily="18" charset="0"/>
                <a:cs typeface="Times New Roman" pitchFamily="18" charset="0"/>
              </a:rPr>
              <a:t>	Як відомо, в Україні з 1987 року почалася реформа бан­ківської справи, яка завершилася ухваленням у березні 1991 року Закону України "Про банки і банківську діяльність". Згідно з цим Законом, в Україні було закладено основи кла­сичної дворівневої банківської системи, яка включає:</a:t>
            </a:r>
            <a:r>
              <a:rPr lang="ru-RU" sz="2000" smtClean="0">
                <a:solidFill>
                  <a:srgbClr val="000000"/>
                </a:solidFill>
                <a:latin typeface="Times New Roman" pitchFamily="18" charset="0"/>
                <a:cs typeface="Times New Roman" pitchFamily="18" charset="0"/>
              </a:rPr>
              <a:t/>
            </a:r>
            <a:br>
              <a:rPr lang="ru-RU" sz="2000" smtClean="0">
                <a:solidFill>
                  <a:srgbClr val="000000"/>
                </a:solidFill>
                <a:latin typeface="Times New Roman" pitchFamily="18" charset="0"/>
                <a:cs typeface="Times New Roman" pitchFamily="18" charset="0"/>
              </a:rPr>
            </a:br>
            <a:r>
              <a:rPr lang="ru-RU" sz="2000" smtClean="0">
                <a:solidFill>
                  <a:srgbClr val="000000"/>
                </a:solidFill>
                <a:latin typeface="Times New Roman" pitchFamily="18" charset="0"/>
                <a:cs typeface="Times New Roman" pitchFamily="18" charset="0"/>
              </a:rPr>
              <a:t>	</a:t>
            </a:r>
            <a:r>
              <a:rPr lang="uk-UA" sz="2000" b="1" u="sng" smtClean="0">
                <a:solidFill>
                  <a:srgbClr val="000000"/>
                </a:solidFill>
                <a:latin typeface="Times New Roman" pitchFamily="18" charset="0"/>
                <a:cs typeface="Times New Roman" pitchFamily="18" charset="0"/>
              </a:rPr>
              <a:t>Верхній рівень </a:t>
            </a:r>
            <a:r>
              <a:rPr lang="uk-UA" sz="2000" smtClean="0">
                <a:solidFill>
                  <a:srgbClr val="000000"/>
                </a:solidFill>
                <a:latin typeface="Times New Roman" pitchFamily="18" charset="0"/>
                <a:cs typeface="Times New Roman" pitchFamily="18" charset="0"/>
              </a:rPr>
              <a:t>- Національний банк України як цент­ральний банк країни, головний банківський інститут, який є емісійним центром держави і відповідає за управління всією грошово-кредитною системою.</a:t>
            </a:r>
            <a:r>
              <a:rPr lang="ru-RU" sz="1200" b="1" smtClean="0">
                <a:latin typeface="Arial" charset="0"/>
                <a:cs typeface="Times New Roman" pitchFamily="18" charset="0"/>
              </a:rPr>
              <a:t/>
            </a:r>
            <a:br>
              <a:rPr lang="ru-RU" sz="1200" b="1" smtClean="0">
                <a:latin typeface="Arial" charset="0"/>
                <a:cs typeface="Times New Roman" pitchFamily="18" charset="0"/>
              </a:rPr>
            </a:br>
            <a:r>
              <a:rPr lang="ru-RU" sz="1200" b="1" smtClean="0">
                <a:latin typeface="Arial" charset="0"/>
                <a:cs typeface="Times New Roman" pitchFamily="18" charset="0"/>
              </a:rPr>
              <a:t>	</a:t>
            </a:r>
            <a:r>
              <a:rPr lang="uk-UA" sz="2000" b="1" u="sng" smtClean="0">
                <a:solidFill>
                  <a:srgbClr val="000000"/>
                </a:solidFill>
                <a:latin typeface="Times New Roman" pitchFamily="18" charset="0"/>
                <a:cs typeface="Times New Roman" pitchFamily="18" charset="0"/>
              </a:rPr>
              <a:t>Нижній рівень </a:t>
            </a:r>
            <a:r>
              <a:rPr lang="uk-UA" sz="2000" smtClean="0">
                <a:solidFill>
                  <a:srgbClr val="000000"/>
                </a:solidFill>
                <a:latin typeface="Times New Roman" pitchFamily="18" charset="0"/>
                <a:cs typeface="Times New Roman" pitchFamily="18" charset="0"/>
              </a:rPr>
              <a:t>- мережа комерційних банків, які за умови здорової конкуренції покликані задовольнити населен­ня країни і народне господарство щодо банківських послуг і створити для стабілізації та поступового піднесення націо­нальної економіки.</a:t>
            </a:r>
            <a:r>
              <a:rPr lang="ru-RU" sz="1200" b="1" smtClean="0">
                <a:latin typeface="Arial" charset="0"/>
                <a:cs typeface="Times New Roman" pitchFamily="18" charset="0"/>
              </a:rPr>
              <a:t/>
            </a:r>
            <a:br>
              <a:rPr lang="ru-RU" sz="1200" b="1" smtClean="0">
                <a:latin typeface="Arial" charset="0"/>
                <a:cs typeface="Times New Roman" pitchFamily="18" charset="0"/>
              </a:rPr>
            </a:br>
            <a:endParaRPr lang="ru-RU" sz="2000" smtClean="0">
              <a:solidFill>
                <a:schemeClr val="tx1"/>
              </a:solidFill>
              <a:latin typeface="Times New Roman" pitchFamily="18" charset="0"/>
              <a:cs typeface="Times New Roman" pitchFamily="18" charset="0"/>
            </a:endParaRPr>
          </a:p>
        </p:txBody>
      </p:sp>
      <p:sp>
        <p:nvSpPr>
          <p:cNvPr id="4" name="Нашивка 3"/>
          <p:cNvSpPr/>
          <p:nvPr/>
        </p:nvSpPr>
        <p:spPr>
          <a:xfrm>
            <a:off x="538163" y="2492375"/>
            <a:ext cx="484187" cy="485775"/>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5" name="Нашивка 4"/>
          <p:cNvSpPr/>
          <p:nvPr/>
        </p:nvSpPr>
        <p:spPr>
          <a:xfrm>
            <a:off x="538163" y="3806825"/>
            <a:ext cx="484187" cy="4841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0825" y="260350"/>
            <a:ext cx="8642350" cy="6337300"/>
          </a:xfrm>
        </p:spPr>
        <p:txBody>
          <a:bodyPr/>
          <a:lstStyle/>
          <a:p>
            <a:pPr algn="just">
              <a:lnSpc>
                <a:spcPct val="150000"/>
              </a:lnSpc>
            </a:pPr>
            <a:r>
              <a:rPr lang="uk-UA" smtClean="0">
                <a:solidFill>
                  <a:srgbClr val="000000"/>
                </a:solidFill>
                <a:latin typeface="Times New Roman" pitchFamily="18" charset="0"/>
                <a:cs typeface="Times New Roman" pitchFamily="18" charset="0"/>
              </a:rPr>
              <a:t>	</a:t>
            </a:r>
            <a:r>
              <a:rPr lang="uk-UA" b="1" i="1" u="sng" smtClean="0">
                <a:solidFill>
                  <a:srgbClr val="000000"/>
                </a:solidFill>
                <a:latin typeface="Times New Roman" pitchFamily="18" charset="0"/>
                <a:cs typeface="Times New Roman" pitchFamily="18" charset="0"/>
              </a:rPr>
              <a:t>Центральним банкам</a:t>
            </a:r>
            <a:r>
              <a:rPr lang="uk-UA" smtClean="0">
                <a:solidFill>
                  <a:srgbClr val="000000"/>
                </a:solidFill>
                <a:latin typeface="Times New Roman" pitchFamily="18" charset="0"/>
                <a:cs typeface="Times New Roman" pitchFamily="18" charset="0"/>
              </a:rPr>
              <a:t>, або банкам першого рівня, прита­манні функції резервної системи: </a:t>
            </a:r>
          </a:p>
          <a:p>
            <a:pPr algn="just">
              <a:lnSpc>
                <a:spcPct val="150000"/>
              </a:lnSpc>
            </a:pPr>
            <a:r>
              <a:rPr lang="uk-UA" smtClean="0">
                <a:solidFill>
                  <a:srgbClr val="000000"/>
                </a:solidFill>
                <a:latin typeface="Times New Roman" pitchFamily="18" charset="0"/>
                <a:cs typeface="Times New Roman" pitchFamily="18" charset="0"/>
              </a:rPr>
              <a:t>	1) емісія кредитних грошей</a:t>
            </a:r>
            <a:r>
              <a:rPr lang="ru-RU" sz="1200" b="1" smtClean="0">
                <a:latin typeface="Arial" charset="0"/>
                <a:cs typeface="Times New Roman" pitchFamily="18" charset="0"/>
              </a:rPr>
              <a:t> </a:t>
            </a:r>
            <a:r>
              <a:rPr lang="uk-UA" smtClean="0">
                <a:solidFill>
                  <a:srgbClr val="000000"/>
                </a:solidFill>
                <a:latin typeface="Times New Roman" pitchFamily="18" charset="0"/>
                <a:cs typeface="Times New Roman" pitchFamily="18" charset="0"/>
              </a:rPr>
              <a:t>і контроль за грошовим обігом у країні, кредитно-розрахункове обслуговування інших кредитних інститутів, тобто виконання ролі "банку банків";</a:t>
            </a:r>
          </a:p>
          <a:p>
            <a:pPr lvl="1" algn="just">
              <a:lnSpc>
                <a:spcPct val="150000"/>
              </a:lnSpc>
            </a:pPr>
            <a:r>
              <a:rPr lang="uk-UA" sz="2000" smtClean="0">
                <a:solidFill>
                  <a:srgbClr val="000000"/>
                </a:solidFill>
                <a:latin typeface="Times New Roman" pitchFamily="18" charset="0"/>
                <a:cs typeface="Times New Roman" pitchFamily="18" charset="0"/>
              </a:rPr>
              <a:t>	2) кредитно-розрахункове обслуговування держави; </a:t>
            </a:r>
          </a:p>
          <a:p>
            <a:pPr lvl="1" algn="just">
              <a:lnSpc>
                <a:spcPct val="150000"/>
              </a:lnSpc>
            </a:pPr>
            <a:r>
              <a:rPr lang="uk-UA" sz="2000" smtClean="0">
                <a:solidFill>
                  <a:srgbClr val="000000"/>
                </a:solidFill>
                <a:latin typeface="Times New Roman" pitchFamily="18" charset="0"/>
                <a:cs typeface="Times New Roman" pitchFamily="18" charset="0"/>
              </a:rPr>
              <a:t>	3) реалізація грошово-кредитної політики і регулювання на цій основі економічних процесів.</a:t>
            </a:r>
          </a:p>
          <a:p>
            <a:pPr algn="just">
              <a:lnSpc>
                <a:spcPct val="150000"/>
              </a:lnSpc>
            </a:pPr>
            <a:r>
              <a:rPr lang="uk-UA" smtClean="0">
                <a:solidFill>
                  <a:srgbClr val="000000"/>
                </a:solidFill>
                <a:latin typeface="Times New Roman" pitchFamily="18" charset="0"/>
                <a:cs typeface="Times New Roman" pitchFamily="18" charset="0"/>
              </a:rPr>
              <a:t>	</a:t>
            </a:r>
            <a:r>
              <a:rPr lang="uk-UA" b="1" i="1" u="sng" smtClean="0">
                <a:solidFill>
                  <a:srgbClr val="000000"/>
                </a:solidFill>
                <a:latin typeface="Times New Roman" pitchFamily="18" charset="0"/>
                <a:cs typeface="Times New Roman" pitchFamily="18" charset="0"/>
              </a:rPr>
              <a:t>Комерційні банки</a:t>
            </a:r>
            <a:r>
              <a:rPr lang="uk-UA" smtClean="0">
                <a:solidFill>
                  <a:srgbClr val="000000"/>
                </a:solidFill>
                <a:latin typeface="Times New Roman" pitchFamily="18" charset="0"/>
                <a:cs typeface="Times New Roman" pitchFamily="18" charset="0"/>
              </a:rPr>
              <a:t> є багатофункціональними установами, що займаються практично всіма видами кредитних і фінансо­вих операцій, пов'язаних з обслуговуванням господарської діяльності своїх клієнтів.</a:t>
            </a:r>
            <a:endParaRPr lang="ru-RU" sz="1200" b="1" smtClean="0">
              <a:latin typeface="Arial" charset="0"/>
              <a:cs typeface="Times New Roman" pitchFamily="18" charset="0"/>
            </a:endParaRPr>
          </a:p>
          <a:p>
            <a:pPr lvl="1" algn="just">
              <a:lnSpc>
                <a:spcPct val="150000"/>
              </a:lnSpc>
            </a:pPr>
            <a:endParaRPr lang="uk-UA" sz="2000" smtClean="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177</TotalTime>
  <Words>478</Words>
  <Application>Microsoft Office PowerPoint</Application>
  <PresentationFormat>Экран (4:3)</PresentationFormat>
  <Paragraphs>84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Волна</vt:lpstr>
      <vt:lpstr> Державна податкова служба України Національний університет державної податкової служби України</vt:lpstr>
      <vt:lpstr>План</vt:lpstr>
      <vt:lpstr>1. Загальна характеристика банківської системи України</vt:lpstr>
      <vt:lpstr>  Типи побудови банківської системи</vt:lpstr>
      <vt:lpstr>Однорівнева банківська система передбачає горизон­тальні зв'язки між банками, універсалізацію їх операцій та функцій. Усі банки, що діють у країні (включаючи й цент­ральні банки), перебувають на одній ієрархічній сходинці, виконують аналогічні функції з кредитно-розрахункового об­слуговування клієнтури. Такий принцип побудови банківської системи характерний для економічно слаборозвинених країн, а також для країн з тоталітарним, адміністративно-командним режимом управ­ління. </vt:lpstr>
      <vt:lpstr> Дворівнева банківська система, яка характерна для країн з ринковою економікою, складається з двох рівнів:     Верхній рівень - центральні (емісійні) банки, які є бан­ками в повному значенні цього слова лише для двох катего­рій клієнтів: банківських інститутів та урядових структур.    Нижній рівень - комерційні банки, клієнтами яких є підприємства, організації, населення. </vt:lpstr>
      <vt:lpstr>Слайд 7</vt:lpstr>
      <vt:lpstr> Як відомо, в Україні з 1987 року почалася реформа бан­ківської справи, яка завершилася ухваленням у березні 1991 року Закону України "Про банки і банківську діяльність". Згідно з цим Законом, в Україні було закладено основи кла­сичної дворівневої банківської системи, яка включає:  Верхній рівень - Національний банк України як цент­ральний банк країни, головний банківський інститут, який є емісійним центром держави і відповідає за управління всією грошово-кредитною системою.  Нижній рівень - мережа комерційних банків, які за умови здорової конкуренції покликані задовольнити населен­ня країни і народне господарство щодо банківських послуг і створити для стабілізації та поступового піднесення націо­нальної економіки. </vt:lpstr>
      <vt:lpstr>Слайд 9</vt:lpstr>
      <vt:lpstr>Функції банківської системи:</vt:lpstr>
      <vt:lpstr>Слайд 11</vt:lpstr>
      <vt:lpstr>2. Становлення та розвиток банківської системи України</vt:lpstr>
      <vt:lpstr>Слайд 13</vt:lpstr>
      <vt:lpstr>Слайд 14</vt:lpstr>
      <vt:lpstr> Негативні наслідки ІІ-го етапу — етапу стагнації і кризи:      скорочення кількості банків;    гальмування зростання банківського капіталу;    погіршення фінансового стану банків.   Причини кризових явищ банківської системи:     криза реальної економіки;   грошово-кредитна політика Національного банку України;    внутрішньобанківські фактори. </vt:lpstr>
      <vt:lpstr>Проблеми банківської системи України: </vt:lpstr>
      <vt:lpstr>3. Сучасний стан банківської системи України</vt:lpstr>
      <vt:lpstr>Слайд 18</vt:lpstr>
      <vt:lpstr> Банківська система України протягом 2005-2010 рр. зазнала значних змін, що виражались у пришвидшеному рості активів, капіталу, кредитів і депозитів в докризовий період, а також їх швидкому спаді під час порушення фінансової стійкості. За цей час відбулись значні структурні зміни - частка іноземного капіталу зросла з 9,6 до 35,8 %. Станом на 1.01.2010 нерезиденти контролюють 49,7 % активів банківської системи, що у 5 разів більше, ніж у 2005 р.  Серед 10 найбільших банків за обсягом активів 7 належить іноземним власникам, тобто іноземні банки відіграють суттєву роль на банківському ринку України, це зумовлює посилення боротьби за клієнта та необхідність докладання додаткових зусиль із залучення клієнтів.  Водночас, присутность іноземного капіталу у банківській системі несе деякі загрози для фінансової стійкості України: відтік капіталів за кордон з негативними наслідками для платіжного балансу країни; ймовірність посилення іноземного контролю над банківською системою і економікою держави; переважне кредитування підприємств з високими прибутками і низькими ризиками, тоді як брак кредитних ресурсів відчувають стратегічні для нашої економіки підприємства; перехоплення іноземними банками вигідних видів діяльності і менш ризикованої клієнтури, що загрожує банкрутством місцевим банкам; наростання розриву між розвитком фінансового і реального секторів економіки.</vt:lpstr>
      <vt:lpstr> Підвищення ефективності діяльності  банків є необхідною передумовою подальшого розвитку банківської системи України, а пошук шляхів її стабілізації зумовлює необхідність створення дієздатних програм та проектів у сфері банківництва. Оскільки подолання негативних наслідків фінансової кризи триває досі - можна порекомендувати: пришвидшити розроблення та прийняття комплексу законів про банківську та кредитну діяльність; здійснювати політику, спрямовану на зміцнення авторитету Національного банку України; необхідно створити для  суб'єктів економіки можливість вчасно оцінювати фінансовий стан будь-яких банків України;  наростити ресурси Фонду гарантування вкладів фізичних осіб, які мають покривати суму вкладів хоча б у двох-трьох найбільших банках країни; необхідно відновити довіру населення до національної грошової одиниці України; для банків слід зосередитися на своїй репутації, яку  створюють їх співробітники.</vt:lpstr>
      <vt:lpstr>Висновки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Державна податкова служба України Національний університет державної податкової служби України</dc:title>
  <cp:lastModifiedBy>2</cp:lastModifiedBy>
  <cp:revision>22</cp:revision>
  <dcterms:modified xsi:type="dcterms:W3CDTF">2014-02-10T19:17:58Z</dcterms:modified>
</cp:coreProperties>
</file>