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65" r:id="rId6"/>
    <p:sldId id="259" r:id="rId7"/>
    <p:sldId id="260" r:id="rId8"/>
    <p:sldId id="261" r:id="rId9"/>
    <p:sldId id="266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B4CD-AA94-4EA9-B740-E8C3B6807F32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508D-74BD-4C94-BCBF-184E37FE1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8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508D-74BD-4C94-BCBF-184E37FE15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508D-74BD-4C94-BCBF-184E37FE15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97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1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1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3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0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2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1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7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0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68CA80-0D4C-42C8-A890-CD5CEFB935AF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17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2358" y="3429000"/>
            <a:ext cx="7672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без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щастя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без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віри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любові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внутрі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Вічно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жить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горіть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кострі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  <a:p>
            <a:pPr marR="269240" algn="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І. Франко</a:t>
            </a:r>
            <a:endParaRPr lang="ru-R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1" y="841651"/>
            <a:ext cx="3667454" cy="5770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36272" y="220769"/>
            <a:ext cx="8518635" cy="2554545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R="269240"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лірика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269240"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Франка «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Ізмарагд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26924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Драматизм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людських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стосунків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роздуми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безсмертя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людини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поезії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«Легенда про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вічне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endParaRPr lang="ru-RU" sz="3200" b="1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753" y="5288340"/>
            <a:ext cx="534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 smtClean="0"/>
              <a:t>Підготувала </a:t>
            </a:r>
          </a:p>
          <a:p>
            <a:pPr algn="r"/>
            <a:r>
              <a:rPr lang="uk-UA" sz="1600" b="1" dirty="0" smtClean="0"/>
              <a:t>Карпова В.Ю., </a:t>
            </a:r>
          </a:p>
          <a:p>
            <a:pPr algn="r"/>
            <a:r>
              <a:rPr lang="uk-UA" sz="1600" dirty="0" smtClean="0"/>
              <a:t>вчитель української мови та літератури </a:t>
            </a:r>
          </a:p>
          <a:p>
            <a:pPr algn="r"/>
            <a:r>
              <a:rPr lang="uk-UA" sz="1600" dirty="0" smtClean="0"/>
              <a:t>Запорізького Академічного ліцею </a:t>
            </a:r>
          </a:p>
          <a:p>
            <a:pPr algn="r"/>
            <a:r>
              <a:rPr lang="uk-UA" sz="1600" dirty="0" smtClean="0"/>
              <a:t>Запорізької міської ради Запорізької області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54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74" y="256117"/>
            <a:ext cx="1032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розумієте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вислів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«духовна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смерть»?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можемо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говорити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про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духовну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смерть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героїв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кого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сказати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Доведіть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думку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словами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тексту.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2854" y="1877890"/>
            <a:ext cx="831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Хто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на ваш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погляд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найбільш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милосердний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у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творі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50" t="2746" r="8525"/>
          <a:stretch/>
        </p:blipFill>
        <p:spPr>
          <a:xfrm>
            <a:off x="9631517" y="1554725"/>
            <a:ext cx="2238583" cy="4014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868" y="2730758"/>
            <a:ext cx="895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Спробуйте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відтворити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вислів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за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поданими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ключовимисловами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0620" y="3192750"/>
            <a:ext cx="2242726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придбати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ліжко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сон,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страви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апетит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9601" y="3214813"/>
            <a:ext cx="6096000" cy="3474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будинок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родине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вогнище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книга,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розум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прожити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вічно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радості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взаємногокохання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1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386" y="134101"/>
            <a:ext cx="10461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гроші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придбати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гарне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ліжко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спокійний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сон,</a:t>
            </a: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купити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вишукані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страви,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не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апетит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дістати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дорогі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але не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здоров'я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придбати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розкішний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будинок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але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домашній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затишок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купити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книгу, але не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прожи­ти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вічно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 але не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пізнати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взаємного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кохання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0" r="9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4533" y="2161578"/>
            <a:ext cx="6462934" cy="5123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13933" y="2216230"/>
            <a:ext cx="6713534" cy="5014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2070" y="4297786"/>
            <a:ext cx="2172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старість,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152" y="4051565"/>
            <a:ext cx="2476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вічна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молодість,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0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360" y="428569"/>
            <a:ext cx="4435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Домашнє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завдання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360" y="1386881"/>
            <a:ext cx="109908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Написати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лист одному з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героїв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твору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Прочитати поему «Мойсей».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Повідомлення про Мойсея як історично-релігійну постать.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9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903" y="1251265"/>
            <a:ext cx="101004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+mj-lt"/>
              </a:rPr>
              <a:t>поглиблювати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знання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учнів</a:t>
            </a:r>
            <a:r>
              <a:rPr lang="ru-RU" sz="2000" b="1" dirty="0">
                <a:latin typeface="+mj-lt"/>
              </a:rPr>
              <a:t> про </a:t>
            </a:r>
            <a:r>
              <a:rPr lang="ru-RU" sz="2000" b="1" dirty="0" err="1">
                <a:latin typeface="+mj-lt"/>
              </a:rPr>
              <a:t>поезію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І.Франка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err="1" smtClean="0">
                <a:latin typeface="+mj-lt"/>
              </a:rPr>
              <a:t>ознайомити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із</a:t>
            </a:r>
            <a:r>
              <a:rPr lang="ru-RU" sz="2000" b="1" dirty="0">
                <a:latin typeface="+mj-lt"/>
              </a:rPr>
              <a:t> мотивами </a:t>
            </a:r>
            <a:r>
              <a:rPr lang="ru-RU" sz="2000" b="1" dirty="0" err="1">
                <a:latin typeface="+mj-lt"/>
              </a:rPr>
              <a:t>збірки</a:t>
            </a:r>
            <a:r>
              <a:rPr lang="ru-RU" sz="2000" b="1" dirty="0">
                <a:latin typeface="+mj-lt"/>
              </a:rPr>
              <a:t> «</a:t>
            </a:r>
            <a:r>
              <a:rPr lang="ru-RU" sz="2000" b="1" dirty="0" err="1">
                <a:latin typeface="+mj-lt"/>
              </a:rPr>
              <a:t>Мій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Ізмарагд</a:t>
            </a:r>
            <a:r>
              <a:rPr lang="ru-RU" sz="2000" b="1" dirty="0">
                <a:latin typeface="+mj-lt"/>
              </a:rPr>
              <a:t>», </a:t>
            </a:r>
            <a:r>
              <a:rPr lang="ru-RU" sz="2000" b="1" dirty="0" err="1">
                <a:latin typeface="+mj-lt"/>
              </a:rPr>
              <a:t>зразками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філософської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лірики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І.Франка</a:t>
            </a:r>
            <a:r>
              <a:rPr lang="ru-RU" sz="2000" b="1" dirty="0">
                <a:latin typeface="+mj-lt"/>
              </a:rPr>
              <a:t>; </a:t>
            </a:r>
            <a:endParaRPr lang="ru-RU" sz="2000" b="1" dirty="0" smtClean="0">
              <a:latin typeface="+mj-lt"/>
            </a:endParaRPr>
          </a:p>
          <a:p>
            <a:pPr algn="just"/>
            <a:endParaRPr lang="ru-RU" sz="2000" b="1" dirty="0" smtClean="0">
              <a:latin typeface="+mj-lt"/>
            </a:endParaRPr>
          </a:p>
          <a:p>
            <a:pPr algn="just"/>
            <a:r>
              <a:rPr lang="ru-RU" sz="2000" b="1" dirty="0" err="1" smtClean="0">
                <a:latin typeface="+mj-lt"/>
              </a:rPr>
              <a:t>пояснити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використання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біблійних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мотивів</a:t>
            </a:r>
            <a:r>
              <a:rPr lang="ru-RU" sz="2000" b="1" dirty="0">
                <a:latin typeface="+mj-lt"/>
              </a:rPr>
              <a:t> і </a:t>
            </a:r>
            <a:r>
              <a:rPr lang="ru-RU" sz="2000" b="1" dirty="0" err="1">
                <a:latin typeface="+mj-lt"/>
              </a:rPr>
              <a:t>образів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умовність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художнього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світу</a:t>
            </a:r>
            <a:r>
              <a:rPr lang="ru-RU" sz="2000" b="1" dirty="0">
                <a:latin typeface="+mj-lt"/>
              </a:rPr>
              <a:t> у «</a:t>
            </a:r>
            <a:r>
              <a:rPr lang="ru-RU" sz="2000" b="1" dirty="0" err="1">
                <a:latin typeface="+mj-lt"/>
              </a:rPr>
              <a:t>Легенді</a:t>
            </a:r>
            <a:r>
              <a:rPr lang="ru-RU" sz="2000" b="1" dirty="0">
                <a:latin typeface="+mj-lt"/>
              </a:rPr>
              <a:t> про </a:t>
            </a:r>
            <a:r>
              <a:rPr lang="ru-RU" sz="2000" b="1" dirty="0" err="1">
                <a:latin typeface="+mj-lt"/>
              </a:rPr>
              <a:t>вічне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життя</a:t>
            </a:r>
            <a:r>
              <a:rPr lang="ru-RU" sz="2000" b="1" dirty="0">
                <a:latin typeface="+mj-lt"/>
              </a:rPr>
              <a:t>», </a:t>
            </a:r>
            <a:r>
              <a:rPr lang="ru-RU" sz="2000" b="1" dirty="0" err="1" smtClean="0">
                <a:latin typeface="+mj-lt"/>
              </a:rPr>
              <a:t>виконати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ідейно-художній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аналіз</a:t>
            </a:r>
            <a:r>
              <a:rPr lang="ru-RU" sz="2000" b="1" dirty="0">
                <a:latin typeface="+mj-lt"/>
              </a:rPr>
              <a:t> тексту </a:t>
            </a:r>
            <a:r>
              <a:rPr lang="ru-RU" sz="2000" b="1" dirty="0" err="1">
                <a:latin typeface="+mj-lt"/>
              </a:rPr>
              <a:t>поезії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;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 err="1">
                <a:latin typeface="+mj-lt"/>
              </a:rPr>
              <a:t>розвивати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аналітичне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мислення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пам'ять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увагу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зв'язне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мовлення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учнів</a:t>
            </a:r>
            <a:r>
              <a:rPr lang="ru-RU" sz="2000" b="1" dirty="0" smtClean="0">
                <a:latin typeface="+mj-lt"/>
              </a:rPr>
              <a:t>;</a:t>
            </a:r>
          </a:p>
          <a:p>
            <a:pPr algn="just"/>
            <a:endParaRPr lang="ru-RU" sz="2000" b="1" dirty="0" smtClean="0">
              <a:latin typeface="+mj-lt"/>
            </a:endParaRPr>
          </a:p>
          <a:p>
            <a:pPr algn="just"/>
            <a:r>
              <a:rPr lang="ru-RU" sz="2000" b="1" dirty="0" err="1" smtClean="0">
                <a:latin typeface="+mj-lt"/>
              </a:rPr>
              <a:t>вміння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критично </a:t>
            </a:r>
            <a:r>
              <a:rPr lang="ru-RU" sz="2000" b="1" dirty="0" err="1">
                <a:latin typeface="+mj-lt"/>
              </a:rPr>
              <a:t>мислити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висловлювати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власні</a:t>
            </a:r>
            <a:r>
              <a:rPr lang="ru-RU" sz="2000" b="1" dirty="0">
                <a:latin typeface="+mj-lt"/>
              </a:rPr>
              <a:t> думки</a:t>
            </a:r>
            <a:r>
              <a:rPr lang="ru-RU" sz="2000" b="1" dirty="0" smtClean="0">
                <a:latin typeface="+mj-lt"/>
              </a:rPr>
              <a:t>;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 err="1">
                <a:latin typeface="+mj-lt"/>
              </a:rPr>
              <a:t>виховувати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інтерес</a:t>
            </a:r>
            <a:r>
              <a:rPr lang="ru-RU" sz="2000" b="1" dirty="0">
                <a:latin typeface="+mj-lt"/>
              </a:rPr>
              <a:t> до </a:t>
            </a:r>
            <a:r>
              <a:rPr lang="ru-RU" sz="2000" b="1" dirty="0" err="1">
                <a:latin typeface="+mj-lt"/>
              </a:rPr>
              <a:t>творчості</a:t>
            </a:r>
            <a:r>
              <a:rPr lang="ru-RU" sz="2000" b="1" dirty="0">
                <a:latin typeface="+mj-lt"/>
              </a:rPr>
              <a:t> І. Франка, </a:t>
            </a:r>
            <a:r>
              <a:rPr lang="ru-RU" sz="2000" b="1" dirty="0" err="1">
                <a:latin typeface="+mj-lt"/>
              </a:rPr>
              <a:t>прагнення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цінувати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кожну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хвилину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життя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повагу</a:t>
            </a:r>
            <a:r>
              <a:rPr lang="ru-RU" sz="2000" b="1" dirty="0">
                <a:latin typeface="+mj-lt"/>
              </a:rPr>
              <a:t> до </a:t>
            </a:r>
            <a:r>
              <a:rPr lang="ru-RU" sz="2000" b="1" dirty="0" err="1">
                <a:latin typeface="+mj-lt"/>
              </a:rPr>
              <a:t>людської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гідності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високі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моральні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якості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толерантність</a:t>
            </a:r>
            <a:r>
              <a:rPr lang="ru-RU" sz="2000" b="1" dirty="0">
                <a:latin typeface="+mj-lt"/>
              </a:rPr>
              <a:t>.</a:t>
            </a:r>
            <a:endParaRPr lang="ru-RU" sz="2000" b="1" i="0" dirty="0"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444" y="471376"/>
            <a:ext cx="2389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Мета:</a:t>
            </a:r>
          </a:p>
        </p:txBody>
      </p:sp>
    </p:spTree>
    <p:extLst>
      <p:ext uri="{BB962C8B-B14F-4D97-AF65-F5344CB8AC3E}">
        <p14:creationId xmlns:p14="http://schemas.microsoft.com/office/powerpoint/2010/main" val="18951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59" y="542294"/>
            <a:ext cx="4249280" cy="57734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3039" y="219128"/>
            <a:ext cx="730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Збірка</a:t>
            </a:r>
            <a:r>
              <a:rPr lang="ru-RU" sz="3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</a:t>
            </a:r>
            <a:r>
              <a:rPr lang="ru-RU" sz="36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Мій</a:t>
            </a:r>
            <a:r>
              <a:rPr lang="ru-RU" sz="3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Ізмарагд</a:t>
            </a:r>
            <a:r>
              <a:rPr lang="ru-RU" sz="3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(1898)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9713" y="1033042"/>
            <a:ext cx="7163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Ізмарагди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староруській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літературі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збірки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статей і притч морального характеру, в яких читач знаходив відповіді на ті чи інші питання повсякденного життя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9712" y="2883691"/>
            <a:ext cx="7163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Вірші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збірки автор назвав «дітьми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страждань».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9712" y="3995677"/>
            <a:ext cx="7048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Збірка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поділяється на шість циклів: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  <a:tab pos="352425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Поклони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Паренетикон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Притчі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Легенди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селах;</a:t>
            </a:r>
            <a:endParaRPr lang="uk-UA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Бразилії.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5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5661" y="5085710"/>
            <a:ext cx="62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метричних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свідоцтвах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пишуть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де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людина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народилася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і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тільки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не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пишуть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для </a:t>
            </a:r>
            <a:r>
              <a:rPr lang="ru-RU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чого</a:t>
            </a:r>
            <a:r>
              <a:rPr lang="ru-RU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вона народилась. </a:t>
            </a:r>
          </a:p>
          <a:p>
            <a:pPr algn="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Мойсей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Сафір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068" y="4993377"/>
            <a:ext cx="4244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«Легенда </a:t>
            </a:r>
          </a:p>
          <a:p>
            <a:pPr algn="ctr"/>
            <a:r>
              <a:rPr lang="ru-RU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</a:t>
            </a:r>
            <a:r>
              <a:rPr lang="ru-RU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вічне</a:t>
            </a:r>
            <a:r>
              <a:rPr lang="ru-RU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</a:t>
            </a:r>
            <a:r>
              <a:rPr lang="ru-RU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аналіз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ru-RU" sz="3600" b="1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143" y="143925"/>
            <a:ext cx="3042760" cy="4572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8" y="143925"/>
            <a:ext cx="3321396" cy="4572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738" t="18626" r="58782" b="42274"/>
          <a:stretch/>
        </p:blipFill>
        <p:spPr>
          <a:xfrm>
            <a:off x="8584706" y="143925"/>
            <a:ext cx="3033073" cy="45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23579"/>
              </p:ext>
            </p:extLst>
          </p:nvPr>
        </p:nvGraphicFramePr>
        <p:xfrm>
          <a:off x="593834" y="337397"/>
          <a:ext cx="11004331" cy="61832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05351">
                  <a:extLst>
                    <a:ext uri="{9D8B030D-6E8A-4147-A177-3AD203B41FA5}">
                      <a16:colId xmlns:a16="http://schemas.microsoft.com/office/drawing/2014/main" val="2633943522"/>
                    </a:ext>
                  </a:extLst>
                </a:gridCol>
                <a:gridCol w="7598980">
                  <a:extLst>
                    <a:ext uri="{9D8B030D-6E8A-4147-A177-3AD203B41FA5}">
                      <a16:colId xmlns:a16="http://schemas.microsoft.com/office/drawing/2014/main" val="524448436"/>
                    </a:ext>
                  </a:extLst>
                </a:gridCol>
              </a:tblGrid>
              <a:tr h="605366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Рід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Жанр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Вид лірики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8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6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Літературний стиль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11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Мотив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Ідея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2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Особливості композиції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9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Образи-символи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Художньо-виражальні засоби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5020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6135" y="365985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лірика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6135" y="95362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л</a:t>
            </a:r>
            <a:r>
              <a:rPr lang="uk-UA" sz="2400" b="1" dirty="0" smtClean="0">
                <a:solidFill>
                  <a:schemeClr val="bg1"/>
                </a:solidFill>
              </a:rPr>
              <a:t>іричний вірш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8502" y="1383901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філософська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126" y="2250075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модернізм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6135" y="2830957"/>
            <a:ext cx="728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err="1" smtClean="0">
                <a:solidFill>
                  <a:schemeClr val="bg1"/>
                </a:solidFill>
              </a:rPr>
              <a:t>роздум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поета</a:t>
            </a:r>
            <a:r>
              <a:rPr lang="ru-RU" sz="2000" b="1" dirty="0">
                <a:solidFill>
                  <a:schemeClr val="bg1"/>
                </a:solidFill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</a:rPr>
              <a:t>сенс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буття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людини</a:t>
            </a:r>
            <a:r>
              <a:rPr lang="ru-RU" sz="2000" b="1" dirty="0">
                <a:solidFill>
                  <a:schemeClr val="bg1"/>
                </a:solidFill>
              </a:rPr>
              <a:t> (для </a:t>
            </a:r>
            <a:r>
              <a:rPr lang="ru-RU" sz="2000" b="1" dirty="0" err="1">
                <a:solidFill>
                  <a:schemeClr val="bg1"/>
                </a:solidFill>
              </a:rPr>
              <a:t>чого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живе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є для </a:t>
            </a:r>
            <a:r>
              <a:rPr lang="ru-RU" sz="2000" b="1" dirty="0" err="1">
                <a:solidFill>
                  <a:schemeClr val="bg1"/>
                </a:solidFill>
              </a:rPr>
              <a:t>неї</a:t>
            </a:r>
            <a:r>
              <a:rPr lang="ru-RU" sz="2000" b="1" dirty="0">
                <a:solidFill>
                  <a:schemeClr val="bg1"/>
                </a:solidFill>
              </a:rPr>
              <a:t>  </a:t>
            </a:r>
            <a:r>
              <a:rPr lang="ru-RU" sz="2000" b="1" dirty="0" err="1">
                <a:solidFill>
                  <a:schemeClr val="bg1"/>
                </a:solidFill>
              </a:rPr>
              <a:t>найцінніше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8502" y="3518100"/>
            <a:ext cx="75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err="1">
                <a:solidFill>
                  <a:schemeClr val="bg1"/>
                </a:solidFill>
              </a:rPr>
              <a:t>трагізм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людського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існування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світі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облуди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фальші</a:t>
            </a:r>
            <a:r>
              <a:rPr lang="ru-RU" sz="2000" b="1" dirty="0">
                <a:solidFill>
                  <a:schemeClr val="bg1"/>
                </a:solidFill>
              </a:rPr>
              <a:t>;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</a:t>
            </a:r>
            <a:r>
              <a:rPr lang="ru-RU" sz="2000" b="1" dirty="0" err="1" smtClean="0">
                <a:solidFill>
                  <a:schemeClr val="bg1"/>
                </a:solidFill>
              </a:rPr>
              <a:t>еможливість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людського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щастя</a:t>
            </a:r>
            <a:r>
              <a:rPr lang="ru-RU" sz="2000" b="1" dirty="0">
                <a:solidFill>
                  <a:schemeClr val="bg1"/>
                </a:solidFill>
              </a:rPr>
              <a:t> без </a:t>
            </a:r>
            <a:r>
              <a:rPr lang="ru-RU" sz="2000" b="1" dirty="0" err="1">
                <a:solidFill>
                  <a:schemeClr val="bg1"/>
                </a:solidFill>
              </a:rPr>
              <a:t>взаємного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кохання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ru-RU" sz="2000" b="1" dirty="0" err="1">
                <a:solidFill>
                  <a:schemeClr val="bg1"/>
                </a:solidFill>
              </a:rPr>
              <a:t>ніяка</a:t>
            </a:r>
            <a:r>
              <a:rPr lang="ru-RU" sz="2000" b="1" dirty="0">
                <a:solidFill>
                  <a:schemeClr val="bg1"/>
                </a:solidFill>
              </a:rPr>
              <a:t> сила не </a:t>
            </a:r>
            <a:r>
              <a:rPr lang="ru-RU" sz="2000" b="1" dirty="0" err="1" smtClean="0">
                <a:solidFill>
                  <a:schemeClr val="bg1"/>
                </a:solidFill>
              </a:rPr>
              <a:t>спроможна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змусити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любити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6195" y="5221508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</a:t>
            </a:r>
            <a:r>
              <a:rPr lang="uk-UA" sz="2400" b="1" dirty="0" smtClean="0">
                <a:solidFill>
                  <a:schemeClr val="bg1"/>
                </a:solidFill>
              </a:rPr>
              <a:t>олотий горіх, вогонь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126" y="4614985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9 частин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656" y="1819462"/>
            <a:ext cx="601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22222"/>
                </a:solidFill>
                <a:latin typeface="+mj-lt"/>
              </a:rPr>
              <a:t>цикл </a:t>
            </a:r>
            <a:r>
              <a:rPr lang="ru-RU" sz="2400" b="1" dirty="0">
                <a:solidFill>
                  <a:srgbClr val="222222"/>
                </a:solidFill>
                <a:latin typeface="+mj-lt"/>
              </a:rPr>
              <a:t>«</a:t>
            </a:r>
            <a:r>
              <a:rPr lang="ru-RU" sz="2400" b="1" dirty="0" err="1">
                <a:solidFill>
                  <a:srgbClr val="222222"/>
                </a:solidFill>
                <a:latin typeface="+mj-lt"/>
              </a:rPr>
              <a:t>Легенди</a:t>
            </a:r>
            <a:r>
              <a:rPr lang="ru-RU" sz="2400" b="1" dirty="0">
                <a:solidFill>
                  <a:srgbClr val="222222"/>
                </a:solidFill>
                <a:latin typeface="+mj-lt"/>
              </a:rPr>
              <a:t>» </a:t>
            </a:r>
            <a:r>
              <a:rPr lang="ru-RU" sz="2400" b="1" dirty="0" err="1">
                <a:solidFill>
                  <a:srgbClr val="222222"/>
                </a:solidFill>
                <a:latin typeface="+mj-lt"/>
              </a:rPr>
              <a:t>збірки</a:t>
            </a:r>
            <a:r>
              <a:rPr lang="ru-RU" sz="2400" b="1" dirty="0">
                <a:solidFill>
                  <a:srgbClr val="222222"/>
                </a:solidFill>
                <a:latin typeface="+mj-lt"/>
              </a:rPr>
              <a:t> «</a:t>
            </a:r>
            <a:r>
              <a:rPr lang="ru-RU" sz="2400" b="1" dirty="0" err="1">
                <a:solidFill>
                  <a:srgbClr val="222222"/>
                </a:solidFill>
                <a:latin typeface="+mj-lt"/>
              </a:rPr>
              <a:t>Мій</a:t>
            </a:r>
            <a:r>
              <a:rPr lang="ru-RU" sz="2400" b="1" dirty="0">
                <a:solidFill>
                  <a:srgbClr val="222222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+mj-lt"/>
              </a:rPr>
              <a:t>Ізмарагд</a:t>
            </a:r>
            <a:r>
              <a:rPr lang="ru-RU" sz="2400" b="1" dirty="0">
                <a:solidFill>
                  <a:srgbClr val="222222"/>
                </a:solidFill>
                <a:latin typeface="+mj-lt"/>
              </a:rPr>
              <a:t>»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23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5508" y="129176"/>
            <a:ext cx="4607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69240" indent="449580"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Композиція твору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29513"/>
              </p:ext>
            </p:extLst>
          </p:nvPr>
        </p:nvGraphicFramePr>
        <p:xfrm>
          <a:off x="494223" y="281576"/>
          <a:ext cx="11203554" cy="429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86760"/>
              </p:ext>
            </p:extLst>
          </p:nvPr>
        </p:nvGraphicFramePr>
        <p:xfrm>
          <a:off x="494223" y="292604"/>
          <a:ext cx="11203554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39531"/>
              </p:ext>
            </p:extLst>
          </p:nvPr>
        </p:nvGraphicFramePr>
        <p:xfrm>
          <a:off x="494223" y="281576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66724"/>
              </p:ext>
            </p:extLst>
          </p:nvPr>
        </p:nvGraphicFramePr>
        <p:xfrm>
          <a:off x="472506" y="261789"/>
          <a:ext cx="11203554" cy="551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35279"/>
              </p:ext>
            </p:extLst>
          </p:nvPr>
        </p:nvGraphicFramePr>
        <p:xfrm>
          <a:off x="493170" y="259477"/>
          <a:ext cx="11203554" cy="551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15930"/>
              </p:ext>
            </p:extLst>
          </p:nvPr>
        </p:nvGraphicFramePr>
        <p:xfrm>
          <a:off x="494223" y="259477"/>
          <a:ext cx="11203554" cy="582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65602"/>
              </p:ext>
            </p:extLst>
          </p:nvPr>
        </p:nvGraphicFramePr>
        <p:xfrm>
          <a:off x="513834" y="281576"/>
          <a:ext cx="11203554" cy="643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902518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99542"/>
              </p:ext>
            </p:extLst>
          </p:nvPr>
        </p:nvGraphicFramePr>
        <p:xfrm>
          <a:off x="471453" y="259477"/>
          <a:ext cx="11203554" cy="643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01777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5601777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52170"/>
              </p:ext>
            </p:extLst>
          </p:nvPr>
        </p:nvGraphicFramePr>
        <p:xfrm>
          <a:off x="494223" y="365760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8774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7094780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05747"/>
              </p:ext>
            </p:extLst>
          </p:nvPr>
        </p:nvGraphicFramePr>
        <p:xfrm>
          <a:off x="494223" y="365760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4272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7079282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Експозиція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6455"/>
              </p:ext>
            </p:extLst>
          </p:nvPr>
        </p:nvGraphicFramePr>
        <p:xfrm>
          <a:off x="494223" y="365760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4272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7079282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Експозиція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Зав</a:t>
                      </a:r>
                      <a:r>
                        <a:rPr lang="en-US" sz="2000" b="1" dirty="0" smtClean="0"/>
                        <a:t>’</a:t>
                      </a:r>
                      <a:r>
                        <a:rPr lang="uk-UA" sz="2000" b="1" dirty="0" err="1" smtClean="0"/>
                        <a:t>язка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95098"/>
              </p:ext>
            </p:extLst>
          </p:nvPr>
        </p:nvGraphicFramePr>
        <p:xfrm>
          <a:off x="494223" y="365760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4272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7079282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Експозиція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Зав</a:t>
                      </a:r>
                      <a:r>
                        <a:rPr lang="en-US" sz="2000" b="1" dirty="0" smtClean="0"/>
                        <a:t>’</a:t>
                      </a:r>
                      <a:r>
                        <a:rPr lang="uk-UA" sz="2000" b="1" dirty="0" err="1" smtClean="0"/>
                        <a:t>язка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uk-UA" sz="2000" b="1" dirty="0" smtClean="0"/>
                        <a:t>Розвиток подій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0464"/>
              </p:ext>
            </p:extLst>
          </p:nvPr>
        </p:nvGraphicFramePr>
        <p:xfrm>
          <a:off x="494223" y="365760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4272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7079282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Експозиція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Зав</a:t>
                      </a:r>
                      <a:r>
                        <a:rPr lang="en-US" sz="2000" b="1" dirty="0" smtClean="0"/>
                        <a:t>’</a:t>
                      </a:r>
                      <a:r>
                        <a:rPr lang="uk-UA" sz="2000" b="1" dirty="0" err="1" smtClean="0"/>
                        <a:t>язка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uk-UA" sz="2000" b="1" dirty="0" smtClean="0"/>
                        <a:t>Розвиток подій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Кульмінація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38490"/>
              </p:ext>
            </p:extLst>
          </p:nvPr>
        </p:nvGraphicFramePr>
        <p:xfrm>
          <a:off x="494223" y="365760"/>
          <a:ext cx="11203554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4272">
                  <a:extLst>
                    <a:ext uri="{9D8B030D-6E8A-4147-A177-3AD203B41FA5}">
                      <a16:colId xmlns:a16="http://schemas.microsoft.com/office/drawing/2014/main" val="3000096764"/>
                    </a:ext>
                  </a:extLst>
                </a:gridCol>
                <a:gridCol w="7079282">
                  <a:extLst>
                    <a:ext uri="{9D8B030D-6E8A-4147-A177-3AD203B41FA5}">
                      <a16:colId xmlns:a16="http://schemas.microsoft.com/office/drawing/2014/main" val="143260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Експозиція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Великий раює у Вавилоні, а аскет живе в пустелі і служить богині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Зав</a:t>
                      </a:r>
                      <a:r>
                        <a:rPr lang="en-US" sz="2000" b="1" dirty="0" smtClean="0"/>
                        <a:t>’</a:t>
                      </a:r>
                      <a:r>
                        <a:rPr lang="uk-UA" sz="2000" b="1" dirty="0" err="1" smtClean="0"/>
                        <a:t>язка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одержує від богині чарівний горіх безсмертя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9638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uk-UA" sz="2000" b="1" dirty="0" smtClean="0"/>
                        <a:t>Розвиток подій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Аскет віддає горіх Олександрові, той в свою чергу Роксані, Роксана – Птоломею, а той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куртизанці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76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Роксана отруює чоловіка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9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Горіх знову опиняється в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Кульмінація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Олександр цілує горіх і кидає його у вогонь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err="1" smtClean="0"/>
                        <a:t>Розв</a:t>
                      </a:r>
                      <a:r>
                        <a:rPr lang="en-US" sz="2000" b="1" dirty="0" smtClean="0"/>
                        <a:t>’</a:t>
                      </a:r>
                      <a:r>
                        <a:rPr lang="uk-UA" sz="2000" b="1" dirty="0" err="1" smtClean="0"/>
                        <a:t>язка</a:t>
                      </a:r>
                      <a:endParaRPr lang="ru-RU" sz="2000" b="1" dirty="0" smtClean="0"/>
                    </a:p>
                    <a:p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Олександра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2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4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98" y="291143"/>
            <a:ext cx="79872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Який образ-символ використано в творі?</a:t>
            </a:r>
            <a:endParaRPr lang="uk-UA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він символізує?</a:t>
            </a:r>
            <a:endParaRPr lang="uk-UA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аскет заслужив у богині чудодійний горіх? 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Чому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аскет передав горіх цареві? 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Рабом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чого відчував себе великий, непереможний, безстрашний Олександр? 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Чому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цар передав горіх коханій? 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Кому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 з якою метою  віддала дарунок Роксана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R="269240"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чудодійний горіх знову потрапив до царя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R="269240"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цар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скористався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шансом?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endParaRPr lang="uk-UA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" b="100000" l="0" r="100000"/>
                    </a14:imgEffect>
                  </a14:imgLayer>
                </a14:imgProps>
              </a:ext>
            </a:extLst>
          </a:blip>
          <a:srcRect l="1368" t="18497" r="3445" b="14624"/>
          <a:stretch/>
        </p:blipFill>
        <p:spPr>
          <a:xfrm rot="1199617">
            <a:off x="8271113" y="826837"/>
            <a:ext cx="3735093" cy="17451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09060" y="3150607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лях </a:t>
            </a:r>
            <a:r>
              <a:rPr lang="ru-RU" sz="28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горіха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8641587">
            <a:off x="1010949" y="587100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9472281">
            <a:off x="2276326" y="4727266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862346">
            <a:off x="10008456" y="573862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Куртизанка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30340">
            <a:off x="6497202" y="3855261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Роксана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1234919">
            <a:off x="3848668" y="3894490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Олександер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780634">
            <a:off x="8371386" y="444110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Птоломей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974821" y="5312955"/>
            <a:ext cx="321883" cy="294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19518" y="4337846"/>
            <a:ext cx="513093" cy="294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66561" y="4021384"/>
            <a:ext cx="635271" cy="259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72356" y="4110497"/>
            <a:ext cx="606252" cy="191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84222" y="5034673"/>
            <a:ext cx="424983" cy="370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2"/>
          </p:cNvCxnSpPr>
          <p:nvPr/>
        </p:nvCxnSpPr>
        <p:spPr>
          <a:xfrm flipH="1">
            <a:off x="1681365" y="4481097"/>
            <a:ext cx="3204004" cy="1720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959458" y="4377632"/>
            <a:ext cx="6183824" cy="22171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" b="100000" l="0" r="100000"/>
                    </a14:imgEffect>
                  </a14:imgLayer>
                </a14:imgProps>
              </a:ext>
            </a:extLst>
          </a:blip>
          <a:srcRect l="1368" t="18497" r="3445" b="14624"/>
          <a:stretch/>
        </p:blipFill>
        <p:spPr>
          <a:xfrm rot="20290210">
            <a:off x="77859" y="178974"/>
            <a:ext cx="3021737" cy="1544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9037" y="3454284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</a:t>
            </a:r>
            <a:r>
              <a:rPr lang="ru-RU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лях </a:t>
            </a:r>
            <a:r>
              <a:rPr lang="ru-RU" sz="28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горіха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8641587">
            <a:off x="1010949" y="587100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9472281">
            <a:off x="2276326" y="4727266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862346">
            <a:off x="10008456" y="573862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Куртизанка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30340">
            <a:off x="6497202" y="3855261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Роксана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1234919">
            <a:off x="3848668" y="3894490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Олександер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780634">
            <a:off x="8371386" y="444110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Птоломей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974821" y="5312955"/>
            <a:ext cx="321883" cy="294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19518" y="4337846"/>
            <a:ext cx="513093" cy="294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66561" y="4021384"/>
            <a:ext cx="635271" cy="259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72356" y="4110497"/>
            <a:ext cx="606252" cy="191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84222" y="5034673"/>
            <a:ext cx="424983" cy="370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2"/>
          </p:cNvCxnSpPr>
          <p:nvPr/>
        </p:nvCxnSpPr>
        <p:spPr>
          <a:xfrm flipH="1">
            <a:off x="1681365" y="4481097"/>
            <a:ext cx="3204004" cy="1720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959458" y="4377632"/>
            <a:ext cx="6183824" cy="22171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7123" y="124791"/>
            <a:ext cx="866584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9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Якби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золотистий горіх міг змінювати колір, то яким би він став,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9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переходив з рук в руки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 Орієнтовні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кольори: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Червоний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могутність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Пурпуровий – шалене кохання, полум’яну пристрасть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Жовтий – зрада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Чорний – загибель, трагічний кінець, колір влади і сили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Білий – невинність і чистота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Синій  - спокій, холод, депресія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Зелений – життя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</TotalTime>
  <Words>1550</Words>
  <Application>Microsoft Office PowerPoint</Application>
  <PresentationFormat>Широкоэкранный</PresentationFormat>
  <Paragraphs>266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2018-12-01T10:03:31Z</dcterms:created>
  <dcterms:modified xsi:type="dcterms:W3CDTF">2019-02-10T16:54:06Z</dcterms:modified>
</cp:coreProperties>
</file>