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77" r:id="rId13"/>
    <p:sldId id="275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5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3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1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6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9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7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9/3/2023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2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39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aulpage.org/koolitus/ethics1994.html#3" TargetMode="External"/><Relationship Id="rId2" Type="http://schemas.openxmlformats.org/officeDocument/2006/relationships/hyperlink" Target="http://raulpage.org/koolitus/ethics1994.html#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AE574-CBB6-363B-2932-FC923CC92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87549"/>
            <a:ext cx="6105525" cy="3422414"/>
          </a:xfrm>
        </p:spPr>
        <p:txBody>
          <a:bodyPr>
            <a:normAutofit/>
          </a:bodyPr>
          <a:lstStyle/>
          <a:p>
            <a:pPr algn="l"/>
            <a:r>
              <a:rPr lang="uk-UA" sz="4400" dirty="0">
                <a:solidFill>
                  <a:srgbClr val="FFFFFF"/>
                </a:solidFill>
              </a:rPr>
              <a:t>Навчальна дисципліна «Деонтологія»</a:t>
            </a:r>
            <a:br>
              <a:rPr lang="uk-UA" sz="4400" dirty="0">
                <a:solidFill>
                  <a:srgbClr val="FFFFFF"/>
                </a:solidFill>
              </a:rPr>
            </a:br>
            <a:r>
              <a:rPr lang="uk-UA" sz="4400" dirty="0">
                <a:solidFill>
                  <a:srgbClr val="FFFFFF"/>
                </a:solidFill>
              </a:rPr>
              <a:t>Лекція: Кодекси етики соціальної роботи</a:t>
            </a:r>
            <a:endParaRPr lang="ru-UA" sz="4400" dirty="0">
              <a:solidFill>
                <a:srgbClr val="FFFFFF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288DC67-1831-436B-580B-B4F209514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uk-UA" sz="16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Іванова Ірина Борисівна, кандидат педагогічних наук, доцент</a:t>
            </a:r>
            <a:endParaRPr lang="ru-UA" sz="16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ct smoke background">
            <a:extLst>
              <a:ext uri="{FF2B5EF4-FFF2-40B4-BE49-F238E27FC236}">
                <a16:creationId xmlns:a16="http://schemas.microsoft.com/office/drawing/2014/main" id="{5EAA2098-A863-C94B-3544-53F7484B04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22903" r="29745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60BFD-8C6D-D80E-6944-48D7C551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13" y="523702"/>
            <a:ext cx="11296995" cy="5818909"/>
          </a:xfrm>
        </p:spPr>
        <p:txBody>
          <a:bodyPr>
            <a:normAutofit fontScale="55000" lnSpcReduction="20000"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UA" sz="2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UA" sz="29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UA" sz="29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етичної</a:t>
            </a:r>
            <a:r>
              <a:rPr lang="ru-UA" sz="29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endParaRPr lang="ru-UA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Прагніть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клієнтську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систему, а також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необхідну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Підтримуйте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просувайте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методологію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утримуючись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шкодить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функціонуванню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Заохочуйте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перевірці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покращують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інтерпрету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потреби.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інтерпрету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основу та природу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групових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інтерпрету</a:t>
            </a:r>
            <a:r>
              <a:rPr lang="uk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Уточніть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зроблені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індивідуальній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представник</a:t>
            </a:r>
            <a:r>
              <a:rPr lang="uk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агентства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UA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2934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4BF3AA8-9493-94AF-3CB7-9FB912542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75" y="390698"/>
            <a:ext cx="11296996" cy="6076604"/>
          </a:xfrm>
        </p:spPr>
        <p:txBody>
          <a:bodyPr>
            <a:normAutofit fontScale="77500" lnSpcReduction="20000"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uk-UA" sz="19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UA" sz="1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UA" sz="19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9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9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UA" sz="19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9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endParaRPr lang="ru-UA" sz="19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ідентифікованими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в межах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Підтримуйте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довірчі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також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інформується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Жодна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розголошується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інформованої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згоди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нести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опинитися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серйозною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небезпекою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доступ 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поважати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У межах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агентства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однаков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бажанням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допомагати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таких умов,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проінформовані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свободу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Допоможіть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максимального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допомозі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бажань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403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28A16E-D614-C7B8-D76B-8B4AC5098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53" y="590204"/>
            <a:ext cx="11064239" cy="5735781"/>
          </a:xfrm>
        </p:spPr>
        <p:txBody>
          <a:bodyPr>
            <a:normAutofit fontScale="85000" lnSpcReduction="10000"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агентств та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IFSW.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агентства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сприяючи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процедур і практики з метою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найкращих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практики.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іть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кінцеву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клієнтом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ініціюючи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бажані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процедур і практики через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агентства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канали.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досягнуті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як канали були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вичерпані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ініціюйте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ширшої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абезпеч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підзвітність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клієнтом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громадою 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періодичного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перегляду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покласти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край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неетичній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практика прямо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суперечать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принципам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8225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B98CA7A-9000-8A23-8B85-41A929888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51" y="465513"/>
            <a:ext cx="11230493" cy="5877098"/>
          </a:xfrm>
        </p:spPr>
        <p:txBody>
          <a:bodyPr/>
          <a:lstStyle/>
          <a:p>
            <a:pPr marL="22860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изнайте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розширюючи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всю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покращить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розбіжності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думках і практиках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професіоналів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висловлюючи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критику через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Пропагуйте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діліться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фахівцями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волонтерами з метою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оводьте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межами про будь-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Захища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несправедливих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80018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00B405E-7512-A7A1-F3AF-E04188C3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532015"/>
            <a:ext cx="11147366" cy="5785658"/>
          </a:xfrm>
        </p:spPr>
        <p:txBody>
          <a:bodyPr/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Підтриму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сприя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роз’ясненню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Дотримуйтеся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практики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Захища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несправедливої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​​критики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практики.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конструктивну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критику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практики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Заохочуйте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0233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BD28D39-E3EF-6B38-D0DE-A484B3A41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>
            <a:normAutofit fontScale="92500"/>
          </a:bodyPr>
          <a:lstStyle/>
          <a:p>
            <a:pPr marL="228600" indent="0" algn="ctr">
              <a:buNone/>
            </a:pP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ЕТИЧНИЙ КОДЕКС  </a:t>
            </a:r>
            <a:r>
              <a:rPr lang="ru-UA" sz="18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спеціалістів</a:t>
            </a:r>
            <a:r>
              <a:rPr lang="ru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br>
              <a:rPr lang="ru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i="1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документ,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націлює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сферах  з метою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потреб.   В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Етичному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кодексі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для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принциповими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орієнтирами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з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У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шляхи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  та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адекватного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В  основу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Етичного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кодексу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покладений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вітчизняний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і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й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на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(IFSW) у м.  Коломбо (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Шрі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-Ланка) 6 - 8 липня  1994  р. </a:t>
            </a:r>
            <a:b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кодекс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підґрунтям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етичного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(основа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UA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49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6455608-52E8-8E52-3F94-ADC5DDDB6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</p:spPr>
        <p:txBody>
          <a:bodyPr>
            <a:normAutofit/>
          </a:bodyPr>
          <a:lstStyle/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uk-UA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до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uk-UA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Толерантність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у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проблем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uk-UA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норм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3834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CD4C4C-7A21-E242-2679-6AD7D6F5D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956"/>
            <a:ext cx="10515600" cy="5487007"/>
          </a:xfrm>
        </p:spPr>
        <p:txBody>
          <a:bodyPr>
            <a:normAutofit fontScale="70000" lnSpcReduction="20000"/>
          </a:bodyPr>
          <a:lstStyle/>
          <a:p>
            <a:pPr marL="22860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етичної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800" b="1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23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Етична</a:t>
            </a:r>
            <a:r>
              <a:rPr lang="ru-UA" sz="23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3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UA" sz="23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3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UA" sz="23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3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endParaRPr lang="ru-UA" sz="23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Етичного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кодексу,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до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норм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залучаючи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волонтерів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добровільних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помічників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них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Бути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відповідальним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за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у рамках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кодексу.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і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з'ясовувати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характер   та   причини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групових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проблем,  проблем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статус   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соціально-педагогічної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та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методик,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покращання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людей,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над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власними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Роз'яснювати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соціально-педагогічної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30138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0DEF9D-F604-AFE2-C577-F340EC830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7076"/>
            <a:ext cx="10515600" cy="5669887"/>
          </a:xfrm>
        </p:spPr>
        <p:txBody>
          <a:bodyPr>
            <a:normAutofit fontScale="77500" lnSpcReduction="20000"/>
          </a:bodyPr>
          <a:lstStyle/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21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100" i="1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21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21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Етична</a:t>
            </a:r>
            <a:r>
              <a:rPr lang="ru-UA" sz="21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21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UA" sz="21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1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UA" sz="21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1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endParaRPr lang="ru-UA" sz="21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погляди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практичного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висловлювати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критичні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зауваження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лаконічно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коректно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Піддавати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конструктивному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та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засади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систематично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поглядами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фахівцями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волонтерами з  метою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практики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та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збагачення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інтелектуальних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легалізованих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об'єднань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та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асоціацій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чинного </a:t>
            </a:r>
            <a:b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Відстоювати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честь і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упередженої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критики на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адресу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Звертати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на будь-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Кодексу. 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93480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DDC9CC2-BAA8-9101-59C6-21991EAA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142"/>
            <a:ext cx="10515600" cy="5744094"/>
          </a:xfrm>
        </p:spPr>
        <p:txBody>
          <a:bodyPr>
            <a:normAutofit/>
          </a:bodyPr>
          <a:lstStyle/>
          <a:p>
            <a:pPr marL="22860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Етична</a:t>
            </a:r>
            <a:r>
              <a:rPr lang="ru-UA" sz="16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UA" sz="16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UA" sz="16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endParaRPr lang="ru-UA" sz="1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Поважати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гідності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прав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внеску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Прагнути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кожного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з'ясовувати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виникла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пропонувати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оптимальні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є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першою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Допомагати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рівною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Заохочувати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яка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довірі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співчутті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збереженні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поважати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наміри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прийняте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зобов'язані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повідомити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залишивши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ними право на свободу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2455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908118C-3C2C-E8D3-0246-B518F6292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207"/>
            <a:ext cx="10515600" cy="5453756"/>
          </a:xfrm>
        </p:spPr>
        <p:txBody>
          <a:bodyPr/>
          <a:lstStyle/>
          <a:p>
            <a:pPr marL="228600" indent="0" algn="just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228600" indent="0" algn="just">
              <a:buNone/>
            </a:pP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 algn="just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 algn="just">
              <a:buNone/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Деонтологічні основи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 роботи відображені в документі «Етика соціальної роботи: принципи і стандарти», який прийнято у липні 1994 року в Коломбо (Шрі-Ланка) на загальних зборах Міжнародної федерації соціальних працівників. Документ складається з двох частин: </a:t>
            </a:r>
          </a:p>
          <a:p>
            <a:pPr marL="228600" indent="0" algn="just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«Міжнародна декларація етичних принципів соціальної роботи» </a:t>
            </a:r>
          </a:p>
          <a:p>
            <a:pPr marL="228600" indent="0" algn="just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«Міжнародні етичні стандарти соціальних працівників».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45614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8561DD-7115-C889-8EB0-1117FE95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702"/>
            <a:ext cx="10515600" cy="5653261"/>
          </a:xfrm>
        </p:spPr>
        <p:txBody>
          <a:bodyPr/>
          <a:lstStyle/>
          <a:p>
            <a:pPr marL="22860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22860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b="1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Етична</a:t>
            </a:r>
            <a:r>
              <a:rPr lang="ru-UA" sz="16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UA" sz="16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UA" sz="16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взаємодіючих</a:t>
            </a:r>
            <a:r>
              <a:rPr lang="ru-UA" sz="1600" b="1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600" b="1" i="1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endParaRPr lang="ru-UA" sz="1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Співпрацювати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з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й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наміри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b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популяризувати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партнерські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громадськістю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про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і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періодичних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оглядів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та </a:t>
            </a:r>
            <a:b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надаються</a:t>
            </a:r>
            <a:r>
              <a:rPr lang="ru-UA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92518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DF9DFD-F424-4229-4D38-EDF7730EF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142"/>
            <a:ext cx="10515600" cy="5561821"/>
          </a:xfrm>
        </p:spPr>
        <p:txBody>
          <a:bodyPr/>
          <a:lstStyle/>
          <a:p>
            <a:pPr marL="228600" indent="0" algn="ctr"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Глобальна декларація етичних принципів соціальної роботи </a:t>
            </a:r>
          </a:p>
          <a:p>
            <a:pPr marL="228600" indent="0" algn="ctr"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Міжнародної федерації соціальних працівників (2014)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Визнання гідності людини своїм ставленням, словами та вчинками соціальні працівники визнають і поважають природжену, невід’ємну гідність та цінність усіх людей. 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Сприяння правам людини. 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Сприяння соціальній справедливості. 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3.1. Протистояння дискримінації та інституційному гнобленню.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3.2. Повага до різноманітності. 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3.3. Доступ до справедливих ресурсів. 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3.4. Протистояння несправедливій політиці та практиці. </a:t>
            </a:r>
          </a:p>
          <a:p>
            <a:pPr marL="2286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3.5. Розвиток солідарності. </a:t>
            </a:r>
            <a:endParaRPr lang="ru-UA" b="1" dirty="0"/>
          </a:p>
        </p:txBody>
      </p:sp>
    </p:spTree>
    <p:extLst>
      <p:ext uri="{BB962C8B-B14F-4D97-AF65-F5344CB8AC3E}">
        <p14:creationId xmlns:p14="http://schemas.microsoft.com/office/powerpoint/2010/main" val="211463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F0097F-F9FB-252A-4F9F-1DA3AB31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015"/>
            <a:ext cx="10515600" cy="5644948"/>
          </a:xfrm>
        </p:spPr>
        <p:txBody>
          <a:bodyPr/>
          <a:lstStyle/>
          <a:p>
            <a:pPr marL="228600" indent="0">
              <a:buNone/>
            </a:pP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>
              <a:buNone/>
            </a:pP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Сприяння праву на самовизначення. </a:t>
            </a:r>
          </a:p>
          <a:p>
            <a:pPr marL="22860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Сприяння праву на участь.</a:t>
            </a:r>
          </a:p>
          <a:p>
            <a:pPr marL="22860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Повага конфіденційності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Ставлення до людей як до цілісних індивідів. </a:t>
            </a:r>
          </a:p>
          <a:p>
            <a:pPr marL="22860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Етичне використання технологій та соціальних медіа. 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Професійна доброчесність. </a:t>
            </a:r>
            <a:endParaRPr lang="ru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2200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AB78C4-527C-3929-33C8-884F80BF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4895"/>
            <a:ext cx="10515600" cy="5462068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Фон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аспектом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пропонуються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IFSW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дебатам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рефлексіям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асоціаціях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-членах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постачальників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-членах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організації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IFSW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яка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UA" sz="180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та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UA" sz="1800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етичних</a:t>
            </a:r>
            <a:r>
              <a:rPr lang="ru-UA" sz="180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UA" sz="1800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стандартів</a:t>
            </a:r>
            <a:r>
              <a:rPr lang="ru-UA" sz="180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для </a:t>
            </a:r>
            <a:r>
              <a:rPr lang="ru-UA" sz="1800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соціальних</a:t>
            </a:r>
            <a:r>
              <a:rPr lang="ru-UA" sz="180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UA" sz="1800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працівників</a:t>
            </a:r>
            <a:r>
              <a:rPr lang="ru-UA" sz="180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ru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U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процедуру, коли робота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дилеми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компонентами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безперервного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перегляду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0494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8E3C737-E537-DBFE-DFE9-51775F47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>
            <a:normAutofit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uk-UA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адаптувати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умов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надати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вказівки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вибору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етичних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UA" sz="18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</a:t>
            </a:r>
            <a:r>
              <a:rPr lang="ru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/проблем</a:t>
            </a:r>
            <a:r>
              <a:rPr lang="uk-UA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349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0A27B4-6052-6508-D3D8-372A690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/>
          </a:bodyPr>
          <a:lstStyle/>
          <a:p>
            <a:pPr marL="22860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служать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унікальну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 визначає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моральне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самореалізацію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посягає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права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добробут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дотримуються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використання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об’єктивн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групам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спільнотам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язанні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5063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24D0B9-7409-B73B-B64A-ED99F8DD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015"/>
            <a:ext cx="10515600" cy="5810596"/>
          </a:xfrm>
        </p:spPr>
        <p:txBody>
          <a:bodyPr>
            <a:normAutofit/>
          </a:bodyPr>
          <a:lstStyle/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Очікується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нададуть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найкращу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будь-кому,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шукає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несправедливої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​​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дискримінації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кольором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шкіри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класом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расою,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релігією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мовою,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переконаннями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сексуальною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орієнтацією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поважають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виражено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конвенціях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випливають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дотримуються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поважають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обґрунтовану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суперечить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вимозі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0983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25BFFD-9BA2-9E45-BEF9-B6D5D3512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5142"/>
            <a:ext cx="10515600" cy="5561821"/>
          </a:xfrm>
        </p:spPr>
        <p:txBody>
          <a:bodyPr>
            <a:normAutofit fontScale="85000" lnSpcReduction="10000"/>
          </a:bodyPr>
          <a:lstStyle/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Очікується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працюватимуть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працюючи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приділяючи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залучених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заохочують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вони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поінформовані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ймовірні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запропонованих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візьмуть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ними 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впливатимуть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Примус,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залучених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повинен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ретельної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претензій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конфліктуючих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мінімізувати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правового примусу.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робота 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несумісною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прямою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опосередкованою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підтримкою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сил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пригнічують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підлеглих 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тероризму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тортур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жорстоких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приймають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виправдані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дотримуються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приділяючи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декларації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IFSW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стандартам для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прийнятим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професійною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асоціацією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295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973FF5-B593-9FBE-8AD0-2AEED06B0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роблемні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лояльність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посеред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суперечливих</a:t>
            </a:r>
            <a:r>
              <a:rPr lang="ru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endParaRPr lang="ru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суперечливими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endParaRPr lang="ru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суперечливими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endParaRPr lang="ru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рештою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endParaRPr lang="ru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системами/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endParaRPr lang="ru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системою/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роботодавцем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endParaRPr lang="ru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професіоналів</a:t>
            </a:r>
            <a:endParaRPr lang="ru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0942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E46930-4CCA-8567-536E-7AB71457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/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 факт,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як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помічник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як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супервізор:</a:t>
            </a:r>
            <a:endParaRPr lang="ru-UA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в’язок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протилежними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аспектами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роз’яснення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чіткого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змішування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ясності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мотивах,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наслідках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к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очікується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відіграватимуть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у державному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уточнити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те,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є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прийнятною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бов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язок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легко вступить у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протиріччя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корисності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800"/>
              </a:spcAf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ц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проблема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впровадженням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сфер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74066697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DarkSeedLeftStep">
      <a:dk1>
        <a:srgbClr val="000000"/>
      </a:dk1>
      <a:lt1>
        <a:srgbClr val="FFFFFF"/>
      </a:lt1>
      <a:dk2>
        <a:srgbClr val="301B2D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725D7"/>
      </a:accent4>
      <a:accent5>
        <a:srgbClr val="2944E7"/>
      </a:accent5>
      <a:accent6>
        <a:srgbClr val="1781D5"/>
      </a:accent6>
      <a:hlink>
        <a:srgbClr val="433FBF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2470</Words>
  <Application>Microsoft Office PowerPoint</Application>
  <PresentationFormat>Широкий екран</PresentationFormat>
  <Paragraphs>143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30" baseType="lpstr">
      <vt:lpstr>Arial</vt:lpstr>
      <vt:lpstr>Avenir Next LT Pro</vt:lpstr>
      <vt:lpstr>Calibri</vt:lpstr>
      <vt:lpstr>Sabon Next LT</vt:lpstr>
      <vt:lpstr>Symbol</vt:lpstr>
      <vt:lpstr>Times New Roman</vt:lpstr>
      <vt:lpstr>Wingdings</vt:lpstr>
      <vt:lpstr>LuminousVTI</vt:lpstr>
      <vt:lpstr>Навчальна дисципліна «Деонтологія» Лекція: Кодекси етики соціальної роботи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 «Деонтологія» Лекція: Етика соціальної роботи</dc:title>
  <dc:creator>Irina Ivanova</dc:creator>
  <cp:lastModifiedBy>Irina Ivanova</cp:lastModifiedBy>
  <cp:revision>3</cp:revision>
  <dcterms:created xsi:type="dcterms:W3CDTF">2022-10-12T14:43:11Z</dcterms:created>
  <dcterms:modified xsi:type="dcterms:W3CDTF">2023-09-03T13:48:20Z</dcterms:modified>
</cp:coreProperties>
</file>