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70" r:id="rId5"/>
    <p:sldId id="257" r:id="rId6"/>
    <p:sldId id="259" r:id="rId7"/>
    <p:sldId id="260" r:id="rId8"/>
    <p:sldId id="261" r:id="rId9"/>
    <p:sldId id="262" r:id="rId10"/>
    <p:sldId id="263" r:id="rId11"/>
    <p:sldId id="264" r:id="rId12"/>
    <p:sldId id="265" r:id="rId13"/>
    <p:sldId id="266" r:id="rId14"/>
    <p:sldId id="271" r:id="rId15"/>
    <p:sldId id="267" r:id="rId16"/>
    <p:sldId id="268"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F5C129-8221-4EEB-B084-BF19BC7AF8E5}"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A0432EF8-602A-47D5-BE6A-B7E8842CEEF0}">
      <dgm:prSet/>
      <dgm:spPr/>
      <dgm:t>
        <a:bodyPr/>
        <a:lstStyle/>
        <a:p>
          <a:r>
            <a:rPr lang="uk-UA" b="0" i="0" baseline="0"/>
            <a:t>3.1. Поняття про систему національних рахунків</a:t>
          </a:r>
          <a:endParaRPr lang="en-US"/>
        </a:p>
      </dgm:t>
    </dgm:pt>
    <dgm:pt modelId="{B5D862F3-571B-49F0-8049-B05DD1C15E60}" type="parTrans" cxnId="{83936FD3-FA5C-498E-B041-B31E8183319C}">
      <dgm:prSet/>
      <dgm:spPr/>
      <dgm:t>
        <a:bodyPr/>
        <a:lstStyle/>
        <a:p>
          <a:endParaRPr lang="en-US"/>
        </a:p>
      </dgm:t>
    </dgm:pt>
    <dgm:pt modelId="{A78E373E-FC10-400E-8EAC-7FEAF8F1165A}" type="sibTrans" cxnId="{83936FD3-FA5C-498E-B041-B31E8183319C}">
      <dgm:prSet/>
      <dgm:spPr/>
      <dgm:t>
        <a:bodyPr/>
        <a:lstStyle/>
        <a:p>
          <a:endParaRPr lang="en-US"/>
        </a:p>
      </dgm:t>
    </dgm:pt>
    <dgm:pt modelId="{102A7A2B-C1CA-442E-9B54-8BD083EFE16A}">
      <dgm:prSet/>
      <dgm:spPr/>
      <dgm:t>
        <a:bodyPr/>
        <a:lstStyle/>
        <a:p>
          <a:r>
            <a:rPr lang="uk-UA" b="0" i="0" baseline="0"/>
            <a:t>3.2. Система основних рахунків </a:t>
          </a:r>
          <a:endParaRPr lang="en-US"/>
        </a:p>
      </dgm:t>
    </dgm:pt>
    <dgm:pt modelId="{0A94210B-008C-4A61-9A07-7137F7E382C0}" type="parTrans" cxnId="{6BBC6A12-93F8-4943-B2ED-3803FEA1DF04}">
      <dgm:prSet/>
      <dgm:spPr/>
      <dgm:t>
        <a:bodyPr/>
        <a:lstStyle/>
        <a:p>
          <a:endParaRPr lang="en-US"/>
        </a:p>
      </dgm:t>
    </dgm:pt>
    <dgm:pt modelId="{7395A4B1-4D95-4B04-8E01-99F2D5DDD149}" type="sibTrans" cxnId="{6BBC6A12-93F8-4943-B2ED-3803FEA1DF04}">
      <dgm:prSet/>
      <dgm:spPr/>
      <dgm:t>
        <a:bodyPr/>
        <a:lstStyle/>
        <a:p>
          <a:endParaRPr lang="en-US"/>
        </a:p>
      </dgm:t>
    </dgm:pt>
    <dgm:pt modelId="{E7E1F9AF-D99B-48C5-A3EA-41AFA0F08817}">
      <dgm:prSet/>
      <dgm:spPr/>
      <dgm:t>
        <a:bodyPr/>
        <a:lstStyle/>
        <a:p>
          <a:r>
            <a:rPr lang="uk-UA" b="0" i="0" baseline="0"/>
            <a:t>3.3. Рахунок товарів і послуг </a:t>
          </a:r>
          <a:endParaRPr lang="en-US"/>
        </a:p>
      </dgm:t>
    </dgm:pt>
    <dgm:pt modelId="{9A27642F-5238-4276-A238-68340464FB00}" type="parTrans" cxnId="{D41CDCF8-8D8F-4A77-816F-49BF46780AE3}">
      <dgm:prSet/>
      <dgm:spPr/>
      <dgm:t>
        <a:bodyPr/>
        <a:lstStyle/>
        <a:p>
          <a:endParaRPr lang="en-US"/>
        </a:p>
      </dgm:t>
    </dgm:pt>
    <dgm:pt modelId="{4EFD26CC-B286-4F6E-ADC3-DFDB1E9E6EB9}" type="sibTrans" cxnId="{D41CDCF8-8D8F-4A77-816F-49BF46780AE3}">
      <dgm:prSet/>
      <dgm:spPr/>
      <dgm:t>
        <a:bodyPr/>
        <a:lstStyle/>
        <a:p>
          <a:endParaRPr lang="en-US"/>
        </a:p>
      </dgm:t>
    </dgm:pt>
    <dgm:pt modelId="{09FBD5E5-9CB8-4E66-B900-3B7CFBD8BE21}">
      <dgm:prSet/>
      <dgm:spPr/>
      <dgm:t>
        <a:bodyPr/>
        <a:lstStyle/>
        <a:p>
          <a:r>
            <a:rPr lang="uk-UA" b="0" i="0" baseline="0"/>
            <a:t>3.4. Рахунок виробництва </a:t>
          </a:r>
          <a:endParaRPr lang="en-US"/>
        </a:p>
      </dgm:t>
    </dgm:pt>
    <dgm:pt modelId="{A533AA2C-3E72-406B-8DDE-D4C32070FFEF}" type="parTrans" cxnId="{2C26B44F-37CA-48D5-911E-20361902A4D2}">
      <dgm:prSet/>
      <dgm:spPr/>
      <dgm:t>
        <a:bodyPr/>
        <a:lstStyle/>
        <a:p>
          <a:endParaRPr lang="en-US"/>
        </a:p>
      </dgm:t>
    </dgm:pt>
    <dgm:pt modelId="{03E662CC-E893-4AB3-A460-B1C29058FE2F}" type="sibTrans" cxnId="{2C26B44F-37CA-48D5-911E-20361902A4D2}">
      <dgm:prSet/>
      <dgm:spPr/>
      <dgm:t>
        <a:bodyPr/>
        <a:lstStyle/>
        <a:p>
          <a:endParaRPr lang="en-US"/>
        </a:p>
      </dgm:t>
    </dgm:pt>
    <dgm:pt modelId="{0687075C-D5EC-41AC-834E-C3C51083EB13}">
      <dgm:prSet/>
      <dgm:spPr/>
      <dgm:t>
        <a:bodyPr/>
        <a:lstStyle/>
        <a:p>
          <a:r>
            <a:rPr lang="uk-UA" b="0" i="0" baseline="0"/>
            <a:t>3.5. Рахунок утворення доходів </a:t>
          </a:r>
          <a:endParaRPr lang="en-US"/>
        </a:p>
      </dgm:t>
    </dgm:pt>
    <dgm:pt modelId="{406ACE3C-4AA7-4316-94C3-79537E76EF16}" type="parTrans" cxnId="{0BBAC325-82D2-4A08-9A29-E68D7AEBD8EF}">
      <dgm:prSet/>
      <dgm:spPr/>
      <dgm:t>
        <a:bodyPr/>
        <a:lstStyle/>
        <a:p>
          <a:endParaRPr lang="en-US"/>
        </a:p>
      </dgm:t>
    </dgm:pt>
    <dgm:pt modelId="{F697390C-3775-422A-B61C-786F40FFE4A4}" type="sibTrans" cxnId="{0BBAC325-82D2-4A08-9A29-E68D7AEBD8EF}">
      <dgm:prSet/>
      <dgm:spPr/>
      <dgm:t>
        <a:bodyPr/>
        <a:lstStyle/>
        <a:p>
          <a:endParaRPr lang="en-US"/>
        </a:p>
      </dgm:t>
    </dgm:pt>
    <dgm:pt modelId="{F87BB419-0751-4FDF-9045-26ECFFC86EB8}">
      <dgm:prSet/>
      <dgm:spPr/>
      <dgm:t>
        <a:bodyPr/>
        <a:lstStyle/>
        <a:p>
          <a:r>
            <a:rPr lang="uk-UA" b="0" i="0" baseline="0"/>
            <a:t>3.6. Рахунок розподілу первинних доходів </a:t>
          </a:r>
          <a:endParaRPr lang="en-US"/>
        </a:p>
      </dgm:t>
    </dgm:pt>
    <dgm:pt modelId="{B91E508D-DC7E-4E5F-A7AF-C1BB66DF8C31}" type="parTrans" cxnId="{EBC22715-5CB3-45D1-9BC9-617C31420C5E}">
      <dgm:prSet/>
      <dgm:spPr/>
      <dgm:t>
        <a:bodyPr/>
        <a:lstStyle/>
        <a:p>
          <a:endParaRPr lang="en-US"/>
        </a:p>
      </dgm:t>
    </dgm:pt>
    <dgm:pt modelId="{879F616E-1B4F-49F9-8049-ED4B4FF43B73}" type="sibTrans" cxnId="{EBC22715-5CB3-45D1-9BC9-617C31420C5E}">
      <dgm:prSet/>
      <dgm:spPr/>
      <dgm:t>
        <a:bodyPr/>
        <a:lstStyle/>
        <a:p>
          <a:endParaRPr lang="en-US"/>
        </a:p>
      </dgm:t>
    </dgm:pt>
    <dgm:pt modelId="{95DA095D-0D27-409A-ADE5-ECAA5015F905}">
      <dgm:prSet/>
      <dgm:spPr/>
      <dgm:t>
        <a:bodyPr/>
        <a:lstStyle/>
        <a:p>
          <a:r>
            <a:rPr lang="uk-UA" b="0" i="0" baseline="0"/>
            <a:t>3.7. Рахунок вторинного розподілу доходів </a:t>
          </a:r>
          <a:endParaRPr lang="en-US"/>
        </a:p>
      </dgm:t>
    </dgm:pt>
    <dgm:pt modelId="{C0F57612-BCBB-40D3-A6A2-A29E0562A6C0}" type="parTrans" cxnId="{92A81533-70E6-4A90-BBDD-3F5F1F6B7110}">
      <dgm:prSet/>
      <dgm:spPr/>
      <dgm:t>
        <a:bodyPr/>
        <a:lstStyle/>
        <a:p>
          <a:endParaRPr lang="en-US"/>
        </a:p>
      </dgm:t>
    </dgm:pt>
    <dgm:pt modelId="{DDE3E397-E17C-4104-86F5-D34C43F85C0D}" type="sibTrans" cxnId="{92A81533-70E6-4A90-BBDD-3F5F1F6B7110}">
      <dgm:prSet/>
      <dgm:spPr/>
      <dgm:t>
        <a:bodyPr/>
        <a:lstStyle/>
        <a:p>
          <a:endParaRPr lang="en-US"/>
        </a:p>
      </dgm:t>
    </dgm:pt>
    <dgm:pt modelId="{BF40C7F3-C775-4FF2-98AE-312EE2F7CCC6}">
      <dgm:prSet/>
      <dgm:spPr/>
      <dgm:t>
        <a:bodyPr/>
        <a:lstStyle/>
        <a:p>
          <a:r>
            <a:rPr lang="uk-UA" b="0" i="0" baseline="0"/>
            <a:t>3.8. Рахунки нагромадження</a:t>
          </a:r>
          <a:endParaRPr lang="en-US"/>
        </a:p>
      </dgm:t>
    </dgm:pt>
    <dgm:pt modelId="{ACCC7040-501E-47C2-B8E0-1A3D2CB8190D}" type="parTrans" cxnId="{140DDFDE-BFC8-4DF8-BC95-495D3B709C05}">
      <dgm:prSet/>
      <dgm:spPr/>
      <dgm:t>
        <a:bodyPr/>
        <a:lstStyle/>
        <a:p>
          <a:endParaRPr lang="en-US"/>
        </a:p>
      </dgm:t>
    </dgm:pt>
    <dgm:pt modelId="{A7E4CAB3-C25A-4ADF-8B84-8CC3DEDF92D1}" type="sibTrans" cxnId="{140DDFDE-BFC8-4DF8-BC95-495D3B709C05}">
      <dgm:prSet/>
      <dgm:spPr/>
      <dgm:t>
        <a:bodyPr/>
        <a:lstStyle/>
        <a:p>
          <a:endParaRPr lang="en-US"/>
        </a:p>
      </dgm:t>
    </dgm:pt>
    <dgm:pt modelId="{E7A7EC91-0012-49E4-8266-773A015216A9}" type="pres">
      <dgm:prSet presAssocID="{79F5C129-8221-4EEB-B084-BF19BC7AF8E5}" presName="linear" presStyleCnt="0">
        <dgm:presLayoutVars>
          <dgm:animLvl val="lvl"/>
          <dgm:resizeHandles val="exact"/>
        </dgm:presLayoutVars>
      </dgm:prSet>
      <dgm:spPr/>
    </dgm:pt>
    <dgm:pt modelId="{8ACAEDA4-13BE-4C9D-A2FC-E9B54AA10EEF}" type="pres">
      <dgm:prSet presAssocID="{A0432EF8-602A-47D5-BE6A-B7E8842CEEF0}" presName="parentText" presStyleLbl="node1" presStyleIdx="0" presStyleCnt="8">
        <dgm:presLayoutVars>
          <dgm:chMax val="0"/>
          <dgm:bulletEnabled val="1"/>
        </dgm:presLayoutVars>
      </dgm:prSet>
      <dgm:spPr/>
    </dgm:pt>
    <dgm:pt modelId="{EEB6F101-028F-4AA0-A2BD-C13754138932}" type="pres">
      <dgm:prSet presAssocID="{A78E373E-FC10-400E-8EAC-7FEAF8F1165A}" presName="spacer" presStyleCnt="0"/>
      <dgm:spPr/>
    </dgm:pt>
    <dgm:pt modelId="{B22C348F-6A7D-4CB8-B24A-1C63175EE8DC}" type="pres">
      <dgm:prSet presAssocID="{102A7A2B-C1CA-442E-9B54-8BD083EFE16A}" presName="parentText" presStyleLbl="node1" presStyleIdx="1" presStyleCnt="8">
        <dgm:presLayoutVars>
          <dgm:chMax val="0"/>
          <dgm:bulletEnabled val="1"/>
        </dgm:presLayoutVars>
      </dgm:prSet>
      <dgm:spPr/>
    </dgm:pt>
    <dgm:pt modelId="{467F3A3B-C546-4636-80A4-34204844BD93}" type="pres">
      <dgm:prSet presAssocID="{7395A4B1-4D95-4B04-8E01-99F2D5DDD149}" presName="spacer" presStyleCnt="0"/>
      <dgm:spPr/>
    </dgm:pt>
    <dgm:pt modelId="{C8D7887C-9ED7-4F6A-BD49-8FE209C83B59}" type="pres">
      <dgm:prSet presAssocID="{E7E1F9AF-D99B-48C5-A3EA-41AFA0F08817}" presName="parentText" presStyleLbl="node1" presStyleIdx="2" presStyleCnt="8">
        <dgm:presLayoutVars>
          <dgm:chMax val="0"/>
          <dgm:bulletEnabled val="1"/>
        </dgm:presLayoutVars>
      </dgm:prSet>
      <dgm:spPr/>
    </dgm:pt>
    <dgm:pt modelId="{23231311-1AE5-4968-A584-9FDB6B6666F1}" type="pres">
      <dgm:prSet presAssocID="{4EFD26CC-B286-4F6E-ADC3-DFDB1E9E6EB9}" presName="spacer" presStyleCnt="0"/>
      <dgm:spPr/>
    </dgm:pt>
    <dgm:pt modelId="{35C829A4-28FE-41A1-A23E-DBA9CD07BDF9}" type="pres">
      <dgm:prSet presAssocID="{09FBD5E5-9CB8-4E66-B900-3B7CFBD8BE21}" presName="parentText" presStyleLbl="node1" presStyleIdx="3" presStyleCnt="8">
        <dgm:presLayoutVars>
          <dgm:chMax val="0"/>
          <dgm:bulletEnabled val="1"/>
        </dgm:presLayoutVars>
      </dgm:prSet>
      <dgm:spPr/>
    </dgm:pt>
    <dgm:pt modelId="{34D67CA2-F17F-4B80-AEA0-FC5A85559FE9}" type="pres">
      <dgm:prSet presAssocID="{03E662CC-E893-4AB3-A460-B1C29058FE2F}" presName="spacer" presStyleCnt="0"/>
      <dgm:spPr/>
    </dgm:pt>
    <dgm:pt modelId="{EAE03BC5-1E7C-4FA4-9F35-DB62FF87DA32}" type="pres">
      <dgm:prSet presAssocID="{0687075C-D5EC-41AC-834E-C3C51083EB13}" presName="parentText" presStyleLbl="node1" presStyleIdx="4" presStyleCnt="8">
        <dgm:presLayoutVars>
          <dgm:chMax val="0"/>
          <dgm:bulletEnabled val="1"/>
        </dgm:presLayoutVars>
      </dgm:prSet>
      <dgm:spPr/>
    </dgm:pt>
    <dgm:pt modelId="{3A349ED5-8637-4ED9-9690-152544E06AC7}" type="pres">
      <dgm:prSet presAssocID="{F697390C-3775-422A-B61C-786F40FFE4A4}" presName="spacer" presStyleCnt="0"/>
      <dgm:spPr/>
    </dgm:pt>
    <dgm:pt modelId="{4283BD78-FCD6-49C4-AD7C-042B3284FF45}" type="pres">
      <dgm:prSet presAssocID="{F87BB419-0751-4FDF-9045-26ECFFC86EB8}" presName="parentText" presStyleLbl="node1" presStyleIdx="5" presStyleCnt="8">
        <dgm:presLayoutVars>
          <dgm:chMax val="0"/>
          <dgm:bulletEnabled val="1"/>
        </dgm:presLayoutVars>
      </dgm:prSet>
      <dgm:spPr/>
    </dgm:pt>
    <dgm:pt modelId="{180AB74B-63FC-4C40-BDC4-340488CFC703}" type="pres">
      <dgm:prSet presAssocID="{879F616E-1B4F-49F9-8049-ED4B4FF43B73}" presName="spacer" presStyleCnt="0"/>
      <dgm:spPr/>
    </dgm:pt>
    <dgm:pt modelId="{29D229A4-CBEE-4AB8-96F8-D879C402DFF8}" type="pres">
      <dgm:prSet presAssocID="{95DA095D-0D27-409A-ADE5-ECAA5015F905}" presName="parentText" presStyleLbl="node1" presStyleIdx="6" presStyleCnt="8">
        <dgm:presLayoutVars>
          <dgm:chMax val="0"/>
          <dgm:bulletEnabled val="1"/>
        </dgm:presLayoutVars>
      </dgm:prSet>
      <dgm:spPr/>
    </dgm:pt>
    <dgm:pt modelId="{A5546EDC-F2CA-45A6-A31D-688BF7F0B098}" type="pres">
      <dgm:prSet presAssocID="{DDE3E397-E17C-4104-86F5-D34C43F85C0D}" presName="spacer" presStyleCnt="0"/>
      <dgm:spPr/>
    </dgm:pt>
    <dgm:pt modelId="{125F1B51-D948-41E7-B52E-82BD813C6592}" type="pres">
      <dgm:prSet presAssocID="{BF40C7F3-C775-4FF2-98AE-312EE2F7CCC6}" presName="parentText" presStyleLbl="node1" presStyleIdx="7" presStyleCnt="8">
        <dgm:presLayoutVars>
          <dgm:chMax val="0"/>
          <dgm:bulletEnabled val="1"/>
        </dgm:presLayoutVars>
      </dgm:prSet>
      <dgm:spPr/>
    </dgm:pt>
  </dgm:ptLst>
  <dgm:cxnLst>
    <dgm:cxn modelId="{6BBC6A12-93F8-4943-B2ED-3803FEA1DF04}" srcId="{79F5C129-8221-4EEB-B084-BF19BC7AF8E5}" destId="{102A7A2B-C1CA-442E-9B54-8BD083EFE16A}" srcOrd="1" destOrd="0" parTransId="{0A94210B-008C-4A61-9A07-7137F7E382C0}" sibTransId="{7395A4B1-4D95-4B04-8E01-99F2D5DDD149}"/>
    <dgm:cxn modelId="{EBC22715-5CB3-45D1-9BC9-617C31420C5E}" srcId="{79F5C129-8221-4EEB-B084-BF19BC7AF8E5}" destId="{F87BB419-0751-4FDF-9045-26ECFFC86EB8}" srcOrd="5" destOrd="0" parTransId="{B91E508D-DC7E-4E5F-A7AF-C1BB66DF8C31}" sibTransId="{879F616E-1B4F-49F9-8049-ED4B4FF43B73}"/>
    <dgm:cxn modelId="{0BBAC325-82D2-4A08-9A29-E68D7AEBD8EF}" srcId="{79F5C129-8221-4EEB-B084-BF19BC7AF8E5}" destId="{0687075C-D5EC-41AC-834E-C3C51083EB13}" srcOrd="4" destOrd="0" parTransId="{406ACE3C-4AA7-4316-94C3-79537E76EF16}" sibTransId="{F697390C-3775-422A-B61C-786F40FFE4A4}"/>
    <dgm:cxn modelId="{92A81533-70E6-4A90-BBDD-3F5F1F6B7110}" srcId="{79F5C129-8221-4EEB-B084-BF19BC7AF8E5}" destId="{95DA095D-0D27-409A-ADE5-ECAA5015F905}" srcOrd="6" destOrd="0" parTransId="{C0F57612-BCBB-40D3-A6A2-A29E0562A6C0}" sibTransId="{DDE3E397-E17C-4104-86F5-D34C43F85C0D}"/>
    <dgm:cxn modelId="{974B5A4B-583C-4927-8D88-FA1A38A69177}" type="presOf" srcId="{79F5C129-8221-4EEB-B084-BF19BC7AF8E5}" destId="{E7A7EC91-0012-49E4-8266-773A015216A9}" srcOrd="0" destOrd="0" presId="urn:microsoft.com/office/officeart/2005/8/layout/vList2"/>
    <dgm:cxn modelId="{2C26B44F-37CA-48D5-911E-20361902A4D2}" srcId="{79F5C129-8221-4EEB-B084-BF19BC7AF8E5}" destId="{09FBD5E5-9CB8-4E66-B900-3B7CFBD8BE21}" srcOrd="3" destOrd="0" parTransId="{A533AA2C-3E72-406B-8DDE-D4C32070FFEF}" sibTransId="{03E662CC-E893-4AB3-A460-B1C29058FE2F}"/>
    <dgm:cxn modelId="{929FE780-DA6F-4FBA-80F3-A41FA37027C9}" type="presOf" srcId="{A0432EF8-602A-47D5-BE6A-B7E8842CEEF0}" destId="{8ACAEDA4-13BE-4C9D-A2FC-E9B54AA10EEF}" srcOrd="0" destOrd="0" presId="urn:microsoft.com/office/officeart/2005/8/layout/vList2"/>
    <dgm:cxn modelId="{3F5E1597-0D46-4CD6-B391-CB8EDA6AAFE9}" type="presOf" srcId="{F87BB419-0751-4FDF-9045-26ECFFC86EB8}" destId="{4283BD78-FCD6-49C4-AD7C-042B3284FF45}" srcOrd="0" destOrd="0" presId="urn:microsoft.com/office/officeart/2005/8/layout/vList2"/>
    <dgm:cxn modelId="{9ED52098-E753-4540-9550-3596AE42A70C}" type="presOf" srcId="{09FBD5E5-9CB8-4E66-B900-3B7CFBD8BE21}" destId="{35C829A4-28FE-41A1-A23E-DBA9CD07BDF9}" srcOrd="0" destOrd="0" presId="urn:microsoft.com/office/officeart/2005/8/layout/vList2"/>
    <dgm:cxn modelId="{FE436798-A1C5-4F81-9DAA-0B30F3257764}" type="presOf" srcId="{0687075C-D5EC-41AC-834E-C3C51083EB13}" destId="{EAE03BC5-1E7C-4FA4-9F35-DB62FF87DA32}" srcOrd="0" destOrd="0" presId="urn:microsoft.com/office/officeart/2005/8/layout/vList2"/>
    <dgm:cxn modelId="{291594A3-70BD-490D-811D-D00C5FC75A55}" type="presOf" srcId="{95DA095D-0D27-409A-ADE5-ECAA5015F905}" destId="{29D229A4-CBEE-4AB8-96F8-D879C402DFF8}" srcOrd="0" destOrd="0" presId="urn:microsoft.com/office/officeart/2005/8/layout/vList2"/>
    <dgm:cxn modelId="{3209D3C4-BB51-4F4A-8CB4-C3B6553E85EA}" type="presOf" srcId="{E7E1F9AF-D99B-48C5-A3EA-41AFA0F08817}" destId="{C8D7887C-9ED7-4F6A-BD49-8FE209C83B59}" srcOrd="0" destOrd="0" presId="urn:microsoft.com/office/officeart/2005/8/layout/vList2"/>
    <dgm:cxn modelId="{7F2AA8C9-80CD-400F-AF86-5EDC8C587D8B}" type="presOf" srcId="{BF40C7F3-C775-4FF2-98AE-312EE2F7CCC6}" destId="{125F1B51-D948-41E7-B52E-82BD813C6592}" srcOrd="0" destOrd="0" presId="urn:microsoft.com/office/officeart/2005/8/layout/vList2"/>
    <dgm:cxn modelId="{83936FD3-FA5C-498E-B041-B31E8183319C}" srcId="{79F5C129-8221-4EEB-B084-BF19BC7AF8E5}" destId="{A0432EF8-602A-47D5-BE6A-B7E8842CEEF0}" srcOrd="0" destOrd="0" parTransId="{B5D862F3-571B-49F0-8049-B05DD1C15E60}" sibTransId="{A78E373E-FC10-400E-8EAC-7FEAF8F1165A}"/>
    <dgm:cxn modelId="{140DDFDE-BFC8-4DF8-BC95-495D3B709C05}" srcId="{79F5C129-8221-4EEB-B084-BF19BC7AF8E5}" destId="{BF40C7F3-C775-4FF2-98AE-312EE2F7CCC6}" srcOrd="7" destOrd="0" parTransId="{ACCC7040-501E-47C2-B8E0-1A3D2CB8190D}" sibTransId="{A7E4CAB3-C25A-4ADF-8B84-8CC3DEDF92D1}"/>
    <dgm:cxn modelId="{7071BDEC-272F-43D5-82C6-7A3E6310DE1B}" type="presOf" srcId="{102A7A2B-C1CA-442E-9B54-8BD083EFE16A}" destId="{B22C348F-6A7D-4CB8-B24A-1C63175EE8DC}" srcOrd="0" destOrd="0" presId="urn:microsoft.com/office/officeart/2005/8/layout/vList2"/>
    <dgm:cxn modelId="{D41CDCF8-8D8F-4A77-816F-49BF46780AE3}" srcId="{79F5C129-8221-4EEB-B084-BF19BC7AF8E5}" destId="{E7E1F9AF-D99B-48C5-A3EA-41AFA0F08817}" srcOrd="2" destOrd="0" parTransId="{9A27642F-5238-4276-A238-68340464FB00}" sibTransId="{4EFD26CC-B286-4F6E-ADC3-DFDB1E9E6EB9}"/>
    <dgm:cxn modelId="{835A246B-7649-4C12-9EDD-9207DA4CC725}" type="presParOf" srcId="{E7A7EC91-0012-49E4-8266-773A015216A9}" destId="{8ACAEDA4-13BE-4C9D-A2FC-E9B54AA10EEF}" srcOrd="0" destOrd="0" presId="urn:microsoft.com/office/officeart/2005/8/layout/vList2"/>
    <dgm:cxn modelId="{BE1FD030-1297-4CD4-98E2-3A004B387535}" type="presParOf" srcId="{E7A7EC91-0012-49E4-8266-773A015216A9}" destId="{EEB6F101-028F-4AA0-A2BD-C13754138932}" srcOrd="1" destOrd="0" presId="urn:microsoft.com/office/officeart/2005/8/layout/vList2"/>
    <dgm:cxn modelId="{C83F70EB-7853-4B8C-8C47-F112279B8FE4}" type="presParOf" srcId="{E7A7EC91-0012-49E4-8266-773A015216A9}" destId="{B22C348F-6A7D-4CB8-B24A-1C63175EE8DC}" srcOrd="2" destOrd="0" presId="urn:microsoft.com/office/officeart/2005/8/layout/vList2"/>
    <dgm:cxn modelId="{1248FBF6-23A7-4BC0-A373-1A56A2F6F036}" type="presParOf" srcId="{E7A7EC91-0012-49E4-8266-773A015216A9}" destId="{467F3A3B-C546-4636-80A4-34204844BD93}" srcOrd="3" destOrd="0" presId="urn:microsoft.com/office/officeart/2005/8/layout/vList2"/>
    <dgm:cxn modelId="{273A4959-950D-467D-9EFA-5FF075F92518}" type="presParOf" srcId="{E7A7EC91-0012-49E4-8266-773A015216A9}" destId="{C8D7887C-9ED7-4F6A-BD49-8FE209C83B59}" srcOrd="4" destOrd="0" presId="urn:microsoft.com/office/officeart/2005/8/layout/vList2"/>
    <dgm:cxn modelId="{B8CD87C1-11E9-47BB-96E3-607888AAEFB4}" type="presParOf" srcId="{E7A7EC91-0012-49E4-8266-773A015216A9}" destId="{23231311-1AE5-4968-A584-9FDB6B6666F1}" srcOrd="5" destOrd="0" presId="urn:microsoft.com/office/officeart/2005/8/layout/vList2"/>
    <dgm:cxn modelId="{F9116C60-53E8-46D6-A460-7528C2249D75}" type="presParOf" srcId="{E7A7EC91-0012-49E4-8266-773A015216A9}" destId="{35C829A4-28FE-41A1-A23E-DBA9CD07BDF9}" srcOrd="6" destOrd="0" presId="urn:microsoft.com/office/officeart/2005/8/layout/vList2"/>
    <dgm:cxn modelId="{56DF2236-B43C-4C70-B87B-BA271BD48D7E}" type="presParOf" srcId="{E7A7EC91-0012-49E4-8266-773A015216A9}" destId="{34D67CA2-F17F-4B80-AEA0-FC5A85559FE9}" srcOrd="7" destOrd="0" presId="urn:microsoft.com/office/officeart/2005/8/layout/vList2"/>
    <dgm:cxn modelId="{5534DBA3-F576-4CDD-B460-E6C21979AF5E}" type="presParOf" srcId="{E7A7EC91-0012-49E4-8266-773A015216A9}" destId="{EAE03BC5-1E7C-4FA4-9F35-DB62FF87DA32}" srcOrd="8" destOrd="0" presId="urn:microsoft.com/office/officeart/2005/8/layout/vList2"/>
    <dgm:cxn modelId="{9F4398F7-369F-403D-9148-7C877A6CEA46}" type="presParOf" srcId="{E7A7EC91-0012-49E4-8266-773A015216A9}" destId="{3A349ED5-8637-4ED9-9690-152544E06AC7}" srcOrd="9" destOrd="0" presId="urn:microsoft.com/office/officeart/2005/8/layout/vList2"/>
    <dgm:cxn modelId="{F205292A-E947-4210-880B-C18E9F615650}" type="presParOf" srcId="{E7A7EC91-0012-49E4-8266-773A015216A9}" destId="{4283BD78-FCD6-49C4-AD7C-042B3284FF45}" srcOrd="10" destOrd="0" presId="urn:microsoft.com/office/officeart/2005/8/layout/vList2"/>
    <dgm:cxn modelId="{E30CFD4C-E3DD-41E8-9E53-B604AE8C690A}" type="presParOf" srcId="{E7A7EC91-0012-49E4-8266-773A015216A9}" destId="{180AB74B-63FC-4C40-BDC4-340488CFC703}" srcOrd="11" destOrd="0" presId="urn:microsoft.com/office/officeart/2005/8/layout/vList2"/>
    <dgm:cxn modelId="{3E8683B4-2EF7-481B-A5EF-80FB4123D40B}" type="presParOf" srcId="{E7A7EC91-0012-49E4-8266-773A015216A9}" destId="{29D229A4-CBEE-4AB8-96F8-D879C402DFF8}" srcOrd="12" destOrd="0" presId="urn:microsoft.com/office/officeart/2005/8/layout/vList2"/>
    <dgm:cxn modelId="{E8FA9AA5-4564-4832-BF39-8BFF222D87E0}" type="presParOf" srcId="{E7A7EC91-0012-49E4-8266-773A015216A9}" destId="{A5546EDC-F2CA-45A6-A31D-688BF7F0B098}" srcOrd="13" destOrd="0" presId="urn:microsoft.com/office/officeart/2005/8/layout/vList2"/>
    <dgm:cxn modelId="{1BFB1976-661D-43B8-BF39-112DAAFF5FD6}" type="presParOf" srcId="{E7A7EC91-0012-49E4-8266-773A015216A9}" destId="{125F1B51-D948-41E7-B52E-82BD813C6592}"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AFC21D40-4AB1-49CE-8C4F-BE9F86F6142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C4716293-16BC-4E8B-8CC5-8E63B7040C27}">
      <dgm:prSet/>
      <dgm:spPr/>
      <dgm:t>
        <a:bodyPr/>
        <a:lstStyle/>
        <a:p>
          <a:r>
            <a:rPr lang="ru-RU"/>
            <a:t>Рахунок вторинного розподілу доходів охоплює перерозподіл доходів через поточні трансфертні операції (у грошовому та вартісному вираженні) як у середині країни, так і з «рештою країн світу». Поточні трансфертні операції – це однобічні перерозподільні потоки доходів, які не викликають потоків доходів у зворотному напрямі (сплата податків до бюджету, нагромадження субсидій), а тому вони не пов’язані  з утворенням первинних доходів.</a:t>
          </a:r>
          <a:endParaRPr lang="en-US"/>
        </a:p>
      </dgm:t>
    </dgm:pt>
    <dgm:pt modelId="{A422BDD2-37DD-4D34-BB6E-4B22BC09F595}" type="parTrans" cxnId="{9C556D0A-3CAA-4A22-86A0-E7A42216ABA6}">
      <dgm:prSet/>
      <dgm:spPr/>
      <dgm:t>
        <a:bodyPr/>
        <a:lstStyle/>
        <a:p>
          <a:endParaRPr lang="en-US"/>
        </a:p>
      </dgm:t>
    </dgm:pt>
    <dgm:pt modelId="{1E0E823E-BAE5-4BB4-938A-463191AEA124}" type="sibTrans" cxnId="{9C556D0A-3CAA-4A22-86A0-E7A42216ABA6}">
      <dgm:prSet/>
      <dgm:spPr/>
      <dgm:t>
        <a:bodyPr/>
        <a:lstStyle/>
        <a:p>
          <a:endParaRPr lang="en-US"/>
        </a:p>
      </dgm:t>
    </dgm:pt>
    <dgm:pt modelId="{601EDAD4-203C-4004-BD23-A591E1389F46}">
      <dgm:prSet/>
      <dgm:spPr/>
      <dgm:t>
        <a:bodyPr/>
        <a:lstStyle/>
        <a:p>
          <a:r>
            <a:rPr lang="ru-RU"/>
            <a:t>Результатом вторинного розподілу доходів за допомогою поточних трансфертних операцій в грошовому вираженні є наявний дохід, який безпосередньо може або використовуватися на споживання, або спрямовуватися на заощадження.</a:t>
          </a:r>
          <a:endParaRPr lang="en-US"/>
        </a:p>
      </dgm:t>
    </dgm:pt>
    <dgm:pt modelId="{F5EE738E-00E6-432C-9F7E-D838C3D0287C}" type="parTrans" cxnId="{34374F5F-82AB-49FC-A883-31D7ABA23D89}">
      <dgm:prSet/>
      <dgm:spPr/>
      <dgm:t>
        <a:bodyPr/>
        <a:lstStyle/>
        <a:p>
          <a:endParaRPr lang="en-US"/>
        </a:p>
      </dgm:t>
    </dgm:pt>
    <dgm:pt modelId="{3F094750-CF9D-4B7E-A8A8-F1A4040AA940}" type="sibTrans" cxnId="{34374F5F-82AB-49FC-A883-31D7ABA23D89}">
      <dgm:prSet/>
      <dgm:spPr/>
      <dgm:t>
        <a:bodyPr/>
        <a:lstStyle/>
        <a:p>
          <a:endParaRPr lang="en-US"/>
        </a:p>
      </dgm:t>
    </dgm:pt>
    <dgm:pt modelId="{9FB50107-F8C6-4103-9DFB-B05C4E3AC836}">
      <dgm:prSet/>
      <dgm:spPr/>
      <dgm:t>
        <a:bodyPr/>
        <a:lstStyle/>
        <a:p>
          <a:r>
            <a:rPr lang="ru-RU"/>
            <a:t>Ресурсами рахунка вторинного розподілу доходів є балансова стаття «первинні доходи» рахунка розподілу первинних доходів, а також усі види одержуваних трансфертів, податки на дохід, власність, внески та виплати допомоги соціального характеру. У лівій частині відображаються ті самі види трансфертів, але сплачувані.</a:t>
          </a:r>
          <a:endParaRPr lang="en-US"/>
        </a:p>
      </dgm:t>
    </dgm:pt>
    <dgm:pt modelId="{C3BA02B0-D208-4DB3-9283-99D035240D31}" type="parTrans" cxnId="{00DF46AB-A67A-46F6-890E-B4363AD5EFE3}">
      <dgm:prSet/>
      <dgm:spPr/>
      <dgm:t>
        <a:bodyPr/>
        <a:lstStyle/>
        <a:p>
          <a:endParaRPr lang="en-US"/>
        </a:p>
      </dgm:t>
    </dgm:pt>
    <dgm:pt modelId="{60CF9C65-7682-4195-B6A8-2A81CEF69B84}" type="sibTrans" cxnId="{00DF46AB-A67A-46F6-890E-B4363AD5EFE3}">
      <dgm:prSet/>
      <dgm:spPr/>
      <dgm:t>
        <a:bodyPr/>
        <a:lstStyle/>
        <a:p>
          <a:endParaRPr lang="en-US"/>
        </a:p>
      </dgm:t>
    </dgm:pt>
    <dgm:pt modelId="{0A19464B-7410-4BC0-A2CA-2E01916A2693}">
      <dgm:prSet/>
      <dgm:spPr/>
      <dgm:t>
        <a:bodyPr/>
        <a:lstStyle/>
        <a:p>
          <a:r>
            <a:rPr lang="ru-RU"/>
            <a:t>Балансовою статтею рахунка є первинний дохід, який являє собою розмір доходів, утворений в економіці після закінчення процесу виробництва, але до початку перерозподілу цих доходів за допомогою податків та інших примусових і добровільних трансфертів між різними одиницями економіки (включаючи уряд).</a:t>
          </a:r>
          <a:endParaRPr lang="en-US"/>
        </a:p>
      </dgm:t>
    </dgm:pt>
    <dgm:pt modelId="{E6FF6F7B-9980-4D8B-A7D4-014B8A51D76E}" type="parTrans" cxnId="{561DF008-C73D-4B34-93E5-4C095C21C39C}">
      <dgm:prSet/>
      <dgm:spPr/>
      <dgm:t>
        <a:bodyPr/>
        <a:lstStyle/>
        <a:p>
          <a:endParaRPr lang="en-US"/>
        </a:p>
      </dgm:t>
    </dgm:pt>
    <dgm:pt modelId="{C8FEAE37-CB82-4F79-910F-70227A6A9171}" type="sibTrans" cxnId="{561DF008-C73D-4B34-93E5-4C095C21C39C}">
      <dgm:prSet/>
      <dgm:spPr/>
      <dgm:t>
        <a:bodyPr/>
        <a:lstStyle/>
        <a:p>
          <a:endParaRPr lang="en-US"/>
        </a:p>
      </dgm:t>
    </dgm:pt>
    <dgm:pt modelId="{98DC3092-BD7F-48F9-BD76-BF461026CD0E}" type="pres">
      <dgm:prSet presAssocID="{AFC21D40-4AB1-49CE-8C4F-BE9F86F61429}" presName="linear" presStyleCnt="0">
        <dgm:presLayoutVars>
          <dgm:animLvl val="lvl"/>
          <dgm:resizeHandles val="exact"/>
        </dgm:presLayoutVars>
      </dgm:prSet>
      <dgm:spPr/>
    </dgm:pt>
    <dgm:pt modelId="{94081B80-DF2C-486D-9453-B9C3D29BA616}" type="pres">
      <dgm:prSet presAssocID="{C4716293-16BC-4E8B-8CC5-8E63B7040C27}" presName="parentText" presStyleLbl="node1" presStyleIdx="0" presStyleCnt="4">
        <dgm:presLayoutVars>
          <dgm:chMax val="0"/>
          <dgm:bulletEnabled val="1"/>
        </dgm:presLayoutVars>
      </dgm:prSet>
      <dgm:spPr/>
    </dgm:pt>
    <dgm:pt modelId="{2C0690AF-D89C-4957-8CA3-2B6D3F9A45CE}" type="pres">
      <dgm:prSet presAssocID="{1E0E823E-BAE5-4BB4-938A-463191AEA124}" presName="spacer" presStyleCnt="0"/>
      <dgm:spPr/>
    </dgm:pt>
    <dgm:pt modelId="{5352F39A-6E70-4AB8-9517-7C0910F04CE1}" type="pres">
      <dgm:prSet presAssocID="{601EDAD4-203C-4004-BD23-A591E1389F46}" presName="parentText" presStyleLbl="node1" presStyleIdx="1" presStyleCnt="4">
        <dgm:presLayoutVars>
          <dgm:chMax val="0"/>
          <dgm:bulletEnabled val="1"/>
        </dgm:presLayoutVars>
      </dgm:prSet>
      <dgm:spPr/>
    </dgm:pt>
    <dgm:pt modelId="{D4EF5C3E-D862-4B97-983E-AC247D34691C}" type="pres">
      <dgm:prSet presAssocID="{3F094750-CF9D-4B7E-A8A8-F1A4040AA940}" presName="spacer" presStyleCnt="0"/>
      <dgm:spPr/>
    </dgm:pt>
    <dgm:pt modelId="{3D4664F1-E687-40D2-B6A6-09F220CC53C3}" type="pres">
      <dgm:prSet presAssocID="{9FB50107-F8C6-4103-9DFB-B05C4E3AC836}" presName="parentText" presStyleLbl="node1" presStyleIdx="2" presStyleCnt="4">
        <dgm:presLayoutVars>
          <dgm:chMax val="0"/>
          <dgm:bulletEnabled val="1"/>
        </dgm:presLayoutVars>
      </dgm:prSet>
      <dgm:spPr/>
    </dgm:pt>
    <dgm:pt modelId="{14A83202-5E3C-4F20-8641-2DD0820F5429}" type="pres">
      <dgm:prSet presAssocID="{60CF9C65-7682-4195-B6A8-2A81CEF69B84}" presName="spacer" presStyleCnt="0"/>
      <dgm:spPr/>
    </dgm:pt>
    <dgm:pt modelId="{3F5A4EC1-1094-4102-99C9-992B0B575E7D}" type="pres">
      <dgm:prSet presAssocID="{0A19464B-7410-4BC0-A2CA-2E01916A2693}" presName="parentText" presStyleLbl="node1" presStyleIdx="3" presStyleCnt="4">
        <dgm:presLayoutVars>
          <dgm:chMax val="0"/>
          <dgm:bulletEnabled val="1"/>
        </dgm:presLayoutVars>
      </dgm:prSet>
      <dgm:spPr/>
    </dgm:pt>
  </dgm:ptLst>
  <dgm:cxnLst>
    <dgm:cxn modelId="{561DF008-C73D-4B34-93E5-4C095C21C39C}" srcId="{AFC21D40-4AB1-49CE-8C4F-BE9F86F61429}" destId="{0A19464B-7410-4BC0-A2CA-2E01916A2693}" srcOrd="3" destOrd="0" parTransId="{E6FF6F7B-9980-4D8B-A7D4-014B8A51D76E}" sibTransId="{C8FEAE37-CB82-4F79-910F-70227A6A9171}"/>
    <dgm:cxn modelId="{9C556D0A-3CAA-4A22-86A0-E7A42216ABA6}" srcId="{AFC21D40-4AB1-49CE-8C4F-BE9F86F61429}" destId="{C4716293-16BC-4E8B-8CC5-8E63B7040C27}" srcOrd="0" destOrd="0" parTransId="{A422BDD2-37DD-4D34-BB6E-4B22BC09F595}" sibTransId="{1E0E823E-BAE5-4BB4-938A-463191AEA124}"/>
    <dgm:cxn modelId="{34374F5F-82AB-49FC-A883-31D7ABA23D89}" srcId="{AFC21D40-4AB1-49CE-8C4F-BE9F86F61429}" destId="{601EDAD4-203C-4004-BD23-A591E1389F46}" srcOrd="1" destOrd="0" parTransId="{F5EE738E-00E6-432C-9F7E-D838C3D0287C}" sibTransId="{3F094750-CF9D-4B7E-A8A8-F1A4040AA940}"/>
    <dgm:cxn modelId="{07FD8543-CDE9-4E65-BB9C-8666AFFE717D}" type="presOf" srcId="{0A19464B-7410-4BC0-A2CA-2E01916A2693}" destId="{3F5A4EC1-1094-4102-99C9-992B0B575E7D}" srcOrd="0" destOrd="0" presId="urn:microsoft.com/office/officeart/2005/8/layout/vList2"/>
    <dgm:cxn modelId="{1387CD7A-879E-4A0A-81FE-82DE6A6006E0}" type="presOf" srcId="{9FB50107-F8C6-4103-9DFB-B05C4E3AC836}" destId="{3D4664F1-E687-40D2-B6A6-09F220CC53C3}" srcOrd="0" destOrd="0" presId="urn:microsoft.com/office/officeart/2005/8/layout/vList2"/>
    <dgm:cxn modelId="{1C16B67E-2372-42BA-B3A5-BF6D1910C174}" type="presOf" srcId="{C4716293-16BC-4E8B-8CC5-8E63B7040C27}" destId="{94081B80-DF2C-486D-9453-B9C3D29BA616}" srcOrd="0" destOrd="0" presId="urn:microsoft.com/office/officeart/2005/8/layout/vList2"/>
    <dgm:cxn modelId="{00DF46AB-A67A-46F6-890E-B4363AD5EFE3}" srcId="{AFC21D40-4AB1-49CE-8C4F-BE9F86F61429}" destId="{9FB50107-F8C6-4103-9DFB-B05C4E3AC836}" srcOrd="2" destOrd="0" parTransId="{C3BA02B0-D208-4DB3-9283-99D035240D31}" sibTransId="{60CF9C65-7682-4195-B6A8-2A81CEF69B84}"/>
    <dgm:cxn modelId="{659CC1BF-7545-4CD0-87F6-CF19B144082F}" type="presOf" srcId="{601EDAD4-203C-4004-BD23-A591E1389F46}" destId="{5352F39A-6E70-4AB8-9517-7C0910F04CE1}" srcOrd="0" destOrd="0" presId="urn:microsoft.com/office/officeart/2005/8/layout/vList2"/>
    <dgm:cxn modelId="{6FB12BF5-0DCB-4850-99F5-B08426274578}" type="presOf" srcId="{AFC21D40-4AB1-49CE-8C4F-BE9F86F61429}" destId="{98DC3092-BD7F-48F9-BD76-BF461026CD0E}" srcOrd="0" destOrd="0" presId="urn:microsoft.com/office/officeart/2005/8/layout/vList2"/>
    <dgm:cxn modelId="{D45EE4CF-05BC-4574-81C8-B30D0F36971D}" type="presParOf" srcId="{98DC3092-BD7F-48F9-BD76-BF461026CD0E}" destId="{94081B80-DF2C-486D-9453-B9C3D29BA616}" srcOrd="0" destOrd="0" presId="urn:microsoft.com/office/officeart/2005/8/layout/vList2"/>
    <dgm:cxn modelId="{92DAAE9C-4934-495C-A9F8-8C2CE461E650}" type="presParOf" srcId="{98DC3092-BD7F-48F9-BD76-BF461026CD0E}" destId="{2C0690AF-D89C-4957-8CA3-2B6D3F9A45CE}" srcOrd="1" destOrd="0" presId="urn:microsoft.com/office/officeart/2005/8/layout/vList2"/>
    <dgm:cxn modelId="{8BB20668-4371-41A1-B862-6E688F967964}" type="presParOf" srcId="{98DC3092-BD7F-48F9-BD76-BF461026CD0E}" destId="{5352F39A-6E70-4AB8-9517-7C0910F04CE1}" srcOrd="2" destOrd="0" presId="urn:microsoft.com/office/officeart/2005/8/layout/vList2"/>
    <dgm:cxn modelId="{715D1C21-7763-456E-AD94-F15F20984663}" type="presParOf" srcId="{98DC3092-BD7F-48F9-BD76-BF461026CD0E}" destId="{D4EF5C3E-D862-4B97-983E-AC247D34691C}" srcOrd="3" destOrd="0" presId="urn:microsoft.com/office/officeart/2005/8/layout/vList2"/>
    <dgm:cxn modelId="{BAB15A3C-E9CE-4124-8D61-6E47A51C6588}" type="presParOf" srcId="{98DC3092-BD7F-48F9-BD76-BF461026CD0E}" destId="{3D4664F1-E687-40D2-B6A6-09F220CC53C3}" srcOrd="4" destOrd="0" presId="urn:microsoft.com/office/officeart/2005/8/layout/vList2"/>
    <dgm:cxn modelId="{EF83050B-31F2-4308-9E2A-E998EF7D5F95}" type="presParOf" srcId="{98DC3092-BD7F-48F9-BD76-BF461026CD0E}" destId="{14A83202-5E3C-4F20-8641-2DD0820F5429}" srcOrd="5" destOrd="0" presId="urn:microsoft.com/office/officeart/2005/8/layout/vList2"/>
    <dgm:cxn modelId="{FB17FF61-D13E-4964-ABDE-D3DC09554F9A}" type="presParOf" srcId="{98DC3092-BD7F-48F9-BD76-BF461026CD0E}" destId="{3F5A4EC1-1094-4102-99C9-992B0B575E7D}"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1CFCBA8-368F-4AEC-83C0-0C631BB07DC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428FEED3-ADF1-4D75-9B1F-3CDC16718895}">
      <dgm:prSet/>
      <dgm:spPr/>
      <dgm:t>
        <a:bodyPr/>
        <a:lstStyle/>
        <a:p>
          <a:r>
            <a:rPr lang="uk-UA"/>
            <a:t>До рахунків нагромадження належать: рахунок капіталу, фінансовий рахунок, рахунок змін в обсязі активів, рахунок переоцінки.</a:t>
          </a:r>
          <a:endParaRPr lang="en-US"/>
        </a:p>
      </dgm:t>
    </dgm:pt>
    <dgm:pt modelId="{7C547FB1-0BE9-4FD4-822D-172D11C98971}" type="parTrans" cxnId="{2B20DCD6-2212-4C95-B7CD-570E77798BB2}">
      <dgm:prSet/>
      <dgm:spPr/>
      <dgm:t>
        <a:bodyPr/>
        <a:lstStyle/>
        <a:p>
          <a:endParaRPr lang="en-US"/>
        </a:p>
      </dgm:t>
    </dgm:pt>
    <dgm:pt modelId="{93CC1B1B-1E39-4E0E-9134-60758B8B524D}" type="sibTrans" cxnId="{2B20DCD6-2212-4C95-B7CD-570E77798BB2}">
      <dgm:prSet/>
      <dgm:spPr/>
      <dgm:t>
        <a:bodyPr/>
        <a:lstStyle/>
        <a:p>
          <a:endParaRPr lang="en-US"/>
        </a:p>
      </dgm:t>
    </dgm:pt>
    <dgm:pt modelId="{D9B09293-C950-44CD-8885-4CB8E44A7CBE}">
      <dgm:prSet/>
      <dgm:spPr/>
      <dgm:t>
        <a:bodyPr/>
        <a:lstStyle/>
        <a:p>
          <a:r>
            <a:rPr lang="uk-UA"/>
            <a:t>Рахунок капіталу слугує для відображення фінансового нагромадження основного капіталу та зміни запасів матеріальних оборотних коштів, включаючи перерозподіл капітальних активів між секторами економіки та «рештою країн світу» у вигляді капітальних трансфертів. Балансова стаття для цього рахунка – чисте кредитування або чисте заощадження.</a:t>
          </a:r>
          <a:endParaRPr lang="en-US"/>
        </a:p>
      </dgm:t>
    </dgm:pt>
    <dgm:pt modelId="{474CA28D-8E23-464E-81C3-9E5568452390}" type="parTrans" cxnId="{9CD1A7E3-B95E-44C2-A709-DCEAA24E812B}">
      <dgm:prSet/>
      <dgm:spPr/>
      <dgm:t>
        <a:bodyPr/>
        <a:lstStyle/>
        <a:p>
          <a:endParaRPr lang="en-US"/>
        </a:p>
      </dgm:t>
    </dgm:pt>
    <dgm:pt modelId="{B9968110-4D28-4BE8-B9BE-60086A71EF2C}" type="sibTrans" cxnId="{9CD1A7E3-B95E-44C2-A709-DCEAA24E812B}">
      <dgm:prSet/>
      <dgm:spPr/>
      <dgm:t>
        <a:bodyPr/>
        <a:lstStyle/>
        <a:p>
          <a:endParaRPr lang="en-US"/>
        </a:p>
      </dgm:t>
    </dgm:pt>
    <dgm:pt modelId="{B4FE9114-01C3-4015-B186-852843F47A49}" type="pres">
      <dgm:prSet presAssocID="{11CFCBA8-368F-4AEC-83C0-0C631BB07DC3}" presName="linear" presStyleCnt="0">
        <dgm:presLayoutVars>
          <dgm:animLvl val="lvl"/>
          <dgm:resizeHandles val="exact"/>
        </dgm:presLayoutVars>
      </dgm:prSet>
      <dgm:spPr/>
    </dgm:pt>
    <dgm:pt modelId="{07A7F2B9-16A0-4C4E-84AE-D2562F40A0BB}" type="pres">
      <dgm:prSet presAssocID="{428FEED3-ADF1-4D75-9B1F-3CDC16718895}" presName="parentText" presStyleLbl="node1" presStyleIdx="0" presStyleCnt="2">
        <dgm:presLayoutVars>
          <dgm:chMax val="0"/>
          <dgm:bulletEnabled val="1"/>
        </dgm:presLayoutVars>
      </dgm:prSet>
      <dgm:spPr/>
    </dgm:pt>
    <dgm:pt modelId="{6E43B1E0-48FE-44E8-A57E-74A9CFC63A2D}" type="pres">
      <dgm:prSet presAssocID="{93CC1B1B-1E39-4E0E-9134-60758B8B524D}" presName="spacer" presStyleCnt="0"/>
      <dgm:spPr/>
    </dgm:pt>
    <dgm:pt modelId="{95CFBA20-F6FA-48E9-95A4-256CC57EC2FD}" type="pres">
      <dgm:prSet presAssocID="{D9B09293-C950-44CD-8885-4CB8E44A7CBE}" presName="parentText" presStyleLbl="node1" presStyleIdx="1" presStyleCnt="2">
        <dgm:presLayoutVars>
          <dgm:chMax val="0"/>
          <dgm:bulletEnabled val="1"/>
        </dgm:presLayoutVars>
      </dgm:prSet>
      <dgm:spPr/>
    </dgm:pt>
  </dgm:ptLst>
  <dgm:cxnLst>
    <dgm:cxn modelId="{AC4BF719-9B2C-45FA-A0AF-41CA15B80B1B}" type="presOf" srcId="{428FEED3-ADF1-4D75-9B1F-3CDC16718895}" destId="{07A7F2B9-16A0-4C4E-84AE-D2562F40A0BB}" srcOrd="0" destOrd="0" presId="urn:microsoft.com/office/officeart/2005/8/layout/vList2"/>
    <dgm:cxn modelId="{E15B662F-4C5E-4B96-A69C-9013D9001A85}" type="presOf" srcId="{11CFCBA8-368F-4AEC-83C0-0C631BB07DC3}" destId="{B4FE9114-01C3-4015-B186-852843F47A49}" srcOrd="0" destOrd="0" presId="urn:microsoft.com/office/officeart/2005/8/layout/vList2"/>
    <dgm:cxn modelId="{8C19B241-3A16-4C8B-BC93-506D808DCE91}" type="presOf" srcId="{D9B09293-C950-44CD-8885-4CB8E44A7CBE}" destId="{95CFBA20-F6FA-48E9-95A4-256CC57EC2FD}" srcOrd="0" destOrd="0" presId="urn:microsoft.com/office/officeart/2005/8/layout/vList2"/>
    <dgm:cxn modelId="{2B20DCD6-2212-4C95-B7CD-570E77798BB2}" srcId="{11CFCBA8-368F-4AEC-83C0-0C631BB07DC3}" destId="{428FEED3-ADF1-4D75-9B1F-3CDC16718895}" srcOrd="0" destOrd="0" parTransId="{7C547FB1-0BE9-4FD4-822D-172D11C98971}" sibTransId="{93CC1B1B-1E39-4E0E-9134-60758B8B524D}"/>
    <dgm:cxn modelId="{9CD1A7E3-B95E-44C2-A709-DCEAA24E812B}" srcId="{11CFCBA8-368F-4AEC-83C0-0C631BB07DC3}" destId="{D9B09293-C950-44CD-8885-4CB8E44A7CBE}" srcOrd="1" destOrd="0" parTransId="{474CA28D-8E23-464E-81C3-9E5568452390}" sibTransId="{B9968110-4D28-4BE8-B9BE-60086A71EF2C}"/>
    <dgm:cxn modelId="{7806BCC2-A7CC-4099-B166-78DC6D59B181}" type="presParOf" srcId="{B4FE9114-01C3-4015-B186-852843F47A49}" destId="{07A7F2B9-16A0-4C4E-84AE-D2562F40A0BB}" srcOrd="0" destOrd="0" presId="urn:microsoft.com/office/officeart/2005/8/layout/vList2"/>
    <dgm:cxn modelId="{C8950721-7BF5-404E-A5C7-6F448598E759}" type="presParOf" srcId="{B4FE9114-01C3-4015-B186-852843F47A49}" destId="{6E43B1E0-48FE-44E8-A57E-74A9CFC63A2D}" srcOrd="1" destOrd="0" presId="urn:microsoft.com/office/officeart/2005/8/layout/vList2"/>
    <dgm:cxn modelId="{337152BD-DE96-413D-ACCA-E6CADE11E6C7}" type="presParOf" srcId="{B4FE9114-01C3-4015-B186-852843F47A49}" destId="{95CFBA20-F6FA-48E9-95A4-256CC57EC2F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A1E7D4B-EE5E-447F-9DB1-B3A8BBFA63B7}"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D7EFF1B2-2D84-4D15-9800-9B72353F01BC}">
      <dgm:prSet/>
      <dgm:spPr/>
      <dgm:t>
        <a:bodyPr/>
        <a:lstStyle/>
        <a:p>
          <a:r>
            <a:rPr lang="ru-RU" dirty="0"/>
            <a:t>У </a:t>
          </a:r>
          <a:r>
            <a:rPr lang="ru-RU" dirty="0" err="1"/>
            <a:t>фінансовому</a:t>
          </a:r>
          <a:r>
            <a:rPr lang="ru-RU" dirty="0"/>
            <a:t> </a:t>
          </a:r>
          <a:r>
            <a:rPr lang="ru-RU" dirty="0" err="1"/>
            <a:t>рахунку</a:t>
          </a:r>
          <a:r>
            <a:rPr lang="ru-RU" dirty="0"/>
            <a:t> </a:t>
          </a:r>
          <a:r>
            <a:rPr lang="ru-RU" dirty="0" err="1"/>
            <a:t>відбиваються</a:t>
          </a:r>
          <a:r>
            <a:rPr lang="ru-RU" dirty="0"/>
            <a:t> </a:t>
          </a:r>
          <a:r>
            <a:rPr lang="ru-RU" dirty="0" err="1"/>
            <a:t>операції</a:t>
          </a:r>
          <a:r>
            <a:rPr lang="ru-RU" dirty="0"/>
            <a:t> з </a:t>
          </a:r>
          <a:r>
            <a:rPr lang="ru-RU" dirty="0" err="1"/>
            <a:t>фінансовими</a:t>
          </a:r>
          <a:r>
            <a:rPr lang="ru-RU" dirty="0"/>
            <a:t> </a:t>
          </a:r>
          <a:r>
            <a:rPr lang="ru-RU" dirty="0" err="1"/>
            <a:t>інструментами</a:t>
          </a:r>
          <a:r>
            <a:rPr lang="ru-RU" dirty="0"/>
            <a:t>, в </a:t>
          </a:r>
          <a:r>
            <a:rPr lang="ru-RU" dirty="0" err="1"/>
            <a:t>результаті</a:t>
          </a:r>
          <a:r>
            <a:rPr lang="ru-RU" dirty="0"/>
            <a:t> </a:t>
          </a:r>
          <a:r>
            <a:rPr lang="ru-RU" dirty="0" err="1"/>
            <a:t>чого</a:t>
          </a:r>
          <a:r>
            <a:rPr lang="ru-RU" dirty="0"/>
            <a:t> </a:t>
          </a:r>
          <a:r>
            <a:rPr lang="ru-RU" dirty="0" err="1"/>
            <a:t>відбувається</a:t>
          </a:r>
          <a:r>
            <a:rPr lang="ru-RU" dirty="0"/>
            <a:t>, з одного боку, </a:t>
          </a:r>
          <a:r>
            <a:rPr lang="ru-RU" dirty="0" err="1"/>
            <a:t>зміна</a:t>
          </a:r>
          <a:r>
            <a:rPr lang="ru-RU" dirty="0"/>
            <a:t> </a:t>
          </a:r>
          <a:r>
            <a:rPr lang="ru-RU" dirty="0" err="1"/>
            <a:t>фінансових</a:t>
          </a:r>
          <a:r>
            <a:rPr lang="ru-RU" dirty="0"/>
            <a:t> </a:t>
          </a:r>
          <a:r>
            <a:rPr lang="ru-RU" dirty="0" err="1"/>
            <a:t>активів</a:t>
          </a:r>
          <a:r>
            <a:rPr lang="ru-RU" dirty="0"/>
            <a:t> (</a:t>
          </a:r>
          <a:r>
            <a:rPr lang="ru-RU" dirty="0" err="1"/>
            <a:t>ліва</a:t>
          </a:r>
          <a:r>
            <a:rPr lang="ru-RU" dirty="0"/>
            <a:t> </a:t>
          </a:r>
          <a:r>
            <a:rPr lang="ru-RU" dirty="0" err="1"/>
            <a:t>частина</a:t>
          </a:r>
          <a:r>
            <a:rPr lang="ru-RU" dirty="0"/>
            <a:t>), а з </a:t>
          </a:r>
          <a:r>
            <a:rPr lang="ru-RU" dirty="0" err="1"/>
            <a:t>іншого</a:t>
          </a:r>
          <a:r>
            <a:rPr lang="ru-RU" dirty="0"/>
            <a:t> – </a:t>
          </a:r>
          <a:r>
            <a:rPr lang="ru-RU" dirty="0" err="1"/>
            <a:t>зміна</a:t>
          </a:r>
          <a:r>
            <a:rPr lang="ru-RU" dirty="0"/>
            <a:t> </a:t>
          </a:r>
          <a:r>
            <a:rPr lang="ru-RU" dirty="0" err="1"/>
            <a:t>фінансових</a:t>
          </a:r>
          <a:r>
            <a:rPr lang="ru-RU" dirty="0"/>
            <a:t> </a:t>
          </a:r>
          <a:r>
            <a:rPr lang="ru-RU" dirty="0" err="1"/>
            <a:t>зобов’язань</a:t>
          </a:r>
          <a:r>
            <a:rPr lang="ru-RU" dirty="0"/>
            <a:t>   (права </a:t>
          </a:r>
          <a:r>
            <a:rPr lang="ru-RU" dirty="0" err="1"/>
            <a:t>частина</a:t>
          </a:r>
          <a:r>
            <a:rPr lang="ru-RU" dirty="0"/>
            <a:t>). </a:t>
          </a:r>
          <a:endParaRPr lang="en-US" dirty="0"/>
        </a:p>
      </dgm:t>
    </dgm:pt>
    <dgm:pt modelId="{293EC565-1086-41C1-B764-A8849E232D69}" type="parTrans" cxnId="{763FA6C8-02B1-418F-B29F-76009205C6E7}">
      <dgm:prSet/>
      <dgm:spPr/>
      <dgm:t>
        <a:bodyPr/>
        <a:lstStyle/>
        <a:p>
          <a:endParaRPr lang="en-US"/>
        </a:p>
      </dgm:t>
    </dgm:pt>
    <dgm:pt modelId="{589782B8-BD38-4D83-B80E-4B268DE74214}" type="sibTrans" cxnId="{763FA6C8-02B1-418F-B29F-76009205C6E7}">
      <dgm:prSet/>
      <dgm:spPr/>
      <dgm:t>
        <a:bodyPr/>
        <a:lstStyle/>
        <a:p>
          <a:endParaRPr lang="en-US"/>
        </a:p>
      </dgm:t>
    </dgm:pt>
    <dgm:pt modelId="{D23D0296-B58A-4B6D-8DD1-28ABE7F525FC}">
      <dgm:prSet/>
      <dgm:spPr/>
      <dgm:t>
        <a:bodyPr/>
        <a:lstStyle/>
        <a:p>
          <a:r>
            <a:rPr lang="ru-RU" dirty="0" err="1"/>
            <a:t>Балансова</a:t>
          </a:r>
          <a:r>
            <a:rPr lang="ru-RU" dirty="0"/>
            <a:t> </a:t>
          </a:r>
          <a:r>
            <a:rPr lang="ru-RU" dirty="0" err="1"/>
            <a:t>стаття</a:t>
          </a:r>
          <a:r>
            <a:rPr lang="ru-RU" dirty="0"/>
            <a:t> </a:t>
          </a:r>
          <a:r>
            <a:rPr lang="ru-RU" dirty="0" err="1"/>
            <a:t>фінансового</a:t>
          </a:r>
          <a:r>
            <a:rPr lang="ru-RU" dirty="0"/>
            <a:t> </a:t>
          </a:r>
          <a:r>
            <a:rPr lang="ru-RU" dirty="0" err="1"/>
            <a:t>рахунка«чисте</a:t>
          </a:r>
          <a:r>
            <a:rPr lang="ru-RU" dirty="0"/>
            <a:t>	</a:t>
          </a:r>
          <a:r>
            <a:rPr lang="ru-RU" dirty="0" err="1"/>
            <a:t>кредитування</a:t>
          </a:r>
          <a:r>
            <a:rPr lang="ru-RU" dirty="0"/>
            <a:t>»,	</a:t>
          </a:r>
          <a:r>
            <a:rPr lang="ru-RU" dirty="0" err="1"/>
            <a:t>або</a:t>
          </a:r>
          <a:r>
            <a:rPr lang="ru-RU" dirty="0"/>
            <a:t> «</a:t>
          </a:r>
          <a:r>
            <a:rPr lang="ru-RU" dirty="0" err="1"/>
            <a:t>чисте</a:t>
          </a:r>
          <a:r>
            <a:rPr lang="ru-RU" dirty="0"/>
            <a:t> </a:t>
          </a:r>
          <a:r>
            <a:rPr lang="ru-RU" dirty="0" err="1"/>
            <a:t>запозичення</a:t>
          </a:r>
          <a:r>
            <a:rPr lang="ru-RU" dirty="0"/>
            <a:t>»,	на </a:t>
          </a:r>
          <a:r>
            <a:rPr lang="ru-RU" dirty="0" err="1"/>
            <a:t>відміну</a:t>
          </a:r>
          <a:r>
            <a:rPr lang="ru-RU" dirty="0"/>
            <a:t> </a:t>
          </a:r>
          <a:r>
            <a:rPr lang="ru-RU" dirty="0" err="1"/>
            <a:t>від</a:t>
          </a:r>
          <a:r>
            <a:rPr lang="ru-RU" dirty="0"/>
            <a:t> </a:t>
          </a:r>
          <a:r>
            <a:rPr lang="ru-RU" dirty="0" err="1"/>
            <a:t>рахунку</a:t>
          </a:r>
          <a:r>
            <a:rPr lang="ru-RU" dirty="0"/>
            <a:t>  </a:t>
          </a:r>
          <a:r>
            <a:rPr lang="ru-RU" dirty="0" err="1"/>
            <a:t>капіталу</a:t>
          </a:r>
          <a:r>
            <a:rPr lang="ru-RU" dirty="0"/>
            <a:t>, наводиться в </a:t>
          </a:r>
          <a:r>
            <a:rPr lang="ru-RU" dirty="0" err="1"/>
            <a:t>правій</a:t>
          </a:r>
          <a:r>
            <a:rPr lang="ru-RU" dirty="0"/>
            <a:t> </a:t>
          </a:r>
          <a:r>
            <a:rPr lang="ru-RU" dirty="0" err="1"/>
            <a:t>частині</a:t>
          </a:r>
          <a:r>
            <a:rPr lang="ru-RU" dirty="0"/>
            <a:t> </a:t>
          </a:r>
          <a:r>
            <a:rPr lang="ru-RU" dirty="0" err="1"/>
            <a:t>рахунка</a:t>
          </a:r>
          <a:r>
            <a:rPr lang="ru-RU" dirty="0"/>
            <a:t>. </a:t>
          </a:r>
          <a:r>
            <a:rPr lang="ru-RU" dirty="0" err="1"/>
            <a:t>Чисте</a:t>
          </a:r>
          <a:r>
            <a:rPr lang="ru-RU" dirty="0"/>
            <a:t> </a:t>
          </a:r>
          <a:r>
            <a:rPr lang="en-US" dirty="0" err="1"/>
            <a:t>кредитування</a:t>
          </a:r>
          <a:r>
            <a:rPr lang="en-US" dirty="0"/>
            <a:t> (</a:t>
          </a:r>
          <a:r>
            <a:rPr lang="en-US" dirty="0" err="1"/>
            <a:t>чисте</a:t>
          </a:r>
          <a:r>
            <a:rPr lang="en-US" dirty="0"/>
            <a:t> </a:t>
          </a:r>
          <a:r>
            <a:rPr lang="en-US" dirty="0" err="1"/>
            <a:t>запозичення</a:t>
          </a:r>
          <a:r>
            <a:rPr lang="en-US" dirty="0"/>
            <a:t>), </a:t>
          </a:r>
          <a:r>
            <a:rPr lang="en-US" dirty="0" err="1"/>
            <a:t>що</a:t>
          </a:r>
          <a:r>
            <a:rPr lang="en-US" dirty="0"/>
            <a:t> є  </a:t>
          </a:r>
          <a:r>
            <a:rPr lang="en-US" dirty="0" err="1"/>
            <a:t>вихідними</a:t>
          </a:r>
          <a:r>
            <a:rPr lang="en-US" dirty="0"/>
            <a:t>  </a:t>
          </a:r>
          <a:r>
            <a:rPr lang="en-US" dirty="0" err="1"/>
            <a:t>потоками</a:t>
          </a:r>
          <a:r>
            <a:rPr lang="en-US" dirty="0"/>
            <a:t> </a:t>
          </a:r>
          <a:r>
            <a:rPr lang="en-US" dirty="0" err="1"/>
            <a:t>рахунків</a:t>
          </a:r>
          <a:r>
            <a:rPr lang="en-US" dirty="0"/>
            <a:t> </a:t>
          </a:r>
          <a:r>
            <a:rPr lang="en-US" dirty="0" err="1"/>
            <a:t>нагромадження</a:t>
          </a:r>
          <a:r>
            <a:rPr lang="en-US" dirty="0"/>
            <a:t>, є </a:t>
          </a:r>
          <a:r>
            <a:rPr lang="en-US" dirty="0" err="1"/>
            <a:t>також</a:t>
          </a:r>
          <a:r>
            <a:rPr lang="en-US" dirty="0"/>
            <a:t> </a:t>
          </a:r>
          <a:r>
            <a:rPr lang="en-US" dirty="0" err="1"/>
            <a:t>вихідними</a:t>
          </a:r>
          <a:r>
            <a:rPr lang="en-US" dirty="0"/>
            <a:t> </a:t>
          </a:r>
          <a:r>
            <a:rPr lang="en-US" dirty="0" err="1"/>
            <a:t>потоками</a:t>
          </a:r>
          <a:r>
            <a:rPr lang="en-US" dirty="0"/>
            <a:t> </a:t>
          </a:r>
          <a:r>
            <a:rPr lang="en-US" dirty="0" err="1"/>
            <a:t>для</a:t>
          </a:r>
          <a:r>
            <a:rPr lang="en-US" dirty="0"/>
            <a:t> </a:t>
          </a:r>
          <a:r>
            <a:rPr lang="en-US" dirty="0" err="1"/>
            <a:t>групи</a:t>
          </a:r>
          <a:r>
            <a:rPr lang="en-US" dirty="0"/>
            <a:t> </a:t>
          </a:r>
          <a:r>
            <a:rPr lang="en-US" dirty="0" err="1"/>
            <a:t>рахунків</a:t>
          </a:r>
          <a:r>
            <a:rPr lang="en-US" dirty="0"/>
            <a:t> </a:t>
          </a:r>
          <a:r>
            <a:rPr lang="en-US" dirty="0" err="1"/>
            <a:t>зовнішніх</a:t>
          </a:r>
          <a:r>
            <a:rPr lang="en-US" dirty="0"/>
            <a:t> </a:t>
          </a:r>
          <a:r>
            <a:rPr lang="en-US" dirty="0" err="1"/>
            <a:t>операцій</a:t>
          </a:r>
          <a:r>
            <a:rPr lang="en-US" dirty="0"/>
            <a:t>.</a:t>
          </a:r>
        </a:p>
      </dgm:t>
    </dgm:pt>
    <dgm:pt modelId="{9C7AF0B4-41DF-4B16-B4C4-65B9AF3E5C4D}" type="parTrans" cxnId="{16F4A824-8F1F-47CC-A42A-EDA2744138BB}">
      <dgm:prSet/>
      <dgm:spPr/>
      <dgm:t>
        <a:bodyPr/>
        <a:lstStyle/>
        <a:p>
          <a:endParaRPr lang="en-US"/>
        </a:p>
      </dgm:t>
    </dgm:pt>
    <dgm:pt modelId="{FD1F81F7-E57C-43BD-AEB9-E56A7983DFE3}" type="sibTrans" cxnId="{16F4A824-8F1F-47CC-A42A-EDA2744138BB}">
      <dgm:prSet/>
      <dgm:spPr/>
      <dgm:t>
        <a:bodyPr/>
        <a:lstStyle/>
        <a:p>
          <a:endParaRPr lang="en-US"/>
        </a:p>
      </dgm:t>
    </dgm:pt>
    <dgm:pt modelId="{6B439A65-60F1-49B7-BB49-A39A202A1C74}" type="pres">
      <dgm:prSet presAssocID="{8A1E7D4B-EE5E-447F-9DB1-B3A8BBFA63B7}" presName="hierChild1" presStyleCnt="0">
        <dgm:presLayoutVars>
          <dgm:chPref val="1"/>
          <dgm:dir/>
          <dgm:animOne val="branch"/>
          <dgm:animLvl val="lvl"/>
          <dgm:resizeHandles/>
        </dgm:presLayoutVars>
      </dgm:prSet>
      <dgm:spPr/>
    </dgm:pt>
    <dgm:pt modelId="{546FE989-3CD5-4A0B-8D60-28D753C77628}" type="pres">
      <dgm:prSet presAssocID="{D7EFF1B2-2D84-4D15-9800-9B72353F01BC}" presName="hierRoot1" presStyleCnt="0"/>
      <dgm:spPr/>
    </dgm:pt>
    <dgm:pt modelId="{5754D4EA-0611-448E-9BBB-014D32594A91}" type="pres">
      <dgm:prSet presAssocID="{D7EFF1B2-2D84-4D15-9800-9B72353F01BC}" presName="composite" presStyleCnt="0"/>
      <dgm:spPr/>
    </dgm:pt>
    <dgm:pt modelId="{38B09552-C6F4-4786-A6D4-CB3B6B43BF1F}" type="pres">
      <dgm:prSet presAssocID="{D7EFF1B2-2D84-4D15-9800-9B72353F01BC}" presName="background" presStyleLbl="node0" presStyleIdx="0" presStyleCnt="2"/>
      <dgm:spPr/>
    </dgm:pt>
    <dgm:pt modelId="{6B2466D7-2D60-4656-9624-88063E927AFD}" type="pres">
      <dgm:prSet presAssocID="{D7EFF1B2-2D84-4D15-9800-9B72353F01BC}" presName="text" presStyleLbl="fgAcc0" presStyleIdx="0" presStyleCnt="2">
        <dgm:presLayoutVars>
          <dgm:chPref val="3"/>
        </dgm:presLayoutVars>
      </dgm:prSet>
      <dgm:spPr/>
    </dgm:pt>
    <dgm:pt modelId="{DB9F040C-820A-4A2C-B974-DE1274982365}" type="pres">
      <dgm:prSet presAssocID="{D7EFF1B2-2D84-4D15-9800-9B72353F01BC}" presName="hierChild2" presStyleCnt="0"/>
      <dgm:spPr/>
    </dgm:pt>
    <dgm:pt modelId="{232B3D7E-D61F-43C4-9E15-68A70D7D0C39}" type="pres">
      <dgm:prSet presAssocID="{D23D0296-B58A-4B6D-8DD1-28ABE7F525FC}" presName="hierRoot1" presStyleCnt="0"/>
      <dgm:spPr/>
    </dgm:pt>
    <dgm:pt modelId="{EB22919E-698B-4777-A8BF-57CE31F534AB}" type="pres">
      <dgm:prSet presAssocID="{D23D0296-B58A-4B6D-8DD1-28ABE7F525FC}" presName="composite" presStyleCnt="0"/>
      <dgm:spPr/>
    </dgm:pt>
    <dgm:pt modelId="{AF86AC99-9D71-435C-8A7E-56574A83E65C}" type="pres">
      <dgm:prSet presAssocID="{D23D0296-B58A-4B6D-8DD1-28ABE7F525FC}" presName="background" presStyleLbl="node0" presStyleIdx="1" presStyleCnt="2"/>
      <dgm:spPr/>
    </dgm:pt>
    <dgm:pt modelId="{7C69C76B-097B-49E1-8212-0A6805A1B4A8}" type="pres">
      <dgm:prSet presAssocID="{D23D0296-B58A-4B6D-8DD1-28ABE7F525FC}" presName="text" presStyleLbl="fgAcc0" presStyleIdx="1" presStyleCnt="2">
        <dgm:presLayoutVars>
          <dgm:chPref val="3"/>
        </dgm:presLayoutVars>
      </dgm:prSet>
      <dgm:spPr/>
    </dgm:pt>
    <dgm:pt modelId="{3E9613CD-D955-404B-AC69-7A78BFF449BD}" type="pres">
      <dgm:prSet presAssocID="{D23D0296-B58A-4B6D-8DD1-28ABE7F525FC}" presName="hierChild2" presStyleCnt="0"/>
      <dgm:spPr/>
    </dgm:pt>
  </dgm:ptLst>
  <dgm:cxnLst>
    <dgm:cxn modelId="{A9ED8303-0B6F-4E72-817A-44A55AE49530}" type="presOf" srcId="{D23D0296-B58A-4B6D-8DD1-28ABE7F525FC}" destId="{7C69C76B-097B-49E1-8212-0A6805A1B4A8}" srcOrd="0" destOrd="0" presId="urn:microsoft.com/office/officeart/2005/8/layout/hierarchy1"/>
    <dgm:cxn modelId="{16F4A824-8F1F-47CC-A42A-EDA2744138BB}" srcId="{8A1E7D4B-EE5E-447F-9DB1-B3A8BBFA63B7}" destId="{D23D0296-B58A-4B6D-8DD1-28ABE7F525FC}" srcOrd="1" destOrd="0" parTransId="{9C7AF0B4-41DF-4B16-B4C4-65B9AF3E5C4D}" sibTransId="{FD1F81F7-E57C-43BD-AEB9-E56A7983DFE3}"/>
    <dgm:cxn modelId="{30ADA388-00BD-4632-9338-8EDB6F0D1ADC}" type="presOf" srcId="{8A1E7D4B-EE5E-447F-9DB1-B3A8BBFA63B7}" destId="{6B439A65-60F1-49B7-BB49-A39A202A1C74}" srcOrd="0" destOrd="0" presId="urn:microsoft.com/office/officeart/2005/8/layout/hierarchy1"/>
    <dgm:cxn modelId="{D0BB0093-3FBF-4B85-8EA1-5EBC87AB507A}" type="presOf" srcId="{D7EFF1B2-2D84-4D15-9800-9B72353F01BC}" destId="{6B2466D7-2D60-4656-9624-88063E927AFD}" srcOrd="0" destOrd="0" presId="urn:microsoft.com/office/officeart/2005/8/layout/hierarchy1"/>
    <dgm:cxn modelId="{763FA6C8-02B1-418F-B29F-76009205C6E7}" srcId="{8A1E7D4B-EE5E-447F-9DB1-B3A8BBFA63B7}" destId="{D7EFF1B2-2D84-4D15-9800-9B72353F01BC}" srcOrd="0" destOrd="0" parTransId="{293EC565-1086-41C1-B764-A8849E232D69}" sibTransId="{589782B8-BD38-4D83-B80E-4B268DE74214}"/>
    <dgm:cxn modelId="{5002B746-EC06-427E-B3EC-0E4EF8CC6B40}" type="presParOf" srcId="{6B439A65-60F1-49B7-BB49-A39A202A1C74}" destId="{546FE989-3CD5-4A0B-8D60-28D753C77628}" srcOrd="0" destOrd="0" presId="urn:microsoft.com/office/officeart/2005/8/layout/hierarchy1"/>
    <dgm:cxn modelId="{6019C624-852A-425B-9E8C-78A635FDF125}" type="presParOf" srcId="{546FE989-3CD5-4A0B-8D60-28D753C77628}" destId="{5754D4EA-0611-448E-9BBB-014D32594A91}" srcOrd="0" destOrd="0" presId="urn:microsoft.com/office/officeart/2005/8/layout/hierarchy1"/>
    <dgm:cxn modelId="{4118AF8D-7AA0-456A-9666-9C7EBC70B8EB}" type="presParOf" srcId="{5754D4EA-0611-448E-9BBB-014D32594A91}" destId="{38B09552-C6F4-4786-A6D4-CB3B6B43BF1F}" srcOrd="0" destOrd="0" presId="urn:microsoft.com/office/officeart/2005/8/layout/hierarchy1"/>
    <dgm:cxn modelId="{E9B2A5A3-EA33-45BC-B723-C99F2B9B0F9D}" type="presParOf" srcId="{5754D4EA-0611-448E-9BBB-014D32594A91}" destId="{6B2466D7-2D60-4656-9624-88063E927AFD}" srcOrd="1" destOrd="0" presId="urn:microsoft.com/office/officeart/2005/8/layout/hierarchy1"/>
    <dgm:cxn modelId="{62B75F69-C90C-4568-8DF6-8CA2AF752BE0}" type="presParOf" srcId="{546FE989-3CD5-4A0B-8D60-28D753C77628}" destId="{DB9F040C-820A-4A2C-B974-DE1274982365}" srcOrd="1" destOrd="0" presId="urn:microsoft.com/office/officeart/2005/8/layout/hierarchy1"/>
    <dgm:cxn modelId="{3B591F98-0A1D-4EBA-B817-ACE659FC8AB8}" type="presParOf" srcId="{6B439A65-60F1-49B7-BB49-A39A202A1C74}" destId="{232B3D7E-D61F-43C4-9E15-68A70D7D0C39}" srcOrd="1" destOrd="0" presId="urn:microsoft.com/office/officeart/2005/8/layout/hierarchy1"/>
    <dgm:cxn modelId="{1A7D39EB-5DA3-49A1-AD44-0DC0128DFCE4}" type="presParOf" srcId="{232B3D7E-D61F-43C4-9E15-68A70D7D0C39}" destId="{EB22919E-698B-4777-A8BF-57CE31F534AB}" srcOrd="0" destOrd="0" presId="urn:microsoft.com/office/officeart/2005/8/layout/hierarchy1"/>
    <dgm:cxn modelId="{7DD2E529-C793-4969-A88A-A1CB0E8AEA5A}" type="presParOf" srcId="{EB22919E-698B-4777-A8BF-57CE31F534AB}" destId="{AF86AC99-9D71-435C-8A7E-56574A83E65C}" srcOrd="0" destOrd="0" presId="urn:microsoft.com/office/officeart/2005/8/layout/hierarchy1"/>
    <dgm:cxn modelId="{505CE147-9E1A-4505-A6F5-DE8AF2E891A1}" type="presParOf" srcId="{EB22919E-698B-4777-A8BF-57CE31F534AB}" destId="{7C69C76B-097B-49E1-8212-0A6805A1B4A8}" srcOrd="1" destOrd="0" presId="urn:microsoft.com/office/officeart/2005/8/layout/hierarchy1"/>
    <dgm:cxn modelId="{9325FDE3-C1D4-40FA-8DE4-6C77BF44E76E}" type="presParOf" srcId="{232B3D7E-D61F-43C4-9E15-68A70D7D0C39}" destId="{3E9613CD-D955-404B-AC69-7A78BFF449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56F76C4-96C6-4E06-A33B-67E04CECA54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559B02C-ABEF-4E13-BE8D-3E2E6D152F3B}">
      <dgm:prSet/>
      <dgm:spPr/>
      <dgm:t>
        <a:bodyPr/>
        <a:lstStyle/>
        <a:p>
          <a:r>
            <a:rPr lang="uk-UA" dirty="0"/>
            <a:t>Система національних рахунків (СНР-2008) – це сучасна інформаційна платформа, що містить систему всеохоплюючих, взаємопогоджуваних і гнучких макроекономічних рахунків, призначених для розробки економічної політики, аналізу й наукових досліджень (див. </a:t>
          </a:r>
          <a:r>
            <a:rPr lang="en-GB" dirty="0"/>
            <a:t>http://www.ukrstat.gov.ua/imf/meta/NazR. html </a:t>
          </a:r>
          <a:r>
            <a:rPr lang="uk-UA" dirty="0"/>
            <a:t>та </a:t>
          </a:r>
          <a:r>
            <a:rPr lang="en-GB" dirty="0"/>
            <a:t>http://www.ukrstat.gov.ua/metod_polog/menu/01_nr.htm). </a:t>
          </a:r>
          <a:endParaRPr lang="en-US" dirty="0"/>
        </a:p>
      </dgm:t>
    </dgm:pt>
    <dgm:pt modelId="{46F98110-7E9E-4F62-95A3-886AFF41B067}" type="parTrans" cxnId="{82708E52-5329-40AD-B8A3-2DDD18A91E9A}">
      <dgm:prSet/>
      <dgm:spPr/>
      <dgm:t>
        <a:bodyPr/>
        <a:lstStyle/>
        <a:p>
          <a:endParaRPr lang="en-US"/>
        </a:p>
      </dgm:t>
    </dgm:pt>
    <dgm:pt modelId="{FB032E02-C15D-48C5-A6CF-790D2D349468}" type="sibTrans" cxnId="{82708E52-5329-40AD-B8A3-2DDD18A91E9A}">
      <dgm:prSet/>
      <dgm:spPr/>
      <dgm:t>
        <a:bodyPr/>
        <a:lstStyle/>
        <a:p>
          <a:endParaRPr lang="en-US"/>
        </a:p>
      </dgm:t>
    </dgm:pt>
    <dgm:pt modelId="{02F5E242-24C1-4EBA-BAF2-1DF358C36BA7}">
      <dgm:prSet/>
      <dgm:spPr/>
      <dgm:t>
        <a:bodyPr/>
        <a:lstStyle/>
        <a:p>
          <a:r>
            <a:rPr lang="uk-UA" dirty="0"/>
            <a:t>СНР-2008 була розроблена й опублікована під егідою Організації Об’єднаних Націй, Європейської комісії, Організації економічного співробітництва й розвитку, Міжнародного валютного фонду й Групи Всесвітнього банку.</a:t>
          </a:r>
          <a:endParaRPr lang="en-US" dirty="0"/>
        </a:p>
      </dgm:t>
    </dgm:pt>
    <dgm:pt modelId="{E8F146F9-B15F-4779-960D-EA9ADA536FDF}" type="parTrans" cxnId="{01A8C734-8BF6-48B4-AF24-16F3E9E83C28}">
      <dgm:prSet/>
      <dgm:spPr/>
      <dgm:t>
        <a:bodyPr/>
        <a:lstStyle/>
        <a:p>
          <a:endParaRPr lang="en-US"/>
        </a:p>
      </dgm:t>
    </dgm:pt>
    <dgm:pt modelId="{09DEE827-CECA-4DCE-989B-3D9E42B295CC}" type="sibTrans" cxnId="{01A8C734-8BF6-48B4-AF24-16F3E9E83C28}">
      <dgm:prSet/>
      <dgm:spPr/>
      <dgm:t>
        <a:bodyPr/>
        <a:lstStyle/>
        <a:p>
          <a:endParaRPr lang="en-US"/>
        </a:p>
      </dgm:t>
    </dgm:pt>
    <dgm:pt modelId="{790A087B-5E3E-472E-BC03-EBF94EA54FD9}">
      <dgm:prSet/>
      <dgm:spPr/>
      <dgm:t>
        <a:bodyPr/>
        <a:lstStyle/>
        <a:p>
          <a:r>
            <a:rPr lang="uk-UA"/>
            <a:t>Система національних рахунків відображає потреби споживачів даних, що розвиваються, нові явища в розвитку й організації економіки й прогрес у дослідженнях з питань методології, забезпечує отримання органами державного управління взаємопов’язаної між собою інформації за макроекономічними показниками для формування соціально-економічної політики та регулювання економіки в цілому</a:t>
          </a:r>
          <a:endParaRPr lang="en-US"/>
        </a:p>
      </dgm:t>
    </dgm:pt>
    <dgm:pt modelId="{ACC21055-F7F9-411E-AE59-5DE8157900FA}" type="parTrans" cxnId="{33757113-6223-41EA-8A7D-33F2800ECDD5}">
      <dgm:prSet/>
      <dgm:spPr/>
      <dgm:t>
        <a:bodyPr/>
        <a:lstStyle/>
        <a:p>
          <a:endParaRPr lang="en-US"/>
        </a:p>
      </dgm:t>
    </dgm:pt>
    <dgm:pt modelId="{C5822C37-BEB2-4B2D-957E-2DB9A16080F9}" type="sibTrans" cxnId="{33757113-6223-41EA-8A7D-33F2800ECDD5}">
      <dgm:prSet/>
      <dgm:spPr/>
      <dgm:t>
        <a:bodyPr/>
        <a:lstStyle/>
        <a:p>
          <a:endParaRPr lang="en-US"/>
        </a:p>
      </dgm:t>
    </dgm:pt>
    <dgm:pt modelId="{2BE08042-A7F1-4A74-8BE4-A60E11D1D37B}" type="pres">
      <dgm:prSet presAssocID="{B56F76C4-96C6-4E06-A33B-67E04CECA545}" presName="linear" presStyleCnt="0">
        <dgm:presLayoutVars>
          <dgm:animLvl val="lvl"/>
          <dgm:resizeHandles val="exact"/>
        </dgm:presLayoutVars>
      </dgm:prSet>
      <dgm:spPr/>
    </dgm:pt>
    <dgm:pt modelId="{35967157-6323-47E7-B10B-D074D41B8083}" type="pres">
      <dgm:prSet presAssocID="{6559B02C-ABEF-4E13-BE8D-3E2E6D152F3B}" presName="parentText" presStyleLbl="node1" presStyleIdx="0" presStyleCnt="3">
        <dgm:presLayoutVars>
          <dgm:chMax val="0"/>
          <dgm:bulletEnabled val="1"/>
        </dgm:presLayoutVars>
      </dgm:prSet>
      <dgm:spPr/>
    </dgm:pt>
    <dgm:pt modelId="{C4E1B039-61A9-4B4D-B19F-F2DBAD0239AF}" type="pres">
      <dgm:prSet presAssocID="{FB032E02-C15D-48C5-A6CF-790D2D349468}" presName="spacer" presStyleCnt="0"/>
      <dgm:spPr/>
    </dgm:pt>
    <dgm:pt modelId="{B09BFD6A-9CEE-4EED-B228-2675B7033320}" type="pres">
      <dgm:prSet presAssocID="{02F5E242-24C1-4EBA-BAF2-1DF358C36BA7}" presName="parentText" presStyleLbl="node1" presStyleIdx="1" presStyleCnt="3">
        <dgm:presLayoutVars>
          <dgm:chMax val="0"/>
          <dgm:bulletEnabled val="1"/>
        </dgm:presLayoutVars>
      </dgm:prSet>
      <dgm:spPr/>
    </dgm:pt>
    <dgm:pt modelId="{9C5270C2-12DF-45DD-B794-151E31E3081A}" type="pres">
      <dgm:prSet presAssocID="{09DEE827-CECA-4DCE-989B-3D9E42B295CC}" presName="spacer" presStyleCnt="0"/>
      <dgm:spPr/>
    </dgm:pt>
    <dgm:pt modelId="{4588A424-844B-4A32-A437-B59639208169}" type="pres">
      <dgm:prSet presAssocID="{790A087B-5E3E-472E-BC03-EBF94EA54FD9}" presName="parentText" presStyleLbl="node1" presStyleIdx="2" presStyleCnt="3">
        <dgm:presLayoutVars>
          <dgm:chMax val="0"/>
          <dgm:bulletEnabled val="1"/>
        </dgm:presLayoutVars>
      </dgm:prSet>
      <dgm:spPr/>
    </dgm:pt>
  </dgm:ptLst>
  <dgm:cxnLst>
    <dgm:cxn modelId="{EDC5A212-B170-44E0-B62A-E78216B13B93}" type="presOf" srcId="{02F5E242-24C1-4EBA-BAF2-1DF358C36BA7}" destId="{B09BFD6A-9CEE-4EED-B228-2675B7033320}" srcOrd="0" destOrd="0" presId="urn:microsoft.com/office/officeart/2005/8/layout/vList2"/>
    <dgm:cxn modelId="{33757113-6223-41EA-8A7D-33F2800ECDD5}" srcId="{B56F76C4-96C6-4E06-A33B-67E04CECA545}" destId="{790A087B-5E3E-472E-BC03-EBF94EA54FD9}" srcOrd="2" destOrd="0" parTransId="{ACC21055-F7F9-411E-AE59-5DE8157900FA}" sibTransId="{C5822C37-BEB2-4B2D-957E-2DB9A16080F9}"/>
    <dgm:cxn modelId="{01A8C734-8BF6-48B4-AF24-16F3E9E83C28}" srcId="{B56F76C4-96C6-4E06-A33B-67E04CECA545}" destId="{02F5E242-24C1-4EBA-BAF2-1DF358C36BA7}" srcOrd="1" destOrd="0" parTransId="{E8F146F9-B15F-4779-960D-EA9ADA536FDF}" sibTransId="{09DEE827-CECA-4DCE-989B-3D9E42B295CC}"/>
    <dgm:cxn modelId="{82708E52-5329-40AD-B8A3-2DDD18A91E9A}" srcId="{B56F76C4-96C6-4E06-A33B-67E04CECA545}" destId="{6559B02C-ABEF-4E13-BE8D-3E2E6D152F3B}" srcOrd="0" destOrd="0" parTransId="{46F98110-7E9E-4F62-95A3-886AFF41B067}" sibTransId="{FB032E02-C15D-48C5-A6CF-790D2D349468}"/>
    <dgm:cxn modelId="{1D3913B8-D2D5-4038-B1B5-E9300E90F8E2}" type="presOf" srcId="{B56F76C4-96C6-4E06-A33B-67E04CECA545}" destId="{2BE08042-A7F1-4A74-8BE4-A60E11D1D37B}" srcOrd="0" destOrd="0" presId="urn:microsoft.com/office/officeart/2005/8/layout/vList2"/>
    <dgm:cxn modelId="{208930DE-A815-456E-850B-2FCA1CCBBAA9}" type="presOf" srcId="{790A087B-5E3E-472E-BC03-EBF94EA54FD9}" destId="{4588A424-844B-4A32-A437-B59639208169}" srcOrd="0" destOrd="0" presId="urn:microsoft.com/office/officeart/2005/8/layout/vList2"/>
    <dgm:cxn modelId="{F16373ED-F839-43FE-B7EC-1BE2938FD018}" type="presOf" srcId="{6559B02C-ABEF-4E13-BE8D-3E2E6D152F3B}" destId="{35967157-6323-47E7-B10B-D074D41B8083}" srcOrd="0" destOrd="0" presId="urn:microsoft.com/office/officeart/2005/8/layout/vList2"/>
    <dgm:cxn modelId="{65B70076-A676-4C2A-B115-B6687D30B665}" type="presParOf" srcId="{2BE08042-A7F1-4A74-8BE4-A60E11D1D37B}" destId="{35967157-6323-47E7-B10B-D074D41B8083}" srcOrd="0" destOrd="0" presId="urn:microsoft.com/office/officeart/2005/8/layout/vList2"/>
    <dgm:cxn modelId="{B8F86122-ACAE-45F2-97EE-DE1500D06CDD}" type="presParOf" srcId="{2BE08042-A7F1-4A74-8BE4-A60E11D1D37B}" destId="{C4E1B039-61A9-4B4D-B19F-F2DBAD0239AF}" srcOrd="1" destOrd="0" presId="urn:microsoft.com/office/officeart/2005/8/layout/vList2"/>
    <dgm:cxn modelId="{32E0A937-635A-4060-9B8A-B2AF4A2AFF9A}" type="presParOf" srcId="{2BE08042-A7F1-4A74-8BE4-A60E11D1D37B}" destId="{B09BFD6A-9CEE-4EED-B228-2675B7033320}" srcOrd="2" destOrd="0" presId="urn:microsoft.com/office/officeart/2005/8/layout/vList2"/>
    <dgm:cxn modelId="{CE070DEB-F3A6-4B75-B326-E82D9C96AC61}" type="presParOf" srcId="{2BE08042-A7F1-4A74-8BE4-A60E11D1D37B}" destId="{9C5270C2-12DF-45DD-B794-151E31E3081A}" srcOrd="3" destOrd="0" presId="urn:microsoft.com/office/officeart/2005/8/layout/vList2"/>
    <dgm:cxn modelId="{B8E7F30A-6D03-4258-9EBC-4FB34A32DAD0}" type="presParOf" srcId="{2BE08042-A7F1-4A74-8BE4-A60E11D1D37B}" destId="{4588A424-844B-4A32-A437-B59639208169}"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825975-483A-4ECA-B4F9-402FA855F9A1}"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806DF9C8-59D9-430E-99B6-319CD737DD15}">
      <dgm:prSet/>
      <dgm:spPr/>
      <dgm:t>
        <a:bodyPr/>
        <a:lstStyle/>
        <a:p>
          <a:r>
            <a:rPr lang="uk-UA" dirty="0"/>
            <a:t>Національні рахунки – це система взаємопов’язаних макроекономічних показників, класифікацій і </a:t>
          </a:r>
          <a:r>
            <a:rPr lang="uk-UA" dirty="0" err="1"/>
            <a:t>групувань</a:t>
          </a:r>
          <a:r>
            <a:rPr lang="uk-UA" dirty="0"/>
            <a:t>, яку застосовують в економічній статистиці країн і міжнародних організацій і яка описує найбільш загальні й важливі аспекти економічного розвитку (виробництво, розподіл, перерозподіл і використання кінцевого продукту та національного доходу, формування національного багатства).</a:t>
          </a:r>
          <a:endParaRPr lang="en-US" dirty="0"/>
        </a:p>
      </dgm:t>
    </dgm:pt>
    <dgm:pt modelId="{2CB78A38-F47A-4A93-87EE-B63A1AABBC88}" type="parTrans" cxnId="{CBF0DB7C-4833-4DDE-867A-681846D0DAC5}">
      <dgm:prSet/>
      <dgm:spPr/>
      <dgm:t>
        <a:bodyPr/>
        <a:lstStyle/>
        <a:p>
          <a:endParaRPr lang="en-US"/>
        </a:p>
      </dgm:t>
    </dgm:pt>
    <dgm:pt modelId="{F54C1B4C-6FD9-455C-AA92-0DB3179D1C91}" type="sibTrans" cxnId="{CBF0DB7C-4833-4DDE-867A-681846D0DAC5}">
      <dgm:prSet/>
      <dgm:spPr/>
      <dgm:t>
        <a:bodyPr/>
        <a:lstStyle/>
        <a:p>
          <a:endParaRPr lang="en-US"/>
        </a:p>
      </dgm:t>
    </dgm:pt>
    <dgm:pt modelId="{151C93C8-5BA4-4F0A-B5AE-E8ABC20C8BB9}">
      <dgm:prSet/>
      <dgm:spPr/>
      <dgm:t>
        <a:bodyPr/>
        <a:lstStyle/>
        <a:p>
          <a:r>
            <a:rPr lang="uk-UA" dirty="0"/>
            <a:t>Національні рахунки включають показники, обчислені на основі офіційних статистичних даних, а також обсяги економічної діяльності, що безпосередньо не спостерігається.</a:t>
          </a:r>
          <a:endParaRPr lang="en-US" dirty="0"/>
        </a:p>
      </dgm:t>
    </dgm:pt>
    <dgm:pt modelId="{1D767240-7A8C-44C9-84B5-0D2F56EFC726}" type="parTrans" cxnId="{2FFA6444-C7AD-464C-B8F6-76380BA40B69}">
      <dgm:prSet/>
      <dgm:spPr/>
      <dgm:t>
        <a:bodyPr/>
        <a:lstStyle/>
        <a:p>
          <a:endParaRPr lang="en-US"/>
        </a:p>
      </dgm:t>
    </dgm:pt>
    <dgm:pt modelId="{94D773AD-33A8-4A37-B336-E688F19174B8}" type="sibTrans" cxnId="{2FFA6444-C7AD-464C-B8F6-76380BA40B69}">
      <dgm:prSet/>
      <dgm:spPr/>
      <dgm:t>
        <a:bodyPr/>
        <a:lstStyle/>
        <a:p>
          <a:endParaRPr lang="en-US"/>
        </a:p>
      </dgm:t>
    </dgm:pt>
    <dgm:pt modelId="{CCDA3E42-3D25-4F05-9C37-5FC5D14F1859}" type="pres">
      <dgm:prSet presAssocID="{EC825975-483A-4ECA-B4F9-402FA855F9A1}" presName="linear" presStyleCnt="0">
        <dgm:presLayoutVars>
          <dgm:animLvl val="lvl"/>
          <dgm:resizeHandles val="exact"/>
        </dgm:presLayoutVars>
      </dgm:prSet>
      <dgm:spPr/>
    </dgm:pt>
    <dgm:pt modelId="{2313F717-9A91-4020-A627-B1A7712012AD}" type="pres">
      <dgm:prSet presAssocID="{806DF9C8-59D9-430E-99B6-319CD737DD15}" presName="parentText" presStyleLbl="node1" presStyleIdx="0" presStyleCnt="2">
        <dgm:presLayoutVars>
          <dgm:chMax val="0"/>
          <dgm:bulletEnabled val="1"/>
        </dgm:presLayoutVars>
      </dgm:prSet>
      <dgm:spPr/>
    </dgm:pt>
    <dgm:pt modelId="{BC03BA99-73A5-43C3-9F58-69FC1EDFADFE}" type="pres">
      <dgm:prSet presAssocID="{F54C1B4C-6FD9-455C-AA92-0DB3179D1C91}" presName="spacer" presStyleCnt="0"/>
      <dgm:spPr/>
    </dgm:pt>
    <dgm:pt modelId="{152C45D0-E4F6-4EC2-ABD4-F92E21367312}" type="pres">
      <dgm:prSet presAssocID="{151C93C8-5BA4-4F0A-B5AE-E8ABC20C8BB9}" presName="parentText" presStyleLbl="node1" presStyleIdx="1" presStyleCnt="2">
        <dgm:presLayoutVars>
          <dgm:chMax val="0"/>
          <dgm:bulletEnabled val="1"/>
        </dgm:presLayoutVars>
      </dgm:prSet>
      <dgm:spPr/>
    </dgm:pt>
  </dgm:ptLst>
  <dgm:cxnLst>
    <dgm:cxn modelId="{0B470A14-1067-4167-9845-6CE4F9151850}" type="presOf" srcId="{806DF9C8-59D9-430E-99B6-319CD737DD15}" destId="{2313F717-9A91-4020-A627-B1A7712012AD}" srcOrd="0" destOrd="0" presId="urn:microsoft.com/office/officeart/2005/8/layout/vList2"/>
    <dgm:cxn modelId="{2FFA6444-C7AD-464C-B8F6-76380BA40B69}" srcId="{EC825975-483A-4ECA-B4F9-402FA855F9A1}" destId="{151C93C8-5BA4-4F0A-B5AE-E8ABC20C8BB9}" srcOrd="1" destOrd="0" parTransId="{1D767240-7A8C-44C9-84B5-0D2F56EFC726}" sibTransId="{94D773AD-33A8-4A37-B336-E688F19174B8}"/>
    <dgm:cxn modelId="{8962C76D-2113-4C34-AC1E-772C7DB10A53}" type="presOf" srcId="{151C93C8-5BA4-4F0A-B5AE-E8ABC20C8BB9}" destId="{152C45D0-E4F6-4EC2-ABD4-F92E21367312}" srcOrd="0" destOrd="0" presId="urn:microsoft.com/office/officeart/2005/8/layout/vList2"/>
    <dgm:cxn modelId="{CBF0DB7C-4833-4DDE-867A-681846D0DAC5}" srcId="{EC825975-483A-4ECA-B4F9-402FA855F9A1}" destId="{806DF9C8-59D9-430E-99B6-319CD737DD15}" srcOrd="0" destOrd="0" parTransId="{2CB78A38-F47A-4A93-87EE-B63A1AABBC88}" sibTransId="{F54C1B4C-6FD9-455C-AA92-0DB3179D1C91}"/>
    <dgm:cxn modelId="{B2907D95-5265-4068-B2A3-3C4C18BAEFE1}" type="presOf" srcId="{EC825975-483A-4ECA-B4F9-402FA855F9A1}" destId="{CCDA3E42-3D25-4F05-9C37-5FC5D14F1859}" srcOrd="0" destOrd="0" presId="urn:microsoft.com/office/officeart/2005/8/layout/vList2"/>
    <dgm:cxn modelId="{91A1B396-FE2E-45C8-8D0B-E9B8BBF172C9}" type="presParOf" srcId="{CCDA3E42-3D25-4F05-9C37-5FC5D14F1859}" destId="{2313F717-9A91-4020-A627-B1A7712012AD}" srcOrd="0" destOrd="0" presId="urn:microsoft.com/office/officeart/2005/8/layout/vList2"/>
    <dgm:cxn modelId="{64E95C2E-6318-4279-8D78-0728EB258192}" type="presParOf" srcId="{CCDA3E42-3D25-4F05-9C37-5FC5D14F1859}" destId="{BC03BA99-73A5-43C3-9F58-69FC1EDFADFE}" srcOrd="1" destOrd="0" presId="urn:microsoft.com/office/officeart/2005/8/layout/vList2"/>
    <dgm:cxn modelId="{34308E94-A35B-42D3-ADBA-0CD3DBEFDEBC}" type="presParOf" srcId="{CCDA3E42-3D25-4F05-9C37-5FC5D14F1859}" destId="{152C45D0-E4F6-4EC2-ABD4-F92E21367312}"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75E843-66F2-444F-B7E8-0E079EFAA012}"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0BAE900B-7B99-4510-B0E1-82232DC5CCE6}">
      <dgm:prSet/>
      <dgm:spPr/>
      <dgm:t>
        <a:bodyPr/>
        <a:lstStyle/>
        <a:p>
          <a:r>
            <a:rPr lang="uk-UA" b="1"/>
            <a:t>Нефінансові корпорації</a:t>
          </a:r>
          <a:r>
            <a:rPr lang="uk-UA"/>
            <a:t>, які мають на меті виробництво товарів на ринок і послуг не фінансового характеру.</a:t>
          </a:r>
          <a:endParaRPr lang="en-US"/>
        </a:p>
      </dgm:t>
    </dgm:pt>
    <dgm:pt modelId="{0B80B80D-2D92-4150-B6D2-11366A84A77C}" type="parTrans" cxnId="{1F943FE2-E110-469F-BBF6-C6350CEC2C53}">
      <dgm:prSet/>
      <dgm:spPr/>
      <dgm:t>
        <a:bodyPr/>
        <a:lstStyle/>
        <a:p>
          <a:endParaRPr lang="en-US"/>
        </a:p>
      </dgm:t>
    </dgm:pt>
    <dgm:pt modelId="{4A4C77D2-4AB7-45AF-8D10-88E61487B117}" type="sibTrans" cxnId="{1F943FE2-E110-469F-BBF6-C6350CEC2C53}">
      <dgm:prSet/>
      <dgm:spPr/>
      <dgm:t>
        <a:bodyPr/>
        <a:lstStyle/>
        <a:p>
          <a:endParaRPr lang="en-US"/>
        </a:p>
      </dgm:t>
    </dgm:pt>
    <dgm:pt modelId="{A1D8FDAB-8AC4-424E-9BF1-58002A75515B}">
      <dgm:prSet/>
      <dgm:spPr/>
      <dgm:t>
        <a:bodyPr/>
        <a:lstStyle/>
        <a:p>
          <a:r>
            <a:rPr lang="uk-UA" b="1"/>
            <a:t>Фінансові корпорації, </a:t>
          </a:r>
          <a:r>
            <a:rPr lang="uk-UA"/>
            <a:t>які здійснюють фінансове посередництво або допоміжну фінансову діяльність.</a:t>
          </a:r>
          <a:endParaRPr lang="en-US"/>
        </a:p>
      </dgm:t>
    </dgm:pt>
    <dgm:pt modelId="{AAAEBE22-F1D3-46D3-A357-611FEFBBBE30}" type="parTrans" cxnId="{BE8B68D1-4DD9-42BA-8723-96FEA7913CAF}">
      <dgm:prSet/>
      <dgm:spPr/>
      <dgm:t>
        <a:bodyPr/>
        <a:lstStyle/>
        <a:p>
          <a:endParaRPr lang="en-US"/>
        </a:p>
      </dgm:t>
    </dgm:pt>
    <dgm:pt modelId="{764E8A49-907D-4BD5-8547-F560877D82BF}" type="sibTrans" cxnId="{BE8B68D1-4DD9-42BA-8723-96FEA7913CAF}">
      <dgm:prSet/>
      <dgm:spPr/>
      <dgm:t>
        <a:bodyPr/>
        <a:lstStyle/>
        <a:p>
          <a:endParaRPr lang="en-US"/>
        </a:p>
      </dgm:t>
    </dgm:pt>
    <dgm:pt modelId="{F57E9A99-3DAF-4280-BBC5-7DE6BE8EE431}">
      <dgm:prSet/>
      <dgm:spPr/>
      <dgm:t>
        <a:bodyPr/>
        <a:lstStyle/>
        <a:p>
          <a:r>
            <a:rPr lang="uk-UA" b="1"/>
            <a:t>Органи державного управління </a:t>
          </a:r>
          <a:r>
            <a:rPr lang="uk-UA"/>
            <a:t>– на додаток до виконання політичних функцій та регулювання економіки здійснюють наданняздебільшого  неринкових  послуг для індивідуального або колективного споживання та перерозподіл доходів і багатства.</a:t>
          </a:r>
          <a:endParaRPr lang="en-US"/>
        </a:p>
      </dgm:t>
    </dgm:pt>
    <dgm:pt modelId="{6B8F7A08-0CC4-4A28-9B5F-40E7FD534D9C}" type="parTrans" cxnId="{68368CD3-085F-47C3-A52B-9194AD6E8960}">
      <dgm:prSet/>
      <dgm:spPr/>
      <dgm:t>
        <a:bodyPr/>
        <a:lstStyle/>
        <a:p>
          <a:endParaRPr lang="en-US"/>
        </a:p>
      </dgm:t>
    </dgm:pt>
    <dgm:pt modelId="{F44E7197-DC72-44D6-AE99-D8458354A0B7}" type="sibTrans" cxnId="{68368CD3-085F-47C3-A52B-9194AD6E8960}">
      <dgm:prSet/>
      <dgm:spPr/>
      <dgm:t>
        <a:bodyPr/>
        <a:lstStyle/>
        <a:p>
          <a:endParaRPr lang="en-US"/>
        </a:p>
      </dgm:t>
    </dgm:pt>
    <dgm:pt modelId="{9C1E6A7A-1027-403A-A734-7F731CCB9C24}">
      <dgm:prSet/>
      <dgm:spPr/>
      <dgm:t>
        <a:bodyPr/>
        <a:lstStyle/>
        <a:p>
          <a:r>
            <a:rPr lang="uk-UA" b="1"/>
            <a:t>Домашні господарства </a:t>
          </a:r>
          <a:r>
            <a:rPr lang="uk-UA"/>
            <a:t>(усі репрезентовані в економіці фізичні особи) виступають із пропозицією робочої сили, забезпечують кінцеве споживання та виконують підприємницьку функцію: виробництво товарів на ринок, а також не фінансових послуг.</a:t>
          </a:r>
          <a:endParaRPr lang="en-US"/>
        </a:p>
      </dgm:t>
    </dgm:pt>
    <dgm:pt modelId="{24ADD0F2-7D7A-4EA7-B1D0-2C512FCD64DF}" type="parTrans" cxnId="{FCB23025-6B6E-490B-8D24-62A20B72C52D}">
      <dgm:prSet/>
      <dgm:spPr/>
      <dgm:t>
        <a:bodyPr/>
        <a:lstStyle/>
        <a:p>
          <a:endParaRPr lang="en-US"/>
        </a:p>
      </dgm:t>
    </dgm:pt>
    <dgm:pt modelId="{E8E17A27-E2DB-4276-B054-C1A11FA2604C}" type="sibTrans" cxnId="{FCB23025-6B6E-490B-8D24-62A20B72C52D}">
      <dgm:prSet/>
      <dgm:spPr/>
      <dgm:t>
        <a:bodyPr/>
        <a:lstStyle/>
        <a:p>
          <a:endParaRPr lang="en-US"/>
        </a:p>
      </dgm:t>
    </dgm:pt>
    <dgm:pt modelId="{012C982C-111C-4BC8-96A6-8B7E70D7D092}">
      <dgm:prSet/>
      <dgm:spPr/>
      <dgm:t>
        <a:bodyPr/>
        <a:lstStyle/>
        <a:p>
          <a:r>
            <a:rPr lang="uk-UA" b="1"/>
            <a:t>Некомерційні установи </a:t>
          </a:r>
          <a:r>
            <a:rPr lang="uk-UA"/>
            <a:t>(НКУ), які обслуговують домашні господарства, – це юридичні особи, котрі здебільшого виробляють неринкові послуги для домашніх господарств; основними ресурсами цих установ є добровільні внески домашніх господарств.</a:t>
          </a:r>
          <a:endParaRPr lang="en-US"/>
        </a:p>
      </dgm:t>
    </dgm:pt>
    <dgm:pt modelId="{1429EFFF-7B43-48DC-BB0E-DEA2D9D6C415}" type="parTrans" cxnId="{61DFE75C-9FC4-4291-8ECD-E49B6E536C91}">
      <dgm:prSet/>
      <dgm:spPr/>
      <dgm:t>
        <a:bodyPr/>
        <a:lstStyle/>
        <a:p>
          <a:endParaRPr lang="en-US"/>
        </a:p>
      </dgm:t>
    </dgm:pt>
    <dgm:pt modelId="{F1BE1E7D-A666-4CAF-8FE3-A932AF465DB4}" type="sibTrans" cxnId="{61DFE75C-9FC4-4291-8ECD-E49B6E536C91}">
      <dgm:prSet/>
      <dgm:spPr/>
      <dgm:t>
        <a:bodyPr/>
        <a:lstStyle/>
        <a:p>
          <a:endParaRPr lang="en-US"/>
        </a:p>
      </dgm:t>
    </dgm:pt>
    <dgm:pt modelId="{171144DD-C516-4299-8F96-081370469400}" type="pres">
      <dgm:prSet presAssocID="{D875E843-66F2-444F-B7E8-0E079EFAA012}" presName="linear" presStyleCnt="0">
        <dgm:presLayoutVars>
          <dgm:animLvl val="lvl"/>
          <dgm:resizeHandles val="exact"/>
        </dgm:presLayoutVars>
      </dgm:prSet>
      <dgm:spPr/>
    </dgm:pt>
    <dgm:pt modelId="{406883B1-61FC-463A-A521-C14D1774A5A5}" type="pres">
      <dgm:prSet presAssocID="{0BAE900B-7B99-4510-B0E1-82232DC5CCE6}" presName="parentText" presStyleLbl="node1" presStyleIdx="0" presStyleCnt="5">
        <dgm:presLayoutVars>
          <dgm:chMax val="0"/>
          <dgm:bulletEnabled val="1"/>
        </dgm:presLayoutVars>
      </dgm:prSet>
      <dgm:spPr/>
    </dgm:pt>
    <dgm:pt modelId="{FD263D6A-9FA5-47B4-90B4-B422F0557C0F}" type="pres">
      <dgm:prSet presAssocID="{4A4C77D2-4AB7-45AF-8D10-88E61487B117}" presName="spacer" presStyleCnt="0"/>
      <dgm:spPr/>
    </dgm:pt>
    <dgm:pt modelId="{A56CF739-274F-496F-BF9E-1F6817FD1D83}" type="pres">
      <dgm:prSet presAssocID="{A1D8FDAB-8AC4-424E-9BF1-58002A75515B}" presName="parentText" presStyleLbl="node1" presStyleIdx="1" presStyleCnt="5">
        <dgm:presLayoutVars>
          <dgm:chMax val="0"/>
          <dgm:bulletEnabled val="1"/>
        </dgm:presLayoutVars>
      </dgm:prSet>
      <dgm:spPr/>
    </dgm:pt>
    <dgm:pt modelId="{627F23AF-AFDD-416E-B8A5-AA605B9AB4B6}" type="pres">
      <dgm:prSet presAssocID="{764E8A49-907D-4BD5-8547-F560877D82BF}" presName="spacer" presStyleCnt="0"/>
      <dgm:spPr/>
    </dgm:pt>
    <dgm:pt modelId="{FB3A2D57-3B11-480F-A4A7-8E48AA0F0E90}" type="pres">
      <dgm:prSet presAssocID="{F57E9A99-3DAF-4280-BBC5-7DE6BE8EE431}" presName="parentText" presStyleLbl="node1" presStyleIdx="2" presStyleCnt="5">
        <dgm:presLayoutVars>
          <dgm:chMax val="0"/>
          <dgm:bulletEnabled val="1"/>
        </dgm:presLayoutVars>
      </dgm:prSet>
      <dgm:spPr/>
    </dgm:pt>
    <dgm:pt modelId="{3BA6FE31-B62E-401F-B04E-BC6F746EEC3B}" type="pres">
      <dgm:prSet presAssocID="{F44E7197-DC72-44D6-AE99-D8458354A0B7}" presName="spacer" presStyleCnt="0"/>
      <dgm:spPr/>
    </dgm:pt>
    <dgm:pt modelId="{CD11673D-E84D-4E1F-AC39-E983B88FB37F}" type="pres">
      <dgm:prSet presAssocID="{9C1E6A7A-1027-403A-A734-7F731CCB9C24}" presName="parentText" presStyleLbl="node1" presStyleIdx="3" presStyleCnt="5">
        <dgm:presLayoutVars>
          <dgm:chMax val="0"/>
          <dgm:bulletEnabled val="1"/>
        </dgm:presLayoutVars>
      </dgm:prSet>
      <dgm:spPr/>
    </dgm:pt>
    <dgm:pt modelId="{853E750A-CADD-49D7-AE9F-699BFE67E4C0}" type="pres">
      <dgm:prSet presAssocID="{E8E17A27-E2DB-4276-B054-C1A11FA2604C}" presName="spacer" presStyleCnt="0"/>
      <dgm:spPr/>
    </dgm:pt>
    <dgm:pt modelId="{8FA7107B-1657-4671-AAA8-FDCA74EFB6CF}" type="pres">
      <dgm:prSet presAssocID="{012C982C-111C-4BC8-96A6-8B7E70D7D092}" presName="parentText" presStyleLbl="node1" presStyleIdx="4" presStyleCnt="5">
        <dgm:presLayoutVars>
          <dgm:chMax val="0"/>
          <dgm:bulletEnabled val="1"/>
        </dgm:presLayoutVars>
      </dgm:prSet>
      <dgm:spPr/>
    </dgm:pt>
  </dgm:ptLst>
  <dgm:cxnLst>
    <dgm:cxn modelId="{06922F00-8E90-476F-98D0-355E289FCA62}" type="presOf" srcId="{A1D8FDAB-8AC4-424E-9BF1-58002A75515B}" destId="{A56CF739-274F-496F-BF9E-1F6817FD1D83}" srcOrd="0" destOrd="0" presId="urn:microsoft.com/office/officeart/2005/8/layout/vList2"/>
    <dgm:cxn modelId="{ECE38012-7BE1-4088-B600-2DCF573DF4B3}" type="presOf" srcId="{012C982C-111C-4BC8-96A6-8B7E70D7D092}" destId="{8FA7107B-1657-4671-AAA8-FDCA74EFB6CF}" srcOrd="0" destOrd="0" presId="urn:microsoft.com/office/officeart/2005/8/layout/vList2"/>
    <dgm:cxn modelId="{FCB23025-6B6E-490B-8D24-62A20B72C52D}" srcId="{D875E843-66F2-444F-B7E8-0E079EFAA012}" destId="{9C1E6A7A-1027-403A-A734-7F731CCB9C24}" srcOrd="3" destOrd="0" parTransId="{24ADD0F2-7D7A-4EA7-B1D0-2C512FCD64DF}" sibTransId="{E8E17A27-E2DB-4276-B054-C1A11FA2604C}"/>
    <dgm:cxn modelId="{D7C26A39-85D6-46DE-A29D-354F4E14270E}" type="presOf" srcId="{9C1E6A7A-1027-403A-A734-7F731CCB9C24}" destId="{CD11673D-E84D-4E1F-AC39-E983B88FB37F}" srcOrd="0" destOrd="0" presId="urn:microsoft.com/office/officeart/2005/8/layout/vList2"/>
    <dgm:cxn modelId="{61DFE75C-9FC4-4291-8ECD-E49B6E536C91}" srcId="{D875E843-66F2-444F-B7E8-0E079EFAA012}" destId="{012C982C-111C-4BC8-96A6-8B7E70D7D092}" srcOrd="4" destOrd="0" parTransId="{1429EFFF-7B43-48DC-BB0E-DEA2D9D6C415}" sibTransId="{F1BE1E7D-A666-4CAF-8FE3-A932AF465DB4}"/>
    <dgm:cxn modelId="{80B8737F-3DB4-48AA-A0AA-E2058B929D8C}" type="presOf" srcId="{D875E843-66F2-444F-B7E8-0E079EFAA012}" destId="{171144DD-C516-4299-8F96-081370469400}" srcOrd="0" destOrd="0" presId="urn:microsoft.com/office/officeart/2005/8/layout/vList2"/>
    <dgm:cxn modelId="{CA59AF82-125F-41E3-A896-3942C50B61F9}" type="presOf" srcId="{0BAE900B-7B99-4510-B0E1-82232DC5CCE6}" destId="{406883B1-61FC-463A-A521-C14D1774A5A5}" srcOrd="0" destOrd="0" presId="urn:microsoft.com/office/officeart/2005/8/layout/vList2"/>
    <dgm:cxn modelId="{56A0C2A5-1528-4ED7-AF6E-FA31EE5745D1}" type="presOf" srcId="{F57E9A99-3DAF-4280-BBC5-7DE6BE8EE431}" destId="{FB3A2D57-3B11-480F-A4A7-8E48AA0F0E90}" srcOrd="0" destOrd="0" presId="urn:microsoft.com/office/officeart/2005/8/layout/vList2"/>
    <dgm:cxn modelId="{BE8B68D1-4DD9-42BA-8723-96FEA7913CAF}" srcId="{D875E843-66F2-444F-B7E8-0E079EFAA012}" destId="{A1D8FDAB-8AC4-424E-9BF1-58002A75515B}" srcOrd="1" destOrd="0" parTransId="{AAAEBE22-F1D3-46D3-A357-611FEFBBBE30}" sibTransId="{764E8A49-907D-4BD5-8547-F560877D82BF}"/>
    <dgm:cxn modelId="{68368CD3-085F-47C3-A52B-9194AD6E8960}" srcId="{D875E843-66F2-444F-B7E8-0E079EFAA012}" destId="{F57E9A99-3DAF-4280-BBC5-7DE6BE8EE431}" srcOrd="2" destOrd="0" parTransId="{6B8F7A08-0CC4-4A28-9B5F-40E7FD534D9C}" sibTransId="{F44E7197-DC72-44D6-AE99-D8458354A0B7}"/>
    <dgm:cxn modelId="{1F943FE2-E110-469F-BBF6-C6350CEC2C53}" srcId="{D875E843-66F2-444F-B7E8-0E079EFAA012}" destId="{0BAE900B-7B99-4510-B0E1-82232DC5CCE6}" srcOrd="0" destOrd="0" parTransId="{0B80B80D-2D92-4150-B6D2-11366A84A77C}" sibTransId="{4A4C77D2-4AB7-45AF-8D10-88E61487B117}"/>
    <dgm:cxn modelId="{FF8AE978-84F2-4E09-B88F-70EA25219DA4}" type="presParOf" srcId="{171144DD-C516-4299-8F96-081370469400}" destId="{406883B1-61FC-463A-A521-C14D1774A5A5}" srcOrd="0" destOrd="0" presId="urn:microsoft.com/office/officeart/2005/8/layout/vList2"/>
    <dgm:cxn modelId="{1F404386-FA52-48E2-9FE3-B7F340F32D82}" type="presParOf" srcId="{171144DD-C516-4299-8F96-081370469400}" destId="{FD263D6A-9FA5-47B4-90B4-B422F0557C0F}" srcOrd="1" destOrd="0" presId="urn:microsoft.com/office/officeart/2005/8/layout/vList2"/>
    <dgm:cxn modelId="{2BBD3CB7-24F1-42AD-992B-B99AF5CED0D0}" type="presParOf" srcId="{171144DD-C516-4299-8F96-081370469400}" destId="{A56CF739-274F-496F-BF9E-1F6817FD1D83}" srcOrd="2" destOrd="0" presId="urn:microsoft.com/office/officeart/2005/8/layout/vList2"/>
    <dgm:cxn modelId="{FEDB6332-229F-42BD-A5D0-D8B4E86E2620}" type="presParOf" srcId="{171144DD-C516-4299-8F96-081370469400}" destId="{627F23AF-AFDD-416E-B8A5-AA605B9AB4B6}" srcOrd="3" destOrd="0" presId="urn:microsoft.com/office/officeart/2005/8/layout/vList2"/>
    <dgm:cxn modelId="{D09EB576-292D-42F8-9397-9BDCF5F2827E}" type="presParOf" srcId="{171144DD-C516-4299-8F96-081370469400}" destId="{FB3A2D57-3B11-480F-A4A7-8E48AA0F0E90}" srcOrd="4" destOrd="0" presId="urn:microsoft.com/office/officeart/2005/8/layout/vList2"/>
    <dgm:cxn modelId="{5CC3748D-05C1-4EA7-BF9A-18179F77494D}" type="presParOf" srcId="{171144DD-C516-4299-8F96-081370469400}" destId="{3BA6FE31-B62E-401F-B04E-BC6F746EEC3B}" srcOrd="5" destOrd="0" presId="urn:microsoft.com/office/officeart/2005/8/layout/vList2"/>
    <dgm:cxn modelId="{F06EF4BB-A845-47BD-8263-1C9DE5318570}" type="presParOf" srcId="{171144DD-C516-4299-8F96-081370469400}" destId="{CD11673D-E84D-4E1F-AC39-E983B88FB37F}" srcOrd="6" destOrd="0" presId="urn:microsoft.com/office/officeart/2005/8/layout/vList2"/>
    <dgm:cxn modelId="{6A023858-DBEE-45F8-9F69-9827A7AE4D81}" type="presParOf" srcId="{171144DD-C516-4299-8F96-081370469400}" destId="{853E750A-CADD-49D7-AE9F-699BFE67E4C0}" srcOrd="7" destOrd="0" presId="urn:microsoft.com/office/officeart/2005/8/layout/vList2"/>
    <dgm:cxn modelId="{1FA668B4-430B-4A29-8D06-9BB1C58590B3}" type="presParOf" srcId="{171144DD-C516-4299-8F96-081370469400}" destId="{8FA7107B-1657-4671-AAA8-FDCA74EFB6CF}"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D3B4B36-B5FA-400B-BFDB-69C2D46BE488}"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FA9CFDF-6617-4C87-9E72-BDD94E7C632A}">
      <dgm:prSet/>
      <dgm:spPr/>
      <dgm:t>
        <a:bodyPr/>
        <a:lstStyle/>
        <a:p>
          <a:r>
            <a:rPr lang="uk-UA" dirty="0"/>
            <a:t>1 </a:t>
          </a:r>
          <a:r>
            <a:rPr lang="en-US" dirty="0"/>
            <a:t>-й </a:t>
          </a:r>
          <a:r>
            <a:rPr lang="en-US" dirty="0" err="1"/>
            <a:t>клас</a:t>
          </a:r>
          <a:r>
            <a:rPr lang="en-US" dirty="0"/>
            <a:t> – </a:t>
          </a:r>
          <a:r>
            <a:rPr lang="en-US" dirty="0" err="1"/>
            <a:t>призначено</a:t>
          </a:r>
          <a:r>
            <a:rPr lang="en-US" dirty="0"/>
            <a:t> </a:t>
          </a:r>
          <a:r>
            <a:rPr lang="en-US" dirty="0" err="1"/>
            <a:t>для</a:t>
          </a:r>
          <a:r>
            <a:rPr lang="en-US" dirty="0"/>
            <a:t> </a:t>
          </a:r>
          <a:r>
            <a:rPr lang="en-US" dirty="0" err="1"/>
            <a:t>характеристики</a:t>
          </a:r>
          <a:r>
            <a:rPr lang="en-US" dirty="0"/>
            <a:t> </a:t>
          </a:r>
          <a:r>
            <a:rPr lang="en-US" dirty="0" err="1"/>
            <a:t>економіки</a:t>
          </a:r>
          <a:r>
            <a:rPr lang="en-US" dirty="0"/>
            <a:t> в </a:t>
          </a:r>
          <a:r>
            <a:rPr lang="en-US" dirty="0" err="1"/>
            <a:t>цілому</a:t>
          </a:r>
          <a:r>
            <a:rPr lang="en-US" dirty="0"/>
            <a:t>, </a:t>
          </a:r>
          <a:r>
            <a:rPr lang="en-US" dirty="0" err="1"/>
            <a:t>пропорцій</a:t>
          </a:r>
          <a:r>
            <a:rPr lang="en-US" dirty="0"/>
            <a:t> </a:t>
          </a:r>
          <a:r>
            <a:rPr lang="en-US" dirty="0" err="1"/>
            <a:t>між</a:t>
          </a:r>
          <a:r>
            <a:rPr lang="en-US" dirty="0"/>
            <a:t> </a:t>
          </a:r>
          <a:r>
            <a:rPr lang="en-US" dirty="0" err="1"/>
            <a:t>найважливішими</a:t>
          </a:r>
          <a:r>
            <a:rPr lang="en-US" dirty="0"/>
            <a:t> </a:t>
          </a:r>
          <a:r>
            <a:rPr lang="en-US" dirty="0" err="1"/>
            <a:t>макроекономічними</a:t>
          </a:r>
          <a:r>
            <a:rPr lang="en-US" dirty="0"/>
            <a:t> </a:t>
          </a:r>
          <a:r>
            <a:rPr lang="en-US" dirty="0" err="1"/>
            <a:t>величинами</a:t>
          </a:r>
          <a:r>
            <a:rPr lang="en-US" dirty="0"/>
            <a:t> </a:t>
          </a:r>
          <a:r>
            <a:rPr lang="en-US" dirty="0" err="1"/>
            <a:t>та</a:t>
          </a:r>
          <a:r>
            <a:rPr lang="en-US" dirty="0"/>
            <a:t> </a:t>
          </a:r>
          <a:r>
            <a:rPr lang="en-US" dirty="0" err="1"/>
            <a:t>категоріями</a:t>
          </a:r>
          <a:r>
            <a:rPr lang="en-US" dirty="0"/>
            <a:t>;</a:t>
          </a:r>
        </a:p>
      </dgm:t>
    </dgm:pt>
    <dgm:pt modelId="{454444DE-31F7-4C68-B696-FFE5490DC317}" type="parTrans" cxnId="{AD3DE9FC-2906-4C53-8482-F301690530FD}">
      <dgm:prSet/>
      <dgm:spPr/>
      <dgm:t>
        <a:bodyPr/>
        <a:lstStyle/>
        <a:p>
          <a:endParaRPr lang="en-US"/>
        </a:p>
      </dgm:t>
    </dgm:pt>
    <dgm:pt modelId="{43D2386D-3290-4348-B70B-5BD8F1E70A6F}" type="sibTrans" cxnId="{AD3DE9FC-2906-4C53-8482-F301690530FD}">
      <dgm:prSet/>
      <dgm:spPr/>
      <dgm:t>
        <a:bodyPr/>
        <a:lstStyle/>
        <a:p>
          <a:endParaRPr lang="en-US"/>
        </a:p>
      </dgm:t>
    </dgm:pt>
    <dgm:pt modelId="{7EBF42F1-DD24-46FE-BCD5-45E791BE5849}">
      <dgm:prSet/>
      <dgm:spPr/>
      <dgm:t>
        <a:bodyPr/>
        <a:lstStyle/>
        <a:p>
          <a:r>
            <a:rPr lang="en-US" dirty="0"/>
            <a:t>-</a:t>
          </a:r>
          <a:r>
            <a:rPr lang="uk-UA" dirty="0"/>
            <a:t>2</a:t>
          </a:r>
          <a:r>
            <a:rPr lang="en-US" dirty="0"/>
            <a:t>й </a:t>
          </a:r>
          <a:r>
            <a:rPr lang="en-US" dirty="0" err="1"/>
            <a:t>клас</a:t>
          </a:r>
          <a:r>
            <a:rPr lang="en-US" dirty="0"/>
            <a:t> – </a:t>
          </a:r>
          <a:r>
            <a:rPr lang="en-US" dirty="0" err="1"/>
            <a:t>деталізують</a:t>
          </a:r>
          <a:r>
            <a:rPr lang="en-US" dirty="0"/>
            <a:t> </a:t>
          </a:r>
          <a:r>
            <a:rPr lang="en-US" dirty="0" err="1"/>
            <a:t>рахунки</a:t>
          </a:r>
          <a:r>
            <a:rPr lang="en-US" dirty="0"/>
            <a:t> 1-го </a:t>
          </a:r>
          <a:r>
            <a:rPr lang="en-US" dirty="0" err="1"/>
            <a:t>класу</a:t>
          </a:r>
          <a:r>
            <a:rPr lang="en-US" dirty="0"/>
            <a:t> </a:t>
          </a:r>
          <a:r>
            <a:rPr lang="en-US" dirty="0" err="1"/>
            <a:t>відносно</a:t>
          </a:r>
          <a:r>
            <a:rPr lang="en-US" dirty="0"/>
            <a:t> </a:t>
          </a:r>
          <a:r>
            <a:rPr lang="en-US" dirty="0" err="1"/>
            <a:t>показників</a:t>
          </a:r>
          <a:r>
            <a:rPr lang="en-US" dirty="0"/>
            <a:t> </a:t>
          </a:r>
          <a:r>
            <a:rPr lang="en-US" dirty="0" err="1"/>
            <a:t>виробництва</a:t>
          </a:r>
          <a:r>
            <a:rPr lang="en-US" dirty="0"/>
            <a:t>, </a:t>
          </a:r>
          <a:r>
            <a:rPr lang="en-US" dirty="0" err="1"/>
            <a:t>споживання</a:t>
          </a:r>
          <a:r>
            <a:rPr lang="en-US" dirty="0"/>
            <a:t> </a:t>
          </a:r>
          <a:r>
            <a:rPr lang="en-US" dirty="0" err="1"/>
            <a:t>та</a:t>
          </a:r>
          <a:r>
            <a:rPr lang="en-US" dirty="0"/>
            <a:t> </a:t>
          </a:r>
          <a:r>
            <a:rPr lang="en-US" dirty="0" err="1"/>
            <a:t>нагромадження</a:t>
          </a:r>
          <a:r>
            <a:rPr lang="en-US" dirty="0"/>
            <a:t> </a:t>
          </a:r>
          <a:r>
            <a:rPr lang="en-US" dirty="0" err="1"/>
            <a:t>національного</a:t>
          </a:r>
          <a:r>
            <a:rPr lang="en-US" dirty="0"/>
            <a:t> </a:t>
          </a:r>
          <a:r>
            <a:rPr lang="en-US" dirty="0" err="1"/>
            <a:t>продукту</a:t>
          </a:r>
          <a:r>
            <a:rPr lang="en-US" dirty="0"/>
            <a:t> й </a:t>
          </a:r>
          <a:r>
            <a:rPr lang="en-US" dirty="0" err="1"/>
            <a:t>складаються</a:t>
          </a:r>
          <a:r>
            <a:rPr lang="en-US" dirty="0"/>
            <a:t> </a:t>
          </a:r>
          <a:r>
            <a:rPr lang="en-US" dirty="0" err="1"/>
            <a:t>для</a:t>
          </a:r>
          <a:r>
            <a:rPr lang="en-US" dirty="0"/>
            <a:t> </a:t>
          </a:r>
          <a:r>
            <a:rPr lang="en-US" dirty="0" err="1"/>
            <a:t>окремих</a:t>
          </a:r>
          <a:r>
            <a:rPr lang="en-US" dirty="0"/>
            <a:t> </a:t>
          </a:r>
          <a:r>
            <a:rPr lang="en-US" dirty="0" err="1"/>
            <a:t>галузей</a:t>
          </a:r>
          <a:r>
            <a:rPr lang="en-US" dirty="0"/>
            <a:t>, </a:t>
          </a:r>
          <a:r>
            <a:rPr lang="en-US" dirty="0" err="1"/>
            <a:t>товарів</a:t>
          </a:r>
          <a:r>
            <a:rPr lang="en-US" dirty="0"/>
            <a:t>, </a:t>
          </a:r>
          <a:r>
            <a:rPr lang="en-US" dirty="0" err="1"/>
            <a:t>груп</a:t>
          </a:r>
          <a:r>
            <a:rPr lang="en-US" dirty="0"/>
            <a:t> </a:t>
          </a:r>
          <a:r>
            <a:rPr lang="en-US" dirty="0" err="1"/>
            <a:t>товарів</a:t>
          </a:r>
          <a:r>
            <a:rPr lang="en-US" dirty="0"/>
            <a:t>;</a:t>
          </a:r>
        </a:p>
      </dgm:t>
    </dgm:pt>
    <dgm:pt modelId="{DD4B7D4D-92F7-4419-812A-B59C6A586DFF}" type="parTrans" cxnId="{ACC89A6F-5183-4A8C-969C-4A66188C119C}">
      <dgm:prSet/>
      <dgm:spPr/>
      <dgm:t>
        <a:bodyPr/>
        <a:lstStyle/>
        <a:p>
          <a:endParaRPr lang="en-US"/>
        </a:p>
      </dgm:t>
    </dgm:pt>
    <dgm:pt modelId="{317F9C5B-9D68-42FC-81B4-CE158FB941F5}" type="sibTrans" cxnId="{ACC89A6F-5183-4A8C-969C-4A66188C119C}">
      <dgm:prSet/>
      <dgm:spPr/>
      <dgm:t>
        <a:bodyPr/>
        <a:lstStyle/>
        <a:p>
          <a:endParaRPr lang="en-US"/>
        </a:p>
      </dgm:t>
    </dgm:pt>
    <dgm:pt modelId="{BD66D825-46E3-4FC5-9A7D-66F4253512CB}">
      <dgm:prSet/>
      <dgm:spPr/>
      <dgm:t>
        <a:bodyPr/>
        <a:lstStyle/>
        <a:p>
          <a:r>
            <a:rPr lang="en-US" dirty="0"/>
            <a:t>-</a:t>
          </a:r>
          <a:r>
            <a:rPr lang="uk-UA" dirty="0"/>
            <a:t>3</a:t>
          </a:r>
          <a:r>
            <a:rPr lang="en-US" dirty="0"/>
            <a:t>й </a:t>
          </a:r>
          <a:r>
            <a:rPr lang="en-US" dirty="0" err="1"/>
            <a:t>клас</a:t>
          </a:r>
          <a:r>
            <a:rPr lang="en-US" dirty="0"/>
            <a:t> – </a:t>
          </a:r>
          <a:r>
            <a:rPr lang="en-US" dirty="0" err="1"/>
            <a:t>подає</a:t>
          </a:r>
          <a:r>
            <a:rPr lang="en-US" dirty="0"/>
            <a:t> </a:t>
          </a:r>
          <a:r>
            <a:rPr lang="en-US" dirty="0" err="1"/>
            <a:t>деталізацію</a:t>
          </a:r>
          <a:r>
            <a:rPr lang="en-US" dirty="0"/>
            <a:t> </a:t>
          </a:r>
          <a:r>
            <a:rPr lang="en-US" dirty="0" err="1"/>
            <a:t>рахунків</a:t>
          </a:r>
          <a:r>
            <a:rPr lang="en-US" dirty="0"/>
            <a:t> 1-го </a:t>
          </a:r>
          <a:r>
            <a:rPr lang="en-US" dirty="0" err="1"/>
            <a:t>класу</a:t>
          </a:r>
          <a:r>
            <a:rPr lang="en-US" dirty="0"/>
            <a:t> </a:t>
          </a:r>
          <a:r>
            <a:rPr lang="en-US" dirty="0" err="1"/>
            <a:t>відносно</a:t>
          </a:r>
          <a:r>
            <a:rPr lang="en-US" dirty="0"/>
            <a:t> </a:t>
          </a:r>
          <a:r>
            <a:rPr lang="en-US" dirty="0" err="1"/>
            <a:t>показників</a:t>
          </a:r>
          <a:r>
            <a:rPr lang="en-US" dirty="0"/>
            <a:t> </a:t>
          </a:r>
          <a:r>
            <a:rPr lang="en-US" dirty="0" err="1"/>
            <a:t>доходів</a:t>
          </a:r>
          <a:r>
            <a:rPr lang="en-US" dirty="0"/>
            <a:t> і </a:t>
          </a:r>
          <a:r>
            <a:rPr lang="en-US" dirty="0" err="1"/>
            <a:t>видатків</a:t>
          </a:r>
          <a:r>
            <a:rPr lang="en-US" dirty="0"/>
            <a:t>, </a:t>
          </a:r>
          <a:r>
            <a:rPr lang="en-US" dirty="0" err="1"/>
            <a:t>фінансування</a:t>
          </a:r>
          <a:r>
            <a:rPr lang="en-US" dirty="0"/>
            <a:t> </a:t>
          </a:r>
          <a:r>
            <a:rPr lang="en-US" dirty="0" err="1"/>
            <a:t>видатків</a:t>
          </a:r>
          <a:r>
            <a:rPr lang="en-US" dirty="0"/>
            <a:t> </a:t>
          </a:r>
          <a:r>
            <a:rPr lang="en-US" dirty="0" err="1"/>
            <a:t>капітального</a:t>
          </a:r>
          <a:r>
            <a:rPr lang="en-US" dirty="0"/>
            <a:t> </a:t>
          </a:r>
          <a:r>
            <a:rPr lang="en-US" dirty="0" err="1"/>
            <a:t>характеру</a:t>
          </a:r>
          <a:r>
            <a:rPr lang="en-US" dirty="0"/>
            <a:t>; </a:t>
          </a:r>
          <a:r>
            <a:rPr lang="en-US" dirty="0" err="1"/>
            <a:t>складаються</a:t>
          </a:r>
          <a:r>
            <a:rPr lang="en-US" dirty="0"/>
            <a:t> </a:t>
          </a:r>
          <a:r>
            <a:rPr lang="en-US" dirty="0" err="1"/>
            <a:t>для</a:t>
          </a:r>
          <a:r>
            <a:rPr lang="en-US" dirty="0"/>
            <a:t> </a:t>
          </a:r>
          <a:r>
            <a:rPr lang="en-US" dirty="0" err="1"/>
            <a:t>окремих</a:t>
          </a:r>
          <a:r>
            <a:rPr lang="en-US" dirty="0"/>
            <a:t> </a:t>
          </a:r>
          <a:r>
            <a:rPr lang="en-US" dirty="0" err="1"/>
            <a:t>секторів</a:t>
          </a:r>
          <a:r>
            <a:rPr lang="en-US" dirty="0"/>
            <a:t> </a:t>
          </a:r>
          <a:r>
            <a:rPr lang="en-US" dirty="0" err="1"/>
            <a:t>економіки</a:t>
          </a:r>
          <a:r>
            <a:rPr lang="en-US" dirty="0"/>
            <a:t>.</a:t>
          </a:r>
        </a:p>
      </dgm:t>
    </dgm:pt>
    <dgm:pt modelId="{AFEB359B-DCA5-4F8F-9F52-59B2B12774F0}" type="parTrans" cxnId="{767ACF03-1E7A-4DF2-A3EB-A88B858D1900}">
      <dgm:prSet/>
      <dgm:spPr/>
      <dgm:t>
        <a:bodyPr/>
        <a:lstStyle/>
        <a:p>
          <a:endParaRPr lang="en-US"/>
        </a:p>
      </dgm:t>
    </dgm:pt>
    <dgm:pt modelId="{0B089405-7286-4F0A-BB28-50F1F13DD775}" type="sibTrans" cxnId="{767ACF03-1E7A-4DF2-A3EB-A88B858D1900}">
      <dgm:prSet/>
      <dgm:spPr/>
      <dgm:t>
        <a:bodyPr/>
        <a:lstStyle/>
        <a:p>
          <a:endParaRPr lang="en-US"/>
        </a:p>
      </dgm:t>
    </dgm:pt>
    <dgm:pt modelId="{C0662A6C-74A8-4003-A2F4-4FE34B2F2397}">
      <dgm:prSet/>
      <dgm:spPr/>
      <dgm:t>
        <a:bodyPr/>
        <a:lstStyle/>
        <a:p>
          <a:r>
            <a:rPr lang="en-US" dirty="0" err="1"/>
            <a:t>Рахунки</a:t>
          </a:r>
          <a:r>
            <a:rPr lang="en-US" dirty="0"/>
            <a:t> </a:t>
          </a:r>
          <a:r>
            <a:rPr lang="en-US" dirty="0" err="1"/>
            <a:t>групуються</a:t>
          </a:r>
          <a:r>
            <a:rPr lang="en-US" dirty="0"/>
            <a:t> </a:t>
          </a:r>
          <a:r>
            <a:rPr lang="en-US" dirty="0" err="1"/>
            <a:t>за</a:t>
          </a:r>
          <a:r>
            <a:rPr lang="en-US" dirty="0"/>
            <a:t> </a:t>
          </a:r>
          <a:r>
            <a:rPr lang="en-US" dirty="0" err="1"/>
            <a:t>трьома</a:t>
          </a:r>
          <a:r>
            <a:rPr lang="en-US" dirty="0"/>
            <a:t> </a:t>
          </a:r>
          <a:r>
            <a:rPr lang="en-US" dirty="0" err="1"/>
            <a:t>категоріями</a:t>
          </a:r>
          <a:r>
            <a:rPr lang="en-US" dirty="0"/>
            <a:t>: </a:t>
          </a:r>
          <a:r>
            <a:rPr lang="en-US" dirty="0" err="1"/>
            <a:t>поточні</a:t>
          </a:r>
          <a:r>
            <a:rPr lang="en-US" dirty="0"/>
            <a:t> </a:t>
          </a:r>
          <a:r>
            <a:rPr lang="en-US" dirty="0" err="1"/>
            <a:t>рахунки</a:t>
          </a:r>
          <a:r>
            <a:rPr lang="en-US" dirty="0"/>
            <a:t>, </a:t>
          </a:r>
          <a:r>
            <a:rPr lang="en-US" dirty="0" err="1"/>
            <a:t>рахунки</a:t>
          </a:r>
          <a:r>
            <a:rPr lang="en-US" dirty="0"/>
            <a:t> </a:t>
          </a:r>
          <a:r>
            <a:rPr lang="en-US" dirty="0" err="1"/>
            <a:t>нагромадження</a:t>
          </a:r>
          <a:r>
            <a:rPr lang="en-US" dirty="0"/>
            <a:t> </a:t>
          </a:r>
          <a:r>
            <a:rPr lang="en-US" dirty="0" err="1"/>
            <a:t>та</a:t>
          </a:r>
          <a:r>
            <a:rPr lang="en-US" dirty="0"/>
            <a:t> </a:t>
          </a:r>
          <a:r>
            <a:rPr lang="en-US" dirty="0" err="1"/>
            <a:t>баланси</a:t>
          </a:r>
          <a:r>
            <a:rPr lang="en-US" dirty="0"/>
            <a:t>.</a:t>
          </a:r>
        </a:p>
      </dgm:t>
    </dgm:pt>
    <dgm:pt modelId="{6096C68C-DD3F-4A39-A66F-65EECB2D6E82}" type="parTrans" cxnId="{301F43DE-EA3B-4FC1-B64E-B8F3E0DDCD51}">
      <dgm:prSet/>
      <dgm:spPr/>
      <dgm:t>
        <a:bodyPr/>
        <a:lstStyle/>
        <a:p>
          <a:endParaRPr lang="en-US"/>
        </a:p>
      </dgm:t>
    </dgm:pt>
    <dgm:pt modelId="{70B83CF9-DA6A-4555-A0BC-45E78DC1704C}" type="sibTrans" cxnId="{301F43DE-EA3B-4FC1-B64E-B8F3E0DDCD51}">
      <dgm:prSet/>
      <dgm:spPr/>
      <dgm:t>
        <a:bodyPr/>
        <a:lstStyle/>
        <a:p>
          <a:endParaRPr lang="en-US"/>
        </a:p>
      </dgm:t>
    </dgm:pt>
    <dgm:pt modelId="{5A8A3ABF-8496-4432-9579-3F4B6C3E4C29}" type="pres">
      <dgm:prSet presAssocID="{ED3B4B36-B5FA-400B-BFDB-69C2D46BE488}" presName="linear" presStyleCnt="0">
        <dgm:presLayoutVars>
          <dgm:animLvl val="lvl"/>
          <dgm:resizeHandles val="exact"/>
        </dgm:presLayoutVars>
      </dgm:prSet>
      <dgm:spPr/>
    </dgm:pt>
    <dgm:pt modelId="{42D7FA7B-E7C4-41D6-91C2-B5521A12F1D1}" type="pres">
      <dgm:prSet presAssocID="{2FA9CFDF-6617-4C87-9E72-BDD94E7C632A}" presName="parentText" presStyleLbl="node1" presStyleIdx="0" presStyleCnt="4">
        <dgm:presLayoutVars>
          <dgm:chMax val="0"/>
          <dgm:bulletEnabled val="1"/>
        </dgm:presLayoutVars>
      </dgm:prSet>
      <dgm:spPr/>
    </dgm:pt>
    <dgm:pt modelId="{9B084BFE-635D-43F4-9E91-803EB5BFE94D}" type="pres">
      <dgm:prSet presAssocID="{43D2386D-3290-4348-B70B-5BD8F1E70A6F}" presName="spacer" presStyleCnt="0"/>
      <dgm:spPr/>
    </dgm:pt>
    <dgm:pt modelId="{C341FE87-503C-4E05-AB5A-C3AB121F0D34}" type="pres">
      <dgm:prSet presAssocID="{7EBF42F1-DD24-46FE-BCD5-45E791BE5849}" presName="parentText" presStyleLbl="node1" presStyleIdx="1" presStyleCnt="4">
        <dgm:presLayoutVars>
          <dgm:chMax val="0"/>
          <dgm:bulletEnabled val="1"/>
        </dgm:presLayoutVars>
      </dgm:prSet>
      <dgm:spPr/>
    </dgm:pt>
    <dgm:pt modelId="{8FA2F83F-2652-4B91-8091-1F02B599F023}" type="pres">
      <dgm:prSet presAssocID="{317F9C5B-9D68-42FC-81B4-CE158FB941F5}" presName="spacer" presStyleCnt="0"/>
      <dgm:spPr/>
    </dgm:pt>
    <dgm:pt modelId="{A6A53801-2025-478B-8F14-050D7F82DD1D}" type="pres">
      <dgm:prSet presAssocID="{BD66D825-46E3-4FC5-9A7D-66F4253512CB}" presName="parentText" presStyleLbl="node1" presStyleIdx="2" presStyleCnt="4">
        <dgm:presLayoutVars>
          <dgm:chMax val="0"/>
          <dgm:bulletEnabled val="1"/>
        </dgm:presLayoutVars>
      </dgm:prSet>
      <dgm:spPr/>
    </dgm:pt>
    <dgm:pt modelId="{EC04A0FC-CB5A-463A-9E24-F6A2B388D5CA}" type="pres">
      <dgm:prSet presAssocID="{0B089405-7286-4F0A-BB28-50F1F13DD775}" presName="spacer" presStyleCnt="0"/>
      <dgm:spPr/>
    </dgm:pt>
    <dgm:pt modelId="{AFBAED26-3769-4FE8-80AB-E25AB1FAF142}" type="pres">
      <dgm:prSet presAssocID="{C0662A6C-74A8-4003-A2F4-4FE34B2F2397}" presName="parentText" presStyleLbl="node1" presStyleIdx="3" presStyleCnt="4">
        <dgm:presLayoutVars>
          <dgm:chMax val="0"/>
          <dgm:bulletEnabled val="1"/>
        </dgm:presLayoutVars>
      </dgm:prSet>
      <dgm:spPr/>
    </dgm:pt>
  </dgm:ptLst>
  <dgm:cxnLst>
    <dgm:cxn modelId="{767ACF03-1E7A-4DF2-A3EB-A88B858D1900}" srcId="{ED3B4B36-B5FA-400B-BFDB-69C2D46BE488}" destId="{BD66D825-46E3-4FC5-9A7D-66F4253512CB}" srcOrd="2" destOrd="0" parTransId="{AFEB359B-DCA5-4F8F-9F52-59B2B12774F0}" sibTransId="{0B089405-7286-4F0A-BB28-50F1F13DD775}"/>
    <dgm:cxn modelId="{2EC82621-DD84-4CB8-9420-B6A54E767B60}" type="presOf" srcId="{7EBF42F1-DD24-46FE-BCD5-45E791BE5849}" destId="{C341FE87-503C-4E05-AB5A-C3AB121F0D34}" srcOrd="0" destOrd="0" presId="urn:microsoft.com/office/officeart/2005/8/layout/vList2"/>
    <dgm:cxn modelId="{ACC89A6F-5183-4A8C-969C-4A66188C119C}" srcId="{ED3B4B36-B5FA-400B-BFDB-69C2D46BE488}" destId="{7EBF42F1-DD24-46FE-BCD5-45E791BE5849}" srcOrd="1" destOrd="0" parTransId="{DD4B7D4D-92F7-4419-812A-B59C6A586DFF}" sibTransId="{317F9C5B-9D68-42FC-81B4-CE158FB941F5}"/>
    <dgm:cxn modelId="{96652583-6A0E-448B-82DA-569AE490BF03}" type="presOf" srcId="{2FA9CFDF-6617-4C87-9E72-BDD94E7C632A}" destId="{42D7FA7B-E7C4-41D6-91C2-B5521A12F1D1}" srcOrd="0" destOrd="0" presId="urn:microsoft.com/office/officeart/2005/8/layout/vList2"/>
    <dgm:cxn modelId="{2FDA3A9E-1CE5-472B-AD03-EE1FBA88B887}" type="presOf" srcId="{C0662A6C-74A8-4003-A2F4-4FE34B2F2397}" destId="{AFBAED26-3769-4FE8-80AB-E25AB1FAF142}" srcOrd="0" destOrd="0" presId="urn:microsoft.com/office/officeart/2005/8/layout/vList2"/>
    <dgm:cxn modelId="{DADC9CAC-04B5-4A39-B707-FB3BDAA3C3A1}" type="presOf" srcId="{ED3B4B36-B5FA-400B-BFDB-69C2D46BE488}" destId="{5A8A3ABF-8496-4432-9579-3F4B6C3E4C29}" srcOrd="0" destOrd="0" presId="urn:microsoft.com/office/officeart/2005/8/layout/vList2"/>
    <dgm:cxn modelId="{529512C1-102D-4232-B795-DFEEECEEB37A}" type="presOf" srcId="{BD66D825-46E3-4FC5-9A7D-66F4253512CB}" destId="{A6A53801-2025-478B-8F14-050D7F82DD1D}" srcOrd="0" destOrd="0" presId="urn:microsoft.com/office/officeart/2005/8/layout/vList2"/>
    <dgm:cxn modelId="{301F43DE-EA3B-4FC1-B64E-B8F3E0DDCD51}" srcId="{ED3B4B36-B5FA-400B-BFDB-69C2D46BE488}" destId="{C0662A6C-74A8-4003-A2F4-4FE34B2F2397}" srcOrd="3" destOrd="0" parTransId="{6096C68C-DD3F-4A39-A66F-65EECB2D6E82}" sibTransId="{70B83CF9-DA6A-4555-A0BC-45E78DC1704C}"/>
    <dgm:cxn modelId="{AD3DE9FC-2906-4C53-8482-F301690530FD}" srcId="{ED3B4B36-B5FA-400B-BFDB-69C2D46BE488}" destId="{2FA9CFDF-6617-4C87-9E72-BDD94E7C632A}" srcOrd="0" destOrd="0" parTransId="{454444DE-31F7-4C68-B696-FFE5490DC317}" sibTransId="{43D2386D-3290-4348-B70B-5BD8F1E70A6F}"/>
    <dgm:cxn modelId="{18E7DDE5-BC5E-4DB3-BE84-BA0FA142C8A0}" type="presParOf" srcId="{5A8A3ABF-8496-4432-9579-3F4B6C3E4C29}" destId="{42D7FA7B-E7C4-41D6-91C2-B5521A12F1D1}" srcOrd="0" destOrd="0" presId="urn:microsoft.com/office/officeart/2005/8/layout/vList2"/>
    <dgm:cxn modelId="{BE10B563-8FF9-4F67-A7E5-9D7A251FFFC9}" type="presParOf" srcId="{5A8A3ABF-8496-4432-9579-3F4B6C3E4C29}" destId="{9B084BFE-635D-43F4-9E91-803EB5BFE94D}" srcOrd="1" destOrd="0" presId="urn:microsoft.com/office/officeart/2005/8/layout/vList2"/>
    <dgm:cxn modelId="{0B4550A5-6F3F-4E20-A1BF-925A3272EB10}" type="presParOf" srcId="{5A8A3ABF-8496-4432-9579-3F4B6C3E4C29}" destId="{C341FE87-503C-4E05-AB5A-C3AB121F0D34}" srcOrd="2" destOrd="0" presId="urn:microsoft.com/office/officeart/2005/8/layout/vList2"/>
    <dgm:cxn modelId="{1B3F598E-530A-4417-83C4-7CCBFE78157D}" type="presParOf" srcId="{5A8A3ABF-8496-4432-9579-3F4B6C3E4C29}" destId="{8FA2F83F-2652-4B91-8091-1F02B599F023}" srcOrd="3" destOrd="0" presId="urn:microsoft.com/office/officeart/2005/8/layout/vList2"/>
    <dgm:cxn modelId="{EF4E1BCE-7381-468D-AEBC-B40398D68DFE}" type="presParOf" srcId="{5A8A3ABF-8496-4432-9579-3F4B6C3E4C29}" destId="{A6A53801-2025-478B-8F14-050D7F82DD1D}" srcOrd="4" destOrd="0" presId="urn:microsoft.com/office/officeart/2005/8/layout/vList2"/>
    <dgm:cxn modelId="{51222167-E7B0-4E83-B3B7-DB8FF64A9CD3}" type="presParOf" srcId="{5A8A3ABF-8496-4432-9579-3F4B6C3E4C29}" destId="{EC04A0FC-CB5A-463A-9E24-F6A2B388D5CA}" srcOrd="5" destOrd="0" presId="urn:microsoft.com/office/officeart/2005/8/layout/vList2"/>
    <dgm:cxn modelId="{EECB61F5-402F-454E-BEB4-CF226D1B2562}" type="presParOf" srcId="{5A8A3ABF-8496-4432-9579-3F4B6C3E4C29}" destId="{AFBAED26-3769-4FE8-80AB-E25AB1FAF14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268E049-58ED-4253-A0DE-13C961F30D7E}" type="doc">
      <dgm:prSet loTypeId="urn:microsoft.com/office/officeart/2005/8/layout/vList2" loCatId="list" qsTypeId="urn:microsoft.com/office/officeart/2005/8/quickstyle/simple1" qsCatId="simple" csTypeId="urn:microsoft.com/office/officeart/2005/8/colors/colorful5" csCatId="colorful"/>
      <dgm:spPr/>
      <dgm:t>
        <a:bodyPr/>
        <a:lstStyle/>
        <a:p>
          <a:endParaRPr lang="en-US"/>
        </a:p>
      </dgm:t>
    </dgm:pt>
    <dgm:pt modelId="{D53FCED1-B5A6-4DFD-9461-350DBFF7A729}">
      <dgm:prSet/>
      <dgm:spPr/>
      <dgm:t>
        <a:bodyPr/>
        <a:lstStyle/>
        <a:p>
          <a:r>
            <a:rPr lang="uk-UA"/>
            <a:t>Система національних розрахунків базується на таких основних категоріях:</a:t>
          </a:r>
          <a:endParaRPr lang="en-US"/>
        </a:p>
      </dgm:t>
    </dgm:pt>
    <dgm:pt modelId="{BF364B13-46E9-4DD7-96E3-D079CE4F821D}" type="parTrans" cxnId="{571F8413-AA27-4B93-B3DA-398A66CC9CAA}">
      <dgm:prSet/>
      <dgm:spPr/>
      <dgm:t>
        <a:bodyPr/>
        <a:lstStyle/>
        <a:p>
          <a:endParaRPr lang="en-US"/>
        </a:p>
      </dgm:t>
    </dgm:pt>
    <dgm:pt modelId="{09399493-6C21-443F-8B78-38357C39D39B}" type="sibTrans" cxnId="{571F8413-AA27-4B93-B3DA-398A66CC9CAA}">
      <dgm:prSet/>
      <dgm:spPr/>
      <dgm:t>
        <a:bodyPr/>
        <a:lstStyle/>
        <a:p>
          <a:endParaRPr lang="en-US"/>
        </a:p>
      </dgm:t>
    </dgm:pt>
    <dgm:pt modelId="{00EC1DA5-1E62-4490-B91D-EE15A65A79D4}">
      <dgm:prSet/>
      <dgm:spPr/>
      <dgm:t>
        <a:bodyPr/>
        <a:lstStyle/>
        <a:p>
          <a:r>
            <a:rPr lang="uk-UA"/>
            <a:t>- економічна діяльність;</a:t>
          </a:r>
          <a:endParaRPr lang="en-US"/>
        </a:p>
      </dgm:t>
    </dgm:pt>
    <dgm:pt modelId="{1BBDF004-A4C3-4A53-835C-D0007DDA508B}" type="parTrans" cxnId="{CD4CC4BC-CC0D-4AD0-92D7-920C669DB938}">
      <dgm:prSet/>
      <dgm:spPr/>
      <dgm:t>
        <a:bodyPr/>
        <a:lstStyle/>
        <a:p>
          <a:endParaRPr lang="en-US"/>
        </a:p>
      </dgm:t>
    </dgm:pt>
    <dgm:pt modelId="{33AE1B09-2642-4297-BCC3-F3A08F153DE9}" type="sibTrans" cxnId="{CD4CC4BC-CC0D-4AD0-92D7-920C669DB938}">
      <dgm:prSet/>
      <dgm:spPr/>
      <dgm:t>
        <a:bodyPr/>
        <a:lstStyle/>
        <a:p>
          <a:endParaRPr lang="en-US"/>
        </a:p>
      </dgm:t>
    </dgm:pt>
    <dgm:pt modelId="{FD3AC527-E30A-4E51-8FAC-B83169F1B33A}">
      <dgm:prSet/>
      <dgm:spPr/>
      <dgm:t>
        <a:bodyPr/>
        <a:lstStyle/>
        <a:p>
          <a:r>
            <a:rPr lang="uk-UA"/>
            <a:t>- інституційні одиниці;</a:t>
          </a:r>
          <a:endParaRPr lang="en-US"/>
        </a:p>
      </dgm:t>
    </dgm:pt>
    <dgm:pt modelId="{F53DACCE-AB88-449F-9598-2FAF378A8577}" type="parTrans" cxnId="{2F00D594-F23E-4823-A615-2F58E87FD1DF}">
      <dgm:prSet/>
      <dgm:spPr/>
      <dgm:t>
        <a:bodyPr/>
        <a:lstStyle/>
        <a:p>
          <a:endParaRPr lang="en-US"/>
        </a:p>
      </dgm:t>
    </dgm:pt>
    <dgm:pt modelId="{2ADA530C-9371-4744-92B3-2D6A6B692359}" type="sibTrans" cxnId="{2F00D594-F23E-4823-A615-2F58E87FD1DF}">
      <dgm:prSet/>
      <dgm:spPr/>
      <dgm:t>
        <a:bodyPr/>
        <a:lstStyle/>
        <a:p>
          <a:endParaRPr lang="en-US"/>
        </a:p>
      </dgm:t>
    </dgm:pt>
    <dgm:pt modelId="{56CD4138-E420-45ED-8A29-37E470E229BA}">
      <dgm:prSet/>
      <dgm:spPr/>
      <dgm:t>
        <a:bodyPr/>
        <a:lstStyle/>
        <a:p>
          <a:r>
            <a:rPr lang="uk-UA"/>
            <a:t>- інституційні сектори;</a:t>
          </a:r>
          <a:endParaRPr lang="en-US"/>
        </a:p>
      </dgm:t>
    </dgm:pt>
    <dgm:pt modelId="{B883EC16-B406-44CC-B650-0769D81CA92B}" type="parTrans" cxnId="{96377468-F69C-44BF-9E89-8D3F35D68C25}">
      <dgm:prSet/>
      <dgm:spPr/>
      <dgm:t>
        <a:bodyPr/>
        <a:lstStyle/>
        <a:p>
          <a:endParaRPr lang="en-US"/>
        </a:p>
      </dgm:t>
    </dgm:pt>
    <dgm:pt modelId="{1EE88E38-9EC8-4317-9BB5-BD9D2A370347}" type="sibTrans" cxnId="{96377468-F69C-44BF-9E89-8D3F35D68C25}">
      <dgm:prSet/>
      <dgm:spPr/>
      <dgm:t>
        <a:bodyPr/>
        <a:lstStyle/>
        <a:p>
          <a:endParaRPr lang="en-US"/>
        </a:p>
      </dgm:t>
    </dgm:pt>
    <dgm:pt modelId="{0F818F82-73B2-4692-833A-CE4F94D4EA61}">
      <dgm:prSet/>
      <dgm:spPr/>
      <dgm:t>
        <a:bodyPr/>
        <a:lstStyle/>
        <a:p>
          <a:r>
            <a:rPr lang="uk-UA"/>
            <a:t>- сфера виробництва;</a:t>
          </a:r>
          <a:endParaRPr lang="en-US"/>
        </a:p>
      </dgm:t>
    </dgm:pt>
    <dgm:pt modelId="{CF67F3FA-FD07-4172-95CA-B1A6F402E256}" type="parTrans" cxnId="{49F19BBB-3F34-442A-BCCC-3342BC7151F5}">
      <dgm:prSet/>
      <dgm:spPr/>
      <dgm:t>
        <a:bodyPr/>
        <a:lstStyle/>
        <a:p>
          <a:endParaRPr lang="en-US"/>
        </a:p>
      </dgm:t>
    </dgm:pt>
    <dgm:pt modelId="{87F10FD9-F944-4516-9331-9EFE37F622AC}" type="sibTrans" cxnId="{49F19BBB-3F34-442A-BCCC-3342BC7151F5}">
      <dgm:prSet/>
      <dgm:spPr/>
      <dgm:t>
        <a:bodyPr/>
        <a:lstStyle/>
        <a:p>
          <a:endParaRPr lang="en-US"/>
        </a:p>
      </dgm:t>
    </dgm:pt>
    <dgm:pt modelId="{053C4443-468A-435E-8B94-8FE309E4E24C}">
      <dgm:prSet/>
      <dgm:spPr/>
      <dgm:t>
        <a:bodyPr/>
        <a:lstStyle/>
        <a:p>
          <a:r>
            <a:rPr lang="uk-UA"/>
            <a:t>- економічні потоки;</a:t>
          </a:r>
          <a:endParaRPr lang="en-US"/>
        </a:p>
      </dgm:t>
    </dgm:pt>
    <dgm:pt modelId="{B9EE97C2-EBC3-4265-9F40-FA22565FB7A1}" type="parTrans" cxnId="{DF5C9B72-2A10-42E0-8740-BEA11F7D8EF0}">
      <dgm:prSet/>
      <dgm:spPr/>
      <dgm:t>
        <a:bodyPr/>
        <a:lstStyle/>
        <a:p>
          <a:endParaRPr lang="en-US"/>
        </a:p>
      </dgm:t>
    </dgm:pt>
    <dgm:pt modelId="{87ABD6FA-54DA-4B19-AFD1-7DCB7E0A9AA8}" type="sibTrans" cxnId="{DF5C9B72-2A10-42E0-8740-BEA11F7D8EF0}">
      <dgm:prSet/>
      <dgm:spPr/>
      <dgm:t>
        <a:bodyPr/>
        <a:lstStyle/>
        <a:p>
          <a:endParaRPr lang="en-US"/>
        </a:p>
      </dgm:t>
    </dgm:pt>
    <dgm:pt modelId="{8BC2E2AE-9D6B-49C0-AFC3-08E96E6E1C59}">
      <dgm:prSet/>
      <dgm:spPr/>
      <dgm:t>
        <a:bodyPr/>
        <a:lstStyle/>
        <a:p>
          <a:r>
            <a:rPr lang="uk-UA"/>
            <a:t>- продукт, товар, послуга.</a:t>
          </a:r>
          <a:endParaRPr lang="en-US"/>
        </a:p>
      </dgm:t>
    </dgm:pt>
    <dgm:pt modelId="{33E7D728-2186-48EB-9389-A63127B8D937}" type="parTrans" cxnId="{98E70AA8-F681-4A1B-B689-EDD15F1AC2AB}">
      <dgm:prSet/>
      <dgm:spPr/>
      <dgm:t>
        <a:bodyPr/>
        <a:lstStyle/>
        <a:p>
          <a:endParaRPr lang="en-US"/>
        </a:p>
      </dgm:t>
    </dgm:pt>
    <dgm:pt modelId="{DE52DA43-C22A-4843-B568-AE2AFCF2135B}" type="sibTrans" cxnId="{98E70AA8-F681-4A1B-B689-EDD15F1AC2AB}">
      <dgm:prSet/>
      <dgm:spPr/>
      <dgm:t>
        <a:bodyPr/>
        <a:lstStyle/>
        <a:p>
          <a:endParaRPr lang="en-US"/>
        </a:p>
      </dgm:t>
    </dgm:pt>
    <dgm:pt modelId="{45F56756-89C2-4FB3-BB35-83A42F5DC869}" type="pres">
      <dgm:prSet presAssocID="{8268E049-58ED-4253-A0DE-13C961F30D7E}" presName="linear" presStyleCnt="0">
        <dgm:presLayoutVars>
          <dgm:animLvl val="lvl"/>
          <dgm:resizeHandles val="exact"/>
        </dgm:presLayoutVars>
      </dgm:prSet>
      <dgm:spPr/>
    </dgm:pt>
    <dgm:pt modelId="{009E6221-6D14-46D7-BA77-59A89FBA5256}" type="pres">
      <dgm:prSet presAssocID="{D53FCED1-B5A6-4DFD-9461-350DBFF7A729}" presName="parentText" presStyleLbl="node1" presStyleIdx="0" presStyleCnt="1">
        <dgm:presLayoutVars>
          <dgm:chMax val="0"/>
          <dgm:bulletEnabled val="1"/>
        </dgm:presLayoutVars>
      </dgm:prSet>
      <dgm:spPr/>
    </dgm:pt>
    <dgm:pt modelId="{6B7BFCF6-6DD2-4347-BEEC-DC676F0602E8}" type="pres">
      <dgm:prSet presAssocID="{D53FCED1-B5A6-4DFD-9461-350DBFF7A729}" presName="childText" presStyleLbl="revTx" presStyleIdx="0" presStyleCnt="1">
        <dgm:presLayoutVars>
          <dgm:bulletEnabled val="1"/>
        </dgm:presLayoutVars>
      </dgm:prSet>
      <dgm:spPr/>
    </dgm:pt>
  </dgm:ptLst>
  <dgm:cxnLst>
    <dgm:cxn modelId="{1C6C660D-E44E-47A0-A796-0A0839FA58E1}" type="presOf" srcId="{8268E049-58ED-4253-A0DE-13C961F30D7E}" destId="{45F56756-89C2-4FB3-BB35-83A42F5DC869}" srcOrd="0" destOrd="0" presId="urn:microsoft.com/office/officeart/2005/8/layout/vList2"/>
    <dgm:cxn modelId="{571F8413-AA27-4B93-B3DA-398A66CC9CAA}" srcId="{8268E049-58ED-4253-A0DE-13C961F30D7E}" destId="{D53FCED1-B5A6-4DFD-9461-350DBFF7A729}" srcOrd="0" destOrd="0" parTransId="{BF364B13-46E9-4DD7-96E3-D079CE4F821D}" sibTransId="{09399493-6C21-443F-8B78-38357C39D39B}"/>
    <dgm:cxn modelId="{175B8E2A-B51A-47C2-AC06-7390B0C5C2DF}" type="presOf" srcId="{D53FCED1-B5A6-4DFD-9461-350DBFF7A729}" destId="{009E6221-6D14-46D7-BA77-59A89FBA5256}" srcOrd="0" destOrd="0" presId="urn:microsoft.com/office/officeart/2005/8/layout/vList2"/>
    <dgm:cxn modelId="{9CFE8435-1620-4935-95C2-7ADE975E76CA}" type="presOf" srcId="{053C4443-468A-435E-8B94-8FE309E4E24C}" destId="{6B7BFCF6-6DD2-4347-BEEC-DC676F0602E8}" srcOrd="0" destOrd="4" presId="urn:microsoft.com/office/officeart/2005/8/layout/vList2"/>
    <dgm:cxn modelId="{AAA9C835-9C1E-4FD6-803F-CA293A92427B}" type="presOf" srcId="{0F818F82-73B2-4692-833A-CE4F94D4EA61}" destId="{6B7BFCF6-6DD2-4347-BEEC-DC676F0602E8}" srcOrd="0" destOrd="3" presId="urn:microsoft.com/office/officeart/2005/8/layout/vList2"/>
    <dgm:cxn modelId="{96377468-F69C-44BF-9E89-8D3F35D68C25}" srcId="{D53FCED1-B5A6-4DFD-9461-350DBFF7A729}" destId="{56CD4138-E420-45ED-8A29-37E470E229BA}" srcOrd="2" destOrd="0" parTransId="{B883EC16-B406-44CC-B650-0769D81CA92B}" sibTransId="{1EE88E38-9EC8-4317-9BB5-BD9D2A370347}"/>
    <dgm:cxn modelId="{DF5C9B72-2A10-42E0-8740-BEA11F7D8EF0}" srcId="{D53FCED1-B5A6-4DFD-9461-350DBFF7A729}" destId="{053C4443-468A-435E-8B94-8FE309E4E24C}" srcOrd="4" destOrd="0" parTransId="{B9EE97C2-EBC3-4265-9F40-FA22565FB7A1}" sibTransId="{87ABD6FA-54DA-4B19-AFD1-7DCB7E0A9AA8}"/>
    <dgm:cxn modelId="{2F00D594-F23E-4823-A615-2F58E87FD1DF}" srcId="{D53FCED1-B5A6-4DFD-9461-350DBFF7A729}" destId="{FD3AC527-E30A-4E51-8FAC-B83169F1B33A}" srcOrd="1" destOrd="0" parTransId="{F53DACCE-AB88-449F-9598-2FAF378A8577}" sibTransId="{2ADA530C-9371-4744-92B3-2D6A6B692359}"/>
    <dgm:cxn modelId="{98E70AA8-F681-4A1B-B689-EDD15F1AC2AB}" srcId="{D53FCED1-B5A6-4DFD-9461-350DBFF7A729}" destId="{8BC2E2AE-9D6B-49C0-AFC3-08E96E6E1C59}" srcOrd="5" destOrd="0" parTransId="{33E7D728-2186-48EB-9389-A63127B8D937}" sibTransId="{DE52DA43-C22A-4843-B568-AE2AFCF2135B}"/>
    <dgm:cxn modelId="{C87E40BB-AA47-4427-984B-7EEB42467317}" type="presOf" srcId="{00EC1DA5-1E62-4490-B91D-EE15A65A79D4}" destId="{6B7BFCF6-6DD2-4347-BEEC-DC676F0602E8}" srcOrd="0" destOrd="0" presId="urn:microsoft.com/office/officeart/2005/8/layout/vList2"/>
    <dgm:cxn modelId="{49F19BBB-3F34-442A-BCCC-3342BC7151F5}" srcId="{D53FCED1-B5A6-4DFD-9461-350DBFF7A729}" destId="{0F818F82-73B2-4692-833A-CE4F94D4EA61}" srcOrd="3" destOrd="0" parTransId="{CF67F3FA-FD07-4172-95CA-B1A6F402E256}" sibTransId="{87F10FD9-F944-4516-9331-9EFE37F622AC}"/>
    <dgm:cxn modelId="{CD4CC4BC-CC0D-4AD0-92D7-920C669DB938}" srcId="{D53FCED1-B5A6-4DFD-9461-350DBFF7A729}" destId="{00EC1DA5-1E62-4490-B91D-EE15A65A79D4}" srcOrd="0" destOrd="0" parTransId="{1BBDF004-A4C3-4A53-835C-D0007DDA508B}" sibTransId="{33AE1B09-2642-4297-BCC3-F3A08F153DE9}"/>
    <dgm:cxn modelId="{918AC9D1-667E-4F52-90AA-17FCE56F447D}" type="presOf" srcId="{FD3AC527-E30A-4E51-8FAC-B83169F1B33A}" destId="{6B7BFCF6-6DD2-4347-BEEC-DC676F0602E8}" srcOrd="0" destOrd="1" presId="urn:microsoft.com/office/officeart/2005/8/layout/vList2"/>
    <dgm:cxn modelId="{6AFD1FE3-52C7-4E09-8719-943860C39C15}" type="presOf" srcId="{56CD4138-E420-45ED-8A29-37E470E229BA}" destId="{6B7BFCF6-6DD2-4347-BEEC-DC676F0602E8}" srcOrd="0" destOrd="2" presId="urn:microsoft.com/office/officeart/2005/8/layout/vList2"/>
    <dgm:cxn modelId="{560B1EE9-B70B-4227-8305-7F59DC708552}" type="presOf" srcId="{8BC2E2AE-9D6B-49C0-AFC3-08E96E6E1C59}" destId="{6B7BFCF6-6DD2-4347-BEEC-DC676F0602E8}" srcOrd="0" destOrd="5" presId="urn:microsoft.com/office/officeart/2005/8/layout/vList2"/>
    <dgm:cxn modelId="{88C28CF2-B7BE-49B6-9145-F1A39BC0D278}" type="presParOf" srcId="{45F56756-89C2-4FB3-BB35-83A42F5DC869}" destId="{009E6221-6D14-46D7-BA77-59A89FBA5256}" srcOrd="0" destOrd="0" presId="urn:microsoft.com/office/officeart/2005/8/layout/vList2"/>
    <dgm:cxn modelId="{52F8DA77-9186-4B1B-BA69-E081650D7E9F}" type="presParOf" srcId="{45F56756-89C2-4FB3-BB35-83A42F5DC869}" destId="{6B7BFCF6-6DD2-4347-BEEC-DC676F0602E8}"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84669E2-B0B1-4215-89A1-7EADD4B8908C}"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CDBDBC7C-EDA2-475E-956B-0683FFD30522}">
      <dgm:prSet/>
      <dgm:spPr/>
      <dgm:t>
        <a:bodyPr/>
        <a:lstStyle/>
        <a:p>
          <a:r>
            <a:rPr lang="uk-UA"/>
            <a:t>Рахунок товарів і послуг характеризує ресурси (внутрішнє виробництво та імпорт) і використання (проміжне та кінцеве споживання, капіталоутворення, експорт)  товарів і послуг.</a:t>
          </a:r>
          <a:endParaRPr lang="en-US"/>
        </a:p>
      </dgm:t>
    </dgm:pt>
    <dgm:pt modelId="{EFEDCD93-107A-48E2-85BE-94B3C1403EC3}" type="parTrans" cxnId="{D0F529AD-84C8-4781-96B9-528715D13E3C}">
      <dgm:prSet/>
      <dgm:spPr/>
      <dgm:t>
        <a:bodyPr/>
        <a:lstStyle/>
        <a:p>
          <a:endParaRPr lang="en-US"/>
        </a:p>
      </dgm:t>
    </dgm:pt>
    <dgm:pt modelId="{E9FE44B6-7A52-46F8-A9E9-063BE973DE2F}" type="sibTrans" cxnId="{D0F529AD-84C8-4781-96B9-528715D13E3C}">
      <dgm:prSet/>
      <dgm:spPr/>
      <dgm:t>
        <a:bodyPr/>
        <a:lstStyle/>
        <a:p>
          <a:endParaRPr lang="en-US"/>
        </a:p>
      </dgm:t>
    </dgm:pt>
    <dgm:pt modelId="{FE0EB899-DB44-44E7-B5E3-DA64BD514B74}">
      <dgm:prSet/>
      <dgm:spPr/>
      <dgm:t>
        <a:bodyPr/>
        <a:lstStyle/>
        <a:p>
          <a:r>
            <a:rPr lang="uk-UA"/>
            <a:t>Показники рахунка поділяють на такі групи: продукти, матеріальні послуги, нематеріальні послуги.</a:t>
          </a:r>
          <a:endParaRPr lang="en-US"/>
        </a:p>
      </dgm:t>
    </dgm:pt>
    <dgm:pt modelId="{FE60EC21-4F2D-4A9B-B0D3-414EF00788AB}" type="parTrans" cxnId="{0BD8DA89-0C2D-4869-8D29-FA26B4405758}">
      <dgm:prSet/>
      <dgm:spPr/>
      <dgm:t>
        <a:bodyPr/>
        <a:lstStyle/>
        <a:p>
          <a:endParaRPr lang="en-US"/>
        </a:p>
      </dgm:t>
    </dgm:pt>
    <dgm:pt modelId="{D678026C-90F1-4B32-8300-C7AD5F876450}" type="sibTrans" cxnId="{0BD8DA89-0C2D-4869-8D29-FA26B4405758}">
      <dgm:prSet/>
      <dgm:spPr/>
      <dgm:t>
        <a:bodyPr/>
        <a:lstStyle/>
        <a:p>
          <a:endParaRPr lang="en-US"/>
        </a:p>
      </dgm:t>
    </dgm:pt>
    <dgm:pt modelId="{04299A7B-5CB5-4670-BB1F-16A760E685A4}" type="pres">
      <dgm:prSet presAssocID="{584669E2-B0B1-4215-89A1-7EADD4B8908C}" presName="linear" presStyleCnt="0">
        <dgm:presLayoutVars>
          <dgm:animLvl val="lvl"/>
          <dgm:resizeHandles val="exact"/>
        </dgm:presLayoutVars>
      </dgm:prSet>
      <dgm:spPr/>
    </dgm:pt>
    <dgm:pt modelId="{FA66C420-0749-4BAD-84BB-668D9D255B8A}" type="pres">
      <dgm:prSet presAssocID="{CDBDBC7C-EDA2-475E-956B-0683FFD30522}" presName="parentText" presStyleLbl="node1" presStyleIdx="0" presStyleCnt="2">
        <dgm:presLayoutVars>
          <dgm:chMax val="0"/>
          <dgm:bulletEnabled val="1"/>
        </dgm:presLayoutVars>
      </dgm:prSet>
      <dgm:spPr/>
    </dgm:pt>
    <dgm:pt modelId="{36B7C96A-F090-4D02-8F57-AD1B7B4713B2}" type="pres">
      <dgm:prSet presAssocID="{E9FE44B6-7A52-46F8-A9E9-063BE973DE2F}" presName="spacer" presStyleCnt="0"/>
      <dgm:spPr/>
    </dgm:pt>
    <dgm:pt modelId="{34CE90BC-9548-4E43-9E0D-A3E22F94361C}" type="pres">
      <dgm:prSet presAssocID="{FE0EB899-DB44-44E7-B5E3-DA64BD514B74}" presName="parentText" presStyleLbl="node1" presStyleIdx="1" presStyleCnt="2">
        <dgm:presLayoutVars>
          <dgm:chMax val="0"/>
          <dgm:bulletEnabled val="1"/>
        </dgm:presLayoutVars>
      </dgm:prSet>
      <dgm:spPr/>
    </dgm:pt>
  </dgm:ptLst>
  <dgm:cxnLst>
    <dgm:cxn modelId="{17474540-F76A-4B86-94E8-8F61710F91AC}" type="presOf" srcId="{CDBDBC7C-EDA2-475E-956B-0683FFD30522}" destId="{FA66C420-0749-4BAD-84BB-668D9D255B8A}" srcOrd="0" destOrd="0" presId="urn:microsoft.com/office/officeart/2005/8/layout/vList2"/>
    <dgm:cxn modelId="{E7F9BC77-D257-4B9D-8EFB-FAE77AFE4CFC}" type="presOf" srcId="{584669E2-B0B1-4215-89A1-7EADD4B8908C}" destId="{04299A7B-5CB5-4670-BB1F-16A760E685A4}" srcOrd="0" destOrd="0" presId="urn:microsoft.com/office/officeart/2005/8/layout/vList2"/>
    <dgm:cxn modelId="{5FD08888-3493-4792-95F4-EE7804AF9953}" type="presOf" srcId="{FE0EB899-DB44-44E7-B5E3-DA64BD514B74}" destId="{34CE90BC-9548-4E43-9E0D-A3E22F94361C}" srcOrd="0" destOrd="0" presId="urn:microsoft.com/office/officeart/2005/8/layout/vList2"/>
    <dgm:cxn modelId="{0BD8DA89-0C2D-4869-8D29-FA26B4405758}" srcId="{584669E2-B0B1-4215-89A1-7EADD4B8908C}" destId="{FE0EB899-DB44-44E7-B5E3-DA64BD514B74}" srcOrd="1" destOrd="0" parTransId="{FE60EC21-4F2D-4A9B-B0D3-414EF00788AB}" sibTransId="{D678026C-90F1-4B32-8300-C7AD5F876450}"/>
    <dgm:cxn modelId="{D0F529AD-84C8-4781-96B9-528715D13E3C}" srcId="{584669E2-B0B1-4215-89A1-7EADD4B8908C}" destId="{CDBDBC7C-EDA2-475E-956B-0683FFD30522}" srcOrd="0" destOrd="0" parTransId="{EFEDCD93-107A-48E2-85BE-94B3C1403EC3}" sibTransId="{E9FE44B6-7A52-46F8-A9E9-063BE973DE2F}"/>
    <dgm:cxn modelId="{D07D8B73-5853-4C78-B010-F7666D70E096}" type="presParOf" srcId="{04299A7B-5CB5-4670-BB1F-16A760E685A4}" destId="{FA66C420-0749-4BAD-84BB-668D9D255B8A}" srcOrd="0" destOrd="0" presId="urn:microsoft.com/office/officeart/2005/8/layout/vList2"/>
    <dgm:cxn modelId="{2C402E8C-A736-42B2-ADF4-D12EF6D8E690}" type="presParOf" srcId="{04299A7B-5CB5-4670-BB1F-16A760E685A4}" destId="{36B7C96A-F090-4D02-8F57-AD1B7B4713B2}" srcOrd="1" destOrd="0" presId="urn:microsoft.com/office/officeart/2005/8/layout/vList2"/>
    <dgm:cxn modelId="{829D342B-F21C-4F07-823F-2C619A485527}" type="presParOf" srcId="{04299A7B-5CB5-4670-BB1F-16A760E685A4}" destId="{34CE90BC-9548-4E43-9E0D-A3E22F94361C}"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398A812-0E36-44C6-AA7F-DD3F5AD348E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12835EA9-74E1-4B26-B8AD-2B76560C200F}">
      <dgm:prSet/>
      <dgm:spPr/>
      <dgm:t>
        <a:bodyPr/>
        <a:lstStyle/>
        <a:p>
          <a:r>
            <a:rPr lang="uk-UA"/>
            <a:t>Рахунок виробництва відбиває операції, що стосуються процесу виробництва. Тут подається вартісна оцінка товарів і послуг для цілей проміжного та кінцевого споживання, що дає змогу дістати одну з головних балансових статей СНР – додану вартість, яка використовується при обчисленні валового внутрішнього продукту виробничим методом.</a:t>
          </a:r>
          <a:endParaRPr lang="en-US"/>
        </a:p>
      </dgm:t>
    </dgm:pt>
    <dgm:pt modelId="{0D36906E-C57D-4D0D-A13B-F0BA22492074}" type="parTrans" cxnId="{CE488A66-0AC1-47F3-A010-FD025D50794B}">
      <dgm:prSet/>
      <dgm:spPr/>
      <dgm:t>
        <a:bodyPr/>
        <a:lstStyle/>
        <a:p>
          <a:endParaRPr lang="en-US"/>
        </a:p>
      </dgm:t>
    </dgm:pt>
    <dgm:pt modelId="{FA53835A-7893-412F-BBB1-2177B3843C1F}" type="sibTrans" cxnId="{CE488A66-0AC1-47F3-A010-FD025D50794B}">
      <dgm:prSet/>
      <dgm:spPr/>
      <dgm:t>
        <a:bodyPr/>
        <a:lstStyle/>
        <a:p>
          <a:endParaRPr lang="en-US"/>
        </a:p>
      </dgm:t>
    </dgm:pt>
    <dgm:pt modelId="{CD75C3AE-DE0C-486B-AC74-B1D886B49A72}">
      <dgm:prSet/>
      <dgm:spPr/>
      <dgm:t>
        <a:bodyPr/>
        <a:lstStyle/>
        <a:p>
          <a:r>
            <a:rPr lang="uk-UA" dirty="0"/>
            <a:t>Валовий внутрішній продукт – це кінцевий результат виробничої діяльності резидентних одиниць-виробників. Його одержують як суму валового випуску продуктів і послуг у цілому за територією, податків на продукцію, чистих податків на імпорт мінус проміжне споживання.</a:t>
          </a:r>
          <a:endParaRPr lang="en-US" dirty="0"/>
        </a:p>
      </dgm:t>
    </dgm:pt>
    <dgm:pt modelId="{FDB745EF-4BA5-437C-9FA2-40BB1103004A}" type="parTrans" cxnId="{66471AEC-7DA5-40B1-A4FB-166A0ACA18AE}">
      <dgm:prSet/>
      <dgm:spPr/>
      <dgm:t>
        <a:bodyPr/>
        <a:lstStyle/>
        <a:p>
          <a:endParaRPr lang="en-US"/>
        </a:p>
      </dgm:t>
    </dgm:pt>
    <dgm:pt modelId="{FCE46999-059C-4FCA-B37A-D0B1E7D6C916}" type="sibTrans" cxnId="{66471AEC-7DA5-40B1-A4FB-166A0ACA18AE}">
      <dgm:prSet/>
      <dgm:spPr/>
      <dgm:t>
        <a:bodyPr/>
        <a:lstStyle/>
        <a:p>
          <a:endParaRPr lang="en-US"/>
        </a:p>
      </dgm:t>
    </dgm:pt>
    <dgm:pt modelId="{746B035E-06D1-4841-80DE-3AAF55B6D3F1}">
      <dgm:prSet/>
      <dgm:spPr/>
      <dgm:t>
        <a:bodyPr/>
        <a:lstStyle/>
        <a:p>
          <a:r>
            <a:rPr lang="uk-UA"/>
            <a:t>Відрахуванням від валового внутрішнього продукту споживання основного капіталу дістають чистий внутрішній продукт.</a:t>
          </a:r>
          <a:endParaRPr lang="en-US"/>
        </a:p>
      </dgm:t>
    </dgm:pt>
    <dgm:pt modelId="{2A775D0C-CBF9-47E2-9ED1-8FBD8CA256CF}" type="parTrans" cxnId="{5F4D3EF9-93EE-48E5-B134-57506D3BB57F}">
      <dgm:prSet/>
      <dgm:spPr/>
      <dgm:t>
        <a:bodyPr/>
        <a:lstStyle/>
        <a:p>
          <a:endParaRPr lang="en-US"/>
        </a:p>
      </dgm:t>
    </dgm:pt>
    <dgm:pt modelId="{A8E7060B-9B80-4540-85B9-E366B4E3FCC7}" type="sibTrans" cxnId="{5F4D3EF9-93EE-48E5-B134-57506D3BB57F}">
      <dgm:prSet/>
      <dgm:spPr/>
      <dgm:t>
        <a:bodyPr/>
        <a:lstStyle/>
        <a:p>
          <a:endParaRPr lang="en-US"/>
        </a:p>
      </dgm:t>
    </dgm:pt>
    <dgm:pt modelId="{E48C95A9-60D8-4825-BF2D-E2C8EFD740C4}" type="pres">
      <dgm:prSet presAssocID="{E398A812-0E36-44C6-AA7F-DD3F5AD348E6}" presName="linear" presStyleCnt="0">
        <dgm:presLayoutVars>
          <dgm:animLvl val="lvl"/>
          <dgm:resizeHandles val="exact"/>
        </dgm:presLayoutVars>
      </dgm:prSet>
      <dgm:spPr/>
    </dgm:pt>
    <dgm:pt modelId="{2797C623-D7DF-4BF7-8B1A-25757571EB08}" type="pres">
      <dgm:prSet presAssocID="{12835EA9-74E1-4B26-B8AD-2B76560C200F}" presName="parentText" presStyleLbl="node1" presStyleIdx="0" presStyleCnt="3">
        <dgm:presLayoutVars>
          <dgm:chMax val="0"/>
          <dgm:bulletEnabled val="1"/>
        </dgm:presLayoutVars>
      </dgm:prSet>
      <dgm:spPr/>
    </dgm:pt>
    <dgm:pt modelId="{563EA3CB-9C44-40EF-BE9D-AF2DD4295CC0}" type="pres">
      <dgm:prSet presAssocID="{FA53835A-7893-412F-BBB1-2177B3843C1F}" presName="spacer" presStyleCnt="0"/>
      <dgm:spPr/>
    </dgm:pt>
    <dgm:pt modelId="{CF76DACC-1231-4619-A5CE-CEA5BF25BAD6}" type="pres">
      <dgm:prSet presAssocID="{CD75C3AE-DE0C-486B-AC74-B1D886B49A72}" presName="parentText" presStyleLbl="node1" presStyleIdx="1" presStyleCnt="3">
        <dgm:presLayoutVars>
          <dgm:chMax val="0"/>
          <dgm:bulletEnabled val="1"/>
        </dgm:presLayoutVars>
      </dgm:prSet>
      <dgm:spPr/>
    </dgm:pt>
    <dgm:pt modelId="{827B6D1D-8287-440E-8576-A1DF14A19C38}" type="pres">
      <dgm:prSet presAssocID="{FCE46999-059C-4FCA-B37A-D0B1E7D6C916}" presName="spacer" presStyleCnt="0"/>
      <dgm:spPr/>
    </dgm:pt>
    <dgm:pt modelId="{B6D43C51-34EF-45C2-94BA-B91E7B4102A1}" type="pres">
      <dgm:prSet presAssocID="{746B035E-06D1-4841-80DE-3AAF55B6D3F1}" presName="parentText" presStyleLbl="node1" presStyleIdx="2" presStyleCnt="3">
        <dgm:presLayoutVars>
          <dgm:chMax val="0"/>
          <dgm:bulletEnabled val="1"/>
        </dgm:presLayoutVars>
      </dgm:prSet>
      <dgm:spPr/>
    </dgm:pt>
  </dgm:ptLst>
  <dgm:cxnLst>
    <dgm:cxn modelId="{1530B02A-4D87-42D8-8B2A-0BF1CDAD94F9}" type="presOf" srcId="{12835EA9-74E1-4B26-B8AD-2B76560C200F}" destId="{2797C623-D7DF-4BF7-8B1A-25757571EB08}" srcOrd="0" destOrd="0" presId="urn:microsoft.com/office/officeart/2005/8/layout/vList2"/>
    <dgm:cxn modelId="{FD832B3F-5434-4FC2-80B0-318BAF2B6E88}" type="presOf" srcId="{746B035E-06D1-4841-80DE-3AAF55B6D3F1}" destId="{B6D43C51-34EF-45C2-94BA-B91E7B4102A1}" srcOrd="0" destOrd="0" presId="urn:microsoft.com/office/officeart/2005/8/layout/vList2"/>
    <dgm:cxn modelId="{CE488A66-0AC1-47F3-A010-FD025D50794B}" srcId="{E398A812-0E36-44C6-AA7F-DD3F5AD348E6}" destId="{12835EA9-74E1-4B26-B8AD-2B76560C200F}" srcOrd="0" destOrd="0" parTransId="{0D36906E-C57D-4D0D-A13B-F0BA22492074}" sibTransId="{FA53835A-7893-412F-BBB1-2177B3843C1F}"/>
    <dgm:cxn modelId="{09EF9CB0-1362-45B2-BC50-FF56DD924348}" type="presOf" srcId="{E398A812-0E36-44C6-AA7F-DD3F5AD348E6}" destId="{E48C95A9-60D8-4825-BF2D-E2C8EFD740C4}" srcOrd="0" destOrd="0" presId="urn:microsoft.com/office/officeart/2005/8/layout/vList2"/>
    <dgm:cxn modelId="{384FF9DA-0E2A-40E8-B0C9-EE054DA285D6}" type="presOf" srcId="{CD75C3AE-DE0C-486B-AC74-B1D886B49A72}" destId="{CF76DACC-1231-4619-A5CE-CEA5BF25BAD6}" srcOrd="0" destOrd="0" presId="urn:microsoft.com/office/officeart/2005/8/layout/vList2"/>
    <dgm:cxn modelId="{66471AEC-7DA5-40B1-A4FB-166A0ACA18AE}" srcId="{E398A812-0E36-44C6-AA7F-DD3F5AD348E6}" destId="{CD75C3AE-DE0C-486B-AC74-B1D886B49A72}" srcOrd="1" destOrd="0" parTransId="{FDB745EF-4BA5-437C-9FA2-40BB1103004A}" sibTransId="{FCE46999-059C-4FCA-B37A-D0B1E7D6C916}"/>
    <dgm:cxn modelId="{5F4D3EF9-93EE-48E5-B134-57506D3BB57F}" srcId="{E398A812-0E36-44C6-AA7F-DD3F5AD348E6}" destId="{746B035E-06D1-4841-80DE-3AAF55B6D3F1}" srcOrd="2" destOrd="0" parTransId="{2A775D0C-CBF9-47E2-9ED1-8FBD8CA256CF}" sibTransId="{A8E7060B-9B80-4540-85B9-E366B4E3FCC7}"/>
    <dgm:cxn modelId="{1A0B9FB9-8CDA-4F4A-A522-4BBA4C1FB227}" type="presParOf" srcId="{E48C95A9-60D8-4825-BF2D-E2C8EFD740C4}" destId="{2797C623-D7DF-4BF7-8B1A-25757571EB08}" srcOrd="0" destOrd="0" presId="urn:microsoft.com/office/officeart/2005/8/layout/vList2"/>
    <dgm:cxn modelId="{571C1ED6-915D-4829-90EB-10787EECDE72}" type="presParOf" srcId="{E48C95A9-60D8-4825-BF2D-E2C8EFD740C4}" destId="{563EA3CB-9C44-40EF-BE9D-AF2DD4295CC0}" srcOrd="1" destOrd="0" presId="urn:microsoft.com/office/officeart/2005/8/layout/vList2"/>
    <dgm:cxn modelId="{3EC57B33-2FD1-47B6-9D3B-C85CCDF82D6E}" type="presParOf" srcId="{E48C95A9-60D8-4825-BF2D-E2C8EFD740C4}" destId="{CF76DACC-1231-4619-A5CE-CEA5BF25BAD6}" srcOrd="2" destOrd="0" presId="urn:microsoft.com/office/officeart/2005/8/layout/vList2"/>
    <dgm:cxn modelId="{289402EB-BCC4-4D15-AC89-B5FB209DB40A}" type="presParOf" srcId="{E48C95A9-60D8-4825-BF2D-E2C8EFD740C4}" destId="{827B6D1D-8287-440E-8576-A1DF14A19C38}" srcOrd="3" destOrd="0" presId="urn:microsoft.com/office/officeart/2005/8/layout/vList2"/>
    <dgm:cxn modelId="{8113254B-5EC6-476D-BD3C-6922FCE35622}" type="presParOf" srcId="{E48C95A9-60D8-4825-BF2D-E2C8EFD740C4}" destId="{B6D43C51-34EF-45C2-94BA-B91E7B4102A1}"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919636-AC9E-4788-BE0F-0BAB1DC3517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B77ADD66-38ED-415B-8675-6B093E3D475E}">
      <dgm:prSet/>
      <dgm:spPr/>
      <dgm:t>
        <a:bodyPr/>
        <a:lstStyle/>
        <a:p>
          <a:r>
            <a:rPr lang="uk-UA"/>
            <a:t>Рахунок утворення доходів відбиває розподільні операції, безпосередньо пов’язані з процесом виробництва. Ресурсна частина рахунка складається з валової доданої вартості, що на макрорівні є валовим внутрішнім продуктом у ринкових цінах. Використання включає елементи первинного розподілу валового внутрішнього продукту на оплату праці працівників, податки на виробництво та імпорт, споживання основного капіталу та прибуток економіки.</a:t>
          </a:r>
          <a:endParaRPr lang="en-US"/>
        </a:p>
      </dgm:t>
    </dgm:pt>
    <dgm:pt modelId="{EC146F35-2B43-4B63-B7AD-EF9119547753}" type="parTrans" cxnId="{C62854D3-7101-4040-8E73-DDDE51E54B0A}">
      <dgm:prSet/>
      <dgm:spPr/>
      <dgm:t>
        <a:bodyPr/>
        <a:lstStyle/>
        <a:p>
          <a:endParaRPr lang="en-US"/>
        </a:p>
      </dgm:t>
    </dgm:pt>
    <dgm:pt modelId="{65FEF405-D922-4C12-98E4-390261B8A7DF}" type="sibTrans" cxnId="{C62854D3-7101-4040-8E73-DDDE51E54B0A}">
      <dgm:prSet/>
      <dgm:spPr/>
      <dgm:t>
        <a:bodyPr/>
        <a:lstStyle/>
        <a:p>
          <a:endParaRPr lang="en-US"/>
        </a:p>
      </dgm:t>
    </dgm:pt>
    <dgm:pt modelId="{697BA4B1-D283-4DA1-AA45-4820E4B95A61}">
      <dgm:prSet/>
      <dgm:spPr/>
      <dgm:t>
        <a:bodyPr/>
        <a:lstStyle/>
        <a:p>
          <a:r>
            <a:rPr lang="uk-UA"/>
            <a:t>Валовий прибуток економіки є балансуючою статтею рахунка утворення доходів. Його дістають після відрахування з валового внутрішнього продукту в ринкових цінах оплати праці, а також чистих податків.</a:t>
          </a:r>
          <a:endParaRPr lang="en-US"/>
        </a:p>
      </dgm:t>
    </dgm:pt>
    <dgm:pt modelId="{EA93AA53-D8DB-41BD-A8CA-62282903FBD6}" type="parTrans" cxnId="{EDBEDA35-A9F5-43F7-87E1-4D8F86314EEB}">
      <dgm:prSet/>
      <dgm:spPr/>
      <dgm:t>
        <a:bodyPr/>
        <a:lstStyle/>
        <a:p>
          <a:endParaRPr lang="en-US"/>
        </a:p>
      </dgm:t>
    </dgm:pt>
    <dgm:pt modelId="{241498FE-9268-448A-AD8C-43C938B74C7F}" type="sibTrans" cxnId="{EDBEDA35-A9F5-43F7-87E1-4D8F86314EEB}">
      <dgm:prSet/>
      <dgm:spPr/>
      <dgm:t>
        <a:bodyPr/>
        <a:lstStyle/>
        <a:p>
          <a:endParaRPr lang="en-US"/>
        </a:p>
      </dgm:t>
    </dgm:pt>
    <dgm:pt modelId="{63E60BCE-47B8-4649-9521-CFDBF111A21E}">
      <dgm:prSet/>
      <dgm:spPr/>
      <dgm:t>
        <a:bodyPr/>
        <a:lstStyle/>
        <a:p>
          <a:r>
            <a:rPr lang="uk-UA"/>
            <a:t>Відрахуванням споживання основного капіталу з валового прибутку дістають чистий прибуток економіки.</a:t>
          </a:r>
          <a:endParaRPr lang="en-US"/>
        </a:p>
      </dgm:t>
    </dgm:pt>
    <dgm:pt modelId="{32EE631A-B533-4931-85D0-D3EFCD3EF000}" type="parTrans" cxnId="{B1B0D620-4412-4A8B-AFBA-DA95D8827EEC}">
      <dgm:prSet/>
      <dgm:spPr/>
      <dgm:t>
        <a:bodyPr/>
        <a:lstStyle/>
        <a:p>
          <a:endParaRPr lang="en-US"/>
        </a:p>
      </dgm:t>
    </dgm:pt>
    <dgm:pt modelId="{F1F39155-E5BE-4FE5-A6B7-6E00D95AA4C2}" type="sibTrans" cxnId="{B1B0D620-4412-4A8B-AFBA-DA95D8827EEC}">
      <dgm:prSet/>
      <dgm:spPr/>
      <dgm:t>
        <a:bodyPr/>
        <a:lstStyle/>
        <a:p>
          <a:endParaRPr lang="en-US"/>
        </a:p>
      </dgm:t>
    </dgm:pt>
    <dgm:pt modelId="{668D1E36-D57F-4FEA-A604-7CC6649DE9BB}">
      <dgm:prSet/>
      <dgm:spPr/>
      <dgm:t>
        <a:bodyPr/>
        <a:lstStyle/>
        <a:p>
          <a:r>
            <a:rPr lang="ru-RU"/>
            <a:t>При визначенні прибутку економіки доцільно виділити окремий показник  – змішаний дохід</a:t>
          </a:r>
          <a:endParaRPr lang="en-US"/>
        </a:p>
      </dgm:t>
    </dgm:pt>
    <dgm:pt modelId="{D6C84EA1-16FB-42A1-93AA-A1F40AC884FE}" type="parTrans" cxnId="{541DA6F7-38C5-46C1-8EDC-9DA185BD92A1}">
      <dgm:prSet/>
      <dgm:spPr/>
      <dgm:t>
        <a:bodyPr/>
        <a:lstStyle/>
        <a:p>
          <a:endParaRPr lang="en-US"/>
        </a:p>
      </dgm:t>
    </dgm:pt>
    <dgm:pt modelId="{CAEBA93E-5945-4266-A60F-4C073BB0819A}" type="sibTrans" cxnId="{541DA6F7-38C5-46C1-8EDC-9DA185BD92A1}">
      <dgm:prSet/>
      <dgm:spPr/>
      <dgm:t>
        <a:bodyPr/>
        <a:lstStyle/>
        <a:p>
          <a:endParaRPr lang="en-US"/>
        </a:p>
      </dgm:t>
    </dgm:pt>
    <dgm:pt modelId="{BB7F99C2-C90D-4F22-B0FE-CA5174227854}" type="pres">
      <dgm:prSet presAssocID="{D2919636-AC9E-4788-BE0F-0BAB1DC3517D}" presName="linear" presStyleCnt="0">
        <dgm:presLayoutVars>
          <dgm:animLvl val="lvl"/>
          <dgm:resizeHandles val="exact"/>
        </dgm:presLayoutVars>
      </dgm:prSet>
      <dgm:spPr/>
    </dgm:pt>
    <dgm:pt modelId="{88908C70-6887-44DC-A39B-0E4B5ED0A404}" type="pres">
      <dgm:prSet presAssocID="{B77ADD66-38ED-415B-8675-6B093E3D475E}" presName="parentText" presStyleLbl="node1" presStyleIdx="0" presStyleCnt="4">
        <dgm:presLayoutVars>
          <dgm:chMax val="0"/>
          <dgm:bulletEnabled val="1"/>
        </dgm:presLayoutVars>
      </dgm:prSet>
      <dgm:spPr/>
    </dgm:pt>
    <dgm:pt modelId="{80EAC7B6-0B87-400B-9F30-F9A73556AF6E}" type="pres">
      <dgm:prSet presAssocID="{65FEF405-D922-4C12-98E4-390261B8A7DF}" presName="spacer" presStyleCnt="0"/>
      <dgm:spPr/>
    </dgm:pt>
    <dgm:pt modelId="{D8AE8BFE-60D9-4B86-9F7B-CE38A83B3381}" type="pres">
      <dgm:prSet presAssocID="{697BA4B1-D283-4DA1-AA45-4820E4B95A61}" presName="parentText" presStyleLbl="node1" presStyleIdx="1" presStyleCnt="4">
        <dgm:presLayoutVars>
          <dgm:chMax val="0"/>
          <dgm:bulletEnabled val="1"/>
        </dgm:presLayoutVars>
      </dgm:prSet>
      <dgm:spPr/>
    </dgm:pt>
    <dgm:pt modelId="{B107950E-3691-4243-8E79-45A270A44308}" type="pres">
      <dgm:prSet presAssocID="{241498FE-9268-448A-AD8C-43C938B74C7F}" presName="spacer" presStyleCnt="0"/>
      <dgm:spPr/>
    </dgm:pt>
    <dgm:pt modelId="{F99DB7F9-9F35-4E3A-94D4-ACFFA919CA78}" type="pres">
      <dgm:prSet presAssocID="{63E60BCE-47B8-4649-9521-CFDBF111A21E}" presName="parentText" presStyleLbl="node1" presStyleIdx="2" presStyleCnt="4">
        <dgm:presLayoutVars>
          <dgm:chMax val="0"/>
          <dgm:bulletEnabled val="1"/>
        </dgm:presLayoutVars>
      </dgm:prSet>
      <dgm:spPr/>
    </dgm:pt>
    <dgm:pt modelId="{883AAA39-E288-4FB6-BBE9-3A3140662DD4}" type="pres">
      <dgm:prSet presAssocID="{F1F39155-E5BE-4FE5-A6B7-6E00D95AA4C2}" presName="spacer" presStyleCnt="0"/>
      <dgm:spPr/>
    </dgm:pt>
    <dgm:pt modelId="{A373838B-9065-4539-814A-4FD6838F431C}" type="pres">
      <dgm:prSet presAssocID="{668D1E36-D57F-4FEA-A604-7CC6649DE9BB}" presName="parentText" presStyleLbl="node1" presStyleIdx="3" presStyleCnt="4">
        <dgm:presLayoutVars>
          <dgm:chMax val="0"/>
          <dgm:bulletEnabled val="1"/>
        </dgm:presLayoutVars>
      </dgm:prSet>
      <dgm:spPr/>
    </dgm:pt>
  </dgm:ptLst>
  <dgm:cxnLst>
    <dgm:cxn modelId="{B1B0D620-4412-4A8B-AFBA-DA95D8827EEC}" srcId="{D2919636-AC9E-4788-BE0F-0BAB1DC3517D}" destId="{63E60BCE-47B8-4649-9521-CFDBF111A21E}" srcOrd="2" destOrd="0" parTransId="{32EE631A-B533-4931-85D0-D3EFCD3EF000}" sibTransId="{F1F39155-E5BE-4FE5-A6B7-6E00D95AA4C2}"/>
    <dgm:cxn modelId="{752AF031-0381-47EF-96A4-6F73A3F66A2C}" type="presOf" srcId="{63E60BCE-47B8-4649-9521-CFDBF111A21E}" destId="{F99DB7F9-9F35-4E3A-94D4-ACFFA919CA78}" srcOrd="0" destOrd="0" presId="urn:microsoft.com/office/officeart/2005/8/layout/vList2"/>
    <dgm:cxn modelId="{EDBEDA35-A9F5-43F7-87E1-4D8F86314EEB}" srcId="{D2919636-AC9E-4788-BE0F-0BAB1DC3517D}" destId="{697BA4B1-D283-4DA1-AA45-4820E4B95A61}" srcOrd="1" destOrd="0" parTransId="{EA93AA53-D8DB-41BD-A8CA-62282903FBD6}" sibTransId="{241498FE-9268-448A-AD8C-43C938B74C7F}"/>
    <dgm:cxn modelId="{D6EAD23A-88C4-4DB1-AF24-4335BF9764C6}" type="presOf" srcId="{697BA4B1-D283-4DA1-AA45-4820E4B95A61}" destId="{D8AE8BFE-60D9-4B86-9F7B-CE38A83B3381}" srcOrd="0" destOrd="0" presId="urn:microsoft.com/office/officeart/2005/8/layout/vList2"/>
    <dgm:cxn modelId="{E0532BA3-9C6E-4127-9B2B-B8D62A48F43A}" type="presOf" srcId="{B77ADD66-38ED-415B-8675-6B093E3D475E}" destId="{88908C70-6887-44DC-A39B-0E4B5ED0A404}" srcOrd="0" destOrd="0" presId="urn:microsoft.com/office/officeart/2005/8/layout/vList2"/>
    <dgm:cxn modelId="{985431B2-86BB-40D9-AF42-595D36BD3BF8}" type="presOf" srcId="{D2919636-AC9E-4788-BE0F-0BAB1DC3517D}" destId="{BB7F99C2-C90D-4F22-B0FE-CA5174227854}" srcOrd="0" destOrd="0" presId="urn:microsoft.com/office/officeart/2005/8/layout/vList2"/>
    <dgm:cxn modelId="{101F90C9-708A-4FF2-A64B-9784693E19A0}" type="presOf" srcId="{668D1E36-D57F-4FEA-A604-7CC6649DE9BB}" destId="{A373838B-9065-4539-814A-4FD6838F431C}" srcOrd="0" destOrd="0" presId="urn:microsoft.com/office/officeart/2005/8/layout/vList2"/>
    <dgm:cxn modelId="{C62854D3-7101-4040-8E73-DDDE51E54B0A}" srcId="{D2919636-AC9E-4788-BE0F-0BAB1DC3517D}" destId="{B77ADD66-38ED-415B-8675-6B093E3D475E}" srcOrd="0" destOrd="0" parTransId="{EC146F35-2B43-4B63-B7AD-EF9119547753}" sibTransId="{65FEF405-D922-4C12-98E4-390261B8A7DF}"/>
    <dgm:cxn modelId="{541DA6F7-38C5-46C1-8EDC-9DA185BD92A1}" srcId="{D2919636-AC9E-4788-BE0F-0BAB1DC3517D}" destId="{668D1E36-D57F-4FEA-A604-7CC6649DE9BB}" srcOrd="3" destOrd="0" parTransId="{D6C84EA1-16FB-42A1-93AA-A1F40AC884FE}" sibTransId="{CAEBA93E-5945-4266-A60F-4C073BB0819A}"/>
    <dgm:cxn modelId="{B382DA75-21AD-46D7-B2B1-FD2FFA770880}" type="presParOf" srcId="{BB7F99C2-C90D-4F22-B0FE-CA5174227854}" destId="{88908C70-6887-44DC-A39B-0E4B5ED0A404}" srcOrd="0" destOrd="0" presId="urn:microsoft.com/office/officeart/2005/8/layout/vList2"/>
    <dgm:cxn modelId="{EACAE7C6-DD6C-43A9-AC45-A897F989FDA5}" type="presParOf" srcId="{BB7F99C2-C90D-4F22-B0FE-CA5174227854}" destId="{80EAC7B6-0B87-400B-9F30-F9A73556AF6E}" srcOrd="1" destOrd="0" presId="urn:microsoft.com/office/officeart/2005/8/layout/vList2"/>
    <dgm:cxn modelId="{0AA2D771-40C0-4A10-A442-9E2822E4A340}" type="presParOf" srcId="{BB7F99C2-C90D-4F22-B0FE-CA5174227854}" destId="{D8AE8BFE-60D9-4B86-9F7B-CE38A83B3381}" srcOrd="2" destOrd="0" presId="urn:microsoft.com/office/officeart/2005/8/layout/vList2"/>
    <dgm:cxn modelId="{DB5585B2-4374-4E72-B62E-5D63B5CBC283}" type="presParOf" srcId="{BB7F99C2-C90D-4F22-B0FE-CA5174227854}" destId="{B107950E-3691-4243-8E79-45A270A44308}" srcOrd="3" destOrd="0" presId="urn:microsoft.com/office/officeart/2005/8/layout/vList2"/>
    <dgm:cxn modelId="{FA1D3F68-DEC6-4435-9871-F5B81F43C944}" type="presParOf" srcId="{BB7F99C2-C90D-4F22-B0FE-CA5174227854}" destId="{F99DB7F9-9F35-4E3A-94D4-ACFFA919CA78}" srcOrd="4" destOrd="0" presId="urn:microsoft.com/office/officeart/2005/8/layout/vList2"/>
    <dgm:cxn modelId="{8ABC6203-38C6-466B-8070-21EEE8164A19}" type="presParOf" srcId="{BB7F99C2-C90D-4F22-B0FE-CA5174227854}" destId="{883AAA39-E288-4FB6-BBE9-3A3140662DD4}" srcOrd="5" destOrd="0" presId="urn:microsoft.com/office/officeart/2005/8/layout/vList2"/>
    <dgm:cxn modelId="{8085DB5F-625D-4009-8925-A4E8E03C6BF1}" type="presParOf" srcId="{BB7F99C2-C90D-4F22-B0FE-CA5174227854}" destId="{A373838B-9065-4539-814A-4FD6838F431C}"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CAEDA4-13BE-4C9D-A2FC-E9B54AA10EEF}">
      <dsp:nvSpPr>
        <dsp:cNvPr id="0" name=""/>
        <dsp:cNvSpPr/>
      </dsp:nvSpPr>
      <dsp:spPr>
        <a:xfrm>
          <a:off x="0" y="182480"/>
          <a:ext cx="6666833" cy="575639"/>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3.1. Поняття про систему національних рахунків</a:t>
          </a:r>
          <a:endParaRPr lang="en-US" sz="2400" kern="1200"/>
        </a:p>
      </dsp:txBody>
      <dsp:txXfrm>
        <a:off x="28100" y="210580"/>
        <a:ext cx="6610633" cy="519439"/>
      </dsp:txXfrm>
    </dsp:sp>
    <dsp:sp modelId="{B22C348F-6A7D-4CB8-B24A-1C63175EE8DC}">
      <dsp:nvSpPr>
        <dsp:cNvPr id="0" name=""/>
        <dsp:cNvSpPr/>
      </dsp:nvSpPr>
      <dsp:spPr>
        <a:xfrm>
          <a:off x="0" y="827240"/>
          <a:ext cx="6666833" cy="575639"/>
        </a:xfrm>
        <a:prstGeom prst="roundRect">
          <a:avLst/>
        </a:prstGeom>
        <a:gradFill rotWithShape="0">
          <a:gsLst>
            <a:gs pos="0">
              <a:schemeClr val="accent5">
                <a:hueOff val="-965506"/>
                <a:satOff val="-2488"/>
                <a:lumOff val="-1681"/>
                <a:alphaOff val="0"/>
                <a:satMod val="103000"/>
                <a:lumMod val="102000"/>
                <a:tint val="94000"/>
              </a:schemeClr>
            </a:gs>
            <a:gs pos="50000">
              <a:schemeClr val="accent5">
                <a:hueOff val="-965506"/>
                <a:satOff val="-2488"/>
                <a:lumOff val="-1681"/>
                <a:alphaOff val="0"/>
                <a:satMod val="110000"/>
                <a:lumMod val="100000"/>
                <a:shade val="100000"/>
              </a:schemeClr>
            </a:gs>
            <a:gs pos="100000">
              <a:schemeClr val="accent5">
                <a:hueOff val="-965506"/>
                <a:satOff val="-2488"/>
                <a:lumOff val="-168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3.2. Система основних рахунків </a:t>
          </a:r>
          <a:endParaRPr lang="en-US" sz="2400" kern="1200"/>
        </a:p>
      </dsp:txBody>
      <dsp:txXfrm>
        <a:off x="28100" y="855340"/>
        <a:ext cx="6610633" cy="519439"/>
      </dsp:txXfrm>
    </dsp:sp>
    <dsp:sp modelId="{C8D7887C-9ED7-4F6A-BD49-8FE209C83B59}">
      <dsp:nvSpPr>
        <dsp:cNvPr id="0" name=""/>
        <dsp:cNvSpPr/>
      </dsp:nvSpPr>
      <dsp:spPr>
        <a:xfrm>
          <a:off x="0" y="1472000"/>
          <a:ext cx="6666833" cy="575639"/>
        </a:xfrm>
        <a:prstGeom prst="roundRect">
          <a:avLst/>
        </a:prstGeom>
        <a:gradFill rotWithShape="0">
          <a:gsLst>
            <a:gs pos="0">
              <a:schemeClr val="accent5">
                <a:hueOff val="-1931012"/>
                <a:satOff val="-4977"/>
                <a:lumOff val="-3361"/>
                <a:alphaOff val="0"/>
                <a:satMod val="103000"/>
                <a:lumMod val="102000"/>
                <a:tint val="94000"/>
              </a:schemeClr>
            </a:gs>
            <a:gs pos="50000">
              <a:schemeClr val="accent5">
                <a:hueOff val="-1931012"/>
                <a:satOff val="-4977"/>
                <a:lumOff val="-3361"/>
                <a:alphaOff val="0"/>
                <a:satMod val="110000"/>
                <a:lumMod val="100000"/>
                <a:shade val="100000"/>
              </a:schemeClr>
            </a:gs>
            <a:gs pos="100000">
              <a:schemeClr val="accent5">
                <a:hueOff val="-1931012"/>
                <a:satOff val="-4977"/>
                <a:lumOff val="-3361"/>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3.3. Рахунок товарів і послуг </a:t>
          </a:r>
          <a:endParaRPr lang="en-US" sz="2400" kern="1200"/>
        </a:p>
      </dsp:txBody>
      <dsp:txXfrm>
        <a:off x="28100" y="1500100"/>
        <a:ext cx="6610633" cy="519439"/>
      </dsp:txXfrm>
    </dsp:sp>
    <dsp:sp modelId="{35C829A4-28FE-41A1-A23E-DBA9CD07BDF9}">
      <dsp:nvSpPr>
        <dsp:cNvPr id="0" name=""/>
        <dsp:cNvSpPr/>
      </dsp:nvSpPr>
      <dsp:spPr>
        <a:xfrm>
          <a:off x="0" y="2116760"/>
          <a:ext cx="6666833" cy="575639"/>
        </a:xfrm>
        <a:prstGeom prst="roundRect">
          <a:avLst/>
        </a:prstGeom>
        <a:gradFill rotWithShape="0">
          <a:gsLst>
            <a:gs pos="0">
              <a:schemeClr val="accent5">
                <a:hueOff val="-2896518"/>
                <a:satOff val="-7465"/>
                <a:lumOff val="-5042"/>
                <a:alphaOff val="0"/>
                <a:satMod val="103000"/>
                <a:lumMod val="102000"/>
                <a:tint val="94000"/>
              </a:schemeClr>
            </a:gs>
            <a:gs pos="50000">
              <a:schemeClr val="accent5">
                <a:hueOff val="-2896518"/>
                <a:satOff val="-7465"/>
                <a:lumOff val="-5042"/>
                <a:alphaOff val="0"/>
                <a:satMod val="110000"/>
                <a:lumMod val="100000"/>
                <a:shade val="100000"/>
              </a:schemeClr>
            </a:gs>
            <a:gs pos="100000">
              <a:schemeClr val="accent5">
                <a:hueOff val="-2896518"/>
                <a:satOff val="-7465"/>
                <a:lumOff val="-504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3.4. Рахунок виробництва </a:t>
          </a:r>
          <a:endParaRPr lang="en-US" sz="2400" kern="1200"/>
        </a:p>
      </dsp:txBody>
      <dsp:txXfrm>
        <a:off x="28100" y="2144860"/>
        <a:ext cx="6610633" cy="519439"/>
      </dsp:txXfrm>
    </dsp:sp>
    <dsp:sp modelId="{EAE03BC5-1E7C-4FA4-9F35-DB62FF87DA32}">
      <dsp:nvSpPr>
        <dsp:cNvPr id="0" name=""/>
        <dsp:cNvSpPr/>
      </dsp:nvSpPr>
      <dsp:spPr>
        <a:xfrm>
          <a:off x="0" y="2761520"/>
          <a:ext cx="6666833" cy="575639"/>
        </a:xfrm>
        <a:prstGeom prst="roundRect">
          <a:avLst/>
        </a:prstGeom>
        <a:gradFill rotWithShape="0">
          <a:gsLst>
            <a:gs pos="0">
              <a:schemeClr val="accent5">
                <a:hueOff val="-3862025"/>
                <a:satOff val="-9954"/>
                <a:lumOff val="-6723"/>
                <a:alphaOff val="0"/>
                <a:satMod val="103000"/>
                <a:lumMod val="102000"/>
                <a:tint val="94000"/>
              </a:schemeClr>
            </a:gs>
            <a:gs pos="50000">
              <a:schemeClr val="accent5">
                <a:hueOff val="-3862025"/>
                <a:satOff val="-9954"/>
                <a:lumOff val="-6723"/>
                <a:alphaOff val="0"/>
                <a:satMod val="110000"/>
                <a:lumMod val="100000"/>
                <a:shade val="100000"/>
              </a:schemeClr>
            </a:gs>
            <a:gs pos="100000">
              <a:schemeClr val="accent5">
                <a:hueOff val="-3862025"/>
                <a:satOff val="-9954"/>
                <a:lumOff val="-672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3.5. Рахунок утворення доходів </a:t>
          </a:r>
          <a:endParaRPr lang="en-US" sz="2400" kern="1200"/>
        </a:p>
      </dsp:txBody>
      <dsp:txXfrm>
        <a:off x="28100" y="2789620"/>
        <a:ext cx="6610633" cy="519439"/>
      </dsp:txXfrm>
    </dsp:sp>
    <dsp:sp modelId="{4283BD78-FCD6-49C4-AD7C-042B3284FF45}">
      <dsp:nvSpPr>
        <dsp:cNvPr id="0" name=""/>
        <dsp:cNvSpPr/>
      </dsp:nvSpPr>
      <dsp:spPr>
        <a:xfrm>
          <a:off x="0" y="3406280"/>
          <a:ext cx="6666833" cy="575639"/>
        </a:xfrm>
        <a:prstGeom prst="roundRect">
          <a:avLst/>
        </a:prstGeom>
        <a:gradFill rotWithShape="0">
          <a:gsLst>
            <a:gs pos="0">
              <a:schemeClr val="accent5">
                <a:hueOff val="-4827531"/>
                <a:satOff val="-12442"/>
                <a:lumOff val="-8404"/>
                <a:alphaOff val="0"/>
                <a:satMod val="103000"/>
                <a:lumMod val="102000"/>
                <a:tint val="94000"/>
              </a:schemeClr>
            </a:gs>
            <a:gs pos="50000">
              <a:schemeClr val="accent5">
                <a:hueOff val="-4827531"/>
                <a:satOff val="-12442"/>
                <a:lumOff val="-8404"/>
                <a:alphaOff val="0"/>
                <a:satMod val="110000"/>
                <a:lumMod val="100000"/>
                <a:shade val="100000"/>
              </a:schemeClr>
            </a:gs>
            <a:gs pos="100000">
              <a:schemeClr val="accent5">
                <a:hueOff val="-4827531"/>
                <a:satOff val="-12442"/>
                <a:lumOff val="-84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3.6. Рахунок розподілу первинних доходів </a:t>
          </a:r>
          <a:endParaRPr lang="en-US" sz="2400" kern="1200"/>
        </a:p>
      </dsp:txBody>
      <dsp:txXfrm>
        <a:off x="28100" y="3434380"/>
        <a:ext cx="6610633" cy="519439"/>
      </dsp:txXfrm>
    </dsp:sp>
    <dsp:sp modelId="{29D229A4-CBEE-4AB8-96F8-D879C402DFF8}">
      <dsp:nvSpPr>
        <dsp:cNvPr id="0" name=""/>
        <dsp:cNvSpPr/>
      </dsp:nvSpPr>
      <dsp:spPr>
        <a:xfrm>
          <a:off x="0" y="4051040"/>
          <a:ext cx="6666833" cy="575639"/>
        </a:xfrm>
        <a:prstGeom prst="roundRect">
          <a:avLst/>
        </a:prstGeom>
        <a:gradFill rotWithShape="0">
          <a:gsLst>
            <a:gs pos="0">
              <a:schemeClr val="accent5">
                <a:hueOff val="-5793037"/>
                <a:satOff val="-14931"/>
                <a:lumOff val="-10084"/>
                <a:alphaOff val="0"/>
                <a:satMod val="103000"/>
                <a:lumMod val="102000"/>
                <a:tint val="94000"/>
              </a:schemeClr>
            </a:gs>
            <a:gs pos="50000">
              <a:schemeClr val="accent5">
                <a:hueOff val="-5793037"/>
                <a:satOff val="-14931"/>
                <a:lumOff val="-10084"/>
                <a:alphaOff val="0"/>
                <a:satMod val="110000"/>
                <a:lumMod val="100000"/>
                <a:shade val="100000"/>
              </a:schemeClr>
            </a:gs>
            <a:gs pos="100000">
              <a:schemeClr val="accent5">
                <a:hueOff val="-5793037"/>
                <a:satOff val="-14931"/>
                <a:lumOff val="-1008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3.7. Рахунок вторинного розподілу доходів </a:t>
          </a:r>
          <a:endParaRPr lang="en-US" sz="2400" kern="1200"/>
        </a:p>
      </dsp:txBody>
      <dsp:txXfrm>
        <a:off x="28100" y="4079140"/>
        <a:ext cx="6610633" cy="519439"/>
      </dsp:txXfrm>
    </dsp:sp>
    <dsp:sp modelId="{125F1B51-D948-41E7-B52E-82BD813C6592}">
      <dsp:nvSpPr>
        <dsp:cNvPr id="0" name=""/>
        <dsp:cNvSpPr/>
      </dsp:nvSpPr>
      <dsp:spPr>
        <a:xfrm>
          <a:off x="0" y="4695799"/>
          <a:ext cx="6666833" cy="575639"/>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b="0" i="0" kern="1200" baseline="0"/>
            <a:t>3.8. Рахунки нагромадження</a:t>
          </a:r>
          <a:endParaRPr lang="en-US" sz="2400" kern="1200"/>
        </a:p>
      </dsp:txBody>
      <dsp:txXfrm>
        <a:off x="28100" y="4723899"/>
        <a:ext cx="6610633" cy="51943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81B80-DF2C-486D-9453-B9C3D29BA616}">
      <dsp:nvSpPr>
        <dsp:cNvPr id="0" name=""/>
        <dsp:cNvSpPr/>
      </dsp:nvSpPr>
      <dsp:spPr>
        <a:xfrm>
          <a:off x="0" y="144857"/>
          <a:ext cx="10982632" cy="12132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ru-RU" sz="1700" kern="1200"/>
            <a:t>Рахунок вторинного розподілу доходів охоплює перерозподіл доходів через поточні трансфертні операції (у грошовому та вартісному вираженні) як у середині країни, так і з «рештою країн світу». Поточні трансфертні операції – це однобічні перерозподільні потоки доходів, які не викликають потоків доходів у зворотному напрямі (сплата податків до бюджету, нагромадження субсидій), а тому вони не пов’язані  з утворенням первинних доходів.</a:t>
          </a:r>
          <a:endParaRPr lang="en-US" sz="1700" kern="1200"/>
        </a:p>
      </dsp:txBody>
      <dsp:txXfrm>
        <a:off x="59228" y="204085"/>
        <a:ext cx="10864176" cy="1094833"/>
      </dsp:txXfrm>
    </dsp:sp>
    <dsp:sp modelId="{5352F39A-6E70-4AB8-9517-7C0910F04CE1}">
      <dsp:nvSpPr>
        <dsp:cNvPr id="0" name=""/>
        <dsp:cNvSpPr/>
      </dsp:nvSpPr>
      <dsp:spPr>
        <a:xfrm>
          <a:off x="0" y="1407107"/>
          <a:ext cx="10982632" cy="12132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ru-RU" sz="1700" kern="1200"/>
            <a:t>Результатом вторинного розподілу доходів за допомогою поточних трансфертних операцій в грошовому вираженні є наявний дохід, який безпосередньо може або використовуватися на споживання, або спрямовуватися на заощадження.</a:t>
          </a:r>
          <a:endParaRPr lang="en-US" sz="1700" kern="1200"/>
        </a:p>
      </dsp:txBody>
      <dsp:txXfrm>
        <a:off x="59228" y="1466335"/>
        <a:ext cx="10864176" cy="1094833"/>
      </dsp:txXfrm>
    </dsp:sp>
    <dsp:sp modelId="{3D4664F1-E687-40D2-B6A6-09F220CC53C3}">
      <dsp:nvSpPr>
        <dsp:cNvPr id="0" name=""/>
        <dsp:cNvSpPr/>
      </dsp:nvSpPr>
      <dsp:spPr>
        <a:xfrm>
          <a:off x="0" y="2669357"/>
          <a:ext cx="10982632" cy="12132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ru-RU" sz="1700" kern="1200"/>
            <a:t>Ресурсами рахунка вторинного розподілу доходів є балансова стаття «первинні доходи» рахунка розподілу первинних доходів, а також усі види одержуваних трансфертів, податки на дохід, власність, внески та виплати допомоги соціального характеру. У лівій частині відображаються ті самі види трансфертів, але сплачувані.</a:t>
          </a:r>
          <a:endParaRPr lang="en-US" sz="1700" kern="1200"/>
        </a:p>
      </dsp:txBody>
      <dsp:txXfrm>
        <a:off x="59228" y="2728585"/>
        <a:ext cx="10864176" cy="1094833"/>
      </dsp:txXfrm>
    </dsp:sp>
    <dsp:sp modelId="{3F5A4EC1-1094-4102-99C9-992B0B575E7D}">
      <dsp:nvSpPr>
        <dsp:cNvPr id="0" name=""/>
        <dsp:cNvSpPr/>
      </dsp:nvSpPr>
      <dsp:spPr>
        <a:xfrm>
          <a:off x="0" y="3931607"/>
          <a:ext cx="10982632" cy="12132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ru-RU" sz="1700" kern="1200"/>
            <a:t>Балансовою статтею рахунка є первинний дохід, який являє собою розмір доходів, утворений в економіці після закінчення процесу виробництва, але до початку перерозподілу цих доходів за допомогою податків та інших примусових і добровільних трансфертів між різними одиницями економіки (включаючи уряд).</a:t>
          </a:r>
          <a:endParaRPr lang="en-US" sz="1700" kern="1200"/>
        </a:p>
      </dsp:txBody>
      <dsp:txXfrm>
        <a:off x="59228" y="3990835"/>
        <a:ext cx="10864176" cy="109483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A7F2B9-16A0-4C4E-84AE-D2562F40A0BB}">
      <dsp:nvSpPr>
        <dsp:cNvPr id="0" name=""/>
        <dsp:cNvSpPr/>
      </dsp:nvSpPr>
      <dsp:spPr>
        <a:xfrm>
          <a:off x="0" y="52659"/>
          <a:ext cx="10515600" cy="20884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kern="1200"/>
            <a:t>До рахунків нагромадження належать: рахунок капіталу, фінансовий рахунок, рахунок змін в обсязі активів, рахунок переоцінки.</a:t>
          </a:r>
          <a:endParaRPr lang="en-US" sz="2400" kern="1200"/>
        </a:p>
      </dsp:txBody>
      <dsp:txXfrm>
        <a:off x="101950" y="154609"/>
        <a:ext cx="10311700" cy="1884549"/>
      </dsp:txXfrm>
    </dsp:sp>
    <dsp:sp modelId="{95CFBA20-F6FA-48E9-95A4-256CC57EC2FD}">
      <dsp:nvSpPr>
        <dsp:cNvPr id="0" name=""/>
        <dsp:cNvSpPr/>
      </dsp:nvSpPr>
      <dsp:spPr>
        <a:xfrm>
          <a:off x="0" y="2210229"/>
          <a:ext cx="10515600" cy="208844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uk-UA" sz="2400" kern="1200"/>
            <a:t>Рахунок капіталу слугує для відображення фінансового нагромадження основного капіталу та зміни запасів матеріальних оборотних коштів, включаючи перерозподіл капітальних активів між секторами економіки та «рештою країн світу» у вигляді капітальних трансфертів. Балансова стаття для цього рахунка – чисте кредитування або чисте заощадження.</a:t>
          </a:r>
          <a:endParaRPr lang="en-US" sz="2400" kern="1200"/>
        </a:p>
      </dsp:txBody>
      <dsp:txXfrm>
        <a:off x="101950" y="2312179"/>
        <a:ext cx="10311700" cy="188454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B09552-C6F4-4786-A6D4-CB3B6B43BF1F}">
      <dsp:nvSpPr>
        <dsp:cNvPr id="0" name=""/>
        <dsp:cNvSpPr/>
      </dsp:nvSpPr>
      <dsp:spPr>
        <a:xfrm>
          <a:off x="1283"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2466D7-2D60-4656-9624-88063E927AFD}">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a:t>У </a:t>
          </a:r>
          <a:r>
            <a:rPr lang="ru-RU" sz="2000" kern="1200" dirty="0" err="1"/>
            <a:t>фінансовому</a:t>
          </a:r>
          <a:r>
            <a:rPr lang="ru-RU" sz="2000" kern="1200" dirty="0"/>
            <a:t> </a:t>
          </a:r>
          <a:r>
            <a:rPr lang="ru-RU" sz="2000" kern="1200" dirty="0" err="1"/>
            <a:t>рахунку</a:t>
          </a:r>
          <a:r>
            <a:rPr lang="ru-RU" sz="2000" kern="1200" dirty="0"/>
            <a:t> </a:t>
          </a:r>
          <a:r>
            <a:rPr lang="ru-RU" sz="2000" kern="1200" dirty="0" err="1"/>
            <a:t>відбиваються</a:t>
          </a:r>
          <a:r>
            <a:rPr lang="ru-RU" sz="2000" kern="1200" dirty="0"/>
            <a:t> </a:t>
          </a:r>
          <a:r>
            <a:rPr lang="ru-RU" sz="2000" kern="1200" dirty="0" err="1"/>
            <a:t>операції</a:t>
          </a:r>
          <a:r>
            <a:rPr lang="ru-RU" sz="2000" kern="1200" dirty="0"/>
            <a:t> з </a:t>
          </a:r>
          <a:r>
            <a:rPr lang="ru-RU" sz="2000" kern="1200" dirty="0" err="1"/>
            <a:t>фінансовими</a:t>
          </a:r>
          <a:r>
            <a:rPr lang="ru-RU" sz="2000" kern="1200" dirty="0"/>
            <a:t> </a:t>
          </a:r>
          <a:r>
            <a:rPr lang="ru-RU" sz="2000" kern="1200" dirty="0" err="1"/>
            <a:t>інструментами</a:t>
          </a:r>
          <a:r>
            <a:rPr lang="ru-RU" sz="2000" kern="1200" dirty="0"/>
            <a:t>, в </a:t>
          </a:r>
          <a:r>
            <a:rPr lang="ru-RU" sz="2000" kern="1200" dirty="0" err="1"/>
            <a:t>результаті</a:t>
          </a:r>
          <a:r>
            <a:rPr lang="ru-RU" sz="2000" kern="1200" dirty="0"/>
            <a:t> </a:t>
          </a:r>
          <a:r>
            <a:rPr lang="ru-RU" sz="2000" kern="1200" dirty="0" err="1"/>
            <a:t>чого</a:t>
          </a:r>
          <a:r>
            <a:rPr lang="ru-RU" sz="2000" kern="1200" dirty="0"/>
            <a:t> </a:t>
          </a:r>
          <a:r>
            <a:rPr lang="ru-RU" sz="2000" kern="1200" dirty="0" err="1"/>
            <a:t>відбувається</a:t>
          </a:r>
          <a:r>
            <a:rPr lang="ru-RU" sz="2000" kern="1200" dirty="0"/>
            <a:t>, з одного боку, </a:t>
          </a:r>
          <a:r>
            <a:rPr lang="ru-RU" sz="2000" kern="1200" dirty="0" err="1"/>
            <a:t>зміна</a:t>
          </a:r>
          <a:r>
            <a:rPr lang="ru-RU" sz="2000" kern="1200" dirty="0"/>
            <a:t> </a:t>
          </a:r>
          <a:r>
            <a:rPr lang="ru-RU" sz="2000" kern="1200" dirty="0" err="1"/>
            <a:t>фінансових</a:t>
          </a:r>
          <a:r>
            <a:rPr lang="ru-RU" sz="2000" kern="1200" dirty="0"/>
            <a:t> </a:t>
          </a:r>
          <a:r>
            <a:rPr lang="ru-RU" sz="2000" kern="1200" dirty="0" err="1"/>
            <a:t>активів</a:t>
          </a:r>
          <a:r>
            <a:rPr lang="ru-RU" sz="2000" kern="1200" dirty="0"/>
            <a:t> (</a:t>
          </a:r>
          <a:r>
            <a:rPr lang="ru-RU" sz="2000" kern="1200" dirty="0" err="1"/>
            <a:t>ліва</a:t>
          </a:r>
          <a:r>
            <a:rPr lang="ru-RU" sz="2000" kern="1200" dirty="0"/>
            <a:t> </a:t>
          </a:r>
          <a:r>
            <a:rPr lang="ru-RU" sz="2000" kern="1200" dirty="0" err="1"/>
            <a:t>частина</a:t>
          </a:r>
          <a:r>
            <a:rPr lang="ru-RU" sz="2000" kern="1200" dirty="0"/>
            <a:t>), а з </a:t>
          </a:r>
          <a:r>
            <a:rPr lang="ru-RU" sz="2000" kern="1200" dirty="0" err="1"/>
            <a:t>іншого</a:t>
          </a:r>
          <a:r>
            <a:rPr lang="ru-RU" sz="2000" kern="1200" dirty="0"/>
            <a:t> – </a:t>
          </a:r>
          <a:r>
            <a:rPr lang="ru-RU" sz="2000" kern="1200" dirty="0" err="1"/>
            <a:t>зміна</a:t>
          </a:r>
          <a:r>
            <a:rPr lang="ru-RU" sz="2000" kern="1200" dirty="0"/>
            <a:t> </a:t>
          </a:r>
          <a:r>
            <a:rPr lang="ru-RU" sz="2000" kern="1200" dirty="0" err="1"/>
            <a:t>фінансових</a:t>
          </a:r>
          <a:r>
            <a:rPr lang="ru-RU" sz="2000" kern="1200" dirty="0"/>
            <a:t> </a:t>
          </a:r>
          <a:r>
            <a:rPr lang="ru-RU" sz="2000" kern="1200" dirty="0" err="1"/>
            <a:t>зобов’язань</a:t>
          </a:r>
          <a:r>
            <a:rPr lang="ru-RU" sz="2000" kern="1200" dirty="0"/>
            <a:t>   (права </a:t>
          </a:r>
          <a:r>
            <a:rPr lang="ru-RU" sz="2000" kern="1200" dirty="0" err="1"/>
            <a:t>частина</a:t>
          </a:r>
          <a:r>
            <a:rPr lang="ru-RU" sz="2000" kern="1200" dirty="0"/>
            <a:t>). </a:t>
          </a:r>
          <a:endParaRPr lang="en-US" sz="2000" kern="1200" dirty="0"/>
        </a:p>
      </dsp:txBody>
      <dsp:txXfrm>
        <a:off x="585701" y="1066737"/>
        <a:ext cx="4337991" cy="2693452"/>
      </dsp:txXfrm>
    </dsp:sp>
    <dsp:sp modelId="{AF86AC99-9D71-435C-8A7E-56574A83E65C}">
      <dsp:nvSpPr>
        <dsp:cNvPr id="0" name=""/>
        <dsp:cNvSpPr/>
      </dsp:nvSpPr>
      <dsp:spPr>
        <a:xfrm>
          <a:off x="5508110" y="507350"/>
          <a:ext cx="4505585" cy="286104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69C76B-097B-49E1-8212-0A6805A1B4A8}">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ru-RU" sz="2000" kern="1200" dirty="0" err="1"/>
            <a:t>Балансова</a:t>
          </a:r>
          <a:r>
            <a:rPr lang="ru-RU" sz="2000" kern="1200" dirty="0"/>
            <a:t> </a:t>
          </a:r>
          <a:r>
            <a:rPr lang="ru-RU" sz="2000" kern="1200" dirty="0" err="1"/>
            <a:t>стаття</a:t>
          </a:r>
          <a:r>
            <a:rPr lang="ru-RU" sz="2000" kern="1200" dirty="0"/>
            <a:t> </a:t>
          </a:r>
          <a:r>
            <a:rPr lang="ru-RU" sz="2000" kern="1200" dirty="0" err="1"/>
            <a:t>фінансового</a:t>
          </a:r>
          <a:r>
            <a:rPr lang="ru-RU" sz="2000" kern="1200" dirty="0"/>
            <a:t> </a:t>
          </a:r>
          <a:r>
            <a:rPr lang="ru-RU" sz="2000" kern="1200" dirty="0" err="1"/>
            <a:t>рахунка«чисте</a:t>
          </a:r>
          <a:r>
            <a:rPr lang="ru-RU" sz="2000" kern="1200" dirty="0"/>
            <a:t>	</a:t>
          </a:r>
          <a:r>
            <a:rPr lang="ru-RU" sz="2000" kern="1200" dirty="0" err="1"/>
            <a:t>кредитування</a:t>
          </a:r>
          <a:r>
            <a:rPr lang="ru-RU" sz="2000" kern="1200" dirty="0"/>
            <a:t>»,	</a:t>
          </a:r>
          <a:r>
            <a:rPr lang="ru-RU" sz="2000" kern="1200" dirty="0" err="1"/>
            <a:t>або</a:t>
          </a:r>
          <a:r>
            <a:rPr lang="ru-RU" sz="2000" kern="1200" dirty="0"/>
            <a:t> «</a:t>
          </a:r>
          <a:r>
            <a:rPr lang="ru-RU" sz="2000" kern="1200" dirty="0" err="1"/>
            <a:t>чисте</a:t>
          </a:r>
          <a:r>
            <a:rPr lang="ru-RU" sz="2000" kern="1200" dirty="0"/>
            <a:t> </a:t>
          </a:r>
          <a:r>
            <a:rPr lang="ru-RU" sz="2000" kern="1200" dirty="0" err="1"/>
            <a:t>запозичення</a:t>
          </a:r>
          <a:r>
            <a:rPr lang="ru-RU" sz="2000" kern="1200" dirty="0"/>
            <a:t>»,	на </a:t>
          </a:r>
          <a:r>
            <a:rPr lang="ru-RU" sz="2000" kern="1200" dirty="0" err="1"/>
            <a:t>відміну</a:t>
          </a:r>
          <a:r>
            <a:rPr lang="ru-RU" sz="2000" kern="1200" dirty="0"/>
            <a:t> </a:t>
          </a:r>
          <a:r>
            <a:rPr lang="ru-RU" sz="2000" kern="1200" dirty="0" err="1"/>
            <a:t>від</a:t>
          </a:r>
          <a:r>
            <a:rPr lang="ru-RU" sz="2000" kern="1200" dirty="0"/>
            <a:t> </a:t>
          </a:r>
          <a:r>
            <a:rPr lang="ru-RU" sz="2000" kern="1200" dirty="0" err="1"/>
            <a:t>рахунку</a:t>
          </a:r>
          <a:r>
            <a:rPr lang="ru-RU" sz="2000" kern="1200" dirty="0"/>
            <a:t>  </a:t>
          </a:r>
          <a:r>
            <a:rPr lang="ru-RU" sz="2000" kern="1200" dirty="0" err="1"/>
            <a:t>капіталу</a:t>
          </a:r>
          <a:r>
            <a:rPr lang="ru-RU" sz="2000" kern="1200" dirty="0"/>
            <a:t>, наводиться в </a:t>
          </a:r>
          <a:r>
            <a:rPr lang="ru-RU" sz="2000" kern="1200" dirty="0" err="1"/>
            <a:t>правій</a:t>
          </a:r>
          <a:r>
            <a:rPr lang="ru-RU" sz="2000" kern="1200" dirty="0"/>
            <a:t> </a:t>
          </a:r>
          <a:r>
            <a:rPr lang="ru-RU" sz="2000" kern="1200" dirty="0" err="1"/>
            <a:t>частині</a:t>
          </a:r>
          <a:r>
            <a:rPr lang="ru-RU" sz="2000" kern="1200" dirty="0"/>
            <a:t> </a:t>
          </a:r>
          <a:r>
            <a:rPr lang="ru-RU" sz="2000" kern="1200" dirty="0" err="1"/>
            <a:t>рахунка</a:t>
          </a:r>
          <a:r>
            <a:rPr lang="ru-RU" sz="2000" kern="1200" dirty="0"/>
            <a:t>. </a:t>
          </a:r>
          <a:r>
            <a:rPr lang="ru-RU" sz="2000" kern="1200" dirty="0" err="1"/>
            <a:t>Чисте</a:t>
          </a:r>
          <a:r>
            <a:rPr lang="ru-RU" sz="2000" kern="1200" dirty="0"/>
            <a:t> </a:t>
          </a:r>
          <a:r>
            <a:rPr lang="en-US" sz="2000" kern="1200" dirty="0" err="1"/>
            <a:t>кредитування</a:t>
          </a:r>
          <a:r>
            <a:rPr lang="en-US" sz="2000" kern="1200" dirty="0"/>
            <a:t> (</a:t>
          </a:r>
          <a:r>
            <a:rPr lang="en-US" sz="2000" kern="1200" dirty="0" err="1"/>
            <a:t>чисте</a:t>
          </a:r>
          <a:r>
            <a:rPr lang="en-US" sz="2000" kern="1200" dirty="0"/>
            <a:t> </a:t>
          </a:r>
          <a:r>
            <a:rPr lang="en-US" sz="2000" kern="1200" dirty="0" err="1"/>
            <a:t>запозичення</a:t>
          </a:r>
          <a:r>
            <a:rPr lang="en-US" sz="2000" kern="1200" dirty="0"/>
            <a:t>), </a:t>
          </a:r>
          <a:r>
            <a:rPr lang="en-US" sz="2000" kern="1200" dirty="0" err="1"/>
            <a:t>що</a:t>
          </a:r>
          <a:r>
            <a:rPr lang="en-US" sz="2000" kern="1200" dirty="0"/>
            <a:t> є  </a:t>
          </a:r>
          <a:r>
            <a:rPr lang="en-US" sz="2000" kern="1200" dirty="0" err="1"/>
            <a:t>вихідними</a:t>
          </a:r>
          <a:r>
            <a:rPr lang="en-US" sz="2000" kern="1200" dirty="0"/>
            <a:t>  </a:t>
          </a:r>
          <a:r>
            <a:rPr lang="en-US" sz="2000" kern="1200" dirty="0" err="1"/>
            <a:t>потоками</a:t>
          </a:r>
          <a:r>
            <a:rPr lang="en-US" sz="2000" kern="1200" dirty="0"/>
            <a:t> </a:t>
          </a:r>
          <a:r>
            <a:rPr lang="en-US" sz="2000" kern="1200" dirty="0" err="1"/>
            <a:t>рахунків</a:t>
          </a:r>
          <a:r>
            <a:rPr lang="en-US" sz="2000" kern="1200" dirty="0"/>
            <a:t> </a:t>
          </a:r>
          <a:r>
            <a:rPr lang="en-US" sz="2000" kern="1200" dirty="0" err="1"/>
            <a:t>нагромадження</a:t>
          </a:r>
          <a:r>
            <a:rPr lang="en-US" sz="2000" kern="1200" dirty="0"/>
            <a:t>, є </a:t>
          </a:r>
          <a:r>
            <a:rPr lang="en-US" sz="2000" kern="1200" dirty="0" err="1"/>
            <a:t>також</a:t>
          </a:r>
          <a:r>
            <a:rPr lang="en-US" sz="2000" kern="1200" dirty="0"/>
            <a:t> </a:t>
          </a:r>
          <a:r>
            <a:rPr lang="en-US" sz="2000" kern="1200" dirty="0" err="1"/>
            <a:t>вихідними</a:t>
          </a:r>
          <a:r>
            <a:rPr lang="en-US" sz="2000" kern="1200" dirty="0"/>
            <a:t> </a:t>
          </a:r>
          <a:r>
            <a:rPr lang="en-US" sz="2000" kern="1200" dirty="0" err="1"/>
            <a:t>потоками</a:t>
          </a:r>
          <a:r>
            <a:rPr lang="en-US" sz="2000" kern="1200" dirty="0"/>
            <a:t> </a:t>
          </a:r>
          <a:r>
            <a:rPr lang="en-US" sz="2000" kern="1200" dirty="0" err="1"/>
            <a:t>для</a:t>
          </a:r>
          <a:r>
            <a:rPr lang="en-US" sz="2000" kern="1200" dirty="0"/>
            <a:t> </a:t>
          </a:r>
          <a:r>
            <a:rPr lang="en-US" sz="2000" kern="1200" dirty="0" err="1"/>
            <a:t>групи</a:t>
          </a:r>
          <a:r>
            <a:rPr lang="en-US" sz="2000" kern="1200" dirty="0"/>
            <a:t> </a:t>
          </a:r>
          <a:r>
            <a:rPr lang="en-US" sz="2000" kern="1200" dirty="0" err="1"/>
            <a:t>рахунків</a:t>
          </a:r>
          <a:r>
            <a:rPr lang="en-US" sz="2000" kern="1200" dirty="0"/>
            <a:t> </a:t>
          </a:r>
          <a:r>
            <a:rPr lang="en-US" sz="2000" kern="1200" dirty="0" err="1"/>
            <a:t>зовнішніх</a:t>
          </a:r>
          <a:r>
            <a:rPr lang="en-US" sz="2000" kern="1200" dirty="0"/>
            <a:t> </a:t>
          </a:r>
          <a:r>
            <a:rPr lang="en-US" sz="2000" kern="1200" dirty="0" err="1"/>
            <a:t>операцій</a:t>
          </a:r>
          <a:r>
            <a:rPr lang="en-US" sz="2000" kern="1200" dirty="0"/>
            <a:t>.</a:t>
          </a:r>
        </a:p>
      </dsp:txBody>
      <dsp:txXfrm>
        <a:off x="6092527" y="1066737"/>
        <a:ext cx="4337991" cy="26934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967157-6323-47E7-B10B-D074D41B8083}">
      <dsp:nvSpPr>
        <dsp:cNvPr id="0" name=""/>
        <dsp:cNvSpPr/>
      </dsp:nvSpPr>
      <dsp:spPr>
        <a:xfrm>
          <a:off x="0" y="447298"/>
          <a:ext cx="7340754" cy="185328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uk-UA" sz="1800" kern="1200" dirty="0"/>
            <a:t>Система національних рахунків (СНР-2008) – це сучасна інформаційна платформа, що містить систему всеохоплюючих, взаємопогоджуваних і гнучких макроекономічних рахунків, призначених для розробки економічної політики, аналізу й наукових досліджень (див. </a:t>
          </a:r>
          <a:r>
            <a:rPr lang="en-GB" sz="1800" kern="1200" dirty="0"/>
            <a:t>http://www.ukrstat.gov.ua/imf/meta/NazR. html </a:t>
          </a:r>
          <a:r>
            <a:rPr lang="uk-UA" sz="1800" kern="1200" dirty="0"/>
            <a:t>та </a:t>
          </a:r>
          <a:r>
            <a:rPr lang="en-GB" sz="1800" kern="1200" dirty="0"/>
            <a:t>http://www.ukrstat.gov.ua/metod_polog/menu/01_nr.htm). </a:t>
          </a:r>
          <a:endParaRPr lang="en-US" sz="1800" kern="1200" dirty="0"/>
        </a:p>
      </dsp:txBody>
      <dsp:txXfrm>
        <a:off x="90470" y="537768"/>
        <a:ext cx="7159814" cy="1672340"/>
      </dsp:txXfrm>
    </dsp:sp>
    <dsp:sp modelId="{B09BFD6A-9CEE-4EED-B228-2675B7033320}">
      <dsp:nvSpPr>
        <dsp:cNvPr id="0" name=""/>
        <dsp:cNvSpPr/>
      </dsp:nvSpPr>
      <dsp:spPr>
        <a:xfrm>
          <a:off x="0" y="2352418"/>
          <a:ext cx="7340754" cy="185328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uk-UA" sz="1800" kern="1200" dirty="0"/>
            <a:t>СНР-2008 була розроблена й опублікована під егідою Організації Об’єднаних Націй, Європейської комісії, Організації економічного співробітництва й розвитку, Міжнародного валютного фонду й Групи Всесвітнього банку.</a:t>
          </a:r>
          <a:endParaRPr lang="en-US" sz="1800" kern="1200" dirty="0"/>
        </a:p>
      </dsp:txBody>
      <dsp:txXfrm>
        <a:off x="90470" y="2442888"/>
        <a:ext cx="7159814" cy="1672340"/>
      </dsp:txXfrm>
    </dsp:sp>
    <dsp:sp modelId="{4588A424-844B-4A32-A437-B59639208169}">
      <dsp:nvSpPr>
        <dsp:cNvPr id="0" name=""/>
        <dsp:cNvSpPr/>
      </dsp:nvSpPr>
      <dsp:spPr>
        <a:xfrm>
          <a:off x="0" y="4257538"/>
          <a:ext cx="7340754" cy="185328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uk-UA" sz="1800" kern="1200"/>
            <a:t>Система національних рахунків відображає потреби споживачів даних, що розвиваються, нові явища в розвитку й організації економіки й прогрес у дослідженнях з питань методології, забезпечує отримання органами державного управління взаємопов’язаної між собою інформації за макроекономічними показниками для формування соціально-економічної політики та регулювання економіки в цілому</a:t>
          </a:r>
          <a:endParaRPr lang="en-US" sz="1800" kern="1200"/>
        </a:p>
      </dsp:txBody>
      <dsp:txXfrm>
        <a:off x="90470" y="4348008"/>
        <a:ext cx="7159814" cy="16723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13F717-9A91-4020-A627-B1A7712012AD}">
      <dsp:nvSpPr>
        <dsp:cNvPr id="0" name=""/>
        <dsp:cNvSpPr/>
      </dsp:nvSpPr>
      <dsp:spPr>
        <a:xfrm>
          <a:off x="0" y="239228"/>
          <a:ext cx="10515600" cy="1904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uk-UA" sz="2200" kern="1200" dirty="0"/>
            <a:t>Національні рахунки – це система взаємопов’язаних макроекономічних показників, класифікацій і </a:t>
          </a:r>
          <a:r>
            <a:rPr lang="uk-UA" sz="2200" kern="1200" dirty="0" err="1"/>
            <a:t>групувань</a:t>
          </a:r>
          <a:r>
            <a:rPr lang="uk-UA" sz="2200" kern="1200" dirty="0"/>
            <a:t>, яку застосовують в економічній статистиці країн і міжнародних організацій і яка описує найбільш загальні й важливі аспекти економічного розвитку (виробництво, розподіл, перерозподіл і використання кінцевого продукту та національного доходу, формування національного багатства).</a:t>
          </a:r>
          <a:endParaRPr lang="en-US" sz="2200" kern="1200" dirty="0"/>
        </a:p>
      </dsp:txBody>
      <dsp:txXfrm>
        <a:off x="92983" y="332211"/>
        <a:ext cx="10329634" cy="1718794"/>
      </dsp:txXfrm>
    </dsp:sp>
    <dsp:sp modelId="{152C45D0-E4F6-4EC2-ABD4-F92E21367312}">
      <dsp:nvSpPr>
        <dsp:cNvPr id="0" name=""/>
        <dsp:cNvSpPr/>
      </dsp:nvSpPr>
      <dsp:spPr>
        <a:xfrm>
          <a:off x="0" y="2207349"/>
          <a:ext cx="10515600" cy="19047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uk-UA" sz="2200" kern="1200" dirty="0"/>
            <a:t>Національні рахунки включають показники, обчислені на основі офіційних статистичних даних, а також обсяги економічної діяльності, що безпосередньо не спостерігається.</a:t>
          </a:r>
          <a:endParaRPr lang="en-US" sz="2200" kern="1200" dirty="0"/>
        </a:p>
      </dsp:txBody>
      <dsp:txXfrm>
        <a:off x="92983" y="2300332"/>
        <a:ext cx="10329634" cy="17187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6883B1-61FC-463A-A521-C14D1774A5A5}">
      <dsp:nvSpPr>
        <dsp:cNvPr id="0" name=""/>
        <dsp:cNvSpPr/>
      </dsp:nvSpPr>
      <dsp:spPr>
        <a:xfrm>
          <a:off x="0" y="30657"/>
          <a:ext cx="11277600" cy="10628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kern="1200"/>
            <a:t>Нефінансові корпорації</a:t>
          </a:r>
          <a:r>
            <a:rPr lang="uk-UA" sz="1900" kern="1200"/>
            <a:t>, які мають на меті виробництво товарів на ринок і послуг не фінансового характеру.</a:t>
          </a:r>
          <a:endParaRPr lang="en-US" sz="1900" kern="1200"/>
        </a:p>
      </dsp:txBody>
      <dsp:txXfrm>
        <a:off x="51885" y="82542"/>
        <a:ext cx="11173830" cy="959101"/>
      </dsp:txXfrm>
    </dsp:sp>
    <dsp:sp modelId="{A56CF739-274F-496F-BF9E-1F6817FD1D83}">
      <dsp:nvSpPr>
        <dsp:cNvPr id="0" name=""/>
        <dsp:cNvSpPr/>
      </dsp:nvSpPr>
      <dsp:spPr>
        <a:xfrm>
          <a:off x="0" y="1148249"/>
          <a:ext cx="11277600" cy="10628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kern="1200"/>
            <a:t>Фінансові корпорації, </a:t>
          </a:r>
          <a:r>
            <a:rPr lang="uk-UA" sz="1900" kern="1200"/>
            <a:t>які здійснюють фінансове посередництво або допоміжну фінансову діяльність.</a:t>
          </a:r>
          <a:endParaRPr lang="en-US" sz="1900" kern="1200"/>
        </a:p>
      </dsp:txBody>
      <dsp:txXfrm>
        <a:off x="51885" y="1200134"/>
        <a:ext cx="11173830" cy="959101"/>
      </dsp:txXfrm>
    </dsp:sp>
    <dsp:sp modelId="{FB3A2D57-3B11-480F-A4A7-8E48AA0F0E90}">
      <dsp:nvSpPr>
        <dsp:cNvPr id="0" name=""/>
        <dsp:cNvSpPr/>
      </dsp:nvSpPr>
      <dsp:spPr>
        <a:xfrm>
          <a:off x="0" y="2265841"/>
          <a:ext cx="11277600" cy="10628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kern="1200"/>
            <a:t>Органи державного управління </a:t>
          </a:r>
          <a:r>
            <a:rPr lang="uk-UA" sz="1900" kern="1200"/>
            <a:t>– на додаток до виконання політичних функцій та регулювання економіки здійснюють наданняздебільшого  неринкових  послуг для індивідуального або колективного споживання та перерозподіл доходів і багатства.</a:t>
          </a:r>
          <a:endParaRPr lang="en-US" sz="1900" kern="1200"/>
        </a:p>
      </dsp:txBody>
      <dsp:txXfrm>
        <a:off x="51885" y="2317726"/>
        <a:ext cx="11173830" cy="959101"/>
      </dsp:txXfrm>
    </dsp:sp>
    <dsp:sp modelId="{CD11673D-E84D-4E1F-AC39-E983B88FB37F}">
      <dsp:nvSpPr>
        <dsp:cNvPr id="0" name=""/>
        <dsp:cNvSpPr/>
      </dsp:nvSpPr>
      <dsp:spPr>
        <a:xfrm>
          <a:off x="0" y="3383432"/>
          <a:ext cx="11277600" cy="10628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kern="1200"/>
            <a:t>Домашні господарства </a:t>
          </a:r>
          <a:r>
            <a:rPr lang="uk-UA" sz="1900" kern="1200"/>
            <a:t>(усі репрезентовані в економіці фізичні особи) виступають із пропозицією робочої сили, забезпечують кінцеве споживання та виконують підприємницьку функцію: виробництво товарів на ринок, а також не фінансових послуг.</a:t>
          </a:r>
          <a:endParaRPr lang="en-US" sz="1900" kern="1200"/>
        </a:p>
      </dsp:txBody>
      <dsp:txXfrm>
        <a:off x="51885" y="3435317"/>
        <a:ext cx="11173830" cy="959101"/>
      </dsp:txXfrm>
    </dsp:sp>
    <dsp:sp modelId="{8FA7107B-1657-4671-AAA8-FDCA74EFB6CF}">
      <dsp:nvSpPr>
        <dsp:cNvPr id="0" name=""/>
        <dsp:cNvSpPr/>
      </dsp:nvSpPr>
      <dsp:spPr>
        <a:xfrm>
          <a:off x="0" y="4501024"/>
          <a:ext cx="11277600" cy="10628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uk-UA" sz="1900" b="1" kern="1200"/>
            <a:t>Некомерційні установи </a:t>
          </a:r>
          <a:r>
            <a:rPr lang="uk-UA" sz="1900" kern="1200"/>
            <a:t>(НКУ), які обслуговують домашні господарства, – це юридичні особи, котрі здебільшого виробляють неринкові послуги для домашніх господарств; основними ресурсами цих установ є добровільні внески домашніх господарств.</a:t>
          </a:r>
          <a:endParaRPr lang="en-US" sz="1900" kern="1200"/>
        </a:p>
      </dsp:txBody>
      <dsp:txXfrm>
        <a:off x="51885" y="4552909"/>
        <a:ext cx="11173830" cy="95910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D7FA7B-E7C4-41D6-91C2-B5521A12F1D1}">
      <dsp:nvSpPr>
        <dsp:cNvPr id="0" name=""/>
        <dsp:cNvSpPr/>
      </dsp:nvSpPr>
      <dsp:spPr>
        <a:xfrm>
          <a:off x="0" y="212187"/>
          <a:ext cx="6403890" cy="1409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uk-UA" sz="2000" kern="1200" dirty="0"/>
            <a:t>1 </a:t>
          </a:r>
          <a:r>
            <a:rPr lang="en-US" sz="2000" kern="1200" dirty="0"/>
            <a:t>-й </a:t>
          </a:r>
          <a:r>
            <a:rPr lang="en-US" sz="2000" kern="1200" dirty="0" err="1"/>
            <a:t>клас</a:t>
          </a:r>
          <a:r>
            <a:rPr lang="en-US" sz="2000" kern="1200" dirty="0"/>
            <a:t> – </a:t>
          </a:r>
          <a:r>
            <a:rPr lang="en-US" sz="2000" kern="1200" dirty="0" err="1"/>
            <a:t>призначено</a:t>
          </a:r>
          <a:r>
            <a:rPr lang="en-US" sz="2000" kern="1200" dirty="0"/>
            <a:t> </a:t>
          </a:r>
          <a:r>
            <a:rPr lang="en-US" sz="2000" kern="1200" dirty="0" err="1"/>
            <a:t>для</a:t>
          </a:r>
          <a:r>
            <a:rPr lang="en-US" sz="2000" kern="1200" dirty="0"/>
            <a:t> </a:t>
          </a:r>
          <a:r>
            <a:rPr lang="en-US" sz="2000" kern="1200" dirty="0" err="1"/>
            <a:t>характеристики</a:t>
          </a:r>
          <a:r>
            <a:rPr lang="en-US" sz="2000" kern="1200" dirty="0"/>
            <a:t> </a:t>
          </a:r>
          <a:r>
            <a:rPr lang="en-US" sz="2000" kern="1200" dirty="0" err="1"/>
            <a:t>економіки</a:t>
          </a:r>
          <a:r>
            <a:rPr lang="en-US" sz="2000" kern="1200" dirty="0"/>
            <a:t> в </a:t>
          </a:r>
          <a:r>
            <a:rPr lang="en-US" sz="2000" kern="1200" dirty="0" err="1"/>
            <a:t>цілому</a:t>
          </a:r>
          <a:r>
            <a:rPr lang="en-US" sz="2000" kern="1200" dirty="0"/>
            <a:t>, </a:t>
          </a:r>
          <a:r>
            <a:rPr lang="en-US" sz="2000" kern="1200" dirty="0" err="1"/>
            <a:t>пропорцій</a:t>
          </a:r>
          <a:r>
            <a:rPr lang="en-US" sz="2000" kern="1200" dirty="0"/>
            <a:t> </a:t>
          </a:r>
          <a:r>
            <a:rPr lang="en-US" sz="2000" kern="1200" dirty="0" err="1"/>
            <a:t>між</a:t>
          </a:r>
          <a:r>
            <a:rPr lang="en-US" sz="2000" kern="1200" dirty="0"/>
            <a:t> </a:t>
          </a:r>
          <a:r>
            <a:rPr lang="en-US" sz="2000" kern="1200" dirty="0" err="1"/>
            <a:t>найважливішими</a:t>
          </a:r>
          <a:r>
            <a:rPr lang="en-US" sz="2000" kern="1200" dirty="0"/>
            <a:t> </a:t>
          </a:r>
          <a:r>
            <a:rPr lang="en-US" sz="2000" kern="1200" dirty="0" err="1"/>
            <a:t>макроекономічними</a:t>
          </a:r>
          <a:r>
            <a:rPr lang="en-US" sz="2000" kern="1200" dirty="0"/>
            <a:t> </a:t>
          </a:r>
          <a:r>
            <a:rPr lang="en-US" sz="2000" kern="1200" dirty="0" err="1"/>
            <a:t>величинами</a:t>
          </a:r>
          <a:r>
            <a:rPr lang="en-US" sz="2000" kern="1200" dirty="0"/>
            <a:t> </a:t>
          </a:r>
          <a:r>
            <a:rPr lang="en-US" sz="2000" kern="1200" dirty="0" err="1"/>
            <a:t>та</a:t>
          </a:r>
          <a:r>
            <a:rPr lang="en-US" sz="2000" kern="1200" dirty="0"/>
            <a:t> </a:t>
          </a:r>
          <a:r>
            <a:rPr lang="en-US" sz="2000" kern="1200" dirty="0" err="1"/>
            <a:t>категоріями</a:t>
          </a:r>
          <a:r>
            <a:rPr lang="en-US" sz="2000" kern="1200" dirty="0"/>
            <a:t>;</a:t>
          </a:r>
        </a:p>
      </dsp:txBody>
      <dsp:txXfrm>
        <a:off x="68787" y="280974"/>
        <a:ext cx="6266316" cy="1271544"/>
      </dsp:txXfrm>
    </dsp:sp>
    <dsp:sp modelId="{C341FE87-503C-4E05-AB5A-C3AB121F0D34}">
      <dsp:nvSpPr>
        <dsp:cNvPr id="0" name=""/>
        <dsp:cNvSpPr/>
      </dsp:nvSpPr>
      <dsp:spPr>
        <a:xfrm>
          <a:off x="0" y="1678906"/>
          <a:ext cx="6403890" cy="1409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t>
          </a:r>
          <a:r>
            <a:rPr lang="uk-UA" sz="2000" kern="1200" dirty="0"/>
            <a:t>2</a:t>
          </a:r>
          <a:r>
            <a:rPr lang="en-US" sz="2000" kern="1200" dirty="0"/>
            <a:t>й </a:t>
          </a:r>
          <a:r>
            <a:rPr lang="en-US" sz="2000" kern="1200" dirty="0" err="1"/>
            <a:t>клас</a:t>
          </a:r>
          <a:r>
            <a:rPr lang="en-US" sz="2000" kern="1200" dirty="0"/>
            <a:t> – </a:t>
          </a:r>
          <a:r>
            <a:rPr lang="en-US" sz="2000" kern="1200" dirty="0" err="1"/>
            <a:t>деталізують</a:t>
          </a:r>
          <a:r>
            <a:rPr lang="en-US" sz="2000" kern="1200" dirty="0"/>
            <a:t> </a:t>
          </a:r>
          <a:r>
            <a:rPr lang="en-US" sz="2000" kern="1200" dirty="0" err="1"/>
            <a:t>рахунки</a:t>
          </a:r>
          <a:r>
            <a:rPr lang="en-US" sz="2000" kern="1200" dirty="0"/>
            <a:t> 1-го </a:t>
          </a:r>
          <a:r>
            <a:rPr lang="en-US" sz="2000" kern="1200" dirty="0" err="1"/>
            <a:t>класу</a:t>
          </a:r>
          <a:r>
            <a:rPr lang="en-US" sz="2000" kern="1200" dirty="0"/>
            <a:t> </a:t>
          </a:r>
          <a:r>
            <a:rPr lang="en-US" sz="2000" kern="1200" dirty="0" err="1"/>
            <a:t>відносно</a:t>
          </a:r>
          <a:r>
            <a:rPr lang="en-US" sz="2000" kern="1200" dirty="0"/>
            <a:t> </a:t>
          </a:r>
          <a:r>
            <a:rPr lang="en-US" sz="2000" kern="1200" dirty="0" err="1"/>
            <a:t>показників</a:t>
          </a:r>
          <a:r>
            <a:rPr lang="en-US" sz="2000" kern="1200" dirty="0"/>
            <a:t> </a:t>
          </a:r>
          <a:r>
            <a:rPr lang="en-US" sz="2000" kern="1200" dirty="0" err="1"/>
            <a:t>виробництва</a:t>
          </a:r>
          <a:r>
            <a:rPr lang="en-US" sz="2000" kern="1200" dirty="0"/>
            <a:t>, </a:t>
          </a:r>
          <a:r>
            <a:rPr lang="en-US" sz="2000" kern="1200" dirty="0" err="1"/>
            <a:t>споживання</a:t>
          </a:r>
          <a:r>
            <a:rPr lang="en-US" sz="2000" kern="1200" dirty="0"/>
            <a:t> </a:t>
          </a:r>
          <a:r>
            <a:rPr lang="en-US" sz="2000" kern="1200" dirty="0" err="1"/>
            <a:t>та</a:t>
          </a:r>
          <a:r>
            <a:rPr lang="en-US" sz="2000" kern="1200" dirty="0"/>
            <a:t> </a:t>
          </a:r>
          <a:r>
            <a:rPr lang="en-US" sz="2000" kern="1200" dirty="0" err="1"/>
            <a:t>нагромадження</a:t>
          </a:r>
          <a:r>
            <a:rPr lang="en-US" sz="2000" kern="1200" dirty="0"/>
            <a:t> </a:t>
          </a:r>
          <a:r>
            <a:rPr lang="en-US" sz="2000" kern="1200" dirty="0" err="1"/>
            <a:t>національного</a:t>
          </a:r>
          <a:r>
            <a:rPr lang="en-US" sz="2000" kern="1200" dirty="0"/>
            <a:t> </a:t>
          </a:r>
          <a:r>
            <a:rPr lang="en-US" sz="2000" kern="1200" dirty="0" err="1"/>
            <a:t>продукту</a:t>
          </a:r>
          <a:r>
            <a:rPr lang="en-US" sz="2000" kern="1200" dirty="0"/>
            <a:t> й </a:t>
          </a:r>
          <a:r>
            <a:rPr lang="en-US" sz="2000" kern="1200" dirty="0" err="1"/>
            <a:t>складаються</a:t>
          </a:r>
          <a:r>
            <a:rPr lang="en-US" sz="2000" kern="1200" dirty="0"/>
            <a:t> </a:t>
          </a:r>
          <a:r>
            <a:rPr lang="en-US" sz="2000" kern="1200" dirty="0" err="1"/>
            <a:t>для</a:t>
          </a:r>
          <a:r>
            <a:rPr lang="en-US" sz="2000" kern="1200" dirty="0"/>
            <a:t> </a:t>
          </a:r>
          <a:r>
            <a:rPr lang="en-US" sz="2000" kern="1200" dirty="0" err="1"/>
            <a:t>окремих</a:t>
          </a:r>
          <a:r>
            <a:rPr lang="en-US" sz="2000" kern="1200" dirty="0"/>
            <a:t> </a:t>
          </a:r>
          <a:r>
            <a:rPr lang="en-US" sz="2000" kern="1200" dirty="0" err="1"/>
            <a:t>галузей</a:t>
          </a:r>
          <a:r>
            <a:rPr lang="en-US" sz="2000" kern="1200" dirty="0"/>
            <a:t>, </a:t>
          </a:r>
          <a:r>
            <a:rPr lang="en-US" sz="2000" kern="1200" dirty="0" err="1"/>
            <a:t>товарів</a:t>
          </a:r>
          <a:r>
            <a:rPr lang="en-US" sz="2000" kern="1200" dirty="0"/>
            <a:t>, </a:t>
          </a:r>
          <a:r>
            <a:rPr lang="en-US" sz="2000" kern="1200" dirty="0" err="1"/>
            <a:t>груп</a:t>
          </a:r>
          <a:r>
            <a:rPr lang="en-US" sz="2000" kern="1200" dirty="0"/>
            <a:t> </a:t>
          </a:r>
          <a:r>
            <a:rPr lang="en-US" sz="2000" kern="1200" dirty="0" err="1"/>
            <a:t>товарів</a:t>
          </a:r>
          <a:r>
            <a:rPr lang="en-US" sz="2000" kern="1200" dirty="0"/>
            <a:t>;</a:t>
          </a:r>
        </a:p>
      </dsp:txBody>
      <dsp:txXfrm>
        <a:off x="68787" y="1747693"/>
        <a:ext cx="6266316" cy="1271544"/>
      </dsp:txXfrm>
    </dsp:sp>
    <dsp:sp modelId="{A6A53801-2025-478B-8F14-050D7F82DD1D}">
      <dsp:nvSpPr>
        <dsp:cNvPr id="0" name=""/>
        <dsp:cNvSpPr/>
      </dsp:nvSpPr>
      <dsp:spPr>
        <a:xfrm>
          <a:off x="0" y="3145624"/>
          <a:ext cx="6403890" cy="1409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t>
          </a:r>
          <a:r>
            <a:rPr lang="uk-UA" sz="2000" kern="1200" dirty="0"/>
            <a:t>3</a:t>
          </a:r>
          <a:r>
            <a:rPr lang="en-US" sz="2000" kern="1200" dirty="0"/>
            <a:t>й </a:t>
          </a:r>
          <a:r>
            <a:rPr lang="en-US" sz="2000" kern="1200" dirty="0" err="1"/>
            <a:t>клас</a:t>
          </a:r>
          <a:r>
            <a:rPr lang="en-US" sz="2000" kern="1200" dirty="0"/>
            <a:t> – </a:t>
          </a:r>
          <a:r>
            <a:rPr lang="en-US" sz="2000" kern="1200" dirty="0" err="1"/>
            <a:t>подає</a:t>
          </a:r>
          <a:r>
            <a:rPr lang="en-US" sz="2000" kern="1200" dirty="0"/>
            <a:t> </a:t>
          </a:r>
          <a:r>
            <a:rPr lang="en-US" sz="2000" kern="1200" dirty="0" err="1"/>
            <a:t>деталізацію</a:t>
          </a:r>
          <a:r>
            <a:rPr lang="en-US" sz="2000" kern="1200" dirty="0"/>
            <a:t> </a:t>
          </a:r>
          <a:r>
            <a:rPr lang="en-US" sz="2000" kern="1200" dirty="0" err="1"/>
            <a:t>рахунків</a:t>
          </a:r>
          <a:r>
            <a:rPr lang="en-US" sz="2000" kern="1200" dirty="0"/>
            <a:t> 1-го </a:t>
          </a:r>
          <a:r>
            <a:rPr lang="en-US" sz="2000" kern="1200" dirty="0" err="1"/>
            <a:t>класу</a:t>
          </a:r>
          <a:r>
            <a:rPr lang="en-US" sz="2000" kern="1200" dirty="0"/>
            <a:t> </a:t>
          </a:r>
          <a:r>
            <a:rPr lang="en-US" sz="2000" kern="1200" dirty="0" err="1"/>
            <a:t>відносно</a:t>
          </a:r>
          <a:r>
            <a:rPr lang="en-US" sz="2000" kern="1200" dirty="0"/>
            <a:t> </a:t>
          </a:r>
          <a:r>
            <a:rPr lang="en-US" sz="2000" kern="1200" dirty="0" err="1"/>
            <a:t>показників</a:t>
          </a:r>
          <a:r>
            <a:rPr lang="en-US" sz="2000" kern="1200" dirty="0"/>
            <a:t> </a:t>
          </a:r>
          <a:r>
            <a:rPr lang="en-US" sz="2000" kern="1200" dirty="0" err="1"/>
            <a:t>доходів</a:t>
          </a:r>
          <a:r>
            <a:rPr lang="en-US" sz="2000" kern="1200" dirty="0"/>
            <a:t> і </a:t>
          </a:r>
          <a:r>
            <a:rPr lang="en-US" sz="2000" kern="1200" dirty="0" err="1"/>
            <a:t>видатків</a:t>
          </a:r>
          <a:r>
            <a:rPr lang="en-US" sz="2000" kern="1200" dirty="0"/>
            <a:t>, </a:t>
          </a:r>
          <a:r>
            <a:rPr lang="en-US" sz="2000" kern="1200" dirty="0" err="1"/>
            <a:t>фінансування</a:t>
          </a:r>
          <a:r>
            <a:rPr lang="en-US" sz="2000" kern="1200" dirty="0"/>
            <a:t> </a:t>
          </a:r>
          <a:r>
            <a:rPr lang="en-US" sz="2000" kern="1200" dirty="0" err="1"/>
            <a:t>видатків</a:t>
          </a:r>
          <a:r>
            <a:rPr lang="en-US" sz="2000" kern="1200" dirty="0"/>
            <a:t> </a:t>
          </a:r>
          <a:r>
            <a:rPr lang="en-US" sz="2000" kern="1200" dirty="0" err="1"/>
            <a:t>капітального</a:t>
          </a:r>
          <a:r>
            <a:rPr lang="en-US" sz="2000" kern="1200" dirty="0"/>
            <a:t> </a:t>
          </a:r>
          <a:r>
            <a:rPr lang="en-US" sz="2000" kern="1200" dirty="0" err="1"/>
            <a:t>характеру</a:t>
          </a:r>
          <a:r>
            <a:rPr lang="en-US" sz="2000" kern="1200" dirty="0"/>
            <a:t>; </a:t>
          </a:r>
          <a:r>
            <a:rPr lang="en-US" sz="2000" kern="1200" dirty="0" err="1"/>
            <a:t>складаються</a:t>
          </a:r>
          <a:r>
            <a:rPr lang="en-US" sz="2000" kern="1200" dirty="0"/>
            <a:t> </a:t>
          </a:r>
          <a:r>
            <a:rPr lang="en-US" sz="2000" kern="1200" dirty="0" err="1"/>
            <a:t>для</a:t>
          </a:r>
          <a:r>
            <a:rPr lang="en-US" sz="2000" kern="1200" dirty="0"/>
            <a:t> </a:t>
          </a:r>
          <a:r>
            <a:rPr lang="en-US" sz="2000" kern="1200" dirty="0" err="1"/>
            <a:t>окремих</a:t>
          </a:r>
          <a:r>
            <a:rPr lang="en-US" sz="2000" kern="1200" dirty="0"/>
            <a:t> </a:t>
          </a:r>
          <a:r>
            <a:rPr lang="en-US" sz="2000" kern="1200" dirty="0" err="1"/>
            <a:t>секторів</a:t>
          </a:r>
          <a:r>
            <a:rPr lang="en-US" sz="2000" kern="1200" dirty="0"/>
            <a:t> </a:t>
          </a:r>
          <a:r>
            <a:rPr lang="en-US" sz="2000" kern="1200" dirty="0" err="1"/>
            <a:t>економіки</a:t>
          </a:r>
          <a:r>
            <a:rPr lang="en-US" sz="2000" kern="1200" dirty="0"/>
            <a:t>.</a:t>
          </a:r>
        </a:p>
      </dsp:txBody>
      <dsp:txXfrm>
        <a:off x="68787" y="3214411"/>
        <a:ext cx="6266316" cy="1271544"/>
      </dsp:txXfrm>
    </dsp:sp>
    <dsp:sp modelId="{AFBAED26-3769-4FE8-80AB-E25AB1FAF142}">
      <dsp:nvSpPr>
        <dsp:cNvPr id="0" name=""/>
        <dsp:cNvSpPr/>
      </dsp:nvSpPr>
      <dsp:spPr>
        <a:xfrm>
          <a:off x="0" y="4612343"/>
          <a:ext cx="6403890" cy="140911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err="1"/>
            <a:t>Рахунки</a:t>
          </a:r>
          <a:r>
            <a:rPr lang="en-US" sz="2000" kern="1200" dirty="0"/>
            <a:t> </a:t>
          </a:r>
          <a:r>
            <a:rPr lang="en-US" sz="2000" kern="1200" dirty="0" err="1"/>
            <a:t>групуються</a:t>
          </a:r>
          <a:r>
            <a:rPr lang="en-US" sz="2000" kern="1200" dirty="0"/>
            <a:t> </a:t>
          </a:r>
          <a:r>
            <a:rPr lang="en-US" sz="2000" kern="1200" dirty="0" err="1"/>
            <a:t>за</a:t>
          </a:r>
          <a:r>
            <a:rPr lang="en-US" sz="2000" kern="1200" dirty="0"/>
            <a:t> </a:t>
          </a:r>
          <a:r>
            <a:rPr lang="en-US" sz="2000" kern="1200" dirty="0" err="1"/>
            <a:t>трьома</a:t>
          </a:r>
          <a:r>
            <a:rPr lang="en-US" sz="2000" kern="1200" dirty="0"/>
            <a:t> </a:t>
          </a:r>
          <a:r>
            <a:rPr lang="en-US" sz="2000" kern="1200" dirty="0" err="1"/>
            <a:t>категоріями</a:t>
          </a:r>
          <a:r>
            <a:rPr lang="en-US" sz="2000" kern="1200" dirty="0"/>
            <a:t>: </a:t>
          </a:r>
          <a:r>
            <a:rPr lang="en-US" sz="2000" kern="1200" dirty="0" err="1"/>
            <a:t>поточні</a:t>
          </a:r>
          <a:r>
            <a:rPr lang="en-US" sz="2000" kern="1200" dirty="0"/>
            <a:t> </a:t>
          </a:r>
          <a:r>
            <a:rPr lang="en-US" sz="2000" kern="1200" dirty="0" err="1"/>
            <a:t>рахунки</a:t>
          </a:r>
          <a:r>
            <a:rPr lang="en-US" sz="2000" kern="1200" dirty="0"/>
            <a:t>, </a:t>
          </a:r>
          <a:r>
            <a:rPr lang="en-US" sz="2000" kern="1200" dirty="0" err="1"/>
            <a:t>рахунки</a:t>
          </a:r>
          <a:r>
            <a:rPr lang="en-US" sz="2000" kern="1200" dirty="0"/>
            <a:t> </a:t>
          </a:r>
          <a:r>
            <a:rPr lang="en-US" sz="2000" kern="1200" dirty="0" err="1"/>
            <a:t>нагромадження</a:t>
          </a:r>
          <a:r>
            <a:rPr lang="en-US" sz="2000" kern="1200" dirty="0"/>
            <a:t> </a:t>
          </a:r>
          <a:r>
            <a:rPr lang="en-US" sz="2000" kern="1200" dirty="0" err="1"/>
            <a:t>та</a:t>
          </a:r>
          <a:r>
            <a:rPr lang="en-US" sz="2000" kern="1200" dirty="0"/>
            <a:t> </a:t>
          </a:r>
          <a:r>
            <a:rPr lang="en-US" sz="2000" kern="1200" dirty="0" err="1"/>
            <a:t>баланси</a:t>
          </a:r>
          <a:r>
            <a:rPr lang="en-US" sz="2000" kern="1200" dirty="0"/>
            <a:t>.</a:t>
          </a:r>
        </a:p>
      </dsp:txBody>
      <dsp:txXfrm>
        <a:off x="68787" y="4681130"/>
        <a:ext cx="6266316" cy="12715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9E6221-6D14-46D7-BA77-59A89FBA5256}">
      <dsp:nvSpPr>
        <dsp:cNvPr id="0" name=""/>
        <dsp:cNvSpPr/>
      </dsp:nvSpPr>
      <dsp:spPr>
        <a:xfrm>
          <a:off x="0" y="148133"/>
          <a:ext cx="6245265" cy="214461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marL="0" lvl="0" indent="0" algn="l" defTabSz="1733550">
            <a:lnSpc>
              <a:spcPct val="90000"/>
            </a:lnSpc>
            <a:spcBef>
              <a:spcPct val="0"/>
            </a:spcBef>
            <a:spcAft>
              <a:spcPct val="35000"/>
            </a:spcAft>
            <a:buNone/>
          </a:pPr>
          <a:r>
            <a:rPr lang="uk-UA" sz="3900" kern="1200"/>
            <a:t>Система національних розрахунків базується на таких основних категоріях:</a:t>
          </a:r>
          <a:endParaRPr lang="en-US" sz="3900" kern="1200"/>
        </a:p>
      </dsp:txBody>
      <dsp:txXfrm>
        <a:off x="104691" y="252824"/>
        <a:ext cx="6035883" cy="1935228"/>
      </dsp:txXfrm>
    </dsp:sp>
    <dsp:sp modelId="{6B7BFCF6-6DD2-4347-BEEC-DC676F0602E8}">
      <dsp:nvSpPr>
        <dsp:cNvPr id="0" name=""/>
        <dsp:cNvSpPr/>
      </dsp:nvSpPr>
      <dsp:spPr>
        <a:xfrm>
          <a:off x="0" y="2292743"/>
          <a:ext cx="6245265" cy="31484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287"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uk-UA" sz="3000" kern="1200"/>
            <a:t>- економічна діяльність;</a:t>
          </a:r>
          <a:endParaRPr lang="en-US" sz="3000" kern="1200"/>
        </a:p>
        <a:p>
          <a:pPr marL="285750" lvl="1" indent="-285750" algn="l" defTabSz="1333500">
            <a:lnSpc>
              <a:spcPct val="90000"/>
            </a:lnSpc>
            <a:spcBef>
              <a:spcPct val="0"/>
            </a:spcBef>
            <a:spcAft>
              <a:spcPct val="20000"/>
            </a:spcAft>
            <a:buChar char="•"/>
          </a:pPr>
          <a:r>
            <a:rPr lang="uk-UA" sz="3000" kern="1200"/>
            <a:t>- інституційні одиниці;</a:t>
          </a:r>
          <a:endParaRPr lang="en-US" sz="3000" kern="1200"/>
        </a:p>
        <a:p>
          <a:pPr marL="285750" lvl="1" indent="-285750" algn="l" defTabSz="1333500">
            <a:lnSpc>
              <a:spcPct val="90000"/>
            </a:lnSpc>
            <a:spcBef>
              <a:spcPct val="0"/>
            </a:spcBef>
            <a:spcAft>
              <a:spcPct val="20000"/>
            </a:spcAft>
            <a:buChar char="•"/>
          </a:pPr>
          <a:r>
            <a:rPr lang="uk-UA" sz="3000" kern="1200"/>
            <a:t>- інституційні сектори;</a:t>
          </a:r>
          <a:endParaRPr lang="en-US" sz="3000" kern="1200"/>
        </a:p>
        <a:p>
          <a:pPr marL="285750" lvl="1" indent="-285750" algn="l" defTabSz="1333500">
            <a:lnSpc>
              <a:spcPct val="90000"/>
            </a:lnSpc>
            <a:spcBef>
              <a:spcPct val="0"/>
            </a:spcBef>
            <a:spcAft>
              <a:spcPct val="20000"/>
            </a:spcAft>
            <a:buChar char="•"/>
          </a:pPr>
          <a:r>
            <a:rPr lang="uk-UA" sz="3000" kern="1200"/>
            <a:t>- сфера виробництва;</a:t>
          </a:r>
          <a:endParaRPr lang="en-US" sz="3000" kern="1200"/>
        </a:p>
        <a:p>
          <a:pPr marL="285750" lvl="1" indent="-285750" algn="l" defTabSz="1333500">
            <a:lnSpc>
              <a:spcPct val="90000"/>
            </a:lnSpc>
            <a:spcBef>
              <a:spcPct val="0"/>
            </a:spcBef>
            <a:spcAft>
              <a:spcPct val="20000"/>
            </a:spcAft>
            <a:buChar char="•"/>
          </a:pPr>
          <a:r>
            <a:rPr lang="uk-UA" sz="3000" kern="1200"/>
            <a:t>- економічні потоки;</a:t>
          </a:r>
          <a:endParaRPr lang="en-US" sz="3000" kern="1200"/>
        </a:p>
        <a:p>
          <a:pPr marL="285750" lvl="1" indent="-285750" algn="l" defTabSz="1333500">
            <a:lnSpc>
              <a:spcPct val="90000"/>
            </a:lnSpc>
            <a:spcBef>
              <a:spcPct val="0"/>
            </a:spcBef>
            <a:spcAft>
              <a:spcPct val="20000"/>
            </a:spcAft>
            <a:buChar char="•"/>
          </a:pPr>
          <a:r>
            <a:rPr lang="uk-UA" sz="3000" kern="1200"/>
            <a:t>- продукт, товар, послуга.</a:t>
          </a:r>
          <a:endParaRPr lang="en-US" sz="3000" kern="1200"/>
        </a:p>
      </dsp:txBody>
      <dsp:txXfrm>
        <a:off x="0" y="2292743"/>
        <a:ext cx="6245265" cy="31484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66C420-0749-4BAD-84BB-668D9D255B8A}">
      <dsp:nvSpPr>
        <dsp:cNvPr id="0" name=""/>
        <dsp:cNvSpPr/>
      </dsp:nvSpPr>
      <dsp:spPr>
        <a:xfrm>
          <a:off x="0" y="262399"/>
          <a:ext cx="6666833" cy="24242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a:t>Рахунок товарів і послуг характеризує ресурси (внутрішнє виробництво та імпорт) і використання (проміжне та кінцеве споживання, капіталоутворення, експорт)  товарів і послуг.</a:t>
          </a:r>
          <a:endParaRPr lang="en-US" sz="2800" kern="1200"/>
        </a:p>
      </dsp:txBody>
      <dsp:txXfrm>
        <a:off x="118342" y="380741"/>
        <a:ext cx="6430149" cy="2187556"/>
      </dsp:txXfrm>
    </dsp:sp>
    <dsp:sp modelId="{34CE90BC-9548-4E43-9E0D-A3E22F94361C}">
      <dsp:nvSpPr>
        <dsp:cNvPr id="0" name=""/>
        <dsp:cNvSpPr/>
      </dsp:nvSpPr>
      <dsp:spPr>
        <a:xfrm>
          <a:off x="0" y="2767279"/>
          <a:ext cx="6666833" cy="242424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uk-UA" sz="2800" kern="1200"/>
            <a:t>Показники рахунка поділяють на такі групи: продукти, матеріальні послуги, нематеріальні послуги.</a:t>
          </a:r>
          <a:endParaRPr lang="en-US" sz="2800" kern="1200"/>
        </a:p>
      </dsp:txBody>
      <dsp:txXfrm>
        <a:off x="118342" y="2885621"/>
        <a:ext cx="6430149" cy="218755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97C623-D7DF-4BF7-8B1A-25757571EB08}">
      <dsp:nvSpPr>
        <dsp:cNvPr id="0" name=""/>
        <dsp:cNvSpPr/>
      </dsp:nvSpPr>
      <dsp:spPr>
        <a:xfrm>
          <a:off x="0" y="207552"/>
          <a:ext cx="10724535" cy="14987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kern="1200"/>
            <a:t>Рахунок виробництва відбиває операції, що стосуються процесу виробництва. Тут подається вартісна оцінка товарів і послуг для цілей проміжного та кінцевого споживання, що дає змогу дістати одну з головних балансових статей СНР – додану вартість, яка використовується при обчисленні валового внутрішнього продукту виробничим методом.</a:t>
          </a:r>
          <a:endParaRPr lang="en-US" sz="2100" kern="1200"/>
        </a:p>
      </dsp:txBody>
      <dsp:txXfrm>
        <a:off x="73164" y="280716"/>
        <a:ext cx="10578207" cy="1352442"/>
      </dsp:txXfrm>
    </dsp:sp>
    <dsp:sp modelId="{CF76DACC-1231-4619-A5CE-CEA5BF25BAD6}">
      <dsp:nvSpPr>
        <dsp:cNvPr id="0" name=""/>
        <dsp:cNvSpPr/>
      </dsp:nvSpPr>
      <dsp:spPr>
        <a:xfrm>
          <a:off x="0" y="1766802"/>
          <a:ext cx="10724535" cy="14987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kern="1200" dirty="0"/>
            <a:t>Валовий внутрішній продукт – це кінцевий результат виробничої діяльності резидентних одиниць-виробників. Його одержують як суму валового випуску продуктів і послуг у цілому за територією, податків на продукцію, чистих податків на імпорт мінус проміжне споживання.</a:t>
          </a:r>
          <a:endParaRPr lang="en-US" sz="2100" kern="1200" dirty="0"/>
        </a:p>
      </dsp:txBody>
      <dsp:txXfrm>
        <a:off x="73164" y="1839966"/>
        <a:ext cx="10578207" cy="1352442"/>
      </dsp:txXfrm>
    </dsp:sp>
    <dsp:sp modelId="{B6D43C51-34EF-45C2-94BA-B91E7B4102A1}">
      <dsp:nvSpPr>
        <dsp:cNvPr id="0" name=""/>
        <dsp:cNvSpPr/>
      </dsp:nvSpPr>
      <dsp:spPr>
        <a:xfrm>
          <a:off x="0" y="3326052"/>
          <a:ext cx="10724535" cy="149877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uk-UA" sz="2100" kern="1200"/>
            <a:t>Відрахуванням від валового внутрішнього продукту споживання основного капіталу дістають чистий внутрішній продукт.</a:t>
          </a:r>
          <a:endParaRPr lang="en-US" sz="2100" kern="1200"/>
        </a:p>
      </dsp:txBody>
      <dsp:txXfrm>
        <a:off x="73164" y="3399216"/>
        <a:ext cx="10578207" cy="135244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908C70-6887-44DC-A39B-0E4B5ED0A404}">
      <dsp:nvSpPr>
        <dsp:cNvPr id="0" name=""/>
        <dsp:cNvSpPr/>
      </dsp:nvSpPr>
      <dsp:spPr>
        <a:xfrm>
          <a:off x="0" y="336162"/>
          <a:ext cx="10724536" cy="1141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uk-UA" sz="1600" kern="1200"/>
            <a:t>Рахунок утворення доходів відбиває розподільні операції, безпосередньо пов’язані з процесом виробництва. Ресурсна частина рахунка складається з валової доданої вартості, що на макрорівні є валовим внутрішнім продуктом у ринкових цінах. Використання включає елементи первинного розподілу валового внутрішнього продукту на оплату праці працівників, податки на виробництво та імпорт, споживання основного капіталу та прибуток економіки.</a:t>
          </a:r>
          <a:endParaRPr lang="en-US" sz="1600" kern="1200"/>
        </a:p>
      </dsp:txBody>
      <dsp:txXfrm>
        <a:off x="55744" y="391906"/>
        <a:ext cx="10613048" cy="1030432"/>
      </dsp:txXfrm>
    </dsp:sp>
    <dsp:sp modelId="{D8AE8BFE-60D9-4B86-9F7B-CE38A83B3381}">
      <dsp:nvSpPr>
        <dsp:cNvPr id="0" name=""/>
        <dsp:cNvSpPr/>
      </dsp:nvSpPr>
      <dsp:spPr>
        <a:xfrm>
          <a:off x="0" y="1524162"/>
          <a:ext cx="10724536" cy="1141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uk-UA" sz="1600" kern="1200"/>
            <a:t>Валовий прибуток економіки є балансуючою статтею рахунка утворення доходів. Його дістають після відрахування з валового внутрішнього продукту в ринкових цінах оплати праці, а також чистих податків.</a:t>
          </a:r>
          <a:endParaRPr lang="en-US" sz="1600" kern="1200"/>
        </a:p>
      </dsp:txBody>
      <dsp:txXfrm>
        <a:off x="55744" y="1579906"/>
        <a:ext cx="10613048" cy="1030432"/>
      </dsp:txXfrm>
    </dsp:sp>
    <dsp:sp modelId="{F99DB7F9-9F35-4E3A-94D4-ACFFA919CA78}">
      <dsp:nvSpPr>
        <dsp:cNvPr id="0" name=""/>
        <dsp:cNvSpPr/>
      </dsp:nvSpPr>
      <dsp:spPr>
        <a:xfrm>
          <a:off x="0" y="2712162"/>
          <a:ext cx="10724536" cy="1141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uk-UA" sz="1600" kern="1200"/>
            <a:t>Відрахуванням споживання основного капіталу з валового прибутку дістають чистий прибуток економіки.</a:t>
          </a:r>
          <a:endParaRPr lang="en-US" sz="1600" kern="1200"/>
        </a:p>
      </dsp:txBody>
      <dsp:txXfrm>
        <a:off x="55744" y="2767906"/>
        <a:ext cx="10613048" cy="1030432"/>
      </dsp:txXfrm>
    </dsp:sp>
    <dsp:sp modelId="{A373838B-9065-4539-814A-4FD6838F431C}">
      <dsp:nvSpPr>
        <dsp:cNvPr id="0" name=""/>
        <dsp:cNvSpPr/>
      </dsp:nvSpPr>
      <dsp:spPr>
        <a:xfrm>
          <a:off x="0" y="3900162"/>
          <a:ext cx="10724536" cy="1141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ru-RU" sz="1600" kern="1200"/>
            <a:t>При визначенні прибутку економіки доцільно виділити окремий показник  – змішаний дохід</a:t>
          </a:r>
          <a:endParaRPr lang="en-US" sz="1600" kern="1200"/>
        </a:p>
      </dsp:txBody>
      <dsp:txXfrm>
        <a:off x="55744" y="3955906"/>
        <a:ext cx="10613048" cy="103043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AFAA95-6D22-807F-2154-69C7E05D9187}"/>
              </a:ext>
            </a:extLst>
          </p:cNvPr>
          <p:cNvSpPr>
            <a:spLocks noGrp="1"/>
          </p:cNvSpPr>
          <p:nvPr>
            <p:ph type="ctrTitle"/>
          </p:nvPr>
        </p:nvSpPr>
        <p:spPr>
          <a:xfrm>
            <a:off x="1524000" y="1122363"/>
            <a:ext cx="9144000" cy="2387600"/>
          </a:xfrm>
        </p:spPr>
        <p:txBody>
          <a:bodyPr anchor="b"/>
          <a:lstStyle>
            <a:lvl1pPr algn="ctr">
              <a:defRPr sz="6000"/>
            </a:lvl1pPr>
          </a:lstStyle>
          <a:p>
            <a:r>
              <a:rPr lang="uk-UA"/>
              <a:t>Клацніть, щоб редагувати стиль зразка заголовка</a:t>
            </a:r>
            <a:endParaRPr lang="en-GB"/>
          </a:p>
        </p:txBody>
      </p:sp>
      <p:sp>
        <p:nvSpPr>
          <p:cNvPr id="3" name="Підзаголовок 2">
            <a:extLst>
              <a:ext uri="{FF2B5EF4-FFF2-40B4-BE49-F238E27FC236}">
                <a16:creationId xmlns:a16="http://schemas.microsoft.com/office/drawing/2014/main" id="{42408A00-A260-003D-0F26-0B2AF4EE28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GB"/>
          </a:p>
        </p:txBody>
      </p:sp>
      <p:sp>
        <p:nvSpPr>
          <p:cNvPr id="4" name="Місце для дати 3">
            <a:extLst>
              <a:ext uri="{FF2B5EF4-FFF2-40B4-BE49-F238E27FC236}">
                <a16:creationId xmlns:a16="http://schemas.microsoft.com/office/drawing/2014/main" id="{5263662B-F5F9-20B7-98F5-E43485CF8733}"/>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5" name="Місце для нижнього колонтитула 4">
            <a:extLst>
              <a:ext uri="{FF2B5EF4-FFF2-40B4-BE49-F238E27FC236}">
                <a16:creationId xmlns:a16="http://schemas.microsoft.com/office/drawing/2014/main" id="{05C8569F-936A-6824-86F2-0052B81F06EC}"/>
              </a:ext>
            </a:extLst>
          </p:cNvPr>
          <p:cNvSpPr>
            <a:spLocks noGrp="1"/>
          </p:cNvSpPr>
          <p:nvPr>
            <p:ph type="ftr" sz="quarter" idx="11"/>
          </p:nvPr>
        </p:nvSpPr>
        <p:spPr/>
        <p:txBody>
          <a:bodyPr/>
          <a:lstStyle/>
          <a:p>
            <a:endParaRPr lang="en-GB"/>
          </a:p>
        </p:txBody>
      </p:sp>
      <p:sp>
        <p:nvSpPr>
          <p:cNvPr id="6" name="Місце для номера слайда 5">
            <a:extLst>
              <a:ext uri="{FF2B5EF4-FFF2-40B4-BE49-F238E27FC236}">
                <a16:creationId xmlns:a16="http://schemas.microsoft.com/office/drawing/2014/main" id="{AD69638A-78BD-D52B-B561-28E9A79921CD}"/>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1449856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7EBAED-5C0E-EE0E-195D-CDE084F8A3B2}"/>
              </a:ext>
            </a:extLst>
          </p:cNvPr>
          <p:cNvSpPr>
            <a:spLocks noGrp="1"/>
          </p:cNvSpPr>
          <p:nvPr>
            <p:ph type="title"/>
          </p:nvPr>
        </p:nvSpPr>
        <p:spPr/>
        <p:txBody>
          <a:bodyPr/>
          <a:lstStyle/>
          <a:p>
            <a:r>
              <a:rPr lang="uk-UA"/>
              <a:t>Клацніть, щоб редагувати стиль зразка заголовка</a:t>
            </a:r>
            <a:endParaRPr lang="en-GB"/>
          </a:p>
        </p:txBody>
      </p:sp>
      <p:sp>
        <p:nvSpPr>
          <p:cNvPr id="3" name="Місце для вертикального тексту 2">
            <a:extLst>
              <a:ext uri="{FF2B5EF4-FFF2-40B4-BE49-F238E27FC236}">
                <a16:creationId xmlns:a16="http://schemas.microsoft.com/office/drawing/2014/main" id="{610EC953-0C89-5855-5B3E-1596C0EF75BD}"/>
              </a:ext>
            </a:extLst>
          </p:cNvPr>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4" name="Місце для дати 3">
            <a:extLst>
              <a:ext uri="{FF2B5EF4-FFF2-40B4-BE49-F238E27FC236}">
                <a16:creationId xmlns:a16="http://schemas.microsoft.com/office/drawing/2014/main" id="{ACE8CAFB-7F3D-9AB1-3966-D842798B3F98}"/>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5" name="Місце для нижнього колонтитула 4">
            <a:extLst>
              <a:ext uri="{FF2B5EF4-FFF2-40B4-BE49-F238E27FC236}">
                <a16:creationId xmlns:a16="http://schemas.microsoft.com/office/drawing/2014/main" id="{4C146DD0-7636-5F52-2B31-DB57580F6B6D}"/>
              </a:ext>
            </a:extLst>
          </p:cNvPr>
          <p:cNvSpPr>
            <a:spLocks noGrp="1"/>
          </p:cNvSpPr>
          <p:nvPr>
            <p:ph type="ftr" sz="quarter" idx="11"/>
          </p:nvPr>
        </p:nvSpPr>
        <p:spPr/>
        <p:txBody>
          <a:bodyPr/>
          <a:lstStyle/>
          <a:p>
            <a:endParaRPr lang="en-GB"/>
          </a:p>
        </p:txBody>
      </p:sp>
      <p:sp>
        <p:nvSpPr>
          <p:cNvPr id="6" name="Місце для номера слайда 5">
            <a:extLst>
              <a:ext uri="{FF2B5EF4-FFF2-40B4-BE49-F238E27FC236}">
                <a16:creationId xmlns:a16="http://schemas.microsoft.com/office/drawing/2014/main" id="{9A203DE3-E229-1FC0-3E67-11CE4B76DB81}"/>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1739170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a:extLst>
              <a:ext uri="{FF2B5EF4-FFF2-40B4-BE49-F238E27FC236}">
                <a16:creationId xmlns:a16="http://schemas.microsoft.com/office/drawing/2014/main" id="{E52FC25B-96EA-1EA4-C5DE-09BAA295E8E7}"/>
              </a:ext>
            </a:extLst>
          </p:cNvPr>
          <p:cNvSpPr>
            <a:spLocks noGrp="1"/>
          </p:cNvSpPr>
          <p:nvPr>
            <p:ph type="title" orient="vert"/>
          </p:nvPr>
        </p:nvSpPr>
        <p:spPr>
          <a:xfrm>
            <a:off x="8724900" y="365125"/>
            <a:ext cx="2628900" cy="5811838"/>
          </a:xfrm>
        </p:spPr>
        <p:txBody>
          <a:bodyPr vert="eaVert"/>
          <a:lstStyle/>
          <a:p>
            <a:r>
              <a:rPr lang="uk-UA"/>
              <a:t>Клацніть, щоб редагувати стиль зразка заголовка</a:t>
            </a:r>
            <a:endParaRPr lang="en-GB"/>
          </a:p>
        </p:txBody>
      </p:sp>
      <p:sp>
        <p:nvSpPr>
          <p:cNvPr id="3" name="Місце для вертикального тексту 2">
            <a:extLst>
              <a:ext uri="{FF2B5EF4-FFF2-40B4-BE49-F238E27FC236}">
                <a16:creationId xmlns:a16="http://schemas.microsoft.com/office/drawing/2014/main" id="{7375DB69-F0F2-D600-85C3-8C33663CB207}"/>
              </a:ext>
            </a:extLst>
          </p:cNvPr>
          <p:cNvSpPr>
            <a:spLocks noGrp="1"/>
          </p:cNvSpPr>
          <p:nvPr>
            <p:ph type="body" orient="vert" idx="1"/>
          </p:nvPr>
        </p:nvSpPr>
        <p:spPr>
          <a:xfrm>
            <a:off x="838200" y="365125"/>
            <a:ext cx="7734300" cy="5811838"/>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4" name="Місце для дати 3">
            <a:extLst>
              <a:ext uri="{FF2B5EF4-FFF2-40B4-BE49-F238E27FC236}">
                <a16:creationId xmlns:a16="http://schemas.microsoft.com/office/drawing/2014/main" id="{4826AA3A-8F3F-E274-4F75-A0C6C3208C8C}"/>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5" name="Місце для нижнього колонтитула 4">
            <a:extLst>
              <a:ext uri="{FF2B5EF4-FFF2-40B4-BE49-F238E27FC236}">
                <a16:creationId xmlns:a16="http://schemas.microsoft.com/office/drawing/2014/main" id="{FD2D4B77-0034-64A7-099B-322204FE89A8}"/>
              </a:ext>
            </a:extLst>
          </p:cNvPr>
          <p:cNvSpPr>
            <a:spLocks noGrp="1"/>
          </p:cNvSpPr>
          <p:nvPr>
            <p:ph type="ftr" sz="quarter" idx="11"/>
          </p:nvPr>
        </p:nvSpPr>
        <p:spPr/>
        <p:txBody>
          <a:bodyPr/>
          <a:lstStyle/>
          <a:p>
            <a:endParaRPr lang="en-GB"/>
          </a:p>
        </p:txBody>
      </p:sp>
      <p:sp>
        <p:nvSpPr>
          <p:cNvPr id="6" name="Місце для номера слайда 5">
            <a:extLst>
              <a:ext uri="{FF2B5EF4-FFF2-40B4-BE49-F238E27FC236}">
                <a16:creationId xmlns:a16="http://schemas.microsoft.com/office/drawing/2014/main" id="{B8F29AFD-94C3-8EDD-2A8E-E17D7547F4CE}"/>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400454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350B52B-1C95-ECA2-1622-376EB73A8195}"/>
              </a:ext>
            </a:extLst>
          </p:cNvPr>
          <p:cNvSpPr>
            <a:spLocks noGrp="1"/>
          </p:cNvSpPr>
          <p:nvPr>
            <p:ph type="title"/>
          </p:nvPr>
        </p:nvSpPr>
        <p:spPr/>
        <p:txBody>
          <a:bodyPr/>
          <a:lstStyle/>
          <a:p>
            <a:r>
              <a:rPr lang="uk-UA"/>
              <a:t>Клацніть, щоб редагувати стиль зразка заголовка</a:t>
            </a:r>
            <a:endParaRPr lang="en-GB"/>
          </a:p>
        </p:txBody>
      </p:sp>
      <p:sp>
        <p:nvSpPr>
          <p:cNvPr id="3" name="Місце для вмісту 2">
            <a:extLst>
              <a:ext uri="{FF2B5EF4-FFF2-40B4-BE49-F238E27FC236}">
                <a16:creationId xmlns:a16="http://schemas.microsoft.com/office/drawing/2014/main" id="{8CF05B84-8813-2F15-7D39-E2D5E23836FF}"/>
              </a:ext>
            </a:extLst>
          </p:cNvPr>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4" name="Місце для дати 3">
            <a:extLst>
              <a:ext uri="{FF2B5EF4-FFF2-40B4-BE49-F238E27FC236}">
                <a16:creationId xmlns:a16="http://schemas.microsoft.com/office/drawing/2014/main" id="{A2478686-4E1C-F48D-FE02-E52E34300F76}"/>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5" name="Місце для нижнього колонтитула 4">
            <a:extLst>
              <a:ext uri="{FF2B5EF4-FFF2-40B4-BE49-F238E27FC236}">
                <a16:creationId xmlns:a16="http://schemas.microsoft.com/office/drawing/2014/main" id="{188F025F-131C-E50B-3C27-868A272397BC}"/>
              </a:ext>
            </a:extLst>
          </p:cNvPr>
          <p:cNvSpPr>
            <a:spLocks noGrp="1"/>
          </p:cNvSpPr>
          <p:nvPr>
            <p:ph type="ftr" sz="quarter" idx="11"/>
          </p:nvPr>
        </p:nvSpPr>
        <p:spPr/>
        <p:txBody>
          <a:bodyPr/>
          <a:lstStyle/>
          <a:p>
            <a:endParaRPr lang="en-GB"/>
          </a:p>
        </p:txBody>
      </p:sp>
      <p:sp>
        <p:nvSpPr>
          <p:cNvPr id="6" name="Місце для номера слайда 5">
            <a:extLst>
              <a:ext uri="{FF2B5EF4-FFF2-40B4-BE49-F238E27FC236}">
                <a16:creationId xmlns:a16="http://schemas.microsoft.com/office/drawing/2014/main" id="{2F27C9E5-D574-D238-7A48-E87AFE56DBCA}"/>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1119466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688361-AD92-8A3D-8F71-21FA2997FD12}"/>
              </a:ext>
            </a:extLst>
          </p:cNvPr>
          <p:cNvSpPr>
            <a:spLocks noGrp="1"/>
          </p:cNvSpPr>
          <p:nvPr>
            <p:ph type="title"/>
          </p:nvPr>
        </p:nvSpPr>
        <p:spPr>
          <a:xfrm>
            <a:off x="831850" y="1709738"/>
            <a:ext cx="10515600" cy="2852737"/>
          </a:xfrm>
        </p:spPr>
        <p:txBody>
          <a:bodyPr anchor="b"/>
          <a:lstStyle>
            <a:lvl1pPr>
              <a:defRPr sz="6000"/>
            </a:lvl1pPr>
          </a:lstStyle>
          <a:p>
            <a:r>
              <a:rPr lang="uk-UA"/>
              <a:t>Клацніть, щоб редагувати стиль зразка заголовка</a:t>
            </a:r>
            <a:endParaRPr lang="en-GB"/>
          </a:p>
        </p:txBody>
      </p:sp>
      <p:sp>
        <p:nvSpPr>
          <p:cNvPr id="3" name="Місце для тексту 2">
            <a:extLst>
              <a:ext uri="{FF2B5EF4-FFF2-40B4-BE49-F238E27FC236}">
                <a16:creationId xmlns:a16="http://schemas.microsoft.com/office/drawing/2014/main" id="{D57C037A-112E-B341-A06F-1C5B4AD40B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Місце для дати 3">
            <a:extLst>
              <a:ext uri="{FF2B5EF4-FFF2-40B4-BE49-F238E27FC236}">
                <a16:creationId xmlns:a16="http://schemas.microsoft.com/office/drawing/2014/main" id="{68C77343-7EF1-CB14-D542-50F5E825FFED}"/>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5" name="Місце для нижнього колонтитула 4">
            <a:extLst>
              <a:ext uri="{FF2B5EF4-FFF2-40B4-BE49-F238E27FC236}">
                <a16:creationId xmlns:a16="http://schemas.microsoft.com/office/drawing/2014/main" id="{3147919A-E1B3-C1C1-09F8-A5248D34FB9D}"/>
              </a:ext>
            </a:extLst>
          </p:cNvPr>
          <p:cNvSpPr>
            <a:spLocks noGrp="1"/>
          </p:cNvSpPr>
          <p:nvPr>
            <p:ph type="ftr" sz="quarter" idx="11"/>
          </p:nvPr>
        </p:nvSpPr>
        <p:spPr/>
        <p:txBody>
          <a:bodyPr/>
          <a:lstStyle/>
          <a:p>
            <a:endParaRPr lang="en-GB"/>
          </a:p>
        </p:txBody>
      </p:sp>
      <p:sp>
        <p:nvSpPr>
          <p:cNvPr id="6" name="Місце для номера слайда 5">
            <a:extLst>
              <a:ext uri="{FF2B5EF4-FFF2-40B4-BE49-F238E27FC236}">
                <a16:creationId xmlns:a16="http://schemas.microsoft.com/office/drawing/2014/main" id="{96433147-F03A-318A-10D1-173FDB4B1DD4}"/>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66430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1CA047-4A37-339F-95B4-94842A8E0D64}"/>
              </a:ext>
            </a:extLst>
          </p:cNvPr>
          <p:cNvSpPr>
            <a:spLocks noGrp="1"/>
          </p:cNvSpPr>
          <p:nvPr>
            <p:ph type="title"/>
          </p:nvPr>
        </p:nvSpPr>
        <p:spPr/>
        <p:txBody>
          <a:bodyPr/>
          <a:lstStyle/>
          <a:p>
            <a:r>
              <a:rPr lang="uk-UA"/>
              <a:t>Клацніть, щоб редагувати стиль зразка заголовка</a:t>
            </a:r>
            <a:endParaRPr lang="en-GB"/>
          </a:p>
        </p:txBody>
      </p:sp>
      <p:sp>
        <p:nvSpPr>
          <p:cNvPr id="3" name="Місце для вмісту 2">
            <a:extLst>
              <a:ext uri="{FF2B5EF4-FFF2-40B4-BE49-F238E27FC236}">
                <a16:creationId xmlns:a16="http://schemas.microsoft.com/office/drawing/2014/main" id="{CA9F8A2B-9B07-C19E-A45E-6E325E153957}"/>
              </a:ext>
            </a:extLst>
          </p:cNvPr>
          <p:cNvSpPr>
            <a:spLocks noGrp="1"/>
          </p:cNvSpPr>
          <p:nvPr>
            <p:ph sz="half" idx="1"/>
          </p:nvPr>
        </p:nvSpPr>
        <p:spPr>
          <a:xfrm>
            <a:off x="838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4" name="Місце для вмісту 3">
            <a:extLst>
              <a:ext uri="{FF2B5EF4-FFF2-40B4-BE49-F238E27FC236}">
                <a16:creationId xmlns:a16="http://schemas.microsoft.com/office/drawing/2014/main" id="{7BC43CB1-4BC0-AAB4-D988-734A58D727EF}"/>
              </a:ext>
            </a:extLst>
          </p:cNvPr>
          <p:cNvSpPr>
            <a:spLocks noGrp="1"/>
          </p:cNvSpPr>
          <p:nvPr>
            <p:ph sz="half" idx="2"/>
          </p:nvPr>
        </p:nvSpPr>
        <p:spPr>
          <a:xfrm>
            <a:off x="6172200" y="1825625"/>
            <a:ext cx="5181600" cy="435133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5" name="Місце для дати 4">
            <a:extLst>
              <a:ext uri="{FF2B5EF4-FFF2-40B4-BE49-F238E27FC236}">
                <a16:creationId xmlns:a16="http://schemas.microsoft.com/office/drawing/2014/main" id="{E165D137-126B-920E-59C1-15D38E800D98}"/>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6" name="Місце для нижнього колонтитула 5">
            <a:extLst>
              <a:ext uri="{FF2B5EF4-FFF2-40B4-BE49-F238E27FC236}">
                <a16:creationId xmlns:a16="http://schemas.microsoft.com/office/drawing/2014/main" id="{8F6081DD-4E60-700D-A363-3963E6B5D7BA}"/>
              </a:ext>
            </a:extLst>
          </p:cNvPr>
          <p:cNvSpPr>
            <a:spLocks noGrp="1"/>
          </p:cNvSpPr>
          <p:nvPr>
            <p:ph type="ftr" sz="quarter" idx="11"/>
          </p:nvPr>
        </p:nvSpPr>
        <p:spPr/>
        <p:txBody>
          <a:bodyPr/>
          <a:lstStyle/>
          <a:p>
            <a:endParaRPr lang="en-GB"/>
          </a:p>
        </p:txBody>
      </p:sp>
      <p:sp>
        <p:nvSpPr>
          <p:cNvPr id="7" name="Місце для номера слайда 6">
            <a:extLst>
              <a:ext uri="{FF2B5EF4-FFF2-40B4-BE49-F238E27FC236}">
                <a16:creationId xmlns:a16="http://schemas.microsoft.com/office/drawing/2014/main" id="{3C7027AF-9548-3182-790E-1642E42C6426}"/>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168430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3EF511-0FEF-208A-238F-F179EC37DBB6}"/>
              </a:ext>
            </a:extLst>
          </p:cNvPr>
          <p:cNvSpPr>
            <a:spLocks noGrp="1"/>
          </p:cNvSpPr>
          <p:nvPr>
            <p:ph type="title"/>
          </p:nvPr>
        </p:nvSpPr>
        <p:spPr>
          <a:xfrm>
            <a:off x="839788" y="365125"/>
            <a:ext cx="10515600" cy="1325563"/>
          </a:xfrm>
        </p:spPr>
        <p:txBody>
          <a:bodyPr/>
          <a:lstStyle/>
          <a:p>
            <a:r>
              <a:rPr lang="uk-UA"/>
              <a:t>Клацніть, щоб редагувати стиль зразка заголовка</a:t>
            </a:r>
            <a:endParaRPr lang="en-GB"/>
          </a:p>
        </p:txBody>
      </p:sp>
      <p:sp>
        <p:nvSpPr>
          <p:cNvPr id="3" name="Місце для тексту 2">
            <a:extLst>
              <a:ext uri="{FF2B5EF4-FFF2-40B4-BE49-F238E27FC236}">
                <a16:creationId xmlns:a16="http://schemas.microsoft.com/office/drawing/2014/main" id="{68FA8591-8D41-2653-CC47-BC322160C1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Місце для вмісту 3">
            <a:extLst>
              <a:ext uri="{FF2B5EF4-FFF2-40B4-BE49-F238E27FC236}">
                <a16:creationId xmlns:a16="http://schemas.microsoft.com/office/drawing/2014/main" id="{86BDB3F5-3F0F-BD51-7023-48C5A3577800}"/>
              </a:ext>
            </a:extLst>
          </p:cNvPr>
          <p:cNvSpPr>
            <a:spLocks noGrp="1"/>
          </p:cNvSpPr>
          <p:nvPr>
            <p:ph sz="half" idx="2"/>
          </p:nvPr>
        </p:nvSpPr>
        <p:spPr>
          <a:xfrm>
            <a:off x="839788" y="2505075"/>
            <a:ext cx="5157787"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5" name="Місце для тексту 4">
            <a:extLst>
              <a:ext uri="{FF2B5EF4-FFF2-40B4-BE49-F238E27FC236}">
                <a16:creationId xmlns:a16="http://schemas.microsoft.com/office/drawing/2014/main" id="{44925CE9-DC42-AA7A-3660-829704669F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Місце для вмісту 5">
            <a:extLst>
              <a:ext uri="{FF2B5EF4-FFF2-40B4-BE49-F238E27FC236}">
                <a16:creationId xmlns:a16="http://schemas.microsoft.com/office/drawing/2014/main" id="{2C65FD99-DA5B-744A-C2D5-BF7B9C365BB4}"/>
              </a:ext>
            </a:extLst>
          </p:cNvPr>
          <p:cNvSpPr>
            <a:spLocks noGrp="1"/>
          </p:cNvSpPr>
          <p:nvPr>
            <p:ph sz="quarter" idx="4"/>
          </p:nvPr>
        </p:nvSpPr>
        <p:spPr>
          <a:xfrm>
            <a:off x="6172200" y="2505075"/>
            <a:ext cx="5183188" cy="3684588"/>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7" name="Місце для дати 6">
            <a:extLst>
              <a:ext uri="{FF2B5EF4-FFF2-40B4-BE49-F238E27FC236}">
                <a16:creationId xmlns:a16="http://schemas.microsoft.com/office/drawing/2014/main" id="{72EE7A03-8E3C-F592-BAD3-6D77DF41F197}"/>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8" name="Місце для нижнього колонтитула 7">
            <a:extLst>
              <a:ext uri="{FF2B5EF4-FFF2-40B4-BE49-F238E27FC236}">
                <a16:creationId xmlns:a16="http://schemas.microsoft.com/office/drawing/2014/main" id="{26A27B89-5370-9F79-8F0F-64FB9A78EB46}"/>
              </a:ext>
            </a:extLst>
          </p:cNvPr>
          <p:cNvSpPr>
            <a:spLocks noGrp="1"/>
          </p:cNvSpPr>
          <p:nvPr>
            <p:ph type="ftr" sz="quarter" idx="11"/>
          </p:nvPr>
        </p:nvSpPr>
        <p:spPr/>
        <p:txBody>
          <a:bodyPr/>
          <a:lstStyle/>
          <a:p>
            <a:endParaRPr lang="en-GB"/>
          </a:p>
        </p:txBody>
      </p:sp>
      <p:sp>
        <p:nvSpPr>
          <p:cNvPr id="9" name="Місце для номера слайда 8">
            <a:extLst>
              <a:ext uri="{FF2B5EF4-FFF2-40B4-BE49-F238E27FC236}">
                <a16:creationId xmlns:a16="http://schemas.microsoft.com/office/drawing/2014/main" id="{9ABB5C96-0D18-5E48-6EAB-A93D433F732A}"/>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23346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DE6EDC-8D8C-83A6-15D3-7AB28128DA08}"/>
              </a:ext>
            </a:extLst>
          </p:cNvPr>
          <p:cNvSpPr>
            <a:spLocks noGrp="1"/>
          </p:cNvSpPr>
          <p:nvPr>
            <p:ph type="title"/>
          </p:nvPr>
        </p:nvSpPr>
        <p:spPr/>
        <p:txBody>
          <a:bodyPr/>
          <a:lstStyle/>
          <a:p>
            <a:r>
              <a:rPr lang="uk-UA"/>
              <a:t>Клацніть, щоб редагувати стиль зразка заголовка</a:t>
            </a:r>
            <a:endParaRPr lang="en-GB"/>
          </a:p>
        </p:txBody>
      </p:sp>
      <p:sp>
        <p:nvSpPr>
          <p:cNvPr id="3" name="Місце для дати 2">
            <a:extLst>
              <a:ext uri="{FF2B5EF4-FFF2-40B4-BE49-F238E27FC236}">
                <a16:creationId xmlns:a16="http://schemas.microsoft.com/office/drawing/2014/main" id="{CF433794-5187-8ED8-5EDB-2EE8C72723E6}"/>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4" name="Місце для нижнього колонтитула 3">
            <a:extLst>
              <a:ext uri="{FF2B5EF4-FFF2-40B4-BE49-F238E27FC236}">
                <a16:creationId xmlns:a16="http://schemas.microsoft.com/office/drawing/2014/main" id="{E3004104-66BF-8A9F-2527-A881DD6B546E}"/>
              </a:ext>
            </a:extLst>
          </p:cNvPr>
          <p:cNvSpPr>
            <a:spLocks noGrp="1"/>
          </p:cNvSpPr>
          <p:nvPr>
            <p:ph type="ftr" sz="quarter" idx="11"/>
          </p:nvPr>
        </p:nvSpPr>
        <p:spPr/>
        <p:txBody>
          <a:bodyPr/>
          <a:lstStyle/>
          <a:p>
            <a:endParaRPr lang="en-GB"/>
          </a:p>
        </p:txBody>
      </p:sp>
      <p:sp>
        <p:nvSpPr>
          <p:cNvPr id="5" name="Місце для номера слайда 4">
            <a:extLst>
              <a:ext uri="{FF2B5EF4-FFF2-40B4-BE49-F238E27FC236}">
                <a16:creationId xmlns:a16="http://schemas.microsoft.com/office/drawing/2014/main" id="{F0F42D55-ACCC-0E6F-35B2-C6BB530645C7}"/>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243383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a:extLst>
              <a:ext uri="{FF2B5EF4-FFF2-40B4-BE49-F238E27FC236}">
                <a16:creationId xmlns:a16="http://schemas.microsoft.com/office/drawing/2014/main" id="{DE3FBDA9-CE58-E4BB-CEC4-1EC09E7D2068}"/>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3" name="Місце для нижнього колонтитула 2">
            <a:extLst>
              <a:ext uri="{FF2B5EF4-FFF2-40B4-BE49-F238E27FC236}">
                <a16:creationId xmlns:a16="http://schemas.microsoft.com/office/drawing/2014/main" id="{F2F59D29-833D-5BC0-514D-7CBC5B354449}"/>
              </a:ext>
            </a:extLst>
          </p:cNvPr>
          <p:cNvSpPr>
            <a:spLocks noGrp="1"/>
          </p:cNvSpPr>
          <p:nvPr>
            <p:ph type="ftr" sz="quarter" idx="11"/>
          </p:nvPr>
        </p:nvSpPr>
        <p:spPr/>
        <p:txBody>
          <a:bodyPr/>
          <a:lstStyle/>
          <a:p>
            <a:endParaRPr lang="en-GB"/>
          </a:p>
        </p:txBody>
      </p:sp>
      <p:sp>
        <p:nvSpPr>
          <p:cNvPr id="4" name="Місце для номера слайда 3">
            <a:extLst>
              <a:ext uri="{FF2B5EF4-FFF2-40B4-BE49-F238E27FC236}">
                <a16:creationId xmlns:a16="http://schemas.microsoft.com/office/drawing/2014/main" id="{763723EA-4797-3C4F-A017-EC9550F97F88}"/>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2032639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BFA41A-504A-5FC4-FD16-0FDB7041B4B6}"/>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en-GB"/>
          </a:p>
        </p:txBody>
      </p:sp>
      <p:sp>
        <p:nvSpPr>
          <p:cNvPr id="3" name="Місце для вмісту 2">
            <a:extLst>
              <a:ext uri="{FF2B5EF4-FFF2-40B4-BE49-F238E27FC236}">
                <a16:creationId xmlns:a16="http://schemas.microsoft.com/office/drawing/2014/main" id="{4BBC5204-99E7-00EF-2470-02D930F56E2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4" name="Місце для тексту 3">
            <a:extLst>
              <a:ext uri="{FF2B5EF4-FFF2-40B4-BE49-F238E27FC236}">
                <a16:creationId xmlns:a16="http://schemas.microsoft.com/office/drawing/2014/main" id="{A28938B5-0A6E-5BD7-FD89-449B9A50A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8077F5A7-A1C6-7546-7E43-E910DD38974E}"/>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6" name="Місце для нижнього колонтитула 5">
            <a:extLst>
              <a:ext uri="{FF2B5EF4-FFF2-40B4-BE49-F238E27FC236}">
                <a16:creationId xmlns:a16="http://schemas.microsoft.com/office/drawing/2014/main" id="{2F44AF8A-EB76-BBB2-3D90-A497E0129C69}"/>
              </a:ext>
            </a:extLst>
          </p:cNvPr>
          <p:cNvSpPr>
            <a:spLocks noGrp="1"/>
          </p:cNvSpPr>
          <p:nvPr>
            <p:ph type="ftr" sz="quarter" idx="11"/>
          </p:nvPr>
        </p:nvSpPr>
        <p:spPr/>
        <p:txBody>
          <a:bodyPr/>
          <a:lstStyle/>
          <a:p>
            <a:endParaRPr lang="en-GB"/>
          </a:p>
        </p:txBody>
      </p:sp>
      <p:sp>
        <p:nvSpPr>
          <p:cNvPr id="7" name="Місце для номера слайда 6">
            <a:extLst>
              <a:ext uri="{FF2B5EF4-FFF2-40B4-BE49-F238E27FC236}">
                <a16:creationId xmlns:a16="http://schemas.microsoft.com/office/drawing/2014/main" id="{35E699E5-A0B3-33CF-5EBF-12D15E2D4A08}"/>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2064976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544716-2527-7A79-C430-1980C1ABC58F}"/>
              </a:ext>
            </a:extLst>
          </p:cNvPr>
          <p:cNvSpPr>
            <a:spLocks noGrp="1"/>
          </p:cNvSpPr>
          <p:nvPr>
            <p:ph type="title"/>
          </p:nvPr>
        </p:nvSpPr>
        <p:spPr>
          <a:xfrm>
            <a:off x="839788" y="457200"/>
            <a:ext cx="3932237" cy="1600200"/>
          </a:xfrm>
        </p:spPr>
        <p:txBody>
          <a:bodyPr anchor="b"/>
          <a:lstStyle>
            <a:lvl1pPr>
              <a:defRPr sz="3200"/>
            </a:lvl1pPr>
          </a:lstStyle>
          <a:p>
            <a:r>
              <a:rPr lang="uk-UA"/>
              <a:t>Клацніть, щоб редагувати стиль зразка заголовка</a:t>
            </a:r>
            <a:endParaRPr lang="en-GB"/>
          </a:p>
        </p:txBody>
      </p:sp>
      <p:sp>
        <p:nvSpPr>
          <p:cNvPr id="3" name="Місце для зображення 2">
            <a:extLst>
              <a:ext uri="{FF2B5EF4-FFF2-40B4-BE49-F238E27FC236}">
                <a16:creationId xmlns:a16="http://schemas.microsoft.com/office/drawing/2014/main" id="{C7854B5E-B1F6-A126-DE34-1237C9133C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Місце для тексту 3">
            <a:extLst>
              <a:ext uri="{FF2B5EF4-FFF2-40B4-BE49-F238E27FC236}">
                <a16:creationId xmlns:a16="http://schemas.microsoft.com/office/drawing/2014/main" id="{3C16DB5B-A178-3E27-B70B-BD4D27A982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Місце для дати 4">
            <a:extLst>
              <a:ext uri="{FF2B5EF4-FFF2-40B4-BE49-F238E27FC236}">
                <a16:creationId xmlns:a16="http://schemas.microsoft.com/office/drawing/2014/main" id="{D4612EA7-ED55-7F69-24F7-DB7FD58B6C43}"/>
              </a:ext>
            </a:extLst>
          </p:cNvPr>
          <p:cNvSpPr>
            <a:spLocks noGrp="1"/>
          </p:cNvSpPr>
          <p:nvPr>
            <p:ph type="dt" sz="half" idx="10"/>
          </p:nvPr>
        </p:nvSpPr>
        <p:spPr/>
        <p:txBody>
          <a:bodyPr/>
          <a:lstStyle/>
          <a:p>
            <a:fld id="{57E50470-0CB0-44CA-B5E2-5E3D98D4DDC9}" type="datetimeFigureOut">
              <a:rPr lang="en-GB" smtClean="0"/>
              <a:t>13/11/2023</a:t>
            </a:fld>
            <a:endParaRPr lang="en-GB"/>
          </a:p>
        </p:txBody>
      </p:sp>
      <p:sp>
        <p:nvSpPr>
          <p:cNvPr id="6" name="Місце для нижнього колонтитула 5">
            <a:extLst>
              <a:ext uri="{FF2B5EF4-FFF2-40B4-BE49-F238E27FC236}">
                <a16:creationId xmlns:a16="http://schemas.microsoft.com/office/drawing/2014/main" id="{189EBD7B-4DA6-92EC-F446-51F4D7D35EBE}"/>
              </a:ext>
            </a:extLst>
          </p:cNvPr>
          <p:cNvSpPr>
            <a:spLocks noGrp="1"/>
          </p:cNvSpPr>
          <p:nvPr>
            <p:ph type="ftr" sz="quarter" idx="11"/>
          </p:nvPr>
        </p:nvSpPr>
        <p:spPr/>
        <p:txBody>
          <a:bodyPr/>
          <a:lstStyle/>
          <a:p>
            <a:endParaRPr lang="en-GB"/>
          </a:p>
        </p:txBody>
      </p:sp>
      <p:sp>
        <p:nvSpPr>
          <p:cNvPr id="7" name="Місце для номера слайда 6">
            <a:extLst>
              <a:ext uri="{FF2B5EF4-FFF2-40B4-BE49-F238E27FC236}">
                <a16:creationId xmlns:a16="http://schemas.microsoft.com/office/drawing/2014/main" id="{8072F254-D853-DEDC-044B-C956F4436854}"/>
              </a:ext>
            </a:extLst>
          </p:cNvPr>
          <p:cNvSpPr>
            <a:spLocks noGrp="1"/>
          </p:cNvSpPr>
          <p:nvPr>
            <p:ph type="sldNum" sz="quarter" idx="12"/>
          </p:nvPr>
        </p:nvSpPr>
        <p:spPr/>
        <p:txBody>
          <a:bodyPr/>
          <a:lstStyle/>
          <a:p>
            <a:fld id="{21B25588-0DBD-44F1-9487-3F5857749F52}" type="slidenum">
              <a:rPr lang="en-GB" smtClean="0"/>
              <a:t>‹№›</a:t>
            </a:fld>
            <a:endParaRPr lang="en-GB"/>
          </a:p>
        </p:txBody>
      </p:sp>
    </p:spTree>
    <p:extLst>
      <p:ext uri="{BB962C8B-B14F-4D97-AF65-F5344CB8AC3E}">
        <p14:creationId xmlns:p14="http://schemas.microsoft.com/office/powerpoint/2010/main" val="2068683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a:extLst>
              <a:ext uri="{FF2B5EF4-FFF2-40B4-BE49-F238E27FC236}">
                <a16:creationId xmlns:a16="http://schemas.microsoft.com/office/drawing/2014/main" id="{BCC84C72-BCF5-E843-AA84-CB711B268B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GB"/>
          </a:p>
        </p:txBody>
      </p:sp>
      <p:sp>
        <p:nvSpPr>
          <p:cNvPr id="3" name="Місце для тексту 2">
            <a:extLst>
              <a:ext uri="{FF2B5EF4-FFF2-40B4-BE49-F238E27FC236}">
                <a16:creationId xmlns:a16="http://schemas.microsoft.com/office/drawing/2014/main" id="{DFADA6FB-126C-1E11-DA37-C5842C551A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GB"/>
          </a:p>
        </p:txBody>
      </p:sp>
      <p:sp>
        <p:nvSpPr>
          <p:cNvPr id="4" name="Місце для дати 3">
            <a:extLst>
              <a:ext uri="{FF2B5EF4-FFF2-40B4-BE49-F238E27FC236}">
                <a16:creationId xmlns:a16="http://schemas.microsoft.com/office/drawing/2014/main" id="{BF3EE13B-E490-6E46-F064-8C07872CAF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50470-0CB0-44CA-B5E2-5E3D98D4DDC9}" type="datetimeFigureOut">
              <a:rPr lang="en-GB" smtClean="0"/>
              <a:t>13/11/2023</a:t>
            </a:fld>
            <a:endParaRPr lang="en-GB"/>
          </a:p>
        </p:txBody>
      </p:sp>
      <p:sp>
        <p:nvSpPr>
          <p:cNvPr id="5" name="Місце для нижнього колонтитула 4">
            <a:extLst>
              <a:ext uri="{FF2B5EF4-FFF2-40B4-BE49-F238E27FC236}">
                <a16:creationId xmlns:a16="http://schemas.microsoft.com/office/drawing/2014/main" id="{E5B8543C-7873-CB07-272E-BE0DF7383F4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Місце для номера слайда 5">
            <a:extLst>
              <a:ext uri="{FF2B5EF4-FFF2-40B4-BE49-F238E27FC236}">
                <a16:creationId xmlns:a16="http://schemas.microsoft.com/office/drawing/2014/main" id="{33608D61-1F5D-2DE1-5EAF-66C747DBD5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25588-0DBD-44F1-9487-3F5857749F52}" type="slidenum">
              <a:rPr lang="en-GB" smtClean="0"/>
              <a:t>‹№›</a:t>
            </a:fld>
            <a:endParaRPr lang="en-GB"/>
          </a:p>
        </p:txBody>
      </p:sp>
    </p:spTree>
    <p:extLst>
      <p:ext uri="{BB962C8B-B14F-4D97-AF65-F5344CB8AC3E}">
        <p14:creationId xmlns:p14="http://schemas.microsoft.com/office/powerpoint/2010/main" val="29926724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Заголовок 1">
            <a:extLst>
              <a:ext uri="{FF2B5EF4-FFF2-40B4-BE49-F238E27FC236}">
                <a16:creationId xmlns:a16="http://schemas.microsoft.com/office/drawing/2014/main" id="{C010412A-274D-D205-8D31-AEB9721177B3}"/>
              </a:ext>
            </a:extLst>
          </p:cNvPr>
          <p:cNvSpPr>
            <a:spLocks noGrp="1"/>
          </p:cNvSpPr>
          <p:nvPr>
            <p:ph type="ctrTitle"/>
          </p:nvPr>
        </p:nvSpPr>
        <p:spPr>
          <a:xfrm>
            <a:off x="1314824" y="735106"/>
            <a:ext cx="10053763" cy="2928470"/>
          </a:xfrm>
        </p:spPr>
        <p:txBody>
          <a:bodyPr anchor="b">
            <a:normAutofit/>
          </a:bodyPr>
          <a:lstStyle/>
          <a:p>
            <a:pPr algn="l"/>
            <a:r>
              <a:rPr lang="ru-RU" sz="4800">
                <a:solidFill>
                  <a:srgbClr val="FFFFFF"/>
                </a:solidFill>
              </a:rPr>
              <a:t>СИСТЕМА НАЦІОНАЛЬНИХ  РАХУНКІВ</a:t>
            </a:r>
            <a:br>
              <a:rPr lang="ru-RU" sz="4800">
                <a:solidFill>
                  <a:srgbClr val="FFFFFF"/>
                </a:solidFill>
              </a:rPr>
            </a:br>
            <a:r>
              <a:rPr lang="ru-RU" sz="4800">
                <a:solidFill>
                  <a:srgbClr val="FFFFFF"/>
                </a:solidFill>
              </a:rPr>
              <a:t>ЯК ІНСТРУМЕНТ ОЦІНЮВАННЯ ТА АНАЛІЗУ ЕКОНОМІЧНИХ  ЯВИЩ І  ПРОЦЕСІВ</a:t>
            </a:r>
            <a:endParaRPr lang="en-GB" sz="4800">
              <a:solidFill>
                <a:srgbClr val="FFFFFF"/>
              </a:solidFill>
            </a:endParaRPr>
          </a:p>
        </p:txBody>
      </p:sp>
      <p:sp>
        <p:nvSpPr>
          <p:cNvPr id="3" name="Підзаголовок 2">
            <a:extLst>
              <a:ext uri="{FF2B5EF4-FFF2-40B4-BE49-F238E27FC236}">
                <a16:creationId xmlns:a16="http://schemas.microsoft.com/office/drawing/2014/main" id="{5F2C6162-F1A5-B019-156C-7F88C2F762C5}"/>
              </a:ext>
            </a:extLst>
          </p:cNvPr>
          <p:cNvSpPr>
            <a:spLocks noGrp="1"/>
          </p:cNvSpPr>
          <p:nvPr>
            <p:ph type="subTitle" idx="1"/>
          </p:nvPr>
        </p:nvSpPr>
        <p:spPr>
          <a:xfrm>
            <a:off x="1350682" y="4870824"/>
            <a:ext cx="10005951" cy="1458258"/>
          </a:xfrm>
        </p:spPr>
        <p:txBody>
          <a:bodyPr anchor="ctr">
            <a:normAutofit/>
          </a:bodyPr>
          <a:lstStyle/>
          <a:p>
            <a:pPr algn="l"/>
            <a:r>
              <a:rPr lang="uk-UA" dirty="0"/>
              <a:t>Тема 3</a:t>
            </a:r>
            <a:endParaRPr lang="en-GB"/>
          </a:p>
        </p:txBody>
      </p:sp>
    </p:spTree>
    <p:extLst>
      <p:ext uri="{BB962C8B-B14F-4D97-AF65-F5344CB8AC3E}">
        <p14:creationId xmlns:p14="http://schemas.microsoft.com/office/powerpoint/2010/main" val="2832425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wd">
                                    <p:tmPct val="15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par>
                                <p:cTn id="8" presetID="10" presetClass="entr" presetSubtype="0" fill="hold" grpId="0" nodeType="withEffect">
                                  <p:stCondLst>
                                    <p:cond delay="500"/>
                                  </p:stCondLst>
                                  <p:iterate type="wd">
                                    <p:tmPct val="15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C799903-48D5-4A31-A1A2-541072D977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Freeform: Shape 9">
            <a:extLst>
              <a:ext uri="{FF2B5EF4-FFF2-40B4-BE49-F238E27FC236}">
                <a16:creationId xmlns:a16="http://schemas.microsoft.com/office/drawing/2014/main" id="{8EFFF109-FC58-4FD3-BE05-9775A1310F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rgbClr val="E6E6E6"/>
            </a:solidFill>
          </a:ln>
          <a:effectLst>
            <a:outerShdw blurRad="508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Freeform: Shape 11">
            <a:extLst>
              <a:ext uri="{FF2B5EF4-FFF2-40B4-BE49-F238E27FC236}">
                <a16:creationId xmlns:a16="http://schemas.microsoft.com/office/drawing/2014/main" id="{E1B96AD6-92A9-4273-A62B-96A1C3E0B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682ED8BE-767D-EFB5-25FA-3286478164E3}"/>
              </a:ext>
            </a:extLst>
          </p:cNvPr>
          <p:cNvSpPr>
            <a:spLocks noGrp="1"/>
          </p:cNvSpPr>
          <p:nvPr>
            <p:ph type="title"/>
          </p:nvPr>
        </p:nvSpPr>
        <p:spPr>
          <a:xfrm>
            <a:off x="621792" y="1161288"/>
            <a:ext cx="3602736" cy="4526280"/>
          </a:xfrm>
        </p:spPr>
        <p:txBody>
          <a:bodyPr>
            <a:normAutofit/>
          </a:bodyPr>
          <a:lstStyle/>
          <a:p>
            <a:r>
              <a:rPr lang="ru-RU" sz="4000" dirty="0" err="1"/>
              <a:t>Рахунки</a:t>
            </a:r>
            <a:r>
              <a:rPr lang="ru-RU" sz="4000" dirty="0"/>
              <a:t> </a:t>
            </a:r>
            <a:r>
              <a:rPr lang="ru-RU" sz="4000" dirty="0" err="1"/>
              <a:t>поділяють</a:t>
            </a:r>
            <a:r>
              <a:rPr lang="ru-RU" sz="4000" dirty="0"/>
              <a:t> на три </a:t>
            </a:r>
            <a:r>
              <a:rPr lang="ru-RU" sz="4000" dirty="0" err="1"/>
              <a:t>класи</a:t>
            </a:r>
            <a:r>
              <a:rPr lang="ru-RU" sz="4000" dirty="0"/>
              <a:t>:</a:t>
            </a:r>
            <a:endParaRPr lang="en-GB" sz="4000" dirty="0"/>
          </a:p>
        </p:txBody>
      </p:sp>
      <p:sp>
        <p:nvSpPr>
          <p:cNvPr id="14" name="Rectangle 13">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10204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16" name="Місце для вмісту 2">
            <a:extLst>
              <a:ext uri="{FF2B5EF4-FFF2-40B4-BE49-F238E27FC236}">
                <a16:creationId xmlns:a16="http://schemas.microsoft.com/office/drawing/2014/main" id="{5518E7E4-2366-A69A-36BA-159F0F28E875}"/>
              </a:ext>
            </a:extLst>
          </p:cNvPr>
          <p:cNvGraphicFramePr>
            <a:graphicFrameLocks noGrp="1"/>
          </p:cNvGraphicFramePr>
          <p:nvPr>
            <p:ph idx="1"/>
            <p:extLst>
              <p:ext uri="{D42A27DB-BD31-4B8C-83A1-F6EECF244321}">
                <p14:modId xmlns:p14="http://schemas.microsoft.com/office/powerpoint/2010/main" val="604134995"/>
              </p:ext>
            </p:extLst>
          </p:nvPr>
        </p:nvGraphicFramePr>
        <p:xfrm>
          <a:off x="5434149" y="216311"/>
          <a:ext cx="6403890" cy="623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38720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2659FDB4-FCBE-4A89-B46D-43D4FA5446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313"/>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Заголовок 1">
            <a:extLst>
              <a:ext uri="{FF2B5EF4-FFF2-40B4-BE49-F238E27FC236}">
                <a16:creationId xmlns:a16="http://schemas.microsoft.com/office/drawing/2014/main" id="{01CE1E7E-E8DF-D9AF-E916-8A405505CEA6}"/>
              </a:ext>
            </a:extLst>
          </p:cNvPr>
          <p:cNvSpPr>
            <a:spLocks noGrp="1"/>
          </p:cNvSpPr>
          <p:nvPr>
            <p:ph type="title"/>
          </p:nvPr>
        </p:nvSpPr>
        <p:spPr>
          <a:xfrm>
            <a:off x="479394" y="1070800"/>
            <a:ext cx="3939688" cy="5583126"/>
          </a:xfrm>
        </p:spPr>
        <p:txBody>
          <a:bodyPr>
            <a:normAutofit/>
          </a:bodyPr>
          <a:lstStyle/>
          <a:p>
            <a:pPr algn="r"/>
            <a:r>
              <a:rPr lang="ru-RU" sz="5000"/>
              <a:t>3.2. Основні категорії та концепції в системі національних рахунків</a:t>
            </a:r>
            <a:endParaRPr lang="en-GB" sz="5000"/>
          </a:p>
        </p:txBody>
      </p:sp>
      <p:cxnSp>
        <p:nvCxnSpPr>
          <p:cNvPr id="22" name="Straight Connector 21">
            <a:extLst>
              <a:ext uri="{FF2B5EF4-FFF2-40B4-BE49-F238E27FC236}">
                <a16:creationId xmlns:a16="http://schemas.microsoft.com/office/drawing/2014/main" id="{C8F51B3F-8331-4E4A-AE96-D47B1006EE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8053" y="1132114"/>
            <a:ext cx="0" cy="5717573"/>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graphicFrame>
        <p:nvGraphicFramePr>
          <p:cNvPr id="16" name="Місце для вмісту 2">
            <a:extLst>
              <a:ext uri="{FF2B5EF4-FFF2-40B4-BE49-F238E27FC236}">
                <a16:creationId xmlns:a16="http://schemas.microsoft.com/office/drawing/2014/main" id="{BF703E5D-E97B-BED9-665F-D7AC1891E108}"/>
              </a:ext>
            </a:extLst>
          </p:cNvPr>
          <p:cNvGraphicFramePr>
            <a:graphicFrameLocks noGrp="1"/>
          </p:cNvGraphicFramePr>
          <p:nvPr>
            <p:ph idx="1"/>
            <p:extLst>
              <p:ext uri="{D42A27DB-BD31-4B8C-83A1-F6EECF244321}">
                <p14:modId xmlns:p14="http://schemas.microsoft.com/office/powerpoint/2010/main" val="1659482090"/>
              </p:ext>
            </p:extLst>
          </p:nvPr>
        </p:nvGraphicFramePr>
        <p:xfrm>
          <a:off x="5108535" y="1070800"/>
          <a:ext cx="6245265" cy="5589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50361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84D9A33-08C3-6360-88AF-F5CAD66A7D8E}"/>
              </a:ext>
            </a:extLst>
          </p:cNvPr>
          <p:cNvSpPr>
            <a:spLocks noGrp="1"/>
          </p:cNvSpPr>
          <p:nvPr>
            <p:ph type="title"/>
          </p:nvPr>
        </p:nvSpPr>
        <p:spPr>
          <a:xfrm>
            <a:off x="1371599" y="294538"/>
            <a:ext cx="9895951" cy="1033669"/>
          </a:xfrm>
        </p:spPr>
        <p:txBody>
          <a:bodyPr>
            <a:normAutofit/>
          </a:bodyPr>
          <a:lstStyle/>
          <a:p>
            <a:r>
              <a:rPr lang="ru-RU" sz="3400" dirty="0" err="1">
                <a:solidFill>
                  <a:srgbClr val="FFFFFF"/>
                </a:solidFill>
              </a:rPr>
              <a:t>Основними</a:t>
            </a:r>
            <a:r>
              <a:rPr lang="ru-RU" sz="3400" dirty="0">
                <a:solidFill>
                  <a:srgbClr val="FFFFFF"/>
                </a:solidFill>
              </a:rPr>
              <a:t> </a:t>
            </a:r>
            <a:r>
              <a:rPr lang="ru-RU" sz="3400" dirty="0" err="1">
                <a:solidFill>
                  <a:srgbClr val="FFFFFF"/>
                </a:solidFill>
              </a:rPr>
              <a:t>концепціями</a:t>
            </a:r>
            <a:r>
              <a:rPr lang="ru-RU" sz="3400" dirty="0">
                <a:solidFill>
                  <a:srgbClr val="FFFFFF"/>
                </a:solidFill>
              </a:rPr>
              <a:t> </a:t>
            </a:r>
            <a:r>
              <a:rPr lang="ru-RU" sz="3400" dirty="0" err="1">
                <a:solidFill>
                  <a:srgbClr val="FFFFFF"/>
                </a:solidFill>
              </a:rPr>
              <a:t>системи</a:t>
            </a:r>
            <a:r>
              <a:rPr lang="ru-RU" sz="3400" dirty="0">
                <a:solidFill>
                  <a:srgbClr val="FFFFFF"/>
                </a:solidFill>
              </a:rPr>
              <a:t> </a:t>
            </a:r>
            <a:r>
              <a:rPr lang="ru-RU" sz="3400" dirty="0" err="1">
                <a:solidFill>
                  <a:srgbClr val="FFFFFF"/>
                </a:solidFill>
              </a:rPr>
              <a:t>національних</a:t>
            </a:r>
            <a:r>
              <a:rPr lang="ru-RU" sz="3400" dirty="0">
                <a:solidFill>
                  <a:srgbClr val="FFFFFF"/>
                </a:solidFill>
              </a:rPr>
              <a:t> </a:t>
            </a:r>
            <a:r>
              <a:rPr lang="ru-RU" sz="3400" dirty="0" err="1">
                <a:solidFill>
                  <a:srgbClr val="FFFFFF"/>
                </a:solidFill>
              </a:rPr>
              <a:t>розрахунків</a:t>
            </a:r>
            <a:r>
              <a:rPr lang="ru-RU" sz="3400" dirty="0">
                <a:solidFill>
                  <a:srgbClr val="FFFFFF"/>
                </a:solidFill>
              </a:rPr>
              <a:t> є </a:t>
            </a:r>
            <a:r>
              <a:rPr lang="ru-RU" sz="3400" dirty="0" err="1">
                <a:solidFill>
                  <a:srgbClr val="FFFFFF"/>
                </a:solidFill>
              </a:rPr>
              <a:t>такі</a:t>
            </a:r>
            <a:endParaRPr lang="en-GB" sz="3400" dirty="0">
              <a:solidFill>
                <a:srgbClr val="FFFFFF"/>
              </a:solidFill>
            </a:endParaRPr>
          </a:p>
        </p:txBody>
      </p:sp>
      <p:sp>
        <p:nvSpPr>
          <p:cNvPr id="3" name="Місце для вмісту 2">
            <a:extLst>
              <a:ext uri="{FF2B5EF4-FFF2-40B4-BE49-F238E27FC236}">
                <a16:creationId xmlns:a16="http://schemas.microsoft.com/office/drawing/2014/main" id="{23D3CFC5-AAD3-EA09-A52B-869159121820}"/>
              </a:ext>
            </a:extLst>
          </p:cNvPr>
          <p:cNvSpPr>
            <a:spLocks noGrp="1"/>
          </p:cNvSpPr>
          <p:nvPr>
            <p:ph idx="1"/>
          </p:nvPr>
        </p:nvSpPr>
        <p:spPr>
          <a:xfrm>
            <a:off x="245807" y="2318197"/>
            <a:ext cx="10849824" cy="3683358"/>
          </a:xfrm>
        </p:spPr>
        <p:txBody>
          <a:bodyPr anchor="ctr">
            <a:noAutofit/>
          </a:bodyPr>
          <a:lstStyle/>
          <a:p>
            <a:pPr>
              <a:lnSpc>
                <a:spcPct val="100000"/>
              </a:lnSpc>
              <a:spcBef>
                <a:spcPts val="0"/>
              </a:spcBef>
            </a:pPr>
            <a:r>
              <a:rPr lang="ru-RU" sz="2400" dirty="0"/>
              <a:t>1) </a:t>
            </a:r>
            <a:r>
              <a:rPr lang="ru-RU" sz="2400" b="1" i="1" dirty="0" err="1"/>
              <a:t>Концепція</a:t>
            </a:r>
            <a:r>
              <a:rPr lang="ru-RU" sz="2400" b="1" i="1" dirty="0"/>
              <a:t> </a:t>
            </a:r>
            <a:r>
              <a:rPr lang="ru-RU" sz="2400" b="1" i="1" dirty="0" err="1"/>
              <a:t>економічного</a:t>
            </a:r>
            <a:r>
              <a:rPr lang="ru-RU" sz="2400" b="1" i="1" dirty="0"/>
              <a:t> </a:t>
            </a:r>
            <a:r>
              <a:rPr lang="ru-RU" sz="2400" b="1" i="1" dirty="0" err="1"/>
              <a:t>виробництва</a:t>
            </a:r>
            <a:r>
              <a:rPr lang="ru-RU" sz="2400" dirty="0"/>
              <a:t>. Вона </a:t>
            </a:r>
            <a:r>
              <a:rPr lang="ru-RU" sz="2400" dirty="0" err="1"/>
              <a:t>включає</a:t>
            </a:r>
            <a:r>
              <a:rPr lang="ru-RU" sz="2400" dirty="0"/>
              <a:t> </a:t>
            </a:r>
            <a:r>
              <a:rPr lang="ru-RU" sz="2400" dirty="0" err="1"/>
              <a:t>такі</a:t>
            </a:r>
            <a:r>
              <a:rPr lang="ru-RU" sz="2400" dirty="0"/>
              <a:t> </a:t>
            </a:r>
            <a:r>
              <a:rPr lang="ru-RU" sz="2400" dirty="0" err="1"/>
              <a:t>види</a:t>
            </a:r>
            <a:r>
              <a:rPr lang="ru-RU" sz="2400" dirty="0"/>
              <a:t> </a:t>
            </a:r>
            <a:r>
              <a:rPr lang="ru-RU" sz="2400" dirty="0" err="1"/>
              <a:t>діяльності</a:t>
            </a:r>
            <a:r>
              <a:rPr lang="ru-RU" sz="2400" dirty="0"/>
              <a:t>: </a:t>
            </a:r>
          </a:p>
          <a:p>
            <a:pPr>
              <a:lnSpc>
                <a:spcPct val="100000"/>
              </a:lnSpc>
              <a:spcBef>
                <a:spcPts val="0"/>
              </a:spcBef>
            </a:pPr>
            <a:r>
              <a:rPr lang="ru-RU" sz="2400" dirty="0"/>
              <a:t>- </a:t>
            </a:r>
            <a:r>
              <a:rPr lang="ru-RU" sz="2400" dirty="0" err="1"/>
              <a:t>виробництво</a:t>
            </a:r>
            <a:r>
              <a:rPr lang="ru-RU" sz="2400" dirty="0"/>
              <a:t> </a:t>
            </a:r>
            <a:r>
              <a:rPr lang="ru-RU" sz="2400" dirty="0" err="1"/>
              <a:t>товарів</a:t>
            </a:r>
            <a:r>
              <a:rPr lang="ru-RU" sz="2400" dirty="0"/>
              <a:t>, </a:t>
            </a:r>
            <a:r>
              <a:rPr lang="ru-RU" sz="2400" dirty="0" err="1"/>
              <a:t>включаючи</a:t>
            </a:r>
            <a:r>
              <a:rPr lang="ru-RU" sz="2400" dirty="0"/>
              <a:t> </a:t>
            </a:r>
            <a:r>
              <a:rPr lang="ru-RU" sz="2400" dirty="0" err="1"/>
              <a:t>товари</a:t>
            </a:r>
            <a:r>
              <a:rPr lang="ru-RU" sz="2400" dirty="0"/>
              <a:t> для </a:t>
            </a:r>
            <a:r>
              <a:rPr lang="ru-RU" sz="2400" dirty="0" err="1"/>
              <a:t>власного</a:t>
            </a:r>
            <a:r>
              <a:rPr lang="ru-RU" sz="2400" dirty="0"/>
              <a:t> </a:t>
            </a:r>
            <a:r>
              <a:rPr lang="ru-RU" sz="2400" dirty="0" err="1"/>
              <a:t>споживання</a:t>
            </a:r>
            <a:r>
              <a:rPr lang="ru-RU" sz="2400" dirty="0"/>
              <a:t> (</a:t>
            </a:r>
            <a:r>
              <a:rPr lang="ru-RU" sz="2400" dirty="0" err="1"/>
              <a:t>наприклад</a:t>
            </a:r>
            <a:r>
              <a:rPr lang="ru-RU" sz="2400" dirty="0"/>
              <a:t>, </a:t>
            </a:r>
            <a:r>
              <a:rPr lang="ru-RU" sz="2400" dirty="0" err="1"/>
              <a:t>виробництво</a:t>
            </a:r>
            <a:r>
              <a:rPr lang="ru-RU" sz="2400" dirty="0"/>
              <a:t> фермерами </a:t>
            </a:r>
            <a:r>
              <a:rPr lang="ru-RU" sz="2400" dirty="0" err="1"/>
              <a:t>сільськогосподарських</a:t>
            </a:r>
            <a:r>
              <a:rPr lang="ru-RU" sz="2400" dirty="0"/>
              <a:t> </a:t>
            </a:r>
            <a:r>
              <a:rPr lang="ru-RU" sz="2400" dirty="0" err="1"/>
              <a:t>продуктів</a:t>
            </a:r>
            <a:r>
              <a:rPr lang="ru-RU" sz="2400" dirty="0"/>
              <a:t> для </a:t>
            </a:r>
            <a:r>
              <a:rPr lang="ru-RU" sz="2400" dirty="0" err="1"/>
              <a:t>власного</a:t>
            </a:r>
            <a:r>
              <a:rPr lang="ru-RU" sz="2400" dirty="0"/>
              <a:t> </a:t>
            </a:r>
            <a:r>
              <a:rPr lang="ru-RU" sz="2400" dirty="0" err="1"/>
              <a:t>споживання</a:t>
            </a:r>
            <a:r>
              <a:rPr lang="ru-RU" sz="2400" dirty="0"/>
              <a:t>); </a:t>
            </a:r>
          </a:p>
          <a:p>
            <a:pPr>
              <a:lnSpc>
                <a:spcPct val="100000"/>
              </a:lnSpc>
              <a:spcBef>
                <a:spcPts val="0"/>
              </a:spcBef>
            </a:pPr>
            <a:r>
              <a:rPr lang="ru-RU" sz="2400" dirty="0"/>
              <a:t>- </a:t>
            </a:r>
            <a:r>
              <a:rPr lang="ru-RU" sz="2400" dirty="0" err="1"/>
              <a:t>надання</a:t>
            </a:r>
            <a:r>
              <a:rPr lang="ru-RU" sz="2400" dirty="0"/>
              <a:t> </a:t>
            </a:r>
            <a:r>
              <a:rPr lang="ru-RU" sz="2400" dirty="0" err="1"/>
              <a:t>послуг</a:t>
            </a:r>
            <a:r>
              <a:rPr lang="ru-RU" sz="2400" dirty="0"/>
              <a:t> для </a:t>
            </a:r>
            <a:r>
              <a:rPr lang="ru-RU" sz="2400" dirty="0" err="1"/>
              <a:t>реалізації</a:t>
            </a:r>
            <a:r>
              <a:rPr lang="ru-RU" sz="2400" dirty="0"/>
              <a:t>; </a:t>
            </a:r>
          </a:p>
          <a:p>
            <a:pPr>
              <a:lnSpc>
                <a:spcPct val="100000"/>
              </a:lnSpc>
              <a:spcBef>
                <a:spcPts val="0"/>
              </a:spcBef>
            </a:pPr>
            <a:r>
              <a:rPr lang="ru-RU" sz="2400" dirty="0"/>
              <a:t>- </a:t>
            </a:r>
            <a:r>
              <a:rPr lang="ru-RU" sz="2400" dirty="0" err="1"/>
              <a:t>діяльність</a:t>
            </a:r>
            <a:r>
              <a:rPr lang="ru-RU" sz="2400" dirty="0"/>
              <a:t> </a:t>
            </a:r>
            <a:r>
              <a:rPr lang="ru-RU" sz="2400" dirty="0" err="1"/>
              <a:t>фінансових</a:t>
            </a:r>
            <a:r>
              <a:rPr lang="ru-RU" sz="2400" dirty="0"/>
              <a:t> </a:t>
            </a:r>
            <a:r>
              <a:rPr lang="ru-RU" sz="2400" dirty="0" err="1"/>
              <a:t>посередників</a:t>
            </a:r>
            <a:r>
              <a:rPr lang="ru-RU" sz="2400" dirty="0"/>
              <a:t>;</a:t>
            </a:r>
          </a:p>
          <a:p>
            <a:pPr>
              <a:lnSpc>
                <a:spcPct val="100000"/>
              </a:lnSpc>
              <a:spcBef>
                <a:spcPts val="0"/>
              </a:spcBef>
            </a:pPr>
            <a:r>
              <a:rPr lang="ru-RU" sz="2400" dirty="0"/>
              <a:t> - </a:t>
            </a:r>
            <a:r>
              <a:rPr lang="ru-RU" sz="2400" dirty="0" err="1"/>
              <a:t>надання</a:t>
            </a:r>
            <a:r>
              <a:rPr lang="ru-RU" sz="2400" dirty="0"/>
              <a:t> </a:t>
            </a:r>
            <a:r>
              <a:rPr lang="ru-RU" sz="2400" dirty="0" err="1"/>
              <a:t>неринкових</a:t>
            </a:r>
            <a:r>
              <a:rPr lang="ru-RU" sz="2400" dirty="0"/>
              <a:t> </a:t>
            </a:r>
            <a:r>
              <a:rPr lang="ru-RU" sz="2400" dirty="0" err="1"/>
              <a:t>послуг</a:t>
            </a:r>
            <a:r>
              <a:rPr lang="ru-RU" sz="2400" dirty="0"/>
              <a:t> органами державного </a:t>
            </a:r>
            <a:r>
              <a:rPr lang="ru-RU" sz="2400" dirty="0" err="1"/>
              <a:t>управління</a:t>
            </a:r>
            <a:r>
              <a:rPr lang="ru-RU" sz="2400" dirty="0"/>
              <a:t> (</a:t>
            </a:r>
            <a:r>
              <a:rPr lang="ru-RU" sz="2400" dirty="0" err="1"/>
              <a:t>колективні</a:t>
            </a:r>
            <a:r>
              <a:rPr lang="ru-RU" sz="2400" dirty="0"/>
              <a:t> </a:t>
            </a:r>
            <a:r>
              <a:rPr lang="ru-RU" sz="2400" dirty="0" err="1"/>
              <a:t>послуги</a:t>
            </a:r>
            <a:r>
              <a:rPr lang="ru-RU" sz="2400" dirty="0"/>
              <a:t> в </a:t>
            </a:r>
            <a:r>
              <a:rPr lang="ru-RU" sz="2400" dirty="0" err="1"/>
              <a:t>області</a:t>
            </a:r>
            <a:r>
              <a:rPr lang="ru-RU" sz="2400" dirty="0"/>
              <a:t> </a:t>
            </a:r>
            <a:r>
              <a:rPr lang="ru-RU" sz="2400" dirty="0" err="1"/>
              <a:t>управління</a:t>
            </a:r>
            <a:r>
              <a:rPr lang="ru-RU" sz="2400" dirty="0"/>
              <a:t>, </a:t>
            </a:r>
            <a:r>
              <a:rPr lang="ru-RU" sz="2400" dirty="0" err="1"/>
              <a:t>послуги</a:t>
            </a:r>
            <a:r>
              <a:rPr lang="ru-RU" sz="2400" dirty="0"/>
              <a:t> в </a:t>
            </a:r>
            <a:r>
              <a:rPr lang="ru-RU" sz="2400" dirty="0" err="1"/>
              <a:t>області</a:t>
            </a:r>
            <a:r>
              <a:rPr lang="ru-RU" sz="2400" dirty="0"/>
              <a:t> </a:t>
            </a:r>
            <a:r>
              <a:rPr lang="ru-RU" sz="2400" dirty="0" err="1"/>
              <a:t>охорони</a:t>
            </a:r>
            <a:r>
              <a:rPr lang="ru-RU" sz="2400" dirty="0"/>
              <a:t> </a:t>
            </a:r>
            <a:r>
              <a:rPr lang="ru-RU" sz="2400" dirty="0" err="1"/>
              <a:t>здоров’я</a:t>
            </a:r>
            <a:r>
              <a:rPr lang="ru-RU" sz="2400" dirty="0"/>
              <a:t>, </a:t>
            </a:r>
            <a:r>
              <a:rPr lang="ru-RU" sz="2400" dirty="0" err="1"/>
              <a:t>освіти</a:t>
            </a:r>
            <a:r>
              <a:rPr lang="ru-RU" sz="2400" dirty="0"/>
              <a:t> та </a:t>
            </a:r>
            <a:r>
              <a:rPr lang="ru-RU" sz="2400" dirty="0" err="1"/>
              <a:t>ін</a:t>
            </a:r>
            <a:r>
              <a:rPr lang="ru-RU" sz="2400" dirty="0"/>
              <a:t>.); </a:t>
            </a:r>
          </a:p>
          <a:p>
            <a:pPr>
              <a:lnSpc>
                <a:spcPct val="100000"/>
              </a:lnSpc>
              <a:spcBef>
                <a:spcPts val="0"/>
              </a:spcBef>
            </a:pPr>
            <a:r>
              <a:rPr lang="ru-RU" sz="2400" dirty="0"/>
              <a:t>- </a:t>
            </a:r>
            <a:r>
              <a:rPr lang="ru-RU" sz="2400" dirty="0" err="1"/>
              <a:t>надання</a:t>
            </a:r>
            <a:r>
              <a:rPr lang="ru-RU" sz="2400" dirty="0"/>
              <a:t> </a:t>
            </a:r>
            <a:r>
              <a:rPr lang="ru-RU" sz="2400" dirty="0" err="1"/>
              <a:t>неринкових</a:t>
            </a:r>
            <a:r>
              <a:rPr lang="ru-RU" sz="2400" dirty="0"/>
              <a:t> </a:t>
            </a:r>
            <a:r>
              <a:rPr lang="ru-RU" sz="2400" dirty="0" err="1"/>
              <a:t>послуг</a:t>
            </a:r>
            <a:r>
              <a:rPr lang="ru-RU" sz="2400" dirty="0"/>
              <a:t> </a:t>
            </a:r>
            <a:r>
              <a:rPr lang="ru-RU" sz="2400" dirty="0" err="1"/>
              <a:t>некомерційними</a:t>
            </a:r>
            <a:r>
              <a:rPr lang="ru-RU" sz="2400" dirty="0"/>
              <a:t> </a:t>
            </a:r>
            <a:r>
              <a:rPr lang="ru-RU" sz="2400" dirty="0" err="1"/>
              <a:t>організаціями</a:t>
            </a:r>
            <a:r>
              <a:rPr lang="ru-RU" sz="2400" dirty="0"/>
              <a:t>, </a:t>
            </a:r>
            <a:r>
              <a:rPr lang="ru-RU" sz="2400" dirty="0" err="1"/>
              <a:t>що</a:t>
            </a:r>
            <a:r>
              <a:rPr lang="ru-RU" sz="2400" dirty="0"/>
              <a:t> </a:t>
            </a:r>
            <a:r>
              <a:rPr lang="ru-RU" sz="2400" dirty="0" err="1"/>
              <a:t>обслуговують</a:t>
            </a:r>
            <a:r>
              <a:rPr lang="ru-RU" sz="2400" dirty="0"/>
              <a:t> </a:t>
            </a:r>
            <a:r>
              <a:rPr lang="ru-RU" sz="2400" dirty="0" err="1"/>
              <a:t>домашні</a:t>
            </a:r>
            <a:r>
              <a:rPr lang="ru-RU" sz="2400" dirty="0"/>
              <a:t> </a:t>
            </a:r>
            <a:r>
              <a:rPr lang="ru-RU" sz="2400" dirty="0" err="1"/>
              <a:t>господарства</a:t>
            </a:r>
            <a:r>
              <a:rPr lang="ru-RU" sz="2400" dirty="0"/>
              <a:t>; </a:t>
            </a:r>
          </a:p>
          <a:p>
            <a:pPr>
              <a:lnSpc>
                <a:spcPct val="100000"/>
              </a:lnSpc>
              <a:spcBef>
                <a:spcPts val="0"/>
              </a:spcBef>
            </a:pPr>
            <a:r>
              <a:rPr lang="ru-RU" sz="2400" dirty="0"/>
              <a:t>- </a:t>
            </a:r>
            <a:r>
              <a:rPr lang="ru-RU" sz="2400" dirty="0" err="1"/>
              <a:t>надання</a:t>
            </a:r>
            <a:r>
              <a:rPr lang="ru-RU" sz="2400" dirty="0"/>
              <a:t> </a:t>
            </a:r>
            <a:r>
              <a:rPr lang="ru-RU" sz="2400" dirty="0" err="1"/>
              <a:t>послуг</a:t>
            </a:r>
            <a:r>
              <a:rPr lang="ru-RU" sz="2400" dirty="0"/>
              <a:t> </a:t>
            </a:r>
            <a:r>
              <a:rPr lang="ru-RU" sz="2400" dirty="0" err="1"/>
              <a:t>найманою</a:t>
            </a:r>
            <a:r>
              <a:rPr lang="ru-RU" sz="2400" dirty="0"/>
              <a:t> прислугою.</a:t>
            </a:r>
            <a:endParaRPr lang="en-GB" sz="2400" dirty="0"/>
          </a:p>
        </p:txBody>
      </p:sp>
    </p:spTree>
    <p:extLst>
      <p:ext uri="{BB962C8B-B14F-4D97-AF65-F5344CB8AC3E}">
        <p14:creationId xmlns:p14="http://schemas.microsoft.com/office/powerpoint/2010/main" val="1771741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Rectangle 2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5140B238-FF58-5871-7892-B8AB61923EBC}"/>
              </a:ext>
            </a:extLst>
          </p:cNvPr>
          <p:cNvSpPr>
            <a:spLocks noGrp="1"/>
          </p:cNvSpPr>
          <p:nvPr>
            <p:ph idx="1"/>
          </p:nvPr>
        </p:nvSpPr>
        <p:spPr>
          <a:xfrm>
            <a:off x="4810259" y="649480"/>
            <a:ext cx="6555347" cy="5546047"/>
          </a:xfrm>
        </p:spPr>
        <p:txBody>
          <a:bodyPr anchor="ctr">
            <a:noAutofit/>
          </a:bodyPr>
          <a:lstStyle/>
          <a:p>
            <a:pPr algn="just"/>
            <a:r>
              <a:rPr lang="uk-UA" dirty="0"/>
              <a:t>2) </a:t>
            </a:r>
            <a:r>
              <a:rPr lang="uk-UA" b="1" i="1" dirty="0"/>
              <a:t>Концепція категорії «Дохід». </a:t>
            </a:r>
            <a:r>
              <a:rPr lang="uk-UA" dirty="0"/>
              <a:t>Відповідно до цієї концепції, дохід являє собою максимальну суму грошей, яку можна витратити на покупку споживчих товарів і послуг, не стаючи при цьому бідніше, тобто не зменшуючи свого накопиченого багатства й не приймаючи на себе ніяких </a:t>
            </a:r>
            <a:r>
              <a:rPr lang="uk-UA" dirty="0" err="1"/>
              <a:t>фінансовихзобов’язань</a:t>
            </a:r>
            <a:r>
              <a:rPr lang="uk-UA" dirty="0"/>
              <a:t>.</a:t>
            </a:r>
          </a:p>
          <a:p>
            <a:pPr algn="just"/>
            <a:r>
              <a:rPr lang="uk-UA" dirty="0"/>
              <a:t>3) </a:t>
            </a:r>
            <a:r>
              <a:rPr lang="uk-UA" b="1" i="1" dirty="0"/>
              <a:t>Концепція ролі різних факторів виробництва в створенні вартості. </a:t>
            </a:r>
            <a:r>
              <a:rPr lang="uk-UA" dirty="0"/>
              <a:t>Відповідно до цієї концепції земля й капітал розглядаються як фактори, що беруть участь у створенні вартості нарівні із працею.</a:t>
            </a:r>
            <a:endParaRPr lang="en-GB" dirty="0"/>
          </a:p>
        </p:txBody>
      </p:sp>
    </p:spTree>
    <p:extLst>
      <p:ext uri="{BB962C8B-B14F-4D97-AF65-F5344CB8AC3E}">
        <p14:creationId xmlns:p14="http://schemas.microsoft.com/office/powerpoint/2010/main" val="733768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F997DDE2-1BE7-92F8-3036-8E05D3498FF3}"/>
              </a:ext>
            </a:extLst>
          </p:cNvPr>
          <p:cNvSpPr>
            <a:spLocks noGrp="1"/>
          </p:cNvSpPr>
          <p:nvPr>
            <p:ph idx="1"/>
          </p:nvPr>
        </p:nvSpPr>
        <p:spPr>
          <a:xfrm>
            <a:off x="530943" y="1848464"/>
            <a:ext cx="10564688" cy="4699819"/>
          </a:xfrm>
        </p:spPr>
        <p:txBody>
          <a:bodyPr anchor="ctr">
            <a:normAutofit/>
          </a:bodyPr>
          <a:lstStyle/>
          <a:p>
            <a:r>
              <a:rPr lang="uk-UA" sz="2000" dirty="0"/>
              <a:t>4) </a:t>
            </a:r>
            <a:r>
              <a:rPr lang="uk-UA" sz="2000" b="1" i="1" dirty="0"/>
              <a:t>Концепція визначення цін. </a:t>
            </a:r>
            <a:r>
              <a:rPr lang="uk-UA" sz="2000" dirty="0"/>
              <a:t>Міжнародний методологічний стандарт СНР-2008 рекомендує використовувати таку систему цін для оцінки результатів економічних операцій:</a:t>
            </a:r>
          </a:p>
          <a:p>
            <a:r>
              <a:rPr lang="uk-UA" sz="2000" dirty="0"/>
              <a:t>- основна ціна;</a:t>
            </a:r>
          </a:p>
          <a:p>
            <a:r>
              <a:rPr lang="uk-UA" sz="2000" dirty="0"/>
              <a:t>- ціна виробника;</a:t>
            </a:r>
          </a:p>
          <a:p>
            <a:r>
              <a:rPr lang="uk-UA" sz="2000" dirty="0"/>
              <a:t>- ціна споживача;</a:t>
            </a:r>
          </a:p>
          <a:p>
            <a:r>
              <a:rPr lang="uk-UA" sz="2000" dirty="0"/>
              <a:t>- ринкова ціна.</a:t>
            </a:r>
          </a:p>
          <a:p>
            <a:pPr marL="0" indent="0">
              <a:buNone/>
            </a:pPr>
            <a:r>
              <a:rPr lang="uk-UA" sz="2000" dirty="0"/>
              <a:t>Рівень зазначених видів цін відрізняються одне від одного залежно від того, як впливають поточні податки й субсидії на результати економічної діяльності, а також на транспортні витрати</a:t>
            </a:r>
            <a:endParaRPr lang="en-GB" sz="2000" dirty="0"/>
          </a:p>
        </p:txBody>
      </p:sp>
    </p:spTree>
    <p:extLst>
      <p:ext uri="{BB962C8B-B14F-4D97-AF65-F5344CB8AC3E}">
        <p14:creationId xmlns:p14="http://schemas.microsoft.com/office/powerpoint/2010/main" val="417478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Заголовок 1">
            <a:extLst>
              <a:ext uri="{FF2B5EF4-FFF2-40B4-BE49-F238E27FC236}">
                <a16:creationId xmlns:a16="http://schemas.microsoft.com/office/drawing/2014/main" id="{C4639BCE-6083-CB7E-8D42-7963B866731E}"/>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700" kern="1200">
                <a:solidFill>
                  <a:srgbClr val="FFFFFF"/>
                </a:solidFill>
                <a:latin typeface="+mj-lt"/>
                <a:ea typeface="+mj-ea"/>
                <a:cs typeface="+mj-cs"/>
              </a:rPr>
              <a:t>Класифікація поточних податків</a:t>
            </a:r>
          </a:p>
        </p:txBody>
      </p:sp>
      <p:pic>
        <p:nvPicPr>
          <p:cNvPr id="5" name="Місце для вмісту 4">
            <a:extLst>
              <a:ext uri="{FF2B5EF4-FFF2-40B4-BE49-F238E27FC236}">
                <a16:creationId xmlns:a16="http://schemas.microsoft.com/office/drawing/2014/main" id="{2D8FB776-C7A9-5D59-48CC-D1495CBE6F0D}"/>
              </a:ext>
            </a:extLst>
          </p:cNvPr>
          <p:cNvPicPr>
            <a:picLocks noGrp="1" noChangeAspect="1"/>
          </p:cNvPicPr>
          <p:nvPr>
            <p:ph idx="1"/>
          </p:nvPr>
        </p:nvPicPr>
        <p:blipFill>
          <a:blip r:embed="rId2"/>
          <a:stretch>
            <a:fillRect/>
          </a:stretch>
        </p:blipFill>
        <p:spPr>
          <a:xfrm>
            <a:off x="4502428" y="1252244"/>
            <a:ext cx="7225748" cy="4353512"/>
          </a:xfrm>
          <a:prstGeom prst="rect">
            <a:avLst/>
          </a:prstGeom>
        </p:spPr>
      </p:pic>
    </p:spTree>
    <p:extLst>
      <p:ext uri="{BB962C8B-B14F-4D97-AF65-F5344CB8AC3E}">
        <p14:creationId xmlns:p14="http://schemas.microsoft.com/office/powerpoint/2010/main" val="3388789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133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7D14AC49-A9E1-8A53-422E-9A97AEB886DD}"/>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200" kern="1200" dirty="0" err="1">
                <a:solidFill>
                  <a:srgbClr val="FFFFFF"/>
                </a:solidFill>
                <a:latin typeface="+mj-lt"/>
                <a:ea typeface="+mj-ea"/>
                <a:cs typeface="+mj-cs"/>
              </a:rPr>
              <a:t>Структура</a:t>
            </a:r>
            <a:r>
              <a:rPr lang="en-US" sz="2200" kern="1200" dirty="0">
                <a:solidFill>
                  <a:srgbClr val="FFFFFF"/>
                </a:solidFill>
                <a:latin typeface="+mj-lt"/>
                <a:ea typeface="+mj-ea"/>
                <a:cs typeface="+mj-cs"/>
              </a:rPr>
              <a:t> </a:t>
            </a:r>
            <a:r>
              <a:rPr lang="en-US" sz="2200" kern="1200" dirty="0" err="1">
                <a:solidFill>
                  <a:srgbClr val="FFFFFF"/>
                </a:solidFill>
                <a:latin typeface="+mj-lt"/>
                <a:ea typeface="+mj-ea"/>
                <a:cs typeface="+mj-cs"/>
              </a:rPr>
              <a:t>системи</a:t>
            </a:r>
            <a:r>
              <a:rPr lang="en-US" sz="2200" kern="1200" dirty="0">
                <a:solidFill>
                  <a:srgbClr val="FFFFFF"/>
                </a:solidFill>
                <a:latin typeface="+mj-lt"/>
                <a:ea typeface="+mj-ea"/>
                <a:cs typeface="+mj-cs"/>
              </a:rPr>
              <a:t> </a:t>
            </a:r>
            <a:r>
              <a:rPr lang="en-US" sz="2200" kern="1200" dirty="0" err="1">
                <a:solidFill>
                  <a:srgbClr val="FFFFFF"/>
                </a:solidFill>
                <a:latin typeface="+mj-lt"/>
                <a:ea typeface="+mj-ea"/>
                <a:cs typeface="+mj-cs"/>
              </a:rPr>
              <a:t>цін</a:t>
            </a:r>
            <a:r>
              <a:rPr lang="en-US" sz="2200" kern="1200" dirty="0">
                <a:solidFill>
                  <a:srgbClr val="FFFFFF"/>
                </a:solidFill>
                <a:latin typeface="+mj-lt"/>
                <a:ea typeface="+mj-ea"/>
                <a:cs typeface="+mj-cs"/>
              </a:rPr>
              <a:t> </a:t>
            </a:r>
            <a:r>
              <a:rPr lang="en-US" sz="2200" kern="1200" dirty="0" err="1">
                <a:solidFill>
                  <a:srgbClr val="FFFFFF"/>
                </a:solidFill>
                <a:latin typeface="+mj-lt"/>
                <a:ea typeface="+mj-ea"/>
                <a:cs typeface="+mj-cs"/>
              </a:rPr>
              <a:t>для</a:t>
            </a:r>
            <a:r>
              <a:rPr lang="en-US" sz="2200" kern="1200" dirty="0">
                <a:solidFill>
                  <a:srgbClr val="FFFFFF"/>
                </a:solidFill>
                <a:latin typeface="+mj-lt"/>
                <a:ea typeface="+mj-ea"/>
                <a:cs typeface="+mj-cs"/>
              </a:rPr>
              <a:t> </a:t>
            </a:r>
            <a:r>
              <a:rPr lang="en-US" sz="2200" kern="1200" dirty="0" err="1">
                <a:solidFill>
                  <a:srgbClr val="FFFFFF"/>
                </a:solidFill>
                <a:latin typeface="+mj-lt"/>
                <a:ea typeface="+mj-ea"/>
                <a:cs typeface="+mj-cs"/>
              </a:rPr>
              <a:t>оцінки</a:t>
            </a:r>
            <a:r>
              <a:rPr lang="en-US" sz="2200" kern="1200" dirty="0">
                <a:solidFill>
                  <a:srgbClr val="FFFFFF"/>
                </a:solidFill>
                <a:latin typeface="+mj-lt"/>
                <a:ea typeface="+mj-ea"/>
                <a:cs typeface="+mj-cs"/>
              </a:rPr>
              <a:t> </a:t>
            </a:r>
            <a:r>
              <a:rPr lang="en-US" sz="2200" kern="1200" dirty="0" err="1">
                <a:solidFill>
                  <a:srgbClr val="FFFFFF"/>
                </a:solidFill>
                <a:latin typeface="+mj-lt"/>
                <a:ea typeface="+mj-ea"/>
                <a:cs typeface="+mj-cs"/>
              </a:rPr>
              <a:t>результатів</a:t>
            </a:r>
            <a:r>
              <a:rPr lang="en-US" sz="2200" kern="1200" dirty="0">
                <a:solidFill>
                  <a:srgbClr val="FFFFFF"/>
                </a:solidFill>
                <a:latin typeface="+mj-lt"/>
                <a:ea typeface="+mj-ea"/>
                <a:cs typeface="+mj-cs"/>
              </a:rPr>
              <a:t> </a:t>
            </a:r>
            <a:r>
              <a:rPr lang="en-US" sz="2200" kern="1200" dirty="0" err="1">
                <a:solidFill>
                  <a:srgbClr val="FFFFFF"/>
                </a:solidFill>
                <a:latin typeface="+mj-lt"/>
                <a:ea typeface="+mj-ea"/>
                <a:cs typeface="+mj-cs"/>
              </a:rPr>
              <a:t>економічних</a:t>
            </a:r>
            <a:r>
              <a:rPr lang="en-US" sz="2200" kern="1200" dirty="0">
                <a:solidFill>
                  <a:srgbClr val="FFFFFF"/>
                </a:solidFill>
                <a:latin typeface="+mj-lt"/>
                <a:ea typeface="+mj-ea"/>
                <a:cs typeface="+mj-cs"/>
              </a:rPr>
              <a:t> </a:t>
            </a:r>
            <a:r>
              <a:rPr lang="en-US" sz="2200" kern="1200" dirty="0" err="1">
                <a:solidFill>
                  <a:srgbClr val="FFFFFF"/>
                </a:solidFill>
                <a:latin typeface="+mj-lt"/>
                <a:ea typeface="+mj-ea"/>
                <a:cs typeface="+mj-cs"/>
              </a:rPr>
              <a:t>операцій</a:t>
            </a:r>
            <a:endParaRPr lang="en-US" sz="2200" kern="1200" dirty="0">
              <a:solidFill>
                <a:srgbClr val="FFFFFF"/>
              </a:solidFill>
              <a:latin typeface="+mj-lt"/>
              <a:ea typeface="+mj-ea"/>
              <a:cs typeface="+mj-cs"/>
            </a:endParaRPr>
          </a:p>
        </p:txBody>
      </p:sp>
      <p:pic>
        <p:nvPicPr>
          <p:cNvPr id="5" name="Місце для вмісту 4">
            <a:extLst>
              <a:ext uri="{FF2B5EF4-FFF2-40B4-BE49-F238E27FC236}">
                <a16:creationId xmlns:a16="http://schemas.microsoft.com/office/drawing/2014/main" id="{F493E02E-D1D0-B0DF-BC8B-58059A766A47}"/>
              </a:ext>
            </a:extLst>
          </p:cNvPr>
          <p:cNvPicPr>
            <a:picLocks noGrp="1" noChangeAspect="1"/>
          </p:cNvPicPr>
          <p:nvPr>
            <p:ph idx="1"/>
          </p:nvPr>
        </p:nvPicPr>
        <p:blipFill>
          <a:blip r:embed="rId2"/>
          <a:stretch>
            <a:fillRect/>
          </a:stretch>
        </p:blipFill>
        <p:spPr>
          <a:xfrm>
            <a:off x="4038600" y="992303"/>
            <a:ext cx="7188199" cy="4870004"/>
          </a:xfrm>
          <a:prstGeom prst="rect">
            <a:avLst/>
          </a:prstGeom>
        </p:spPr>
      </p:pic>
    </p:spTree>
    <p:extLst>
      <p:ext uri="{BB962C8B-B14F-4D97-AF65-F5344CB8AC3E}">
        <p14:creationId xmlns:p14="http://schemas.microsoft.com/office/powerpoint/2010/main" val="15533147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1E5A9A7-95C6-4F4F-B00E-C82E07FE62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7539" y="1417538"/>
            <a:ext cx="6875818" cy="4040744"/>
          </a:xfrm>
          <a:prstGeom prst="rect">
            <a:avLst/>
          </a:prstGeom>
          <a:gradFill>
            <a:gsLst>
              <a:gs pos="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07DD2DE-F619-49DD-B5E7-03A290FF4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58495" y="2660473"/>
            <a:ext cx="4355594" cy="4038603"/>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5149191-5F60-4A28-AAFF-039F96B0F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80882" y="1638085"/>
            <a:ext cx="6857572" cy="3581401"/>
          </a:xfrm>
          <a:prstGeom prst="rect">
            <a:avLst/>
          </a:prstGeom>
          <a:gradFill>
            <a:gsLst>
              <a:gs pos="0">
                <a:srgbClr val="000000">
                  <a:alpha val="59000"/>
                </a:srgbClr>
              </a:gs>
              <a:gs pos="69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F8260ED5-17F7-4158-B241-D51DD4CF1B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7355" y="1201312"/>
            <a:ext cx="4808302" cy="4088666"/>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Заголовок 1">
            <a:extLst>
              <a:ext uri="{FF2B5EF4-FFF2-40B4-BE49-F238E27FC236}">
                <a16:creationId xmlns:a16="http://schemas.microsoft.com/office/drawing/2014/main" id="{BF40E25D-6D0D-3533-EBFE-8217EFE4E31D}"/>
              </a:ext>
            </a:extLst>
          </p:cNvPr>
          <p:cNvSpPr>
            <a:spLocks noGrp="1"/>
          </p:cNvSpPr>
          <p:nvPr>
            <p:ph type="title"/>
          </p:nvPr>
        </p:nvSpPr>
        <p:spPr>
          <a:xfrm>
            <a:off x="660041" y="2767106"/>
            <a:ext cx="2880828" cy="3071906"/>
          </a:xfrm>
        </p:spPr>
        <p:txBody>
          <a:bodyPr vert="horz" lIns="91440" tIns="45720" rIns="91440" bIns="45720" rtlCol="0" anchor="t">
            <a:normAutofit/>
          </a:bodyPr>
          <a:lstStyle/>
          <a:p>
            <a:r>
              <a:rPr lang="en-US" sz="3700" kern="1200">
                <a:solidFill>
                  <a:srgbClr val="FFFFFF"/>
                </a:solidFill>
                <a:latin typeface="+mj-lt"/>
                <a:ea typeface="+mj-ea"/>
                <a:cs typeface="+mj-cs"/>
              </a:rPr>
              <a:t> Схема національних рахунків</a:t>
            </a:r>
          </a:p>
        </p:txBody>
      </p:sp>
      <p:pic>
        <p:nvPicPr>
          <p:cNvPr id="5" name="Місце для вмісту 4">
            <a:extLst>
              <a:ext uri="{FF2B5EF4-FFF2-40B4-BE49-F238E27FC236}">
                <a16:creationId xmlns:a16="http://schemas.microsoft.com/office/drawing/2014/main" id="{8570DC22-16B1-45B5-AF2B-DD55CBDEC0FE}"/>
              </a:ext>
            </a:extLst>
          </p:cNvPr>
          <p:cNvPicPr>
            <a:picLocks noGrp="1" noChangeAspect="1"/>
          </p:cNvPicPr>
          <p:nvPr>
            <p:ph idx="1"/>
          </p:nvPr>
        </p:nvPicPr>
        <p:blipFill>
          <a:blip r:embed="rId2"/>
          <a:stretch>
            <a:fillRect/>
          </a:stretch>
        </p:blipFill>
        <p:spPr>
          <a:xfrm>
            <a:off x="4502428" y="556765"/>
            <a:ext cx="7225748" cy="5744469"/>
          </a:xfrm>
          <a:prstGeom prst="rect">
            <a:avLst/>
          </a:prstGeom>
        </p:spPr>
      </p:pic>
    </p:spTree>
    <p:extLst>
      <p:ext uri="{BB962C8B-B14F-4D97-AF65-F5344CB8AC3E}">
        <p14:creationId xmlns:p14="http://schemas.microsoft.com/office/powerpoint/2010/main" val="2499796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506A8E3D-2792-25C3-7B22-0ACBC95A502C}"/>
              </a:ext>
            </a:extLst>
          </p:cNvPr>
          <p:cNvSpPr>
            <a:spLocks noGrp="1"/>
          </p:cNvSpPr>
          <p:nvPr>
            <p:ph type="title"/>
          </p:nvPr>
        </p:nvSpPr>
        <p:spPr>
          <a:xfrm>
            <a:off x="586478" y="1683756"/>
            <a:ext cx="3115265" cy="2396359"/>
          </a:xfrm>
        </p:spPr>
        <p:txBody>
          <a:bodyPr anchor="b">
            <a:normAutofit/>
          </a:bodyPr>
          <a:lstStyle/>
          <a:p>
            <a:pPr algn="r"/>
            <a:r>
              <a:rPr lang="ru-RU" sz="4000">
                <a:solidFill>
                  <a:srgbClr val="FFFFFF"/>
                </a:solidFill>
              </a:rPr>
              <a:t>3.3.	Рахунок товарів і послуг</a:t>
            </a:r>
            <a:endParaRPr lang="en-GB" sz="4000">
              <a:solidFill>
                <a:srgbClr val="FFFFFF"/>
              </a:solidFill>
            </a:endParaRPr>
          </a:p>
        </p:txBody>
      </p:sp>
      <p:graphicFrame>
        <p:nvGraphicFramePr>
          <p:cNvPr id="5" name="Місце для вмісту 2">
            <a:extLst>
              <a:ext uri="{FF2B5EF4-FFF2-40B4-BE49-F238E27FC236}">
                <a16:creationId xmlns:a16="http://schemas.microsoft.com/office/drawing/2014/main" id="{202909B3-055A-8909-4CBF-37DE686D5CD3}"/>
              </a:ext>
            </a:extLst>
          </p:cNvPr>
          <p:cNvGraphicFramePr>
            <a:graphicFrameLocks noGrp="1"/>
          </p:cNvGraphicFramePr>
          <p:nvPr>
            <p:ph idx="1"/>
            <p:extLst>
              <p:ext uri="{D42A27DB-BD31-4B8C-83A1-F6EECF244321}">
                <p14:modId xmlns:p14="http://schemas.microsoft.com/office/powerpoint/2010/main" val="1568240350"/>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852524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D1A2CED-DA9B-4CCF-8215-CFC65FE716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562DFC44-A40C-4573-9230-B3EDB3EC8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260019"/>
            <a:ext cx="11167447" cy="5933012"/>
          </a:xfrm>
          <a:prstGeom prst="rect">
            <a:avLst/>
          </a:prstGeom>
          <a:ln w="12700">
            <a:solidFill>
              <a:srgbClr val="DEDEDE"/>
            </a:solidFill>
          </a:ln>
          <a:effectLst>
            <a:outerShdw blurRad="50800" dist="38100" dir="2700000" algn="tl" rotWithShape="0">
              <a:schemeClr val="bg2">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454D1C83-9B02-B217-5D8D-9677127769E2}"/>
              </a:ext>
            </a:extLst>
          </p:cNvPr>
          <p:cNvSpPr>
            <a:spLocks noGrp="1"/>
          </p:cNvSpPr>
          <p:nvPr>
            <p:ph type="title"/>
          </p:nvPr>
        </p:nvSpPr>
        <p:spPr>
          <a:xfrm>
            <a:off x="1115568" y="509521"/>
            <a:ext cx="10232136" cy="1014984"/>
          </a:xfrm>
        </p:spPr>
        <p:txBody>
          <a:bodyPr>
            <a:normAutofit/>
          </a:bodyPr>
          <a:lstStyle/>
          <a:p>
            <a:r>
              <a:rPr lang="uk-UA" sz="4000"/>
              <a:t>Рахунок товарів і послуг</a:t>
            </a:r>
            <a:endParaRPr lang="en-GB" sz="4000"/>
          </a:p>
        </p:txBody>
      </p:sp>
      <p:sp>
        <p:nvSpPr>
          <p:cNvPr id="13" name="Rectangle 12">
            <a:extLst>
              <a:ext uri="{FF2B5EF4-FFF2-40B4-BE49-F238E27FC236}">
                <a16:creationId xmlns:a16="http://schemas.microsoft.com/office/drawing/2014/main" id="{15589D35-CF9F-4DE9-A792-8571A09E9B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658327"/>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Місце для вмісту 3">
            <a:extLst>
              <a:ext uri="{FF2B5EF4-FFF2-40B4-BE49-F238E27FC236}">
                <a16:creationId xmlns:a16="http://schemas.microsoft.com/office/drawing/2014/main" id="{5AF6204C-242C-5402-BA22-23FA9D95BE2F}"/>
              </a:ext>
            </a:extLst>
          </p:cNvPr>
          <p:cNvGraphicFramePr>
            <a:graphicFrameLocks noGrp="1"/>
          </p:cNvGraphicFramePr>
          <p:nvPr>
            <p:ph idx="1"/>
            <p:extLst>
              <p:ext uri="{D42A27DB-BD31-4B8C-83A1-F6EECF244321}">
                <p14:modId xmlns:p14="http://schemas.microsoft.com/office/powerpoint/2010/main" val="954067882"/>
              </p:ext>
            </p:extLst>
          </p:nvPr>
        </p:nvGraphicFramePr>
        <p:xfrm>
          <a:off x="1417403" y="1673352"/>
          <a:ext cx="9628467" cy="4334258"/>
        </p:xfrm>
        <a:graphic>
          <a:graphicData uri="http://schemas.openxmlformats.org/drawingml/2006/table">
            <a:tbl>
              <a:tblPr firstRow="1" firstCol="1" lastRow="1" lastCol="1" bandRow="1" bandCol="1">
                <a:tableStyleId>{5C22544A-7EE6-4342-B048-85BDC9FD1C3A}</a:tableStyleId>
              </a:tblPr>
              <a:tblGrid>
                <a:gridCol w="4804151">
                  <a:extLst>
                    <a:ext uri="{9D8B030D-6E8A-4147-A177-3AD203B41FA5}">
                      <a16:colId xmlns:a16="http://schemas.microsoft.com/office/drawing/2014/main" val="873311397"/>
                    </a:ext>
                  </a:extLst>
                </a:gridCol>
                <a:gridCol w="4824316">
                  <a:extLst>
                    <a:ext uri="{9D8B030D-6E8A-4147-A177-3AD203B41FA5}">
                      <a16:colId xmlns:a16="http://schemas.microsoft.com/office/drawing/2014/main" val="2112718070"/>
                    </a:ext>
                  </a:extLst>
                </a:gridCol>
              </a:tblGrid>
              <a:tr h="406775">
                <a:tc>
                  <a:txBody>
                    <a:bodyPr/>
                    <a:lstStyle/>
                    <a:p>
                      <a:pPr marL="925830">
                        <a:lnSpc>
                          <a:spcPts val="1830"/>
                        </a:lnSpc>
                      </a:pPr>
                      <a:r>
                        <a:rPr lang="en-US" sz="2500" spc="-10">
                          <a:effectLst/>
                        </a:rPr>
                        <a:t>Використання</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7945" algn="ctr">
                        <a:lnSpc>
                          <a:spcPts val="1830"/>
                        </a:lnSpc>
                      </a:pPr>
                      <a:r>
                        <a:rPr lang="en-US" sz="2500" spc="-10">
                          <a:effectLst/>
                        </a:rPr>
                        <a:t>Ресурси</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99532546"/>
                  </a:ext>
                </a:extLst>
              </a:tr>
              <a:tr h="406775">
                <a:tc>
                  <a:txBody>
                    <a:bodyPr/>
                    <a:lstStyle/>
                    <a:p>
                      <a:pPr marL="66040">
                        <a:lnSpc>
                          <a:spcPts val="1780"/>
                        </a:lnSpc>
                      </a:pPr>
                      <a:r>
                        <a:rPr lang="en-US" sz="2500" spc="-5" dirty="0" err="1">
                          <a:effectLst/>
                        </a:rPr>
                        <a:t>Проміжне</a:t>
                      </a:r>
                      <a:r>
                        <a:rPr lang="en-US" sz="2500" spc="-10" dirty="0">
                          <a:effectLst/>
                        </a:rPr>
                        <a:t> </a:t>
                      </a:r>
                      <a:r>
                        <a:rPr lang="en-US" sz="2500" spc="-10" dirty="0" err="1">
                          <a:effectLst/>
                        </a:rPr>
                        <a:t>споживання</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6040">
                        <a:lnSpc>
                          <a:spcPts val="1780"/>
                        </a:lnSpc>
                      </a:pPr>
                      <a:r>
                        <a:rPr lang="en-US" sz="2500" spc="-10">
                          <a:effectLst/>
                        </a:rPr>
                        <a:t>Валовий</a:t>
                      </a:r>
                      <a:r>
                        <a:rPr lang="en-US" sz="2500" spc="10">
                          <a:effectLst/>
                        </a:rPr>
                        <a:t> </a:t>
                      </a:r>
                      <a:r>
                        <a:rPr lang="en-US" sz="2500" spc="-10">
                          <a:effectLst/>
                        </a:rPr>
                        <a:t>випуск</a:t>
                      </a:r>
                      <a:r>
                        <a:rPr lang="en-US" sz="2500" spc="25">
                          <a:effectLst/>
                        </a:rPr>
                        <a:t> </a:t>
                      </a:r>
                      <a:r>
                        <a:rPr lang="en-US" sz="2500" spc="-10">
                          <a:effectLst/>
                        </a:rPr>
                        <a:t>товарів </a:t>
                      </a:r>
                      <a:r>
                        <a:rPr lang="en-US" sz="2500">
                          <a:effectLst/>
                        </a:rPr>
                        <a:t>і</a:t>
                      </a:r>
                      <a:r>
                        <a:rPr lang="en-US" sz="2500" spc="-10">
                          <a:effectLst/>
                        </a:rPr>
                        <a:t> послуг</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858827386"/>
                  </a:ext>
                </a:extLst>
              </a:tr>
              <a:tr h="1178245">
                <a:tc>
                  <a:txBody>
                    <a:bodyPr/>
                    <a:lstStyle/>
                    <a:p>
                      <a:pPr marL="66040" marR="1022350">
                        <a:spcAft>
                          <a:spcPts val="0"/>
                        </a:spcAft>
                      </a:pPr>
                      <a:r>
                        <a:rPr lang="en-US" sz="2500" spc="-5" dirty="0" err="1">
                          <a:effectLst/>
                        </a:rPr>
                        <a:t>Кінцеве</a:t>
                      </a:r>
                      <a:r>
                        <a:rPr lang="en-US" sz="2500" spc="-15" dirty="0">
                          <a:effectLst/>
                        </a:rPr>
                        <a:t> </a:t>
                      </a:r>
                      <a:r>
                        <a:rPr lang="en-US" sz="2500" spc="-10" dirty="0" err="1">
                          <a:effectLst/>
                        </a:rPr>
                        <a:t>споживання</a:t>
                      </a:r>
                      <a:r>
                        <a:rPr lang="en-US" sz="2500" spc="-10" dirty="0">
                          <a:effectLst/>
                        </a:rPr>
                        <a:t> </a:t>
                      </a:r>
                      <a:r>
                        <a:rPr lang="en-US" sz="2500" dirty="0" err="1">
                          <a:effectLst/>
                        </a:rPr>
                        <a:t>на</a:t>
                      </a:r>
                      <a:r>
                        <a:rPr lang="en-US" sz="2500" spc="145" dirty="0">
                          <a:effectLst/>
                        </a:rPr>
                        <a:t> </a:t>
                      </a:r>
                      <a:r>
                        <a:rPr lang="en-US" sz="2500" spc="-5" dirty="0" err="1">
                          <a:effectLst/>
                        </a:rPr>
                        <a:t>економічній</a:t>
                      </a:r>
                      <a:r>
                        <a:rPr lang="en-US" sz="2500" spc="10" dirty="0">
                          <a:effectLst/>
                        </a:rPr>
                        <a:t> </a:t>
                      </a:r>
                      <a:r>
                        <a:rPr lang="en-US" sz="2500" spc="-10" dirty="0" err="1">
                          <a:effectLst/>
                        </a:rPr>
                        <a:t>території</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6040">
                        <a:lnSpc>
                          <a:spcPts val="1805"/>
                        </a:lnSpc>
                      </a:pPr>
                      <a:r>
                        <a:rPr lang="en-US" sz="2500" spc="-10" dirty="0" err="1">
                          <a:effectLst/>
                        </a:rPr>
                        <a:t>Імпорт</a:t>
                      </a:r>
                      <a:r>
                        <a:rPr lang="en-US" sz="2500" dirty="0">
                          <a:effectLst/>
                        </a:rPr>
                        <a:t> </a:t>
                      </a:r>
                      <a:r>
                        <a:rPr lang="en-US" sz="2500" spc="-5" dirty="0" err="1">
                          <a:effectLst/>
                        </a:rPr>
                        <a:t>товарів</a:t>
                      </a:r>
                      <a:r>
                        <a:rPr lang="en-US" sz="2500" spc="10" dirty="0">
                          <a:effectLst/>
                        </a:rPr>
                        <a:t> </a:t>
                      </a:r>
                      <a:r>
                        <a:rPr lang="en-US" sz="2500" dirty="0">
                          <a:effectLst/>
                        </a:rPr>
                        <a:t>і</a:t>
                      </a:r>
                      <a:r>
                        <a:rPr lang="en-US" sz="2500" spc="-10" dirty="0">
                          <a:effectLst/>
                        </a:rPr>
                        <a:t> </a:t>
                      </a:r>
                      <a:r>
                        <a:rPr lang="en-US" sz="2500" spc="-10" dirty="0" err="1">
                          <a:effectLst/>
                        </a:rPr>
                        <a:t>послуг</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962231807"/>
                  </a:ext>
                </a:extLst>
              </a:tr>
              <a:tr h="757443">
                <a:tc>
                  <a:txBody>
                    <a:bodyPr/>
                    <a:lstStyle/>
                    <a:p>
                      <a:pPr marL="66040" marR="172720">
                        <a:lnSpc>
                          <a:spcPts val="1820"/>
                        </a:lnSpc>
                        <a:spcAft>
                          <a:spcPts val="0"/>
                        </a:spcAft>
                      </a:pPr>
                      <a:r>
                        <a:rPr lang="en-US" sz="2500" spc="-5">
                          <a:effectLst/>
                        </a:rPr>
                        <a:t>Валове</a:t>
                      </a:r>
                      <a:r>
                        <a:rPr lang="en-US" sz="2500" spc="-15">
                          <a:effectLst/>
                        </a:rPr>
                        <a:t> </a:t>
                      </a:r>
                      <a:r>
                        <a:rPr lang="en-US" sz="2500" spc="-10">
                          <a:effectLst/>
                        </a:rPr>
                        <a:t>нагромадження</a:t>
                      </a:r>
                      <a:r>
                        <a:rPr lang="en-US" sz="2500" spc="10">
                          <a:effectLst/>
                        </a:rPr>
                        <a:t> </a:t>
                      </a:r>
                      <a:r>
                        <a:rPr lang="en-US" sz="2500" spc="-10">
                          <a:effectLst/>
                        </a:rPr>
                        <a:t>основних</a:t>
                      </a:r>
                      <a:r>
                        <a:rPr lang="en-US" sz="2500" spc="165">
                          <a:effectLst/>
                        </a:rPr>
                        <a:t> </a:t>
                      </a:r>
                      <a:r>
                        <a:rPr lang="en-US" sz="2500" spc="-5">
                          <a:effectLst/>
                        </a:rPr>
                        <a:t>засобів</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6040">
                        <a:lnSpc>
                          <a:spcPts val="1805"/>
                        </a:lnSpc>
                      </a:pPr>
                      <a:r>
                        <a:rPr lang="en-US" sz="2500" spc="-5" dirty="0" err="1">
                          <a:effectLst/>
                        </a:rPr>
                        <a:t>Чисті</a:t>
                      </a:r>
                      <a:r>
                        <a:rPr lang="en-US" sz="2500" spc="10" dirty="0">
                          <a:effectLst/>
                        </a:rPr>
                        <a:t> </a:t>
                      </a:r>
                      <a:r>
                        <a:rPr lang="en-US" sz="2500" spc="-10" dirty="0" err="1">
                          <a:effectLst/>
                        </a:rPr>
                        <a:t>податки</a:t>
                      </a:r>
                      <a:r>
                        <a:rPr lang="en-US" sz="2500" spc="-15" dirty="0">
                          <a:effectLst/>
                        </a:rPr>
                        <a:t> </a:t>
                      </a:r>
                      <a:r>
                        <a:rPr lang="en-US" sz="2500" spc="-15" dirty="0" err="1">
                          <a:effectLst/>
                        </a:rPr>
                        <a:t>на</a:t>
                      </a:r>
                      <a:r>
                        <a:rPr lang="en-US" sz="2500" spc="10" dirty="0">
                          <a:effectLst/>
                        </a:rPr>
                        <a:t> </a:t>
                      </a:r>
                      <a:r>
                        <a:rPr lang="en-US" sz="2500" spc="-10" dirty="0" err="1">
                          <a:effectLst/>
                        </a:rPr>
                        <a:t>товари</a:t>
                      </a:r>
                      <a:r>
                        <a:rPr lang="en-US" sz="2500" spc="-15" dirty="0">
                          <a:effectLst/>
                        </a:rPr>
                        <a:t> </a:t>
                      </a:r>
                      <a:r>
                        <a:rPr lang="en-US" sz="2500" spc="-5" dirty="0" err="1">
                          <a:effectLst/>
                        </a:rPr>
                        <a:t>та</a:t>
                      </a:r>
                      <a:r>
                        <a:rPr lang="en-US" sz="2500" spc="-15" dirty="0">
                          <a:effectLst/>
                        </a:rPr>
                        <a:t> </a:t>
                      </a:r>
                      <a:r>
                        <a:rPr lang="en-US" sz="2500" spc="-5" dirty="0" err="1">
                          <a:effectLst/>
                        </a:rPr>
                        <a:t>імпорт</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4062960899"/>
                  </a:ext>
                </a:extLst>
              </a:tr>
              <a:tr h="1178245">
                <a:tc>
                  <a:txBody>
                    <a:bodyPr/>
                    <a:lstStyle/>
                    <a:p>
                      <a:pPr marL="66040" marR="697865">
                        <a:spcAft>
                          <a:spcPts val="0"/>
                        </a:spcAft>
                      </a:pPr>
                      <a:r>
                        <a:rPr lang="en-US" sz="2500" spc="-5" dirty="0" err="1">
                          <a:effectLst/>
                        </a:rPr>
                        <a:t>Зміна</a:t>
                      </a:r>
                      <a:r>
                        <a:rPr lang="en-US" sz="2500" spc="10" dirty="0">
                          <a:effectLst/>
                        </a:rPr>
                        <a:t> </a:t>
                      </a:r>
                      <a:r>
                        <a:rPr lang="en-US" sz="2500" spc="-10" dirty="0" err="1">
                          <a:effectLst/>
                        </a:rPr>
                        <a:t>запасів</a:t>
                      </a:r>
                      <a:r>
                        <a:rPr lang="en-US" sz="2500" spc="-10" dirty="0">
                          <a:effectLst/>
                        </a:rPr>
                        <a:t> </a:t>
                      </a:r>
                      <a:r>
                        <a:rPr lang="en-US" sz="2500" spc="-10" dirty="0" err="1">
                          <a:effectLst/>
                        </a:rPr>
                        <a:t>матеріальних</a:t>
                      </a:r>
                      <a:r>
                        <a:rPr lang="en-US" sz="2500" spc="115" dirty="0">
                          <a:effectLst/>
                        </a:rPr>
                        <a:t> </a:t>
                      </a:r>
                      <a:r>
                        <a:rPr lang="en-US" sz="2500" spc="-10" dirty="0" err="1">
                          <a:effectLst/>
                        </a:rPr>
                        <a:t>оборотних</a:t>
                      </a:r>
                      <a:r>
                        <a:rPr lang="en-US" sz="2500" spc="-5" dirty="0">
                          <a:effectLst/>
                        </a:rPr>
                        <a:t> </a:t>
                      </a:r>
                      <a:r>
                        <a:rPr lang="en-US" sz="2500" spc="-10" dirty="0" err="1">
                          <a:effectLst/>
                        </a:rPr>
                        <a:t>засобів</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934085" algn="ctr">
                        <a:lnSpc>
                          <a:spcPts val="1830"/>
                        </a:lnSpc>
                      </a:pPr>
                      <a:r>
                        <a:rPr lang="en-US" sz="2500" dirty="0">
                          <a:effectLst/>
                        </a:rPr>
                        <a:t>-</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20940493"/>
                  </a:ext>
                </a:extLst>
              </a:tr>
              <a:tr h="406775">
                <a:tc>
                  <a:txBody>
                    <a:bodyPr/>
                    <a:lstStyle/>
                    <a:p>
                      <a:pPr marL="66040">
                        <a:lnSpc>
                          <a:spcPts val="1780"/>
                        </a:lnSpc>
                      </a:pPr>
                      <a:r>
                        <a:rPr lang="en-US" sz="2500" spc="-5">
                          <a:effectLst/>
                        </a:rPr>
                        <a:t>Експорт</a:t>
                      </a:r>
                      <a:r>
                        <a:rPr lang="en-US" sz="2500">
                          <a:effectLst/>
                        </a:rPr>
                        <a:t> </a:t>
                      </a:r>
                      <a:r>
                        <a:rPr lang="en-US" sz="2500" spc="-10">
                          <a:effectLst/>
                        </a:rPr>
                        <a:t>товарів </a:t>
                      </a:r>
                      <a:r>
                        <a:rPr lang="en-US" sz="2500">
                          <a:effectLst/>
                        </a:rPr>
                        <a:t>і </a:t>
                      </a:r>
                      <a:r>
                        <a:rPr lang="en-US" sz="2500" spc="-10">
                          <a:effectLst/>
                        </a:rPr>
                        <a:t>послуг</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2045335">
                        <a:lnSpc>
                          <a:spcPts val="1805"/>
                        </a:lnSpc>
                      </a:pPr>
                      <a:r>
                        <a:rPr lang="en-US" sz="2500" dirty="0">
                          <a:effectLst/>
                        </a:rPr>
                        <a:t>-</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221058815"/>
                  </a:ext>
                </a:extLst>
              </a:tr>
            </a:tbl>
          </a:graphicData>
        </a:graphic>
      </p:graphicFrame>
    </p:spTree>
    <p:extLst>
      <p:ext uri="{BB962C8B-B14F-4D97-AF65-F5344CB8AC3E}">
        <p14:creationId xmlns:p14="http://schemas.microsoft.com/office/powerpoint/2010/main" val="42118031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CFBE01B-44FE-6AA8-D980-22B9FE5EF829}"/>
              </a:ext>
            </a:extLst>
          </p:cNvPr>
          <p:cNvSpPr>
            <a:spLocks noGrp="1"/>
          </p:cNvSpPr>
          <p:nvPr>
            <p:ph type="title"/>
          </p:nvPr>
        </p:nvSpPr>
        <p:spPr>
          <a:xfrm>
            <a:off x="586478" y="1683756"/>
            <a:ext cx="3115265" cy="2396359"/>
          </a:xfrm>
        </p:spPr>
        <p:txBody>
          <a:bodyPr anchor="b">
            <a:normAutofit/>
          </a:bodyPr>
          <a:lstStyle/>
          <a:p>
            <a:pPr algn="r"/>
            <a:r>
              <a:rPr lang="uk-UA" sz="4000">
                <a:solidFill>
                  <a:srgbClr val="FFFFFF"/>
                </a:solidFill>
              </a:rPr>
              <a:t>Зміст теми</a:t>
            </a:r>
            <a:endParaRPr lang="en-GB" sz="4000">
              <a:solidFill>
                <a:srgbClr val="FFFFFF"/>
              </a:solidFill>
            </a:endParaRPr>
          </a:p>
        </p:txBody>
      </p:sp>
      <p:graphicFrame>
        <p:nvGraphicFramePr>
          <p:cNvPr id="5" name="Місце для вмісту 2">
            <a:extLst>
              <a:ext uri="{FF2B5EF4-FFF2-40B4-BE49-F238E27FC236}">
                <a16:creationId xmlns:a16="http://schemas.microsoft.com/office/drawing/2014/main" id="{4665852D-771B-BD37-D6F2-AC50C849176F}"/>
              </a:ext>
            </a:extLst>
          </p:cNvPr>
          <p:cNvGraphicFramePr>
            <a:graphicFrameLocks noGrp="1"/>
          </p:cNvGraphicFramePr>
          <p:nvPr>
            <p:ph idx="1"/>
            <p:extLst>
              <p:ext uri="{D42A27DB-BD31-4B8C-83A1-F6EECF244321}">
                <p14:modId xmlns:p14="http://schemas.microsoft.com/office/powerpoint/2010/main" val="471962501"/>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6407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DC6481-7BC8-5483-7F8E-BC624A198703}"/>
              </a:ext>
            </a:extLst>
          </p:cNvPr>
          <p:cNvSpPr>
            <a:spLocks noGrp="1"/>
          </p:cNvSpPr>
          <p:nvPr>
            <p:ph type="title"/>
          </p:nvPr>
        </p:nvSpPr>
        <p:spPr/>
        <p:txBody>
          <a:bodyPr/>
          <a:lstStyle/>
          <a:p>
            <a:r>
              <a:rPr lang="uk-UA" dirty="0"/>
              <a:t>3.4.	Рахунок виробництва</a:t>
            </a:r>
            <a:endParaRPr lang="en-GB" dirty="0"/>
          </a:p>
        </p:txBody>
      </p:sp>
      <p:graphicFrame>
        <p:nvGraphicFramePr>
          <p:cNvPr id="5" name="Місце для вмісту 2">
            <a:extLst>
              <a:ext uri="{FF2B5EF4-FFF2-40B4-BE49-F238E27FC236}">
                <a16:creationId xmlns:a16="http://schemas.microsoft.com/office/drawing/2014/main" id="{1316BA2F-0FE6-EF89-5264-B50C1BA87BC8}"/>
              </a:ext>
            </a:extLst>
          </p:cNvPr>
          <p:cNvGraphicFramePr>
            <a:graphicFrameLocks noGrp="1"/>
          </p:cNvGraphicFramePr>
          <p:nvPr>
            <p:ph idx="1"/>
            <p:extLst>
              <p:ext uri="{D42A27DB-BD31-4B8C-83A1-F6EECF244321}">
                <p14:modId xmlns:p14="http://schemas.microsoft.com/office/powerpoint/2010/main" val="2973370886"/>
              </p:ext>
            </p:extLst>
          </p:nvPr>
        </p:nvGraphicFramePr>
        <p:xfrm>
          <a:off x="838199" y="1825624"/>
          <a:ext cx="10724535"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689410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199E1B1-A8C0-4FE8-A5A8-1CB41D69F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12191998" cy="1575955"/>
          </a:xfrm>
          <a:prstGeom prst="rect">
            <a:avLst/>
          </a:prstGeom>
          <a:gradFill>
            <a:gsLst>
              <a:gs pos="0">
                <a:srgbClr val="000000">
                  <a:alpha val="96000"/>
                </a:srgbClr>
              </a:gs>
              <a:gs pos="100000">
                <a:schemeClr val="accent1">
                  <a:lumMod val="7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4A8DE83-DE75-4B41-9DB4-A7EC0B0DEC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128856" cy="1575461"/>
          </a:xfrm>
          <a:prstGeom prst="rect">
            <a:avLst/>
          </a:prstGeom>
          <a:gradFill>
            <a:gsLst>
              <a:gs pos="0">
                <a:schemeClr val="accent1">
                  <a:alpha val="41000"/>
                </a:schemeClr>
              </a:gs>
              <a:gs pos="74000">
                <a:schemeClr val="accent1">
                  <a:lumMod val="60000"/>
                  <a:lumOff val="40000"/>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009A0A-BEF5-4EAC-AF15-E4F9F002E2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 y="-1"/>
            <a:ext cx="12192002" cy="1574311"/>
          </a:xfrm>
          <a:prstGeom prst="rect">
            <a:avLst/>
          </a:prstGeom>
          <a:gradFill>
            <a:gsLst>
              <a:gs pos="0">
                <a:srgbClr val="000000">
                  <a:alpha val="63000"/>
                </a:srgbClr>
              </a:gs>
              <a:gs pos="78000">
                <a:schemeClr val="accent1">
                  <a:alpha val="1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2AA5DE8-E4F2-3D86-897B-4DE6AC02F08B}"/>
              </a:ext>
            </a:extLst>
          </p:cNvPr>
          <p:cNvSpPr>
            <a:spLocks noGrp="1"/>
          </p:cNvSpPr>
          <p:nvPr>
            <p:ph type="title"/>
          </p:nvPr>
        </p:nvSpPr>
        <p:spPr>
          <a:xfrm>
            <a:off x="699713" y="248038"/>
            <a:ext cx="7063721" cy="1159200"/>
          </a:xfrm>
        </p:spPr>
        <p:txBody>
          <a:bodyPr vert="horz" lIns="91440" tIns="45720" rIns="91440" bIns="45720" rtlCol="0" anchor="ctr">
            <a:normAutofit/>
          </a:bodyPr>
          <a:lstStyle/>
          <a:p>
            <a:r>
              <a:rPr lang="en-US" sz="4000" kern="1200">
                <a:solidFill>
                  <a:srgbClr val="FFFFFF"/>
                </a:solidFill>
                <a:latin typeface="+mj-lt"/>
                <a:ea typeface="+mj-ea"/>
                <a:cs typeface="+mj-cs"/>
              </a:rPr>
              <a:t>Рахунок виробництва</a:t>
            </a:r>
          </a:p>
        </p:txBody>
      </p:sp>
      <p:graphicFrame>
        <p:nvGraphicFramePr>
          <p:cNvPr id="4" name="Місце для вмісту 3">
            <a:extLst>
              <a:ext uri="{FF2B5EF4-FFF2-40B4-BE49-F238E27FC236}">
                <a16:creationId xmlns:a16="http://schemas.microsoft.com/office/drawing/2014/main" id="{EA774F4F-2AB6-AA6F-8C94-055EEBBB00E8}"/>
              </a:ext>
            </a:extLst>
          </p:cNvPr>
          <p:cNvGraphicFramePr>
            <a:graphicFrameLocks noGrp="1"/>
          </p:cNvGraphicFramePr>
          <p:nvPr>
            <p:ph idx="1"/>
            <p:extLst>
              <p:ext uri="{D42A27DB-BD31-4B8C-83A1-F6EECF244321}">
                <p14:modId xmlns:p14="http://schemas.microsoft.com/office/powerpoint/2010/main" val="1922081225"/>
              </p:ext>
            </p:extLst>
          </p:nvPr>
        </p:nvGraphicFramePr>
        <p:xfrm>
          <a:off x="2363062" y="2168120"/>
          <a:ext cx="7465875" cy="4048507"/>
        </p:xfrm>
        <a:graphic>
          <a:graphicData uri="http://schemas.openxmlformats.org/drawingml/2006/table">
            <a:tbl>
              <a:tblPr firstRow="1" firstCol="1" lastRow="1" lastCol="1" bandRow="1" bandCol="1">
                <a:tableStyleId>{5C22544A-7EE6-4342-B048-85BDC9FD1C3A}</a:tableStyleId>
              </a:tblPr>
              <a:tblGrid>
                <a:gridCol w="5500034">
                  <a:extLst>
                    <a:ext uri="{9D8B030D-6E8A-4147-A177-3AD203B41FA5}">
                      <a16:colId xmlns:a16="http://schemas.microsoft.com/office/drawing/2014/main" val="3792711934"/>
                    </a:ext>
                  </a:extLst>
                </a:gridCol>
                <a:gridCol w="1965841">
                  <a:extLst>
                    <a:ext uri="{9D8B030D-6E8A-4147-A177-3AD203B41FA5}">
                      <a16:colId xmlns:a16="http://schemas.microsoft.com/office/drawing/2014/main" val="3951160938"/>
                    </a:ext>
                  </a:extLst>
                </a:gridCol>
              </a:tblGrid>
              <a:tr h="546926">
                <a:tc>
                  <a:txBody>
                    <a:bodyPr/>
                    <a:lstStyle/>
                    <a:p>
                      <a:pPr marL="1127125">
                        <a:lnSpc>
                          <a:spcPct val="100000"/>
                        </a:lnSpc>
                      </a:pPr>
                      <a:r>
                        <a:rPr lang="en-US" sz="3300" spc="-5" dirty="0" err="1">
                          <a:effectLst/>
                        </a:rPr>
                        <a:t>Використання</a:t>
                      </a:r>
                      <a:endParaRPr lang="en-GB"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7945" algn="ctr">
                        <a:lnSpc>
                          <a:spcPct val="100000"/>
                        </a:lnSpc>
                      </a:pPr>
                      <a:r>
                        <a:rPr lang="en-US" sz="3300" spc="-10">
                          <a:effectLst/>
                        </a:rPr>
                        <a:t>Ресурси</a:t>
                      </a:r>
                      <a:endParaRPr lang="en-GB" sz="2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21704609"/>
                  </a:ext>
                </a:extLst>
              </a:tr>
              <a:tr h="3501581">
                <a:tc>
                  <a:txBody>
                    <a:bodyPr/>
                    <a:lstStyle/>
                    <a:p>
                      <a:pPr marL="66040" marR="1037590">
                        <a:lnSpc>
                          <a:spcPct val="100000"/>
                        </a:lnSpc>
                        <a:spcAft>
                          <a:spcPts val="0"/>
                        </a:spcAft>
                      </a:pPr>
                      <a:r>
                        <a:rPr lang="en-US" sz="3300" spc="-5" dirty="0" err="1">
                          <a:effectLst/>
                        </a:rPr>
                        <a:t>Проміжне</a:t>
                      </a:r>
                      <a:r>
                        <a:rPr lang="en-US" sz="3300" spc="-10" dirty="0">
                          <a:effectLst/>
                        </a:rPr>
                        <a:t> </a:t>
                      </a:r>
                      <a:r>
                        <a:rPr lang="en-US" sz="3300" spc="-10" dirty="0" err="1">
                          <a:effectLst/>
                        </a:rPr>
                        <a:t>споживання</a:t>
                      </a:r>
                      <a:r>
                        <a:rPr lang="en-US" sz="3300" spc="145" dirty="0">
                          <a:effectLst/>
                        </a:rPr>
                        <a:t> </a:t>
                      </a:r>
                      <a:r>
                        <a:rPr lang="en-US" sz="3300" spc="-5" dirty="0" err="1">
                          <a:effectLst/>
                        </a:rPr>
                        <a:t>Валова</a:t>
                      </a:r>
                      <a:r>
                        <a:rPr lang="en-US" sz="3300" spc="-15" dirty="0">
                          <a:effectLst/>
                        </a:rPr>
                        <a:t> </a:t>
                      </a:r>
                      <a:r>
                        <a:rPr lang="en-US" sz="3300" spc="-10" dirty="0" err="1">
                          <a:effectLst/>
                        </a:rPr>
                        <a:t>додана</a:t>
                      </a:r>
                      <a:r>
                        <a:rPr lang="en-US" sz="3300" spc="-15" dirty="0">
                          <a:effectLst/>
                        </a:rPr>
                        <a:t> </a:t>
                      </a:r>
                      <a:r>
                        <a:rPr lang="en-US" sz="3300" spc="-10" dirty="0" err="1">
                          <a:effectLst/>
                        </a:rPr>
                        <a:t>вартість</a:t>
                      </a:r>
                      <a:endParaRPr lang="en-GB" sz="2300" dirty="0">
                        <a:effectLst/>
                      </a:endParaRPr>
                    </a:p>
                    <a:p>
                      <a:pPr marL="66040" marR="228600">
                        <a:lnSpc>
                          <a:spcPct val="100000"/>
                        </a:lnSpc>
                        <a:spcBef>
                          <a:spcPts val="35"/>
                        </a:spcBef>
                        <a:spcAft>
                          <a:spcPts val="0"/>
                        </a:spcAft>
                      </a:pPr>
                      <a:r>
                        <a:rPr lang="en-US" sz="3300" spc="-5" dirty="0" err="1">
                          <a:effectLst/>
                        </a:rPr>
                        <a:t>Споживання</a:t>
                      </a:r>
                      <a:r>
                        <a:rPr lang="en-US" sz="3300" spc="10" dirty="0">
                          <a:effectLst/>
                        </a:rPr>
                        <a:t> </a:t>
                      </a:r>
                      <a:r>
                        <a:rPr lang="en-US" sz="3300" spc="-10" dirty="0" err="1">
                          <a:effectLst/>
                        </a:rPr>
                        <a:t>основного</a:t>
                      </a:r>
                      <a:r>
                        <a:rPr lang="en-US" sz="3300" spc="-5" dirty="0">
                          <a:effectLst/>
                        </a:rPr>
                        <a:t> </a:t>
                      </a:r>
                      <a:r>
                        <a:rPr lang="en-US" sz="3300" spc="-5" dirty="0" err="1">
                          <a:effectLst/>
                        </a:rPr>
                        <a:t>капіталу</a:t>
                      </a:r>
                      <a:r>
                        <a:rPr lang="en-US" sz="3300" spc="115" dirty="0">
                          <a:effectLst/>
                        </a:rPr>
                        <a:t> </a:t>
                      </a:r>
                      <a:endParaRPr lang="uk-UA" sz="3300" spc="115" dirty="0">
                        <a:effectLst/>
                      </a:endParaRPr>
                    </a:p>
                    <a:p>
                      <a:pPr marL="66040" marR="228600">
                        <a:lnSpc>
                          <a:spcPct val="100000"/>
                        </a:lnSpc>
                        <a:spcBef>
                          <a:spcPts val="35"/>
                        </a:spcBef>
                        <a:spcAft>
                          <a:spcPts val="0"/>
                        </a:spcAft>
                      </a:pPr>
                      <a:r>
                        <a:rPr lang="en-US" sz="3300" spc="-5" dirty="0" err="1">
                          <a:effectLst/>
                        </a:rPr>
                        <a:t>Чиста</a:t>
                      </a:r>
                      <a:r>
                        <a:rPr lang="en-US" sz="3300" spc="10" dirty="0">
                          <a:effectLst/>
                        </a:rPr>
                        <a:t> </a:t>
                      </a:r>
                      <a:r>
                        <a:rPr lang="en-US" sz="3300" spc="-10" dirty="0" err="1">
                          <a:effectLst/>
                        </a:rPr>
                        <a:t>додана</a:t>
                      </a:r>
                      <a:r>
                        <a:rPr lang="en-US" sz="3300" spc="-10" dirty="0">
                          <a:effectLst/>
                        </a:rPr>
                        <a:t> </a:t>
                      </a:r>
                      <a:r>
                        <a:rPr lang="en-US" sz="3300" spc="-10" dirty="0" err="1">
                          <a:effectLst/>
                        </a:rPr>
                        <a:t>вартість</a:t>
                      </a:r>
                      <a:endParaRPr lang="en-GB"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a:lnSpc>
                          <a:spcPct val="100000"/>
                        </a:lnSpc>
                        <a:spcBef>
                          <a:spcPts val="5"/>
                        </a:spcBef>
                      </a:pPr>
                      <a:r>
                        <a:rPr lang="en-US" sz="3200" dirty="0">
                          <a:effectLst/>
                        </a:rPr>
                        <a:t> </a:t>
                      </a:r>
                      <a:endParaRPr lang="en-GB" sz="2300" dirty="0">
                        <a:effectLst/>
                      </a:endParaRPr>
                    </a:p>
                    <a:p>
                      <a:pPr marL="118110">
                        <a:lnSpc>
                          <a:spcPct val="100000"/>
                        </a:lnSpc>
                      </a:pPr>
                      <a:r>
                        <a:rPr lang="en-US" sz="3300" spc="-10" dirty="0" err="1">
                          <a:effectLst/>
                        </a:rPr>
                        <a:t>Випуск</a:t>
                      </a:r>
                      <a:endParaRPr lang="en-GB" sz="2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487375752"/>
                  </a:ext>
                </a:extLst>
              </a:tr>
            </a:tbl>
          </a:graphicData>
        </a:graphic>
      </p:graphicFrame>
    </p:spTree>
    <p:extLst>
      <p:ext uri="{BB962C8B-B14F-4D97-AF65-F5344CB8AC3E}">
        <p14:creationId xmlns:p14="http://schemas.microsoft.com/office/powerpoint/2010/main" val="2166960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33C213-9B9D-0726-0715-F69258BA0DA8}"/>
              </a:ext>
            </a:extLst>
          </p:cNvPr>
          <p:cNvSpPr>
            <a:spLocks noGrp="1"/>
          </p:cNvSpPr>
          <p:nvPr>
            <p:ph type="title"/>
          </p:nvPr>
        </p:nvSpPr>
        <p:spPr/>
        <p:txBody>
          <a:bodyPr/>
          <a:lstStyle/>
          <a:p>
            <a:r>
              <a:rPr lang="uk-UA" dirty="0"/>
              <a:t>3.5.	Рахунок утворення доходів</a:t>
            </a:r>
            <a:endParaRPr lang="en-GB" dirty="0"/>
          </a:p>
        </p:txBody>
      </p:sp>
      <p:graphicFrame>
        <p:nvGraphicFramePr>
          <p:cNvPr id="5" name="Місце для вмісту 2">
            <a:extLst>
              <a:ext uri="{FF2B5EF4-FFF2-40B4-BE49-F238E27FC236}">
                <a16:creationId xmlns:a16="http://schemas.microsoft.com/office/drawing/2014/main" id="{4ACA1D35-3D17-AADD-F731-454B3F8916A6}"/>
              </a:ext>
            </a:extLst>
          </p:cNvPr>
          <p:cNvGraphicFramePr>
            <a:graphicFrameLocks noGrp="1"/>
          </p:cNvGraphicFramePr>
          <p:nvPr>
            <p:ph idx="1"/>
            <p:extLst>
              <p:ext uri="{D42A27DB-BD31-4B8C-83A1-F6EECF244321}">
                <p14:modId xmlns:p14="http://schemas.microsoft.com/office/powerpoint/2010/main" val="3177199484"/>
              </p:ext>
            </p:extLst>
          </p:nvPr>
        </p:nvGraphicFramePr>
        <p:xfrm>
          <a:off x="838199" y="1396182"/>
          <a:ext cx="10724536" cy="53782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6860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4046006D-3236-570D-FDAE-EDEB38F751F0}"/>
              </a:ext>
            </a:extLst>
          </p:cNvPr>
          <p:cNvSpPr>
            <a:spLocks noGrp="1"/>
          </p:cNvSpPr>
          <p:nvPr>
            <p:ph type="title"/>
          </p:nvPr>
        </p:nvSpPr>
        <p:spPr>
          <a:xfrm>
            <a:off x="1136397" y="502020"/>
            <a:ext cx="5323715" cy="1642970"/>
          </a:xfrm>
        </p:spPr>
        <p:txBody>
          <a:bodyPr vert="horz" lIns="91440" tIns="45720" rIns="91440" bIns="45720" rtlCol="0" anchor="b">
            <a:normAutofit/>
          </a:bodyPr>
          <a:lstStyle/>
          <a:p>
            <a:r>
              <a:rPr lang="en-US" sz="4000" kern="1200" dirty="0" err="1">
                <a:solidFill>
                  <a:schemeClr val="tx1"/>
                </a:solidFill>
                <a:latin typeface="+mj-lt"/>
                <a:ea typeface="+mj-ea"/>
                <a:cs typeface="+mj-cs"/>
              </a:rPr>
              <a:t>Рахунок</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утворення</a:t>
            </a:r>
            <a:r>
              <a:rPr lang="en-US" sz="4000" kern="1200" dirty="0">
                <a:solidFill>
                  <a:schemeClr val="tx1"/>
                </a:solidFill>
                <a:latin typeface="+mj-lt"/>
                <a:ea typeface="+mj-ea"/>
                <a:cs typeface="+mj-cs"/>
              </a:rPr>
              <a:t> </a:t>
            </a:r>
            <a:r>
              <a:rPr lang="en-US" sz="4000" kern="1200" dirty="0" err="1">
                <a:solidFill>
                  <a:schemeClr val="tx1"/>
                </a:solidFill>
                <a:latin typeface="+mj-lt"/>
                <a:ea typeface="+mj-ea"/>
                <a:cs typeface="+mj-cs"/>
              </a:rPr>
              <a:t>доходів</a:t>
            </a:r>
            <a:endParaRPr lang="en-US" sz="4000" kern="1200" dirty="0">
              <a:solidFill>
                <a:schemeClr val="tx1"/>
              </a:solidFill>
              <a:latin typeface="+mj-lt"/>
              <a:ea typeface="+mj-ea"/>
              <a:cs typeface="+mj-cs"/>
            </a:endParaRPr>
          </a:p>
        </p:txBody>
      </p:sp>
      <p:sp>
        <p:nvSpPr>
          <p:cNvPr id="6" name="TextBox 5">
            <a:extLst>
              <a:ext uri="{FF2B5EF4-FFF2-40B4-BE49-F238E27FC236}">
                <a16:creationId xmlns:a16="http://schemas.microsoft.com/office/drawing/2014/main" id="{554C5DD3-8188-CA28-ABBE-6756D820ED72}"/>
              </a:ext>
            </a:extLst>
          </p:cNvPr>
          <p:cNvSpPr txBox="1"/>
          <p:nvPr/>
        </p:nvSpPr>
        <p:spPr>
          <a:xfrm>
            <a:off x="1237095" y="2151813"/>
            <a:ext cx="5315189" cy="3535083"/>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000"/>
              <a:t>Змішаний дохід – це різновид доходів, в яких поєднуються елементи оплати праці та прибутку. До них належать доходи (додана вартість за відрахуванням податків на виробництво) від особистої підприємницької діяльності (без застосування найманої праці), особистого підсобного господарства, прибутки осіб вільної професії, авторські гонорари тощо.</a:t>
            </a:r>
          </a:p>
        </p:txBody>
      </p:sp>
      <p:sp>
        <p:nvSpPr>
          <p:cNvPr id="13" name="Rectangle 12">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Місце для вмісту 3">
            <a:extLst>
              <a:ext uri="{FF2B5EF4-FFF2-40B4-BE49-F238E27FC236}">
                <a16:creationId xmlns:a16="http://schemas.microsoft.com/office/drawing/2014/main" id="{7616CD61-F1E1-6BDC-948D-CF515F410FC1}"/>
              </a:ext>
            </a:extLst>
          </p:cNvPr>
          <p:cNvGraphicFramePr>
            <a:graphicFrameLocks noGrp="1"/>
          </p:cNvGraphicFramePr>
          <p:nvPr>
            <p:ph idx="1"/>
            <p:extLst>
              <p:ext uri="{D42A27DB-BD31-4B8C-83A1-F6EECF244321}">
                <p14:modId xmlns:p14="http://schemas.microsoft.com/office/powerpoint/2010/main" val="3087061018"/>
              </p:ext>
            </p:extLst>
          </p:nvPr>
        </p:nvGraphicFramePr>
        <p:xfrm>
          <a:off x="6813755" y="1514169"/>
          <a:ext cx="5112774" cy="4542502"/>
        </p:xfrm>
        <a:graphic>
          <a:graphicData uri="http://schemas.openxmlformats.org/drawingml/2006/table">
            <a:tbl>
              <a:tblPr firstRow="1" firstCol="1" lastRow="1" lastCol="1" bandRow="1" bandCol="1">
                <a:tableStyleId>{5C22544A-7EE6-4342-B048-85BDC9FD1C3A}</a:tableStyleId>
              </a:tblPr>
              <a:tblGrid>
                <a:gridCol w="3060486">
                  <a:extLst>
                    <a:ext uri="{9D8B030D-6E8A-4147-A177-3AD203B41FA5}">
                      <a16:colId xmlns:a16="http://schemas.microsoft.com/office/drawing/2014/main" val="3366719271"/>
                    </a:ext>
                  </a:extLst>
                </a:gridCol>
                <a:gridCol w="2052288">
                  <a:extLst>
                    <a:ext uri="{9D8B030D-6E8A-4147-A177-3AD203B41FA5}">
                      <a16:colId xmlns:a16="http://schemas.microsoft.com/office/drawing/2014/main" val="3544722556"/>
                    </a:ext>
                  </a:extLst>
                </a:gridCol>
              </a:tblGrid>
              <a:tr h="402572">
                <a:tc>
                  <a:txBody>
                    <a:bodyPr/>
                    <a:lstStyle/>
                    <a:p>
                      <a:pPr marL="1279525">
                        <a:lnSpc>
                          <a:spcPts val="1830"/>
                        </a:lnSpc>
                      </a:pPr>
                      <a:r>
                        <a:rPr lang="en-US" sz="1800" spc="-5" dirty="0" err="1">
                          <a:effectLst/>
                        </a:rPr>
                        <a:t>Використання</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R="149860" algn="ctr">
                        <a:lnSpc>
                          <a:spcPts val="1830"/>
                        </a:lnSpc>
                      </a:pPr>
                      <a:r>
                        <a:rPr lang="en-US" sz="1800" spc="-10">
                          <a:effectLst/>
                        </a:rPr>
                        <a:t>Ресурси</a:t>
                      </a:r>
                      <a:endParaRPr lang="en-GB" sz="1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30388319"/>
                  </a:ext>
                </a:extLst>
              </a:tr>
              <a:tr h="4139930">
                <a:tc>
                  <a:txBody>
                    <a:bodyPr/>
                    <a:lstStyle/>
                    <a:p>
                      <a:pPr marL="66040" marR="97790">
                        <a:spcAft>
                          <a:spcPts val="0"/>
                        </a:spcAft>
                      </a:pPr>
                      <a:r>
                        <a:rPr lang="en-US" sz="1800" spc="-5" dirty="0" err="1">
                          <a:effectLst/>
                        </a:rPr>
                        <a:t>Компенсація</a:t>
                      </a:r>
                      <a:r>
                        <a:rPr lang="en-US" sz="1800" spc="10" dirty="0">
                          <a:effectLst/>
                        </a:rPr>
                        <a:t> </a:t>
                      </a:r>
                      <a:r>
                        <a:rPr lang="en-US" sz="1800" spc="-20" dirty="0" err="1">
                          <a:effectLst/>
                        </a:rPr>
                        <a:t>за</a:t>
                      </a:r>
                      <a:r>
                        <a:rPr lang="en-US" sz="1800" spc="10" dirty="0">
                          <a:effectLst/>
                        </a:rPr>
                        <a:t> </a:t>
                      </a:r>
                      <a:r>
                        <a:rPr lang="en-US" sz="1800" spc="-10" dirty="0" err="1">
                          <a:effectLst/>
                        </a:rPr>
                        <a:t>трудову</a:t>
                      </a:r>
                      <a:r>
                        <a:rPr lang="en-US" sz="1800" spc="-30" dirty="0">
                          <a:effectLst/>
                        </a:rPr>
                        <a:t> </a:t>
                      </a:r>
                      <a:r>
                        <a:rPr lang="en-US" sz="1800" dirty="0" err="1">
                          <a:effectLst/>
                        </a:rPr>
                        <a:t>діяльність</a:t>
                      </a:r>
                      <a:endParaRPr lang="uk-UA" sz="1800" dirty="0">
                        <a:effectLst/>
                      </a:endParaRPr>
                    </a:p>
                    <a:p>
                      <a:pPr marL="66040" marR="97790">
                        <a:spcAft>
                          <a:spcPts val="0"/>
                        </a:spcAft>
                      </a:pPr>
                      <a:r>
                        <a:rPr lang="en-US" sz="1800" spc="125" dirty="0">
                          <a:effectLst/>
                        </a:rPr>
                        <a:t> </a:t>
                      </a:r>
                      <a:r>
                        <a:rPr lang="en-US" sz="1800" spc="-5" dirty="0" err="1">
                          <a:effectLst/>
                        </a:rPr>
                        <a:t>Податки</a:t>
                      </a:r>
                      <a:r>
                        <a:rPr lang="en-US" sz="1800" spc="-15" dirty="0">
                          <a:effectLst/>
                        </a:rPr>
                        <a:t> </a:t>
                      </a:r>
                      <a:r>
                        <a:rPr lang="en-US" sz="1800" dirty="0" err="1">
                          <a:effectLst/>
                        </a:rPr>
                        <a:t>на</a:t>
                      </a:r>
                      <a:r>
                        <a:rPr lang="en-US" sz="1800" spc="-10" dirty="0">
                          <a:effectLst/>
                        </a:rPr>
                        <a:t> </a:t>
                      </a:r>
                      <a:r>
                        <a:rPr lang="en-US" sz="1800" spc="-5" dirty="0" err="1">
                          <a:effectLst/>
                        </a:rPr>
                        <a:t>виробництво</a:t>
                      </a:r>
                      <a:r>
                        <a:rPr lang="en-US" sz="1800" spc="-5" dirty="0">
                          <a:effectLst/>
                        </a:rPr>
                        <a:t> </a:t>
                      </a:r>
                      <a:r>
                        <a:rPr lang="en-US" sz="1800" spc="-5" dirty="0" err="1">
                          <a:effectLst/>
                        </a:rPr>
                        <a:t>та</a:t>
                      </a:r>
                      <a:r>
                        <a:rPr lang="en-US" sz="1800" spc="-15" dirty="0">
                          <a:effectLst/>
                        </a:rPr>
                        <a:t> </a:t>
                      </a:r>
                      <a:r>
                        <a:rPr lang="en-US" sz="1800" spc="-5" dirty="0" err="1">
                          <a:effectLst/>
                        </a:rPr>
                        <a:t>імпорт</a:t>
                      </a:r>
                      <a:r>
                        <a:rPr lang="en-US" sz="1800" spc="135" dirty="0">
                          <a:effectLst/>
                        </a:rPr>
                        <a:t> </a:t>
                      </a:r>
                      <a:endParaRPr lang="uk-UA" sz="1800" spc="135" dirty="0">
                        <a:effectLst/>
                      </a:endParaRPr>
                    </a:p>
                    <a:p>
                      <a:pPr marL="66040" marR="97790">
                        <a:spcAft>
                          <a:spcPts val="0"/>
                        </a:spcAft>
                      </a:pPr>
                      <a:r>
                        <a:rPr lang="en-US" sz="1800" spc="-5" dirty="0" err="1">
                          <a:effectLst/>
                        </a:rPr>
                        <a:t>Субсидії</a:t>
                      </a:r>
                      <a:r>
                        <a:rPr lang="en-US" sz="1800" spc="-10" dirty="0">
                          <a:effectLst/>
                        </a:rPr>
                        <a:t> </a:t>
                      </a:r>
                      <a:r>
                        <a:rPr lang="en-US" sz="1800" dirty="0" err="1">
                          <a:effectLst/>
                        </a:rPr>
                        <a:t>на</a:t>
                      </a:r>
                      <a:r>
                        <a:rPr lang="en-US" sz="1800" spc="-10" dirty="0">
                          <a:effectLst/>
                        </a:rPr>
                        <a:t> </a:t>
                      </a:r>
                      <a:r>
                        <a:rPr lang="en-US" sz="1800" spc="-5" dirty="0" err="1">
                          <a:effectLst/>
                        </a:rPr>
                        <a:t>виробництво</a:t>
                      </a:r>
                      <a:r>
                        <a:rPr lang="en-US" sz="1800" spc="-5" dirty="0">
                          <a:effectLst/>
                        </a:rPr>
                        <a:t> </a:t>
                      </a:r>
                      <a:r>
                        <a:rPr lang="en-US" sz="1800" spc="-5" dirty="0" err="1">
                          <a:effectLst/>
                        </a:rPr>
                        <a:t>та</a:t>
                      </a:r>
                      <a:r>
                        <a:rPr lang="en-US" sz="1800" spc="-15" dirty="0">
                          <a:effectLst/>
                        </a:rPr>
                        <a:t> </a:t>
                      </a:r>
                      <a:r>
                        <a:rPr lang="en-US" sz="1800" spc="-5" dirty="0" err="1">
                          <a:effectLst/>
                        </a:rPr>
                        <a:t>імпорт</a:t>
                      </a:r>
                      <a:endParaRPr lang="uk-UA" sz="1800" spc="-5" dirty="0">
                        <a:effectLst/>
                      </a:endParaRPr>
                    </a:p>
                    <a:p>
                      <a:pPr marL="66040" marR="97790">
                        <a:spcAft>
                          <a:spcPts val="0"/>
                        </a:spcAft>
                      </a:pPr>
                      <a:r>
                        <a:rPr lang="en-US" sz="1800" spc="135" dirty="0">
                          <a:effectLst/>
                        </a:rPr>
                        <a:t> </a:t>
                      </a:r>
                      <a:r>
                        <a:rPr lang="en-US" sz="1800" spc="-10" dirty="0" err="1">
                          <a:effectLst/>
                        </a:rPr>
                        <a:t>Валовий</a:t>
                      </a:r>
                      <a:r>
                        <a:rPr lang="en-US" sz="1800" spc="10" dirty="0">
                          <a:effectLst/>
                        </a:rPr>
                        <a:t> </a:t>
                      </a:r>
                      <a:r>
                        <a:rPr lang="en-US" sz="1800" spc="-15" dirty="0" err="1">
                          <a:effectLst/>
                        </a:rPr>
                        <a:t>прибуток</a:t>
                      </a:r>
                      <a:r>
                        <a:rPr lang="en-US" sz="1800" spc="15" dirty="0">
                          <a:effectLst/>
                        </a:rPr>
                        <a:t> </a:t>
                      </a:r>
                      <a:r>
                        <a:rPr lang="en-US" sz="1800" spc="-5" dirty="0" err="1">
                          <a:effectLst/>
                        </a:rPr>
                        <a:t>економіки</a:t>
                      </a:r>
                      <a:r>
                        <a:rPr lang="en-US" sz="1800" spc="145" dirty="0">
                          <a:effectLst/>
                        </a:rPr>
                        <a:t> </a:t>
                      </a:r>
                      <a:r>
                        <a:rPr lang="en-US" sz="1800" spc="-5" dirty="0">
                          <a:effectLst/>
                        </a:rPr>
                        <a:t>(</a:t>
                      </a:r>
                      <a:r>
                        <a:rPr lang="en-US" sz="1800" spc="-5" dirty="0" err="1">
                          <a:effectLst/>
                        </a:rPr>
                        <a:t>валовий</a:t>
                      </a:r>
                      <a:r>
                        <a:rPr lang="en-US" sz="1800" spc="-10" dirty="0">
                          <a:effectLst/>
                        </a:rPr>
                        <a:t> </a:t>
                      </a:r>
                      <a:r>
                        <a:rPr lang="en-US" sz="1800" spc="-10" dirty="0" err="1">
                          <a:effectLst/>
                        </a:rPr>
                        <a:t>змішаний</a:t>
                      </a:r>
                      <a:r>
                        <a:rPr lang="en-US" sz="1800" spc="10" dirty="0">
                          <a:effectLst/>
                        </a:rPr>
                        <a:t> </a:t>
                      </a:r>
                      <a:r>
                        <a:rPr lang="en-US" sz="1800" spc="-5" dirty="0" err="1">
                          <a:effectLst/>
                        </a:rPr>
                        <a:t>дохід</a:t>
                      </a:r>
                      <a:r>
                        <a:rPr lang="en-US" sz="1800" spc="-5" dirty="0">
                          <a:effectLst/>
                        </a:rPr>
                        <a:t>)</a:t>
                      </a:r>
                      <a:r>
                        <a:rPr lang="en-US" sz="1800" spc="105" dirty="0">
                          <a:effectLst/>
                        </a:rPr>
                        <a:t> </a:t>
                      </a:r>
                      <a:r>
                        <a:rPr lang="en-US" sz="1800" spc="-5" dirty="0" err="1">
                          <a:effectLst/>
                        </a:rPr>
                        <a:t>Споживання</a:t>
                      </a:r>
                      <a:r>
                        <a:rPr lang="en-US" sz="1800" spc="10" dirty="0">
                          <a:effectLst/>
                        </a:rPr>
                        <a:t> </a:t>
                      </a:r>
                      <a:r>
                        <a:rPr lang="en-US" sz="1800" spc="-10" dirty="0" err="1">
                          <a:effectLst/>
                        </a:rPr>
                        <a:t>основного</a:t>
                      </a:r>
                      <a:r>
                        <a:rPr lang="en-US" sz="1800" spc="-5" dirty="0">
                          <a:effectLst/>
                        </a:rPr>
                        <a:t> </a:t>
                      </a:r>
                      <a:r>
                        <a:rPr lang="en-US" sz="1800" spc="-5" dirty="0" err="1">
                          <a:effectLst/>
                        </a:rPr>
                        <a:t>капіталу</a:t>
                      </a:r>
                      <a:r>
                        <a:rPr lang="en-US" sz="1800" spc="130" dirty="0">
                          <a:effectLst/>
                        </a:rPr>
                        <a:t> </a:t>
                      </a:r>
                      <a:endParaRPr lang="uk-UA" sz="1800" spc="130" dirty="0">
                        <a:effectLst/>
                      </a:endParaRPr>
                    </a:p>
                    <a:p>
                      <a:pPr marL="66040" marR="97790">
                        <a:spcAft>
                          <a:spcPts val="0"/>
                        </a:spcAft>
                      </a:pPr>
                      <a:r>
                        <a:rPr lang="en-US" sz="1800" spc="-5" dirty="0" err="1">
                          <a:effectLst/>
                        </a:rPr>
                        <a:t>Чистий</a:t>
                      </a:r>
                      <a:r>
                        <a:rPr lang="en-US" sz="1800" spc="-5" dirty="0">
                          <a:effectLst/>
                        </a:rPr>
                        <a:t> </a:t>
                      </a:r>
                      <a:r>
                        <a:rPr lang="en-US" sz="1800" spc="-10" dirty="0" err="1">
                          <a:effectLst/>
                        </a:rPr>
                        <a:t>прибуток</a:t>
                      </a:r>
                      <a:r>
                        <a:rPr lang="en-US" sz="1800" spc="15" dirty="0">
                          <a:effectLst/>
                        </a:rPr>
                        <a:t> </a:t>
                      </a:r>
                      <a:r>
                        <a:rPr lang="en-US" sz="1800" spc="-5" dirty="0" err="1">
                          <a:effectLst/>
                        </a:rPr>
                        <a:t>економіки</a:t>
                      </a:r>
                      <a:r>
                        <a:rPr lang="en-US" sz="1800" spc="120" dirty="0">
                          <a:effectLst/>
                        </a:rPr>
                        <a:t> </a:t>
                      </a:r>
                      <a:r>
                        <a:rPr lang="en-US" sz="1800" spc="-5" dirty="0">
                          <a:effectLst/>
                        </a:rPr>
                        <a:t>(</a:t>
                      </a:r>
                      <a:r>
                        <a:rPr lang="en-US" sz="1800" spc="-5" dirty="0" err="1">
                          <a:effectLst/>
                        </a:rPr>
                        <a:t>чистий</a:t>
                      </a:r>
                      <a:r>
                        <a:rPr lang="en-US" sz="1800" spc="10" dirty="0">
                          <a:effectLst/>
                        </a:rPr>
                        <a:t> </a:t>
                      </a:r>
                      <a:r>
                        <a:rPr lang="en-US" sz="1800" spc="-10" dirty="0" err="1">
                          <a:effectLst/>
                        </a:rPr>
                        <a:t>змішаний</a:t>
                      </a:r>
                      <a:r>
                        <a:rPr lang="en-US" sz="1800" spc="10" dirty="0">
                          <a:effectLst/>
                        </a:rPr>
                        <a:t> </a:t>
                      </a:r>
                      <a:r>
                        <a:rPr lang="en-US" sz="1800" spc="-5" dirty="0" err="1">
                          <a:effectLst/>
                        </a:rPr>
                        <a:t>дохід</a:t>
                      </a:r>
                      <a:r>
                        <a:rPr lang="en-US" sz="1800" spc="-5" dirty="0">
                          <a:effectLst/>
                        </a:rPr>
                        <a: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a:spcBef>
                          <a:spcPts val="35"/>
                        </a:spcBef>
                      </a:pPr>
                      <a:r>
                        <a:rPr lang="en-US" sz="1800" dirty="0">
                          <a:effectLst/>
                        </a:rPr>
                        <a:t> </a:t>
                      </a:r>
                      <a:endParaRPr lang="en-GB" sz="1800" dirty="0">
                        <a:effectLst/>
                      </a:endParaRPr>
                    </a:p>
                    <a:p>
                      <a:pPr marL="62865" marR="137795">
                        <a:lnSpc>
                          <a:spcPct val="99000"/>
                        </a:lnSpc>
                        <a:spcAft>
                          <a:spcPts val="0"/>
                        </a:spcAft>
                      </a:pPr>
                      <a:r>
                        <a:rPr lang="en-US" sz="1800" spc="-5" dirty="0" err="1">
                          <a:effectLst/>
                        </a:rPr>
                        <a:t>Валова</a:t>
                      </a:r>
                      <a:r>
                        <a:rPr lang="en-US" sz="1800" spc="-15" dirty="0">
                          <a:effectLst/>
                        </a:rPr>
                        <a:t> </a:t>
                      </a:r>
                      <a:r>
                        <a:rPr lang="en-US" sz="1800" spc="-10" dirty="0" err="1">
                          <a:effectLst/>
                        </a:rPr>
                        <a:t>додана</a:t>
                      </a:r>
                      <a:r>
                        <a:rPr lang="en-US" sz="1800" spc="-15" dirty="0">
                          <a:effectLst/>
                        </a:rPr>
                        <a:t> </a:t>
                      </a:r>
                      <a:r>
                        <a:rPr lang="en-US" sz="1800" spc="-10" dirty="0" err="1">
                          <a:effectLst/>
                        </a:rPr>
                        <a:t>вартість</a:t>
                      </a:r>
                      <a:r>
                        <a:rPr lang="en-US" sz="1800" spc="145" dirty="0">
                          <a:effectLst/>
                        </a:rPr>
                        <a:t> </a:t>
                      </a:r>
                      <a:r>
                        <a:rPr lang="en-US" sz="1800" spc="-5" dirty="0" err="1">
                          <a:effectLst/>
                        </a:rPr>
                        <a:t>Споживання</a:t>
                      </a:r>
                      <a:r>
                        <a:rPr lang="en-US" sz="1800" spc="10" dirty="0">
                          <a:effectLst/>
                        </a:rPr>
                        <a:t> </a:t>
                      </a:r>
                      <a:r>
                        <a:rPr lang="en-US" sz="1800" spc="-10" dirty="0" err="1">
                          <a:effectLst/>
                        </a:rPr>
                        <a:t>основного</a:t>
                      </a:r>
                      <a:r>
                        <a:rPr lang="en-US" sz="1800" spc="-5" dirty="0">
                          <a:effectLst/>
                        </a:rPr>
                        <a:t> </a:t>
                      </a:r>
                      <a:r>
                        <a:rPr lang="en-US" sz="1800" spc="-5" dirty="0" err="1">
                          <a:effectLst/>
                        </a:rPr>
                        <a:t>капіталу</a:t>
                      </a:r>
                      <a:r>
                        <a:rPr lang="en-US" sz="1800" spc="130" dirty="0">
                          <a:effectLst/>
                        </a:rPr>
                        <a:t> </a:t>
                      </a:r>
                      <a:endParaRPr lang="uk-UA" sz="1800" spc="130" dirty="0">
                        <a:effectLst/>
                      </a:endParaRPr>
                    </a:p>
                    <a:p>
                      <a:pPr marL="62865" marR="137795">
                        <a:lnSpc>
                          <a:spcPct val="99000"/>
                        </a:lnSpc>
                        <a:spcAft>
                          <a:spcPts val="0"/>
                        </a:spcAft>
                      </a:pPr>
                      <a:r>
                        <a:rPr lang="en-US" sz="1800" spc="-5" dirty="0" err="1">
                          <a:effectLst/>
                        </a:rPr>
                        <a:t>Чиста</a:t>
                      </a:r>
                      <a:r>
                        <a:rPr lang="en-US" sz="1800" spc="10" dirty="0">
                          <a:effectLst/>
                        </a:rPr>
                        <a:t> </a:t>
                      </a:r>
                      <a:r>
                        <a:rPr lang="en-US" sz="1800" spc="-10" dirty="0" err="1">
                          <a:effectLst/>
                        </a:rPr>
                        <a:t>додана</a:t>
                      </a:r>
                      <a:r>
                        <a:rPr lang="en-US" sz="1800" spc="-10" dirty="0">
                          <a:effectLst/>
                        </a:rPr>
                        <a:t> </a:t>
                      </a:r>
                      <a:r>
                        <a:rPr lang="en-US" sz="1800" spc="-10" dirty="0" err="1">
                          <a:effectLst/>
                        </a:rPr>
                        <a:t>вартість</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119564341"/>
                  </a:ext>
                </a:extLst>
              </a:tr>
            </a:tbl>
          </a:graphicData>
        </a:graphic>
      </p:graphicFrame>
    </p:spTree>
    <p:extLst>
      <p:ext uri="{BB962C8B-B14F-4D97-AF65-F5344CB8AC3E}">
        <p14:creationId xmlns:p14="http://schemas.microsoft.com/office/powerpoint/2010/main" val="13854222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C54106-19B9-0E6D-D012-3D6F5F5CA8D6}"/>
              </a:ext>
            </a:extLst>
          </p:cNvPr>
          <p:cNvSpPr>
            <a:spLocks noGrp="1"/>
          </p:cNvSpPr>
          <p:nvPr>
            <p:ph type="title"/>
          </p:nvPr>
        </p:nvSpPr>
        <p:spPr/>
        <p:txBody>
          <a:bodyPr/>
          <a:lstStyle/>
          <a:p>
            <a:r>
              <a:rPr lang="ru-RU"/>
              <a:t>3.6.	Рахунок розподілу первинних доходів</a:t>
            </a:r>
            <a:endParaRPr lang="en-GB" dirty="0"/>
          </a:p>
        </p:txBody>
      </p:sp>
      <p:sp>
        <p:nvSpPr>
          <p:cNvPr id="3" name="Місце для вмісту 2">
            <a:extLst>
              <a:ext uri="{FF2B5EF4-FFF2-40B4-BE49-F238E27FC236}">
                <a16:creationId xmlns:a16="http://schemas.microsoft.com/office/drawing/2014/main" id="{EE7D07DF-36F5-1739-B80D-653983BE79DC}"/>
              </a:ext>
            </a:extLst>
          </p:cNvPr>
          <p:cNvSpPr>
            <a:spLocks noGrp="1"/>
          </p:cNvSpPr>
          <p:nvPr>
            <p:ph idx="1"/>
          </p:nvPr>
        </p:nvSpPr>
        <p:spPr>
          <a:xfrm>
            <a:off x="838200" y="1396181"/>
            <a:ext cx="10515600" cy="4780782"/>
          </a:xfrm>
        </p:spPr>
        <p:txBody>
          <a:bodyPr>
            <a:normAutofit fontScale="77500" lnSpcReduction="20000"/>
          </a:bodyPr>
          <a:lstStyle/>
          <a:p>
            <a:r>
              <a:rPr lang="uk-UA" dirty="0"/>
              <a:t>Рахунок розподілу первинних доходів відбиває розподіл доходів країни на рівні економіки в цілому з урахуванням відносин з іншими країнами.</a:t>
            </a:r>
          </a:p>
          <a:p>
            <a:endParaRPr lang="uk-UA" dirty="0"/>
          </a:p>
          <a:p>
            <a:endParaRPr lang="uk-UA" dirty="0"/>
          </a:p>
          <a:p>
            <a:endParaRPr lang="uk-UA" dirty="0"/>
          </a:p>
          <a:p>
            <a:endParaRPr lang="uk-UA" dirty="0"/>
          </a:p>
          <a:p>
            <a:endParaRPr lang="uk-UA" dirty="0"/>
          </a:p>
          <a:p>
            <a:endParaRPr lang="uk-UA" dirty="0"/>
          </a:p>
          <a:p>
            <a:endParaRPr lang="uk-UA" dirty="0"/>
          </a:p>
          <a:p>
            <a:endParaRPr lang="uk-UA" dirty="0"/>
          </a:p>
          <a:p>
            <a:endParaRPr lang="uk-UA" dirty="0"/>
          </a:p>
          <a:p>
            <a:endParaRPr lang="uk-UA" dirty="0"/>
          </a:p>
          <a:p>
            <a:pPr marL="135255" marR="135890" indent="450850" algn="just">
              <a:spcBef>
                <a:spcPts val="160"/>
              </a:spcBef>
              <a:spcAft>
                <a:spcPts val="0"/>
              </a:spcAft>
            </a:pPr>
            <a:r>
              <a:rPr lang="en-US" sz="2400" spc="-5" dirty="0" err="1">
                <a:effectLst/>
                <a:ea typeface="Times New Roman" panose="02020603050405020304" pitchFamily="18" charset="0"/>
                <a:cs typeface="Times New Roman" panose="02020603050405020304" pitchFamily="18" charset="0"/>
              </a:rPr>
              <a:t>Після</a:t>
            </a:r>
            <a:r>
              <a:rPr lang="en-US" sz="2400" spc="10" dirty="0">
                <a:effectLst/>
                <a:ea typeface="Times New Roman" panose="02020603050405020304" pitchFamily="18" charset="0"/>
                <a:cs typeface="Times New Roman" panose="02020603050405020304" pitchFamily="18" charset="0"/>
              </a:rPr>
              <a:t> </a:t>
            </a:r>
            <a:r>
              <a:rPr lang="en-US" sz="2400" spc="-10" dirty="0" err="1">
                <a:effectLst/>
                <a:ea typeface="Times New Roman" panose="02020603050405020304" pitchFamily="18" charset="0"/>
                <a:cs typeface="Times New Roman" panose="02020603050405020304" pitchFamily="18" charset="0"/>
              </a:rPr>
              <a:t>утворення</a:t>
            </a:r>
            <a:r>
              <a:rPr lang="en-US" sz="2400" spc="10" dirty="0">
                <a:effectLst/>
                <a:ea typeface="Times New Roman" panose="02020603050405020304" pitchFamily="18" charset="0"/>
                <a:cs typeface="Times New Roman" panose="02020603050405020304" pitchFamily="18" charset="0"/>
              </a:rPr>
              <a:t> </a:t>
            </a:r>
            <a:r>
              <a:rPr lang="en-US" sz="2400" spc="-5" dirty="0" err="1">
                <a:effectLst/>
                <a:ea typeface="Times New Roman" panose="02020603050405020304" pitchFamily="18" charset="0"/>
                <a:cs typeface="Times New Roman" panose="02020603050405020304" pitchFamily="18" charset="0"/>
              </a:rPr>
              <a:t>первинних</a:t>
            </a:r>
            <a:r>
              <a:rPr lang="en-US" sz="2400" spc="395" dirty="0">
                <a:effectLst/>
                <a:ea typeface="Times New Roman" panose="02020603050405020304" pitchFamily="18" charset="0"/>
                <a:cs typeface="Times New Roman" panose="02020603050405020304" pitchFamily="18" charset="0"/>
              </a:rPr>
              <a:t> </a:t>
            </a:r>
            <a:r>
              <a:rPr lang="en-US" sz="2400" spc="-15" dirty="0" err="1">
                <a:effectLst/>
                <a:ea typeface="Times New Roman" panose="02020603050405020304" pitchFamily="18" charset="0"/>
                <a:cs typeface="Times New Roman" panose="02020603050405020304" pitchFamily="18" charset="0"/>
              </a:rPr>
              <a:t>доходів</a:t>
            </a:r>
            <a:r>
              <a:rPr lang="en-US" sz="2400" spc="10" dirty="0">
                <a:effectLst/>
                <a:ea typeface="Times New Roman" panose="02020603050405020304" pitchFamily="18" charset="0"/>
                <a:cs typeface="Times New Roman" panose="02020603050405020304" pitchFamily="18" charset="0"/>
              </a:rPr>
              <a:t> </a:t>
            </a:r>
            <a:r>
              <a:rPr lang="en-US" sz="2400" spc="-5" dirty="0" err="1">
                <a:effectLst/>
                <a:ea typeface="Times New Roman" panose="02020603050405020304" pitchFamily="18" charset="0"/>
                <a:cs typeface="Times New Roman" panose="02020603050405020304" pitchFamily="18" charset="0"/>
              </a:rPr>
              <a:t>починається</a:t>
            </a:r>
            <a:r>
              <a:rPr lang="en-US" sz="2400" spc="385" dirty="0">
                <a:effectLst/>
                <a:ea typeface="Times New Roman" panose="02020603050405020304" pitchFamily="18" charset="0"/>
                <a:cs typeface="Times New Roman" panose="02020603050405020304" pitchFamily="18" charset="0"/>
              </a:rPr>
              <a:t> </a:t>
            </a:r>
            <a:r>
              <a:rPr lang="en-US" sz="2400" spc="-5" dirty="0" err="1">
                <a:effectLst/>
                <a:ea typeface="Times New Roman" panose="02020603050405020304" pitchFamily="18" charset="0"/>
                <a:cs typeface="Times New Roman" panose="02020603050405020304" pitchFamily="18" charset="0"/>
              </a:rPr>
              <a:t>процес</a:t>
            </a:r>
            <a:r>
              <a:rPr lang="en-US" sz="2400" spc="155" dirty="0">
                <a:effectLst/>
                <a:ea typeface="Times New Roman" panose="02020603050405020304" pitchFamily="18" charset="0"/>
                <a:cs typeface="Times New Roman" panose="02020603050405020304" pitchFamily="18" charset="0"/>
              </a:rPr>
              <a:t> </a:t>
            </a:r>
            <a:r>
              <a:rPr lang="en-US" sz="2400" spc="-10" dirty="0" err="1">
                <a:effectLst/>
                <a:ea typeface="Times New Roman" panose="02020603050405020304" pitchFamily="18" charset="0"/>
                <a:cs typeface="Times New Roman" panose="02020603050405020304" pitchFamily="18" charset="0"/>
              </a:rPr>
              <a:t>вторинного</a:t>
            </a:r>
            <a:r>
              <a:rPr lang="en-US" sz="2400" spc="-5" dirty="0">
                <a:effectLst/>
                <a:ea typeface="Times New Roman" panose="02020603050405020304" pitchFamily="18" charset="0"/>
                <a:cs typeface="Times New Roman" panose="02020603050405020304" pitchFamily="18" charset="0"/>
              </a:rPr>
              <a:t> </a:t>
            </a:r>
            <a:r>
              <a:rPr lang="en-US" sz="2400" spc="-5" dirty="0" err="1">
                <a:effectLst/>
                <a:ea typeface="Times New Roman" panose="02020603050405020304" pitchFamily="18" charset="0"/>
                <a:cs typeface="Times New Roman" panose="02020603050405020304" pitchFamily="18" charset="0"/>
              </a:rPr>
              <a:t>розподілу</a:t>
            </a:r>
            <a:r>
              <a:rPr lang="en-US" sz="2400" spc="-30" dirty="0">
                <a:effectLst/>
                <a:ea typeface="Times New Roman" panose="02020603050405020304" pitchFamily="18" charset="0"/>
                <a:cs typeface="Times New Roman" panose="02020603050405020304" pitchFamily="18" charset="0"/>
              </a:rPr>
              <a:t> </a:t>
            </a:r>
            <a:r>
              <a:rPr lang="en-US" sz="2400" spc="-5" dirty="0" err="1">
                <a:effectLst/>
                <a:ea typeface="Times New Roman" panose="02020603050405020304" pitchFamily="18" charset="0"/>
                <a:cs typeface="Times New Roman" panose="02020603050405020304" pitchFamily="18" charset="0"/>
              </a:rPr>
              <a:t>доходів</a:t>
            </a:r>
            <a:r>
              <a:rPr lang="en-US" sz="2400" spc="-5" dirty="0">
                <a:effectLst/>
                <a:ea typeface="Times New Roman" panose="02020603050405020304" pitchFamily="18" charset="0"/>
                <a:cs typeface="Times New Roman" panose="02020603050405020304" pitchFamily="18" charset="0"/>
              </a:rPr>
              <a:t>.</a:t>
            </a:r>
            <a:endParaRPr lang="en-GB" sz="2400" dirty="0">
              <a:effectLst/>
              <a:ea typeface="Times New Roman" panose="02020603050405020304" pitchFamily="18" charset="0"/>
              <a:cs typeface="Times New Roman" panose="02020603050405020304" pitchFamily="18" charset="0"/>
            </a:endParaRPr>
          </a:p>
          <a:p>
            <a:pPr>
              <a:spcBef>
                <a:spcPts val="45"/>
              </a:spcBef>
            </a:pPr>
            <a:r>
              <a:rPr lang="en-US" sz="2400" dirty="0">
                <a:effectLst/>
                <a:ea typeface="Times New Roman" panose="02020603050405020304" pitchFamily="18" charset="0"/>
                <a:cs typeface="Times New Roman" panose="02020603050405020304" pitchFamily="18" charset="0"/>
              </a:rPr>
              <a:t> </a:t>
            </a:r>
            <a:endParaRPr lang="en-GB" sz="2400" dirty="0">
              <a:effectLst/>
              <a:ea typeface="Calibri" panose="020F0502020204030204" pitchFamily="34" charset="0"/>
              <a:cs typeface="Times New Roman" panose="02020603050405020304" pitchFamily="18" charset="0"/>
            </a:endParaRPr>
          </a:p>
          <a:p>
            <a:endParaRPr lang="en-GB" dirty="0"/>
          </a:p>
        </p:txBody>
      </p:sp>
      <p:graphicFrame>
        <p:nvGraphicFramePr>
          <p:cNvPr id="4" name="Таблиця 3">
            <a:extLst>
              <a:ext uri="{FF2B5EF4-FFF2-40B4-BE49-F238E27FC236}">
                <a16:creationId xmlns:a16="http://schemas.microsoft.com/office/drawing/2014/main" id="{E32E53E3-8BB0-9576-4554-3EEF6B8F2323}"/>
              </a:ext>
            </a:extLst>
          </p:cNvPr>
          <p:cNvGraphicFramePr>
            <a:graphicFrameLocks noGrp="1"/>
          </p:cNvGraphicFramePr>
          <p:nvPr>
            <p:extLst>
              <p:ext uri="{D42A27DB-BD31-4B8C-83A1-F6EECF244321}">
                <p14:modId xmlns:p14="http://schemas.microsoft.com/office/powerpoint/2010/main" val="723059975"/>
              </p:ext>
            </p:extLst>
          </p:nvPr>
        </p:nvGraphicFramePr>
        <p:xfrm>
          <a:off x="471948" y="2210629"/>
          <a:ext cx="10707329" cy="3368366"/>
        </p:xfrm>
        <a:graphic>
          <a:graphicData uri="http://schemas.openxmlformats.org/drawingml/2006/table">
            <a:tbl>
              <a:tblPr firstRow="1" firstCol="1" lastRow="1" lastCol="1" bandRow="1" bandCol="1">
                <a:tableStyleId>{5C22544A-7EE6-4342-B048-85BDC9FD1C3A}</a:tableStyleId>
              </a:tblPr>
              <a:tblGrid>
                <a:gridCol w="4306529">
                  <a:extLst>
                    <a:ext uri="{9D8B030D-6E8A-4147-A177-3AD203B41FA5}">
                      <a16:colId xmlns:a16="http://schemas.microsoft.com/office/drawing/2014/main" val="2552980823"/>
                    </a:ext>
                  </a:extLst>
                </a:gridCol>
                <a:gridCol w="6400800">
                  <a:extLst>
                    <a:ext uri="{9D8B030D-6E8A-4147-A177-3AD203B41FA5}">
                      <a16:colId xmlns:a16="http://schemas.microsoft.com/office/drawing/2014/main" val="3589765195"/>
                    </a:ext>
                  </a:extLst>
                </a:gridCol>
              </a:tblGrid>
              <a:tr h="365423">
                <a:tc>
                  <a:txBody>
                    <a:bodyPr/>
                    <a:lstStyle/>
                    <a:p>
                      <a:pPr marL="925830">
                        <a:lnSpc>
                          <a:spcPts val="1830"/>
                        </a:lnSpc>
                      </a:pPr>
                      <a:endParaRPr lang="uk-UA" sz="2000" spc="-10" dirty="0" err="1">
                        <a:effectLst/>
                      </a:endParaRPr>
                    </a:p>
                  </a:txBody>
                  <a:tcPr marL="0" marR="0" marT="0" marB="0"/>
                </a:tc>
                <a:tc>
                  <a:txBody>
                    <a:bodyPr/>
                    <a:lstStyle/>
                    <a:p>
                      <a:pPr marL="89535" algn="ctr">
                        <a:lnSpc>
                          <a:spcPts val="1830"/>
                        </a:lnSpc>
                      </a:pPr>
                      <a:r>
                        <a:rPr lang="en-US" sz="2000" spc="-10">
                          <a:effectLst/>
                        </a:rPr>
                        <a:t>Ресурси</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584123019"/>
                  </a:ext>
                </a:extLst>
              </a:tr>
              <a:tr h="3002943">
                <a:tc>
                  <a:txBody>
                    <a:bodyPr/>
                    <a:lstStyle/>
                    <a:p>
                      <a:pPr marL="66040">
                        <a:lnSpc>
                          <a:spcPts val="1780"/>
                        </a:lnSpc>
                      </a:pPr>
                      <a:r>
                        <a:rPr lang="en-US" sz="2000" spc="-10" dirty="0" err="1">
                          <a:effectLst/>
                        </a:rPr>
                        <a:t>Доходи</a:t>
                      </a:r>
                      <a:r>
                        <a:rPr lang="en-US" sz="2000" spc="5" dirty="0">
                          <a:effectLst/>
                        </a:rPr>
                        <a:t> </a:t>
                      </a:r>
                      <a:r>
                        <a:rPr lang="en-US" sz="2000" dirty="0" err="1">
                          <a:effectLst/>
                        </a:rPr>
                        <a:t>від</a:t>
                      </a:r>
                      <a:r>
                        <a:rPr lang="en-US" sz="2000" spc="-20" dirty="0">
                          <a:effectLst/>
                        </a:rPr>
                        <a:t> </a:t>
                      </a:r>
                      <a:r>
                        <a:rPr lang="en-US" sz="2000" spc="-10" dirty="0" err="1">
                          <a:effectLst/>
                        </a:rPr>
                        <a:t>власності</a:t>
                      </a:r>
                      <a:endParaRPr lang="en-GB" sz="2000" dirty="0">
                        <a:effectLst/>
                      </a:endParaRPr>
                    </a:p>
                    <a:p>
                      <a:pPr>
                        <a:spcBef>
                          <a:spcPts val="20"/>
                        </a:spcBef>
                      </a:pPr>
                      <a:r>
                        <a:rPr lang="en-US" sz="2000" dirty="0">
                          <a:effectLst/>
                        </a:rPr>
                        <a:t> </a:t>
                      </a:r>
                      <a:endParaRPr lang="en-GB" sz="2000" dirty="0">
                        <a:effectLst/>
                      </a:endParaRPr>
                    </a:p>
                    <a:p>
                      <a:pPr marL="66040" marR="49530">
                        <a:lnSpc>
                          <a:spcPct val="99000"/>
                        </a:lnSpc>
                        <a:spcAft>
                          <a:spcPts val="0"/>
                        </a:spcAft>
                      </a:pPr>
                      <a:r>
                        <a:rPr lang="en-US" sz="2000" spc="-5" dirty="0" err="1">
                          <a:effectLst/>
                        </a:rPr>
                        <a:t>Валові</a:t>
                      </a:r>
                      <a:r>
                        <a:rPr lang="en-US" sz="2000" spc="-10" dirty="0">
                          <a:effectLst/>
                        </a:rPr>
                        <a:t> </a:t>
                      </a:r>
                      <a:r>
                        <a:rPr lang="en-US" sz="2000" spc="-10" dirty="0" err="1">
                          <a:effectLst/>
                        </a:rPr>
                        <a:t>первинні</a:t>
                      </a:r>
                      <a:r>
                        <a:rPr lang="en-US" sz="2000" spc="-5" dirty="0">
                          <a:effectLst/>
                        </a:rPr>
                        <a:t> </a:t>
                      </a:r>
                      <a:r>
                        <a:rPr lang="en-US" sz="2000" spc="-10" dirty="0" err="1">
                          <a:effectLst/>
                        </a:rPr>
                        <a:t>доходи</a:t>
                      </a:r>
                      <a:r>
                        <a:rPr lang="en-US" sz="2000" spc="135" dirty="0">
                          <a:effectLst/>
                        </a:rPr>
                        <a:t> </a:t>
                      </a:r>
                      <a:endParaRPr lang="uk-UA" sz="2000" spc="135" dirty="0">
                        <a:effectLst/>
                      </a:endParaRPr>
                    </a:p>
                    <a:p>
                      <a:pPr marL="66040" marR="49530">
                        <a:lnSpc>
                          <a:spcPct val="99000"/>
                        </a:lnSpc>
                        <a:spcAft>
                          <a:spcPts val="0"/>
                        </a:spcAft>
                      </a:pPr>
                      <a:r>
                        <a:rPr lang="en-US" sz="2000" spc="-5" dirty="0" err="1">
                          <a:effectLst/>
                        </a:rPr>
                        <a:t>Споживання</a:t>
                      </a:r>
                      <a:r>
                        <a:rPr lang="en-US" sz="2000" spc="10" dirty="0">
                          <a:effectLst/>
                        </a:rPr>
                        <a:t> </a:t>
                      </a:r>
                      <a:r>
                        <a:rPr lang="en-US" sz="2000" spc="-10" dirty="0" err="1">
                          <a:effectLst/>
                        </a:rPr>
                        <a:t>основного</a:t>
                      </a:r>
                      <a:r>
                        <a:rPr lang="en-US" sz="2000" spc="-5" dirty="0">
                          <a:effectLst/>
                        </a:rPr>
                        <a:t> </a:t>
                      </a:r>
                      <a:r>
                        <a:rPr lang="en-US" sz="2000" spc="-5" dirty="0" err="1">
                          <a:effectLst/>
                        </a:rPr>
                        <a:t>капіталу</a:t>
                      </a:r>
                      <a:endParaRPr lang="uk-UA" sz="2000" spc="-5" dirty="0">
                        <a:effectLst/>
                      </a:endParaRPr>
                    </a:p>
                    <a:p>
                      <a:pPr marL="66040" marR="49530">
                        <a:lnSpc>
                          <a:spcPct val="99000"/>
                        </a:lnSpc>
                        <a:spcAft>
                          <a:spcPts val="0"/>
                        </a:spcAft>
                      </a:pPr>
                      <a:r>
                        <a:rPr lang="en-US" sz="2000" spc="130" dirty="0">
                          <a:effectLst/>
                        </a:rPr>
                        <a:t> </a:t>
                      </a:r>
                      <a:r>
                        <a:rPr lang="en-US" sz="2000" spc="-5" dirty="0" err="1">
                          <a:effectLst/>
                        </a:rPr>
                        <a:t>Чисті</a:t>
                      </a:r>
                      <a:r>
                        <a:rPr lang="en-US" sz="2000" spc="10" dirty="0">
                          <a:effectLst/>
                        </a:rPr>
                        <a:t> </a:t>
                      </a:r>
                      <a:r>
                        <a:rPr lang="en-US" sz="2000" spc="-10" dirty="0" err="1">
                          <a:effectLst/>
                        </a:rPr>
                        <a:t>первинні</a:t>
                      </a:r>
                      <a:r>
                        <a:rPr lang="en-US" sz="2000" spc="10" dirty="0">
                          <a:effectLst/>
                        </a:rPr>
                        <a:t> </a:t>
                      </a:r>
                      <a:r>
                        <a:rPr lang="en-US" sz="2000" spc="-10" dirty="0" err="1">
                          <a:effectLst/>
                        </a:rPr>
                        <a:t>доходи</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040" marR="60960">
                        <a:spcAft>
                          <a:spcPts val="0"/>
                        </a:spcAft>
                        <a:tabLst>
                          <a:tab pos="2471420" algn="l"/>
                        </a:tabLst>
                      </a:pPr>
                      <a:r>
                        <a:rPr lang="en-US" sz="2000" spc="-10" dirty="0" err="1">
                          <a:effectLst/>
                        </a:rPr>
                        <a:t>Валовий</a:t>
                      </a:r>
                      <a:r>
                        <a:rPr lang="en-US" sz="2000" spc="200" dirty="0">
                          <a:effectLst/>
                        </a:rPr>
                        <a:t> </a:t>
                      </a:r>
                      <a:r>
                        <a:rPr lang="en-US" sz="2000" spc="-5" dirty="0" err="1">
                          <a:effectLst/>
                        </a:rPr>
                        <a:t>дохід</a:t>
                      </a:r>
                      <a:r>
                        <a:rPr lang="en-US" sz="2000" spc="195" dirty="0">
                          <a:effectLst/>
                        </a:rPr>
                        <a:t> </a:t>
                      </a:r>
                      <a:r>
                        <a:rPr lang="en-US" sz="2000" spc="-5" dirty="0" err="1">
                          <a:effectLst/>
                        </a:rPr>
                        <a:t>економіки</a:t>
                      </a:r>
                      <a:r>
                        <a:rPr lang="en-US" sz="2000" spc="-5" dirty="0">
                          <a:effectLst/>
                        </a:rPr>
                        <a:t>	</a:t>
                      </a:r>
                      <a:r>
                        <a:rPr lang="en-US" sz="2000" spc="-10" dirty="0">
                          <a:effectLst/>
                        </a:rPr>
                        <a:t>(</a:t>
                      </a:r>
                      <a:r>
                        <a:rPr lang="en-US" sz="2000" spc="-10" dirty="0" err="1">
                          <a:effectLst/>
                        </a:rPr>
                        <a:t>валовий</a:t>
                      </a:r>
                      <a:r>
                        <a:rPr lang="en-US" sz="2000" spc="140" dirty="0">
                          <a:effectLst/>
                        </a:rPr>
                        <a:t> </a:t>
                      </a:r>
                      <a:r>
                        <a:rPr lang="en-US" sz="2000" spc="-5" dirty="0" err="1">
                          <a:effectLst/>
                        </a:rPr>
                        <a:t>змішаний</a:t>
                      </a:r>
                      <a:r>
                        <a:rPr lang="en-US" sz="2000" spc="10" dirty="0">
                          <a:effectLst/>
                        </a:rPr>
                        <a:t> </a:t>
                      </a:r>
                      <a:r>
                        <a:rPr lang="en-US" sz="2000" spc="-5" dirty="0" err="1">
                          <a:effectLst/>
                        </a:rPr>
                        <a:t>дохід</a:t>
                      </a:r>
                      <a:r>
                        <a:rPr lang="en-US" sz="2000" spc="-5" dirty="0">
                          <a:effectLst/>
                        </a:rPr>
                        <a:t>)</a:t>
                      </a:r>
                      <a:endParaRPr lang="en-GB" sz="2000" dirty="0">
                        <a:effectLst/>
                      </a:endParaRPr>
                    </a:p>
                    <a:p>
                      <a:pPr>
                        <a:spcBef>
                          <a:spcPts val="45"/>
                        </a:spcBef>
                      </a:pPr>
                      <a:r>
                        <a:rPr lang="en-US" sz="2000" dirty="0">
                          <a:effectLst/>
                        </a:rPr>
                        <a:t> </a:t>
                      </a:r>
                      <a:r>
                        <a:rPr lang="en-US" sz="2000" spc="-5" dirty="0" err="1">
                          <a:effectLst/>
                        </a:rPr>
                        <a:t>Споживання</a:t>
                      </a:r>
                      <a:r>
                        <a:rPr lang="en-US" sz="2000" spc="10" dirty="0">
                          <a:effectLst/>
                        </a:rPr>
                        <a:t> </a:t>
                      </a:r>
                      <a:r>
                        <a:rPr lang="en-US" sz="2000" spc="-10" dirty="0" err="1">
                          <a:effectLst/>
                        </a:rPr>
                        <a:t>основного</a:t>
                      </a:r>
                      <a:r>
                        <a:rPr lang="en-US" sz="2000" spc="-5" dirty="0">
                          <a:effectLst/>
                        </a:rPr>
                        <a:t> </a:t>
                      </a:r>
                      <a:r>
                        <a:rPr lang="en-US" sz="2000" spc="-5" dirty="0" err="1">
                          <a:effectLst/>
                        </a:rPr>
                        <a:t>капіталу</a:t>
                      </a:r>
                      <a:r>
                        <a:rPr lang="en-US" sz="2000" spc="150" dirty="0">
                          <a:effectLst/>
                        </a:rPr>
                        <a:t> </a:t>
                      </a:r>
                      <a:endParaRPr lang="uk-UA" sz="2000" spc="150" dirty="0">
                        <a:effectLst/>
                      </a:endParaRPr>
                    </a:p>
                    <a:p>
                      <a:pPr>
                        <a:spcBef>
                          <a:spcPts val="45"/>
                        </a:spcBef>
                      </a:pPr>
                      <a:r>
                        <a:rPr lang="en-US" sz="2000" dirty="0" err="1">
                          <a:effectLst/>
                        </a:rPr>
                        <a:t>Чисте</a:t>
                      </a:r>
                      <a:r>
                        <a:rPr lang="en-US" sz="2000" spc="105" dirty="0">
                          <a:effectLst/>
                        </a:rPr>
                        <a:t> </a:t>
                      </a:r>
                      <a:r>
                        <a:rPr lang="en-US" sz="2000" spc="-10" dirty="0" err="1">
                          <a:effectLst/>
                        </a:rPr>
                        <a:t>перевищення</a:t>
                      </a:r>
                      <a:r>
                        <a:rPr lang="en-US" sz="2000" spc="105" dirty="0">
                          <a:effectLst/>
                        </a:rPr>
                        <a:t> </a:t>
                      </a:r>
                      <a:r>
                        <a:rPr lang="en-US" sz="2000" dirty="0" err="1">
                          <a:effectLst/>
                        </a:rPr>
                        <a:t>від</a:t>
                      </a:r>
                      <a:r>
                        <a:rPr lang="en-US" sz="2000" spc="100" dirty="0">
                          <a:effectLst/>
                        </a:rPr>
                        <a:t> </a:t>
                      </a:r>
                      <a:r>
                        <a:rPr lang="en-US" sz="2000" spc="-10" dirty="0" err="1">
                          <a:effectLst/>
                        </a:rPr>
                        <a:t>економічної</a:t>
                      </a:r>
                      <a:r>
                        <a:rPr lang="en-US" sz="2000" spc="155" dirty="0">
                          <a:effectLst/>
                        </a:rPr>
                        <a:t> </a:t>
                      </a:r>
                      <a:r>
                        <a:rPr lang="en-US" sz="2000" spc="-5" dirty="0" err="1">
                          <a:effectLst/>
                        </a:rPr>
                        <a:t>діяльності</a:t>
                      </a:r>
                      <a:r>
                        <a:rPr lang="en-US" sz="2000" spc="10" dirty="0">
                          <a:effectLst/>
                        </a:rPr>
                        <a:t> </a:t>
                      </a:r>
                      <a:r>
                        <a:rPr lang="en-US" sz="2000" spc="-10" dirty="0">
                          <a:effectLst/>
                        </a:rPr>
                        <a:t>(</a:t>
                      </a:r>
                      <a:r>
                        <a:rPr lang="en-US" sz="2000" spc="-10" dirty="0" err="1">
                          <a:effectLst/>
                        </a:rPr>
                        <a:t>чистий</a:t>
                      </a:r>
                      <a:r>
                        <a:rPr lang="en-US" sz="2000" spc="10" dirty="0">
                          <a:effectLst/>
                        </a:rPr>
                        <a:t> </a:t>
                      </a:r>
                      <a:r>
                        <a:rPr lang="en-US" sz="2000" spc="-10" dirty="0" err="1">
                          <a:effectLst/>
                        </a:rPr>
                        <a:t>змішаний</a:t>
                      </a:r>
                      <a:r>
                        <a:rPr lang="en-US" sz="2000" spc="-15" dirty="0">
                          <a:effectLst/>
                        </a:rPr>
                        <a:t> </a:t>
                      </a:r>
                      <a:r>
                        <a:rPr lang="en-US" sz="2000" spc="-5" dirty="0" err="1">
                          <a:effectLst/>
                        </a:rPr>
                        <a:t>дохід</a:t>
                      </a:r>
                      <a:r>
                        <a:rPr lang="en-US" sz="2000" spc="-5" dirty="0">
                          <a:effectLst/>
                        </a:rPr>
                        <a:t>)</a:t>
                      </a:r>
                      <a:r>
                        <a:rPr lang="en-US" sz="2000" spc="150" dirty="0">
                          <a:effectLst/>
                        </a:rPr>
                        <a:t> </a:t>
                      </a:r>
                      <a:endParaRPr lang="uk-UA" sz="2000" spc="150" dirty="0">
                        <a:effectLst/>
                      </a:endParaRPr>
                    </a:p>
                    <a:p>
                      <a:pPr marL="66040" marR="62865">
                        <a:spcAft>
                          <a:spcPts val="0"/>
                        </a:spcAft>
                      </a:pPr>
                      <a:r>
                        <a:rPr lang="en-US" sz="2000" spc="-10" dirty="0" err="1">
                          <a:effectLst/>
                        </a:rPr>
                        <a:t>Доходи</a:t>
                      </a:r>
                      <a:r>
                        <a:rPr lang="en-US" sz="2000" spc="5" dirty="0">
                          <a:effectLst/>
                        </a:rPr>
                        <a:t> </a:t>
                      </a:r>
                      <a:r>
                        <a:rPr lang="en-US" sz="2000" dirty="0" err="1">
                          <a:effectLst/>
                        </a:rPr>
                        <a:t>від</a:t>
                      </a:r>
                      <a:r>
                        <a:rPr lang="en-US" sz="2000" spc="-20" dirty="0">
                          <a:effectLst/>
                        </a:rPr>
                        <a:t> </a:t>
                      </a:r>
                      <a:r>
                        <a:rPr lang="en-US" sz="2000" spc="-10" dirty="0" err="1">
                          <a:effectLst/>
                        </a:rPr>
                        <a:t>власності</a:t>
                      </a:r>
                      <a:endParaRPr lang="en-GB" sz="2000" dirty="0">
                        <a:effectLst/>
                      </a:endParaRPr>
                    </a:p>
                    <a:p>
                      <a:pPr marL="66040" marR="164465" algn="just">
                        <a:lnSpc>
                          <a:spcPct val="99000"/>
                        </a:lnSpc>
                        <a:spcBef>
                          <a:spcPts val="15"/>
                        </a:spcBef>
                        <a:spcAft>
                          <a:spcPts val="0"/>
                        </a:spcAft>
                      </a:pPr>
                      <a:r>
                        <a:rPr lang="en-US" sz="2000" spc="-5" dirty="0" err="1">
                          <a:effectLst/>
                        </a:rPr>
                        <a:t>Компенсація</a:t>
                      </a:r>
                      <a:r>
                        <a:rPr lang="en-US" sz="2000" spc="10" dirty="0">
                          <a:effectLst/>
                        </a:rPr>
                        <a:t> </a:t>
                      </a:r>
                      <a:r>
                        <a:rPr lang="en-US" sz="2000" spc="-20" dirty="0" err="1">
                          <a:effectLst/>
                        </a:rPr>
                        <a:t>за</a:t>
                      </a:r>
                      <a:r>
                        <a:rPr lang="en-US" sz="2000" spc="10" dirty="0">
                          <a:effectLst/>
                        </a:rPr>
                        <a:t> </a:t>
                      </a:r>
                      <a:r>
                        <a:rPr lang="en-US" sz="2000" spc="-10" dirty="0" err="1">
                          <a:effectLst/>
                        </a:rPr>
                        <a:t>трудову</a:t>
                      </a:r>
                      <a:r>
                        <a:rPr lang="en-US" sz="2000" spc="-30" dirty="0">
                          <a:effectLst/>
                        </a:rPr>
                        <a:t> </a:t>
                      </a:r>
                      <a:r>
                        <a:rPr lang="en-US" sz="2000" dirty="0" err="1">
                          <a:effectLst/>
                        </a:rPr>
                        <a:t>діяльність</a:t>
                      </a:r>
                      <a:r>
                        <a:rPr lang="en-US" sz="2000" spc="125" dirty="0">
                          <a:effectLst/>
                        </a:rPr>
                        <a:t> </a:t>
                      </a:r>
                      <a:endParaRPr lang="uk-UA" sz="2000" spc="125" dirty="0">
                        <a:effectLst/>
                      </a:endParaRPr>
                    </a:p>
                    <a:p>
                      <a:pPr marL="66040" marR="164465" algn="just">
                        <a:lnSpc>
                          <a:spcPct val="99000"/>
                        </a:lnSpc>
                        <a:spcBef>
                          <a:spcPts val="15"/>
                        </a:spcBef>
                        <a:spcAft>
                          <a:spcPts val="0"/>
                        </a:spcAft>
                      </a:pPr>
                      <a:r>
                        <a:rPr lang="en-US" sz="2000" spc="-5" dirty="0" err="1">
                          <a:effectLst/>
                        </a:rPr>
                        <a:t>Податки</a:t>
                      </a:r>
                      <a:r>
                        <a:rPr lang="en-US" sz="2000" spc="-15" dirty="0">
                          <a:effectLst/>
                        </a:rPr>
                        <a:t> </a:t>
                      </a:r>
                      <a:r>
                        <a:rPr lang="en-US" sz="2000" dirty="0" err="1">
                          <a:effectLst/>
                        </a:rPr>
                        <a:t>на</a:t>
                      </a:r>
                      <a:r>
                        <a:rPr lang="en-US" sz="2000" spc="-10" dirty="0">
                          <a:effectLst/>
                        </a:rPr>
                        <a:t> </a:t>
                      </a:r>
                      <a:r>
                        <a:rPr lang="en-US" sz="2000" spc="-5" dirty="0" err="1">
                          <a:effectLst/>
                        </a:rPr>
                        <a:t>виробництво</a:t>
                      </a:r>
                      <a:r>
                        <a:rPr lang="en-US" sz="2000" spc="-5" dirty="0">
                          <a:effectLst/>
                        </a:rPr>
                        <a:t> </a:t>
                      </a:r>
                      <a:r>
                        <a:rPr lang="en-US" sz="2000" spc="-5" dirty="0" err="1">
                          <a:effectLst/>
                        </a:rPr>
                        <a:t>та</a:t>
                      </a:r>
                      <a:r>
                        <a:rPr lang="en-US" sz="2000" spc="-15" dirty="0">
                          <a:effectLst/>
                        </a:rPr>
                        <a:t> </a:t>
                      </a:r>
                      <a:r>
                        <a:rPr lang="en-US" sz="2000" spc="-10" dirty="0" err="1">
                          <a:effectLst/>
                        </a:rPr>
                        <a:t>імпорт</a:t>
                      </a:r>
                      <a:r>
                        <a:rPr lang="en-US" sz="2000" spc="150" dirty="0">
                          <a:effectLst/>
                        </a:rPr>
                        <a:t> </a:t>
                      </a:r>
                      <a:endParaRPr lang="uk-UA" sz="2000" spc="150" dirty="0">
                        <a:effectLst/>
                      </a:endParaRPr>
                    </a:p>
                    <a:p>
                      <a:pPr marL="66040" marR="164465" algn="just">
                        <a:lnSpc>
                          <a:spcPct val="99000"/>
                        </a:lnSpc>
                        <a:spcBef>
                          <a:spcPts val="15"/>
                        </a:spcBef>
                        <a:spcAft>
                          <a:spcPts val="0"/>
                        </a:spcAft>
                      </a:pPr>
                      <a:r>
                        <a:rPr lang="en-US" sz="2000" spc="-5" dirty="0" err="1">
                          <a:effectLst/>
                        </a:rPr>
                        <a:t>Субсидії</a:t>
                      </a:r>
                      <a:r>
                        <a:rPr lang="en-US" sz="2000" spc="-10" dirty="0">
                          <a:effectLst/>
                        </a:rPr>
                        <a:t> </a:t>
                      </a:r>
                      <a:r>
                        <a:rPr lang="en-US" sz="2000" dirty="0" err="1">
                          <a:effectLst/>
                        </a:rPr>
                        <a:t>на</a:t>
                      </a:r>
                      <a:r>
                        <a:rPr lang="en-US" sz="2000" spc="-10" dirty="0">
                          <a:effectLst/>
                        </a:rPr>
                        <a:t> </a:t>
                      </a:r>
                      <a:r>
                        <a:rPr lang="en-US" sz="2000" spc="-5" dirty="0" err="1">
                          <a:effectLst/>
                        </a:rPr>
                        <a:t>виробництво</a:t>
                      </a:r>
                      <a:r>
                        <a:rPr lang="en-US" sz="2000" spc="-5" dirty="0">
                          <a:effectLst/>
                        </a:rPr>
                        <a:t> </a:t>
                      </a:r>
                      <a:r>
                        <a:rPr lang="en-US" sz="2000" spc="-5" dirty="0" err="1">
                          <a:effectLst/>
                        </a:rPr>
                        <a:t>та</a:t>
                      </a:r>
                      <a:r>
                        <a:rPr lang="en-US" sz="2000" spc="-15" dirty="0">
                          <a:effectLst/>
                        </a:rPr>
                        <a:t> </a:t>
                      </a:r>
                      <a:r>
                        <a:rPr lang="en-US" sz="2000" spc="-10" dirty="0" err="1">
                          <a:effectLst/>
                        </a:rPr>
                        <a:t>імпорт</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069852920"/>
                  </a:ext>
                </a:extLst>
              </a:tr>
            </a:tbl>
          </a:graphicData>
        </a:graphic>
      </p:graphicFrame>
    </p:spTree>
    <p:extLst>
      <p:ext uri="{BB962C8B-B14F-4D97-AF65-F5344CB8AC3E}">
        <p14:creationId xmlns:p14="http://schemas.microsoft.com/office/powerpoint/2010/main" val="1148098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B13FA8-5339-B398-455C-12B9D74826AB}"/>
              </a:ext>
            </a:extLst>
          </p:cNvPr>
          <p:cNvSpPr>
            <a:spLocks noGrp="1"/>
          </p:cNvSpPr>
          <p:nvPr>
            <p:ph type="title"/>
          </p:nvPr>
        </p:nvSpPr>
        <p:spPr/>
        <p:txBody>
          <a:bodyPr/>
          <a:lstStyle/>
          <a:p>
            <a:r>
              <a:rPr lang="ru-RU" dirty="0"/>
              <a:t>3.7.	</a:t>
            </a:r>
            <a:r>
              <a:rPr lang="ru-RU" dirty="0" err="1"/>
              <a:t>Рахунок</a:t>
            </a:r>
            <a:r>
              <a:rPr lang="ru-RU" dirty="0"/>
              <a:t> </a:t>
            </a:r>
            <a:r>
              <a:rPr lang="ru-RU" dirty="0" err="1"/>
              <a:t>вторинного</a:t>
            </a:r>
            <a:r>
              <a:rPr lang="ru-RU" dirty="0"/>
              <a:t> </a:t>
            </a:r>
            <a:r>
              <a:rPr lang="ru-RU" dirty="0" err="1"/>
              <a:t>розподілу</a:t>
            </a:r>
            <a:r>
              <a:rPr lang="ru-RU" dirty="0"/>
              <a:t> </a:t>
            </a:r>
            <a:r>
              <a:rPr lang="ru-RU" dirty="0" err="1"/>
              <a:t>доходів</a:t>
            </a:r>
            <a:endParaRPr lang="en-GB" dirty="0"/>
          </a:p>
        </p:txBody>
      </p:sp>
      <p:graphicFrame>
        <p:nvGraphicFramePr>
          <p:cNvPr id="5" name="Місце для вмісту 2">
            <a:extLst>
              <a:ext uri="{FF2B5EF4-FFF2-40B4-BE49-F238E27FC236}">
                <a16:creationId xmlns:a16="http://schemas.microsoft.com/office/drawing/2014/main" id="{3B572F77-405A-BF75-D89F-60DD429636FD}"/>
              </a:ext>
            </a:extLst>
          </p:cNvPr>
          <p:cNvGraphicFramePr>
            <a:graphicFrameLocks noGrp="1"/>
          </p:cNvGraphicFramePr>
          <p:nvPr>
            <p:ph idx="1"/>
            <p:extLst>
              <p:ext uri="{D42A27DB-BD31-4B8C-83A1-F6EECF244321}">
                <p14:modId xmlns:p14="http://schemas.microsoft.com/office/powerpoint/2010/main" val="3272965494"/>
              </p:ext>
            </p:extLst>
          </p:nvPr>
        </p:nvGraphicFramePr>
        <p:xfrm>
          <a:off x="914400" y="1376516"/>
          <a:ext cx="10982632" cy="52897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6241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552BAE14-5A10-ECCF-72EE-D767359BD381}"/>
              </a:ext>
            </a:extLst>
          </p:cNvPr>
          <p:cNvSpPr>
            <a:spLocks noGrp="1"/>
          </p:cNvSpPr>
          <p:nvPr>
            <p:ph type="title"/>
          </p:nvPr>
        </p:nvSpPr>
        <p:spPr>
          <a:xfrm>
            <a:off x="1371597" y="348865"/>
            <a:ext cx="10044023" cy="877729"/>
          </a:xfrm>
        </p:spPr>
        <p:txBody>
          <a:bodyPr anchor="ctr">
            <a:normAutofit/>
          </a:bodyPr>
          <a:lstStyle/>
          <a:p>
            <a:r>
              <a:rPr lang="uk-UA" sz="4000">
                <a:solidFill>
                  <a:srgbClr val="FFFFFF"/>
                </a:solidFill>
              </a:rPr>
              <a:t>Рахунок вторинного розподілу доходів</a:t>
            </a:r>
            <a:endParaRPr lang="en-GB" sz="4000">
              <a:solidFill>
                <a:srgbClr val="FFFFFF"/>
              </a:solidFill>
            </a:endParaRPr>
          </a:p>
        </p:txBody>
      </p:sp>
      <p:graphicFrame>
        <p:nvGraphicFramePr>
          <p:cNvPr id="4" name="Місце для вмісту 3">
            <a:extLst>
              <a:ext uri="{FF2B5EF4-FFF2-40B4-BE49-F238E27FC236}">
                <a16:creationId xmlns:a16="http://schemas.microsoft.com/office/drawing/2014/main" id="{3E657681-99FC-4BB2-0F9D-980EF9FCC0A8}"/>
              </a:ext>
            </a:extLst>
          </p:cNvPr>
          <p:cNvGraphicFramePr>
            <a:graphicFrameLocks noGrp="1"/>
          </p:cNvGraphicFramePr>
          <p:nvPr>
            <p:ph idx="1"/>
            <p:extLst>
              <p:ext uri="{D42A27DB-BD31-4B8C-83A1-F6EECF244321}">
                <p14:modId xmlns:p14="http://schemas.microsoft.com/office/powerpoint/2010/main" val="2386169450"/>
              </p:ext>
            </p:extLst>
          </p:nvPr>
        </p:nvGraphicFramePr>
        <p:xfrm>
          <a:off x="644056" y="2179549"/>
          <a:ext cx="10927829" cy="4058866"/>
        </p:xfrm>
        <a:graphic>
          <a:graphicData uri="http://schemas.openxmlformats.org/drawingml/2006/table">
            <a:tbl>
              <a:tblPr firstRow="1" firstCol="1" lastRow="1" lastCol="1" bandRow="1" bandCol="1">
                <a:tableStyleId>{5C22544A-7EE6-4342-B048-85BDC9FD1C3A}</a:tableStyleId>
              </a:tblPr>
              <a:tblGrid>
                <a:gridCol w="5466593">
                  <a:extLst>
                    <a:ext uri="{9D8B030D-6E8A-4147-A177-3AD203B41FA5}">
                      <a16:colId xmlns:a16="http://schemas.microsoft.com/office/drawing/2014/main" val="577047113"/>
                    </a:ext>
                  </a:extLst>
                </a:gridCol>
                <a:gridCol w="5461236">
                  <a:extLst>
                    <a:ext uri="{9D8B030D-6E8A-4147-A177-3AD203B41FA5}">
                      <a16:colId xmlns:a16="http://schemas.microsoft.com/office/drawing/2014/main" val="1143109395"/>
                    </a:ext>
                  </a:extLst>
                </a:gridCol>
              </a:tblGrid>
              <a:tr h="368491">
                <a:tc>
                  <a:txBody>
                    <a:bodyPr/>
                    <a:lstStyle/>
                    <a:p>
                      <a:pPr marL="1026795">
                        <a:lnSpc>
                          <a:spcPts val="1830"/>
                        </a:lnSpc>
                      </a:pPr>
                      <a:r>
                        <a:rPr lang="en-US" sz="2200" spc="-10" dirty="0" err="1">
                          <a:effectLst/>
                        </a:rPr>
                        <a:t>Використання</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7945" algn="ctr">
                        <a:lnSpc>
                          <a:spcPts val="1830"/>
                        </a:lnSpc>
                      </a:pPr>
                      <a:r>
                        <a:rPr lang="en-US" sz="2200" spc="-10">
                          <a:effectLst/>
                        </a:rPr>
                        <a:t>Ресурси</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401853745"/>
                  </a:ext>
                </a:extLst>
              </a:tr>
              <a:tr h="3690375">
                <a:tc>
                  <a:txBody>
                    <a:bodyPr/>
                    <a:lstStyle/>
                    <a:p>
                      <a:pPr marL="66040" marR="723900">
                        <a:lnSpc>
                          <a:spcPts val="1820"/>
                        </a:lnSpc>
                        <a:spcAft>
                          <a:spcPts val="0"/>
                        </a:spcAft>
                      </a:pPr>
                      <a:r>
                        <a:rPr lang="en-US" sz="2200" spc="-10" dirty="0" err="1">
                          <a:effectLst/>
                        </a:rPr>
                        <a:t>Поточні</a:t>
                      </a:r>
                      <a:r>
                        <a:rPr lang="en-US" sz="2200" spc="15" dirty="0">
                          <a:effectLst/>
                        </a:rPr>
                        <a:t> </a:t>
                      </a:r>
                      <a:r>
                        <a:rPr lang="en-US" sz="2200" spc="-5" dirty="0" err="1">
                          <a:effectLst/>
                        </a:rPr>
                        <a:t>податки</a:t>
                      </a:r>
                      <a:r>
                        <a:rPr lang="en-US" sz="2200" spc="-15" dirty="0">
                          <a:effectLst/>
                        </a:rPr>
                        <a:t> </a:t>
                      </a:r>
                      <a:r>
                        <a:rPr lang="en-US" sz="2200" dirty="0" err="1">
                          <a:effectLst/>
                        </a:rPr>
                        <a:t>на</a:t>
                      </a:r>
                      <a:r>
                        <a:rPr lang="en-US" sz="2200" spc="-10" dirty="0">
                          <a:effectLst/>
                        </a:rPr>
                        <a:t> </a:t>
                      </a:r>
                      <a:r>
                        <a:rPr lang="en-US" sz="2200" spc="-5" dirty="0" err="1">
                          <a:effectLst/>
                        </a:rPr>
                        <a:t>дохід</a:t>
                      </a:r>
                      <a:r>
                        <a:rPr lang="en-US" sz="2200" dirty="0">
                          <a:effectLst/>
                        </a:rPr>
                        <a:t> і</a:t>
                      </a:r>
                      <a:r>
                        <a:rPr lang="en-US" sz="2200" spc="125" dirty="0">
                          <a:effectLst/>
                        </a:rPr>
                        <a:t> </a:t>
                      </a:r>
                      <a:r>
                        <a:rPr lang="en-US" sz="2200" spc="-10" dirty="0" err="1">
                          <a:effectLst/>
                        </a:rPr>
                        <a:t>власність</a:t>
                      </a:r>
                      <a:endParaRPr lang="en-GB" sz="1500" dirty="0">
                        <a:effectLst/>
                      </a:endParaRPr>
                    </a:p>
                    <a:p>
                      <a:pPr marL="66040">
                        <a:lnSpc>
                          <a:spcPts val="1830"/>
                        </a:lnSpc>
                      </a:pPr>
                      <a:r>
                        <a:rPr lang="en-US" sz="2200" spc="-10" dirty="0" err="1">
                          <a:effectLst/>
                        </a:rPr>
                        <a:t>Інші</a:t>
                      </a:r>
                      <a:r>
                        <a:rPr lang="en-US" sz="2200" spc="10" dirty="0">
                          <a:effectLst/>
                        </a:rPr>
                        <a:t> </a:t>
                      </a:r>
                      <a:r>
                        <a:rPr lang="en-US" sz="2200" spc="-5" dirty="0" err="1">
                          <a:effectLst/>
                        </a:rPr>
                        <a:t>види</a:t>
                      </a:r>
                      <a:r>
                        <a:rPr lang="en-US" sz="2200" spc="-15" dirty="0">
                          <a:effectLst/>
                        </a:rPr>
                        <a:t> </a:t>
                      </a:r>
                      <a:r>
                        <a:rPr lang="en-US" sz="2200" spc="-5" dirty="0" err="1">
                          <a:effectLst/>
                        </a:rPr>
                        <a:t>поточних</a:t>
                      </a:r>
                      <a:r>
                        <a:rPr lang="en-US" sz="2200" spc="-5" dirty="0">
                          <a:effectLst/>
                        </a:rPr>
                        <a:t> </a:t>
                      </a:r>
                      <a:r>
                        <a:rPr lang="en-US" sz="2200" spc="-10" dirty="0" err="1">
                          <a:effectLst/>
                        </a:rPr>
                        <a:t>трансфертів</a:t>
                      </a:r>
                      <a:r>
                        <a:rPr lang="en-US" sz="2200" spc="-10" dirty="0">
                          <a:effectLst/>
                        </a:rPr>
                        <a:t>:</a:t>
                      </a:r>
                      <a:endParaRPr lang="en-GB" sz="1500" dirty="0">
                        <a:effectLst/>
                      </a:endParaRPr>
                    </a:p>
                    <a:p>
                      <a:pPr marL="342900" lvl="0" indent="-342900">
                        <a:lnSpc>
                          <a:spcPts val="1830"/>
                        </a:lnSpc>
                        <a:spcBef>
                          <a:spcPts val="5"/>
                        </a:spcBef>
                        <a:spcAft>
                          <a:spcPts val="0"/>
                        </a:spcAft>
                        <a:buSzPts val="1600"/>
                        <a:buFont typeface="Times New Roman" panose="02020603050405020304" pitchFamily="18" charset="0"/>
                        <a:buChar char="-"/>
                        <a:tabLst>
                          <a:tab pos="441325" algn="l"/>
                        </a:tabLst>
                      </a:pPr>
                      <a:r>
                        <a:rPr lang="en-US" sz="2200" spc="-5" dirty="0" err="1">
                          <a:effectLst/>
                        </a:rPr>
                        <a:t>внески</a:t>
                      </a:r>
                      <a:r>
                        <a:rPr lang="en-US" sz="2200" spc="-15" dirty="0">
                          <a:effectLst/>
                        </a:rPr>
                        <a:t> </a:t>
                      </a:r>
                      <a:r>
                        <a:rPr lang="en-US" sz="2200" spc="-10" dirty="0" err="1">
                          <a:effectLst/>
                        </a:rPr>
                        <a:t>соціального</a:t>
                      </a:r>
                      <a:r>
                        <a:rPr lang="en-US" sz="2200" spc="130" dirty="0">
                          <a:effectLst/>
                        </a:rPr>
                        <a:t> </a:t>
                      </a:r>
                      <a:r>
                        <a:rPr lang="en-US" sz="2200" spc="-10" dirty="0" err="1">
                          <a:effectLst/>
                        </a:rPr>
                        <a:t>характеру</a:t>
                      </a:r>
                      <a:endParaRPr lang="en-GB" sz="1500" dirty="0">
                        <a:effectLst/>
                      </a:endParaRPr>
                    </a:p>
                    <a:p>
                      <a:pPr marL="342900" marR="775335" lvl="0" indent="-342900">
                        <a:spcAft>
                          <a:spcPts val="0"/>
                        </a:spcAft>
                        <a:buSzPts val="1600"/>
                        <a:buFont typeface="Times New Roman" panose="02020603050405020304" pitchFamily="18" charset="0"/>
                        <a:buChar char="-"/>
                        <a:tabLst>
                          <a:tab pos="441325" algn="l"/>
                        </a:tabLst>
                      </a:pPr>
                      <a:r>
                        <a:rPr lang="en-US" sz="2200" spc="-10" dirty="0" err="1">
                          <a:effectLst/>
                        </a:rPr>
                        <a:t>допомога</a:t>
                      </a:r>
                      <a:r>
                        <a:rPr lang="en-US" sz="2200" spc="10" dirty="0">
                          <a:effectLst/>
                        </a:rPr>
                        <a:t> </a:t>
                      </a:r>
                      <a:r>
                        <a:rPr lang="en-US" sz="2200" spc="-10" dirty="0" err="1">
                          <a:effectLst/>
                        </a:rPr>
                        <a:t>соціального</a:t>
                      </a:r>
                      <a:r>
                        <a:rPr lang="en-US" sz="2200" spc="135" dirty="0">
                          <a:effectLst/>
                        </a:rPr>
                        <a:t> </a:t>
                      </a:r>
                      <a:r>
                        <a:rPr lang="en-US" sz="2200" spc="-5" dirty="0" err="1">
                          <a:effectLst/>
                        </a:rPr>
                        <a:t>характеру</a:t>
                      </a:r>
                      <a:endParaRPr lang="en-GB" sz="1500" dirty="0">
                        <a:effectLst/>
                      </a:endParaRPr>
                    </a:p>
                    <a:p>
                      <a:pPr marL="342900" marR="144780" lvl="0" indent="-342900">
                        <a:lnSpc>
                          <a:spcPct val="99000"/>
                        </a:lnSpc>
                        <a:spcBef>
                          <a:spcPts val="15"/>
                        </a:spcBef>
                        <a:spcAft>
                          <a:spcPts val="0"/>
                        </a:spcAft>
                        <a:buSzPts val="1600"/>
                        <a:buFont typeface="Times New Roman" panose="02020603050405020304" pitchFamily="18" charset="0"/>
                        <a:buChar char="-"/>
                        <a:tabLst>
                          <a:tab pos="441325" algn="l"/>
                        </a:tabLst>
                      </a:pPr>
                      <a:r>
                        <a:rPr lang="en-US" sz="2200" spc="-5" dirty="0" err="1">
                          <a:effectLst/>
                        </a:rPr>
                        <a:t>численні</a:t>
                      </a:r>
                      <a:r>
                        <a:rPr lang="en-US" sz="2200" spc="-10" dirty="0">
                          <a:effectLst/>
                        </a:rPr>
                        <a:t> </a:t>
                      </a:r>
                      <a:r>
                        <a:rPr lang="en-US" sz="2200" spc="-5" dirty="0" err="1">
                          <a:effectLst/>
                        </a:rPr>
                        <a:t>поточні</a:t>
                      </a:r>
                      <a:r>
                        <a:rPr lang="en-US" sz="2200" spc="-5" dirty="0">
                          <a:effectLst/>
                        </a:rPr>
                        <a:t> </a:t>
                      </a:r>
                      <a:r>
                        <a:rPr lang="en-US" sz="2200" spc="-10" dirty="0" err="1">
                          <a:effectLst/>
                        </a:rPr>
                        <a:t>трансферти</a:t>
                      </a:r>
                      <a:r>
                        <a:rPr lang="en-US" sz="2200" spc="140" dirty="0">
                          <a:effectLst/>
                        </a:rPr>
                        <a:t> </a:t>
                      </a:r>
                      <a:r>
                        <a:rPr lang="en-US" sz="2200" spc="-5" dirty="0" err="1">
                          <a:effectLst/>
                        </a:rPr>
                        <a:t>Валовий</a:t>
                      </a:r>
                      <a:r>
                        <a:rPr lang="en-US" sz="2200" spc="10" dirty="0">
                          <a:effectLst/>
                        </a:rPr>
                        <a:t> </a:t>
                      </a:r>
                      <a:r>
                        <a:rPr lang="en-US" sz="2200" spc="-5" dirty="0" err="1">
                          <a:effectLst/>
                        </a:rPr>
                        <a:t>наявний</a:t>
                      </a:r>
                      <a:r>
                        <a:rPr lang="en-US" sz="2200" spc="-15" dirty="0">
                          <a:effectLst/>
                        </a:rPr>
                        <a:t> </a:t>
                      </a:r>
                      <a:r>
                        <a:rPr lang="en-US" sz="2200" spc="-5" dirty="0" err="1">
                          <a:effectLst/>
                        </a:rPr>
                        <a:t>дохід</a:t>
                      </a:r>
                      <a:r>
                        <a:rPr lang="en-US" sz="2200" spc="105" dirty="0">
                          <a:effectLst/>
                        </a:rPr>
                        <a:t> </a:t>
                      </a:r>
                      <a:r>
                        <a:rPr lang="en-US" sz="2200" spc="-5" dirty="0" err="1">
                          <a:effectLst/>
                        </a:rPr>
                        <a:t>Споживання</a:t>
                      </a:r>
                      <a:r>
                        <a:rPr lang="en-US" sz="2200" spc="10" dirty="0">
                          <a:effectLst/>
                        </a:rPr>
                        <a:t> </a:t>
                      </a:r>
                      <a:r>
                        <a:rPr lang="en-US" sz="2200" spc="-10" dirty="0" err="1">
                          <a:effectLst/>
                        </a:rPr>
                        <a:t>основного</a:t>
                      </a:r>
                      <a:r>
                        <a:rPr lang="en-US" sz="2200" spc="-5" dirty="0">
                          <a:effectLst/>
                        </a:rPr>
                        <a:t> </a:t>
                      </a:r>
                      <a:r>
                        <a:rPr lang="en-US" sz="2200" spc="-5" dirty="0" err="1">
                          <a:effectLst/>
                        </a:rPr>
                        <a:t>капіталу</a:t>
                      </a:r>
                      <a:endParaRPr lang="en-GB" sz="1500" dirty="0">
                        <a:effectLst/>
                      </a:endParaRPr>
                    </a:p>
                    <a:p>
                      <a:pPr>
                        <a:spcBef>
                          <a:spcPts val="50"/>
                        </a:spcBef>
                      </a:pPr>
                      <a:r>
                        <a:rPr lang="en-US" sz="2200" dirty="0">
                          <a:effectLst/>
                        </a:rPr>
                        <a:t> </a:t>
                      </a:r>
                      <a:endParaRPr lang="en-GB" sz="1500" dirty="0">
                        <a:effectLst/>
                      </a:endParaRPr>
                    </a:p>
                    <a:p>
                      <a:pPr marL="66040"/>
                      <a:r>
                        <a:rPr lang="en-US" sz="2200" spc="-5" dirty="0" err="1">
                          <a:effectLst/>
                        </a:rPr>
                        <a:t>Чистий</a:t>
                      </a:r>
                      <a:r>
                        <a:rPr lang="en-US" sz="2200" spc="-10" dirty="0">
                          <a:effectLst/>
                        </a:rPr>
                        <a:t> </a:t>
                      </a:r>
                      <a:r>
                        <a:rPr lang="en-US" sz="2200" spc="-5" dirty="0" err="1">
                          <a:effectLst/>
                        </a:rPr>
                        <a:t>наявний</a:t>
                      </a:r>
                      <a:r>
                        <a:rPr lang="en-US" sz="2200" spc="10" dirty="0">
                          <a:effectLst/>
                        </a:rPr>
                        <a:t> </a:t>
                      </a:r>
                      <a:r>
                        <a:rPr lang="en-US" sz="2200" spc="-5" dirty="0" err="1">
                          <a:effectLst/>
                        </a:rPr>
                        <a:t>дохід</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66040">
                        <a:lnSpc>
                          <a:spcPts val="1805"/>
                        </a:lnSpc>
                      </a:pPr>
                      <a:r>
                        <a:rPr lang="en-US" sz="2200" spc="-5" dirty="0" err="1">
                          <a:effectLst/>
                        </a:rPr>
                        <a:t>Валові</a:t>
                      </a:r>
                      <a:r>
                        <a:rPr lang="en-US" sz="2200" spc="-10" dirty="0">
                          <a:effectLst/>
                        </a:rPr>
                        <a:t> </a:t>
                      </a:r>
                      <a:r>
                        <a:rPr lang="en-US" sz="2200" spc="-10" dirty="0" err="1">
                          <a:effectLst/>
                        </a:rPr>
                        <a:t>первинні</a:t>
                      </a:r>
                      <a:r>
                        <a:rPr lang="en-US" sz="2200" spc="-5" dirty="0">
                          <a:effectLst/>
                        </a:rPr>
                        <a:t> </a:t>
                      </a:r>
                      <a:r>
                        <a:rPr lang="en-US" sz="2200" spc="-10" dirty="0" err="1">
                          <a:effectLst/>
                        </a:rPr>
                        <a:t>доходи</a:t>
                      </a:r>
                      <a:endParaRPr lang="en-GB" sz="1500" dirty="0">
                        <a:effectLst/>
                      </a:endParaRPr>
                    </a:p>
                    <a:p>
                      <a:pPr>
                        <a:spcBef>
                          <a:spcPts val="50"/>
                        </a:spcBef>
                      </a:pPr>
                      <a:r>
                        <a:rPr lang="en-US" sz="2200" dirty="0">
                          <a:effectLst/>
                        </a:rPr>
                        <a:t> </a:t>
                      </a:r>
                      <a:endParaRPr lang="en-GB" sz="1500" dirty="0">
                        <a:effectLst/>
                      </a:endParaRPr>
                    </a:p>
                    <a:p>
                      <a:pPr marL="66040"/>
                      <a:r>
                        <a:rPr lang="en-US" sz="2200" spc="-10" dirty="0" err="1">
                          <a:effectLst/>
                        </a:rPr>
                        <a:t>Інші</a:t>
                      </a:r>
                      <a:r>
                        <a:rPr lang="en-US" sz="2200" spc="10" dirty="0">
                          <a:effectLst/>
                        </a:rPr>
                        <a:t> </a:t>
                      </a:r>
                      <a:r>
                        <a:rPr lang="en-US" sz="2200" spc="-5" dirty="0" err="1">
                          <a:effectLst/>
                        </a:rPr>
                        <a:t>види</a:t>
                      </a:r>
                      <a:r>
                        <a:rPr lang="en-US" sz="2200" spc="-15" dirty="0">
                          <a:effectLst/>
                        </a:rPr>
                        <a:t> </a:t>
                      </a:r>
                      <a:r>
                        <a:rPr lang="en-US" sz="2200" spc="-5" dirty="0" err="1">
                          <a:effectLst/>
                        </a:rPr>
                        <a:t>поточних</a:t>
                      </a:r>
                      <a:r>
                        <a:rPr lang="en-US" sz="2200" spc="-5" dirty="0">
                          <a:effectLst/>
                        </a:rPr>
                        <a:t> </a:t>
                      </a:r>
                      <a:r>
                        <a:rPr lang="en-US" sz="2200" spc="-10" dirty="0" err="1">
                          <a:effectLst/>
                        </a:rPr>
                        <a:t>трансфертів</a:t>
                      </a:r>
                      <a:r>
                        <a:rPr lang="en-US" sz="2200" spc="-10" dirty="0">
                          <a:effectLst/>
                        </a:rPr>
                        <a:t>:</a:t>
                      </a:r>
                      <a:endParaRPr lang="en-GB" sz="1500" dirty="0">
                        <a:effectLst/>
                      </a:endParaRPr>
                    </a:p>
                    <a:p>
                      <a:pPr marL="342900" lvl="0" indent="-342900">
                        <a:lnSpc>
                          <a:spcPts val="1830"/>
                        </a:lnSpc>
                        <a:spcBef>
                          <a:spcPts val="5"/>
                        </a:spcBef>
                        <a:spcAft>
                          <a:spcPts val="0"/>
                        </a:spcAft>
                        <a:buSzPts val="1600"/>
                        <a:buFont typeface="Times New Roman" panose="02020603050405020304" pitchFamily="18" charset="0"/>
                        <a:buChar char="-"/>
                        <a:tabLst>
                          <a:tab pos="441960" algn="l"/>
                        </a:tabLst>
                      </a:pPr>
                      <a:r>
                        <a:rPr lang="en-US" sz="2200" spc="-5" dirty="0" err="1">
                          <a:effectLst/>
                        </a:rPr>
                        <a:t>внески</a:t>
                      </a:r>
                      <a:r>
                        <a:rPr lang="en-US" sz="2200" spc="-15" dirty="0">
                          <a:effectLst/>
                        </a:rPr>
                        <a:t> </a:t>
                      </a:r>
                      <a:r>
                        <a:rPr lang="en-US" sz="2200" spc="-10" dirty="0" err="1">
                          <a:effectLst/>
                        </a:rPr>
                        <a:t>соціального</a:t>
                      </a:r>
                      <a:r>
                        <a:rPr lang="en-US" sz="2200" spc="130" dirty="0">
                          <a:effectLst/>
                        </a:rPr>
                        <a:t> </a:t>
                      </a:r>
                      <a:r>
                        <a:rPr lang="en-US" sz="2200" spc="-10" dirty="0" err="1">
                          <a:effectLst/>
                        </a:rPr>
                        <a:t>характеру</a:t>
                      </a:r>
                      <a:endParaRPr lang="en-GB" sz="1500" dirty="0">
                        <a:effectLst/>
                      </a:endParaRPr>
                    </a:p>
                    <a:p>
                      <a:pPr marL="342900" marR="772795" lvl="0" indent="-342900">
                        <a:spcAft>
                          <a:spcPts val="0"/>
                        </a:spcAft>
                        <a:buSzPts val="1600"/>
                        <a:buFont typeface="Times New Roman" panose="02020603050405020304" pitchFamily="18" charset="0"/>
                        <a:buChar char="-"/>
                        <a:tabLst>
                          <a:tab pos="441960" algn="l"/>
                        </a:tabLst>
                      </a:pPr>
                      <a:r>
                        <a:rPr lang="en-US" sz="2200" spc="-10" dirty="0" err="1">
                          <a:effectLst/>
                        </a:rPr>
                        <a:t>допомога</a:t>
                      </a:r>
                      <a:r>
                        <a:rPr lang="en-US" sz="2200" spc="10" dirty="0">
                          <a:effectLst/>
                        </a:rPr>
                        <a:t> </a:t>
                      </a:r>
                      <a:r>
                        <a:rPr lang="en-US" sz="2200" spc="-10" dirty="0" err="1">
                          <a:effectLst/>
                        </a:rPr>
                        <a:t>соціального</a:t>
                      </a:r>
                      <a:r>
                        <a:rPr lang="en-US" sz="2200" spc="135" dirty="0">
                          <a:effectLst/>
                        </a:rPr>
                        <a:t> </a:t>
                      </a:r>
                      <a:r>
                        <a:rPr lang="en-US" sz="2200" spc="-5" dirty="0" err="1">
                          <a:effectLst/>
                        </a:rPr>
                        <a:t>характеру</a:t>
                      </a:r>
                      <a:endParaRPr lang="en-GB" sz="1500" dirty="0">
                        <a:effectLst/>
                      </a:endParaRPr>
                    </a:p>
                    <a:p>
                      <a:pPr marL="342900" marR="142240" lvl="0" indent="-342900">
                        <a:lnSpc>
                          <a:spcPts val="1820"/>
                        </a:lnSpc>
                        <a:spcBef>
                          <a:spcPts val="45"/>
                        </a:spcBef>
                        <a:spcAft>
                          <a:spcPts val="0"/>
                        </a:spcAft>
                        <a:buSzPts val="1600"/>
                        <a:buFont typeface="Times New Roman" panose="02020603050405020304" pitchFamily="18" charset="0"/>
                        <a:buChar char="-"/>
                        <a:tabLst>
                          <a:tab pos="441960" algn="l"/>
                        </a:tabLst>
                      </a:pPr>
                      <a:r>
                        <a:rPr lang="en-US" sz="2200" spc="-5" dirty="0" err="1">
                          <a:effectLst/>
                        </a:rPr>
                        <a:t>численні</a:t>
                      </a:r>
                      <a:r>
                        <a:rPr lang="en-US" sz="2200" spc="-10" dirty="0">
                          <a:effectLst/>
                        </a:rPr>
                        <a:t> </a:t>
                      </a:r>
                      <a:r>
                        <a:rPr lang="en-US" sz="2200" spc="-5" dirty="0" err="1">
                          <a:effectLst/>
                        </a:rPr>
                        <a:t>поточні</a:t>
                      </a:r>
                      <a:r>
                        <a:rPr lang="en-US" sz="2200" spc="-5" dirty="0">
                          <a:effectLst/>
                        </a:rPr>
                        <a:t> </a:t>
                      </a:r>
                      <a:r>
                        <a:rPr lang="en-US" sz="2200" spc="-10" dirty="0" err="1">
                          <a:effectLst/>
                        </a:rPr>
                        <a:t>трансферти</a:t>
                      </a:r>
                      <a:r>
                        <a:rPr lang="en-US" sz="2200" spc="135" dirty="0">
                          <a:effectLst/>
                        </a:rPr>
                        <a:t> </a:t>
                      </a:r>
                      <a:r>
                        <a:rPr lang="en-US" sz="2200" spc="-5" dirty="0" err="1">
                          <a:effectLst/>
                        </a:rPr>
                        <a:t>Чисті</a:t>
                      </a:r>
                      <a:r>
                        <a:rPr lang="en-US" sz="2200" spc="10" dirty="0">
                          <a:effectLst/>
                        </a:rPr>
                        <a:t> </a:t>
                      </a:r>
                      <a:r>
                        <a:rPr lang="en-US" sz="2200" spc="-10" dirty="0" err="1">
                          <a:effectLst/>
                        </a:rPr>
                        <a:t>первинні</a:t>
                      </a:r>
                      <a:r>
                        <a:rPr lang="en-US" sz="2200" spc="10" dirty="0">
                          <a:effectLst/>
                        </a:rPr>
                        <a:t> </a:t>
                      </a:r>
                      <a:r>
                        <a:rPr lang="en-US" sz="2200" spc="-10" dirty="0" err="1">
                          <a:effectLst/>
                        </a:rPr>
                        <a:t>доходи</a:t>
                      </a:r>
                      <a:endParaRPr lang="en-GB" sz="1500" dirty="0">
                        <a:effectLst/>
                      </a:endParaRPr>
                    </a:p>
                    <a:p>
                      <a:pPr marL="66040" marR="720725">
                        <a:spcAft>
                          <a:spcPts val="0"/>
                        </a:spcAft>
                      </a:pPr>
                      <a:r>
                        <a:rPr lang="en-US" sz="2200" spc="-10" dirty="0" err="1">
                          <a:effectLst/>
                        </a:rPr>
                        <a:t>Поточні</a:t>
                      </a:r>
                      <a:r>
                        <a:rPr lang="en-US" sz="2200" spc="15" dirty="0">
                          <a:effectLst/>
                        </a:rPr>
                        <a:t> </a:t>
                      </a:r>
                      <a:r>
                        <a:rPr lang="en-US" sz="2200" spc="-5" dirty="0" err="1">
                          <a:effectLst/>
                        </a:rPr>
                        <a:t>податки</a:t>
                      </a:r>
                      <a:r>
                        <a:rPr lang="en-US" sz="2200" spc="-15" dirty="0">
                          <a:effectLst/>
                        </a:rPr>
                        <a:t> </a:t>
                      </a:r>
                      <a:r>
                        <a:rPr lang="en-US" sz="2200" dirty="0" err="1">
                          <a:effectLst/>
                        </a:rPr>
                        <a:t>на</a:t>
                      </a:r>
                      <a:r>
                        <a:rPr lang="en-US" sz="2200" spc="-10" dirty="0">
                          <a:effectLst/>
                        </a:rPr>
                        <a:t> </a:t>
                      </a:r>
                      <a:r>
                        <a:rPr lang="en-US" sz="2200" spc="-5" dirty="0" err="1">
                          <a:effectLst/>
                        </a:rPr>
                        <a:t>дохід</a:t>
                      </a:r>
                      <a:r>
                        <a:rPr lang="en-US" sz="2200" dirty="0">
                          <a:effectLst/>
                        </a:rPr>
                        <a:t> і</a:t>
                      </a:r>
                      <a:r>
                        <a:rPr lang="en-US" sz="2200" spc="125" dirty="0">
                          <a:effectLst/>
                        </a:rPr>
                        <a:t> </a:t>
                      </a:r>
                      <a:r>
                        <a:rPr lang="en-US" sz="2200" spc="-10" dirty="0" err="1">
                          <a:effectLst/>
                        </a:rPr>
                        <a:t>власність</a:t>
                      </a:r>
                      <a:endParaRPr lang="en-GB" sz="1500" dirty="0">
                        <a:effectLst/>
                      </a:endParaRPr>
                    </a:p>
                    <a:p>
                      <a:pPr marL="66040">
                        <a:lnSpc>
                          <a:spcPts val="1825"/>
                        </a:lnSpc>
                      </a:pPr>
                      <a:r>
                        <a:rPr lang="en-US" sz="2200" spc="-5" dirty="0" err="1">
                          <a:effectLst/>
                        </a:rPr>
                        <a:t>Споживання</a:t>
                      </a:r>
                      <a:r>
                        <a:rPr lang="en-US" sz="2200" spc="10" dirty="0">
                          <a:effectLst/>
                        </a:rPr>
                        <a:t> </a:t>
                      </a:r>
                      <a:r>
                        <a:rPr lang="en-US" sz="2200" spc="-10" dirty="0" err="1">
                          <a:effectLst/>
                        </a:rPr>
                        <a:t>основного</a:t>
                      </a:r>
                      <a:r>
                        <a:rPr lang="en-US" sz="2200" spc="-5" dirty="0">
                          <a:effectLst/>
                        </a:rPr>
                        <a:t> </a:t>
                      </a:r>
                      <a:r>
                        <a:rPr lang="en-US" sz="2200" spc="-5" dirty="0" err="1">
                          <a:effectLst/>
                        </a:rPr>
                        <a:t>капіталу</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046935001"/>
                  </a:ext>
                </a:extLst>
              </a:tr>
            </a:tbl>
          </a:graphicData>
        </a:graphic>
      </p:graphicFrame>
    </p:spTree>
    <p:extLst>
      <p:ext uri="{BB962C8B-B14F-4D97-AF65-F5344CB8AC3E}">
        <p14:creationId xmlns:p14="http://schemas.microsoft.com/office/powerpoint/2010/main" val="38094248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CF5CABD-0227-07C7-6A4D-34E2E350D0C3}"/>
              </a:ext>
            </a:extLst>
          </p:cNvPr>
          <p:cNvSpPr>
            <a:spLocks noGrp="1"/>
          </p:cNvSpPr>
          <p:nvPr>
            <p:ph type="title"/>
          </p:nvPr>
        </p:nvSpPr>
        <p:spPr/>
        <p:txBody>
          <a:bodyPr/>
          <a:lstStyle/>
          <a:p>
            <a:r>
              <a:rPr lang="uk-UA"/>
              <a:t>3.8.	Рахунки нагромадження</a:t>
            </a:r>
            <a:endParaRPr lang="en-GB" dirty="0"/>
          </a:p>
        </p:txBody>
      </p:sp>
      <p:graphicFrame>
        <p:nvGraphicFramePr>
          <p:cNvPr id="6" name="Місце для вмісту 2">
            <a:extLst>
              <a:ext uri="{FF2B5EF4-FFF2-40B4-BE49-F238E27FC236}">
                <a16:creationId xmlns:a16="http://schemas.microsoft.com/office/drawing/2014/main" id="{26AECBDA-5A75-703A-6490-D09C32591AC0}"/>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4787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9A320C9-9735-4D13-8279-C1C674841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92544CF4-9B52-4A7B-A4B3-88C72729B7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7126"/>
            <a:ext cx="11167447" cy="2018806"/>
          </a:xfrm>
          <a:prstGeom prst="rect">
            <a:avLst/>
          </a:prstGeom>
          <a:ln w="9525">
            <a:solidFill>
              <a:srgbClr val="DEDEDE"/>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E75862C5-5C00-4421-BC7B-9B7B86DBC8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Заголовок 1">
            <a:extLst>
              <a:ext uri="{FF2B5EF4-FFF2-40B4-BE49-F238E27FC236}">
                <a16:creationId xmlns:a16="http://schemas.microsoft.com/office/drawing/2014/main" id="{9466EB93-18BF-061F-2F15-20A4B8E8D3C8}"/>
              </a:ext>
            </a:extLst>
          </p:cNvPr>
          <p:cNvSpPr>
            <a:spLocks noGrp="1"/>
          </p:cNvSpPr>
          <p:nvPr>
            <p:ph type="title"/>
          </p:nvPr>
        </p:nvSpPr>
        <p:spPr>
          <a:xfrm>
            <a:off x="1115568" y="548640"/>
            <a:ext cx="10168128" cy="1179576"/>
          </a:xfrm>
        </p:spPr>
        <p:txBody>
          <a:bodyPr>
            <a:normAutofit/>
          </a:bodyPr>
          <a:lstStyle/>
          <a:p>
            <a:pPr algn="ctr"/>
            <a:r>
              <a:rPr lang="uk-UA" sz="4000" dirty="0"/>
              <a:t>Рахунок капіталу</a:t>
            </a:r>
            <a:endParaRPr lang="en-GB" sz="4000" dirty="0"/>
          </a:p>
        </p:txBody>
      </p:sp>
      <p:sp>
        <p:nvSpPr>
          <p:cNvPr id="15" name="Rectangle 14">
            <a:extLst>
              <a:ext uri="{FF2B5EF4-FFF2-40B4-BE49-F238E27FC236}">
                <a16:creationId xmlns:a16="http://schemas.microsoft.com/office/drawing/2014/main" id="{089440EF-9BE9-4AE9-8C28-00B02296C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4" name="Місце для вмісту 3">
            <a:extLst>
              <a:ext uri="{FF2B5EF4-FFF2-40B4-BE49-F238E27FC236}">
                <a16:creationId xmlns:a16="http://schemas.microsoft.com/office/drawing/2014/main" id="{FD05005A-DA66-33D9-7BFD-E0BB687A0AB8}"/>
              </a:ext>
            </a:extLst>
          </p:cNvPr>
          <p:cNvGraphicFramePr>
            <a:graphicFrameLocks noGrp="1"/>
          </p:cNvGraphicFramePr>
          <p:nvPr>
            <p:ph idx="1"/>
            <p:extLst>
              <p:ext uri="{D42A27DB-BD31-4B8C-83A1-F6EECF244321}">
                <p14:modId xmlns:p14="http://schemas.microsoft.com/office/powerpoint/2010/main" val="1683949510"/>
              </p:ext>
            </p:extLst>
          </p:nvPr>
        </p:nvGraphicFramePr>
        <p:xfrm>
          <a:off x="1115568" y="2656188"/>
          <a:ext cx="10168129" cy="3657647"/>
        </p:xfrm>
        <a:graphic>
          <a:graphicData uri="http://schemas.openxmlformats.org/drawingml/2006/table">
            <a:tbl>
              <a:tblPr firstRow="1" firstCol="1" lastRow="1" lastCol="1" bandRow="1" bandCol="1">
                <a:tableStyleId>{5C22544A-7EE6-4342-B048-85BDC9FD1C3A}</a:tableStyleId>
              </a:tblPr>
              <a:tblGrid>
                <a:gridCol w="5104046">
                  <a:extLst>
                    <a:ext uri="{9D8B030D-6E8A-4147-A177-3AD203B41FA5}">
                      <a16:colId xmlns:a16="http://schemas.microsoft.com/office/drawing/2014/main" val="2880997379"/>
                    </a:ext>
                  </a:extLst>
                </a:gridCol>
                <a:gridCol w="5064083">
                  <a:extLst>
                    <a:ext uri="{9D8B030D-6E8A-4147-A177-3AD203B41FA5}">
                      <a16:colId xmlns:a16="http://schemas.microsoft.com/office/drawing/2014/main" val="2888102187"/>
                    </a:ext>
                  </a:extLst>
                </a:gridCol>
              </a:tblGrid>
              <a:tr h="727045">
                <a:tc>
                  <a:txBody>
                    <a:bodyPr/>
                    <a:lstStyle/>
                    <a:p>
                      <a:pPr marL="1038860">
                        <a:lnSpc>
                          <a:spcPct val="100000"/>
                        </a:lnSpc>
                        <a:spcBef>
                          <a:spcPts val="0"/>
                        </a:spcBef>
                      </a:pPr>
                      <a:r>
                        <a:rPr lang="en-US" sz="2400" spc="-5" dirty="0" err="1">
                          <a:effectLst/>
                        </a:rPr>
                        <a:t>Зміни</a:t>
                      </a:r>
                      <a:r>
                        <a:rPr lang="en-US" sz="2400" spc="10" dirty="0">
                          <a:effectLst/>
                        </a:rPr>
                        <a:t> </a:t>
                      </a:r>
                      <a:r>
                        <a:rPr lang="en-US" sz="2400" dirty="0">
                          <a:effectLst/>
                        </a:rPr>
                        <a:t>в</a:t>
                      </a:r>
                      <a:r>
                        <a:rPr lang="en-US" sz="2400" spc="-25" dirty="0">
                          <a:effectLst/>
                        </a:rPr>
                        <a:t> </a:t>
                      </a:r>
                      <a:r>
                        <a:rPr lang="en-US" sz="2400" spc="-10" dirty="0" err="1">
                          <a:effectLst/>
                        </a:rPr>
                        <a:t>активах</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tc>
                  <a:txBody>
                    <a:bodyPr/>
                    <a:lstStyle/>
                    <a:p>
                      <a:pPr marL="1176020" marR="438150" indent="-735330">
                        <a:lnSpc>
                          <a:spcPct val="100000"/>
                        </a:lnSpc>
                        <a:spcBef>
                          <a:spcPts val="0"/>
                        </a:spcBef>
                        <a:spcAft>
                          <a:spcPts val="0"/>
                        </a:spcAft>
                      </a:pPr>
                      <a:r>
                        <a:rPr lang="en-US" sz="2400" spc="-5" dirty="0" err="1">
                          <a:effectLst/>
                        </a:rPr>
                        <a:t>Зміни</a:t>
                      </a:r>
                      <a:r>
                        <a:rPr lang="en-US" sz="2400" spc="10" dirty="0">
                          <a:effectLst/>
                        </a:rPr>
                        <a:t> </a:t>
                      </a:r>
                      <a:r>
                        <a:rPr lang="en-US" sz="2400" dirty="0">
                          <a:effectLst/>
                        </a:rPr>
                        <a:t>в</a:t>
                      </a:r>
                      <a:r>
                        <a:rPr lang="en-US" sz="2400" spc="-25" dirty="0">
                          <a:effectLst/>
                        </a:rPr>
                        <a:t> </a:t>
                      </a:r>
                      <a:r>
                        <a:rPr lang="en-US" sz="2400" spc="-10" dirty="0" err="1">
                          <a:effectLst/>
                        </a:rPr>
                        <a:t>пасивах</a:t>
                      </a:r>
                      <a:r>
                        <a:rPr lang="en-US" sz="2400" spc="-5" dirty="0">
                          <a:effectLst/>
                        </a:rPr>
                        <a:t> </a:t>
                      </a:r>
                      <a:r>
                        <a:rPr lang="en-US" sz="2400" dirty="0">
                          <a:effectLst/>
                        </a:rPr>
                        <a:t>і</a:t>
                      </a:r>
                      <a:r>
                        <a:rPr lang="en-US" sz="2400" spc="-10" dirty="0">
                          <a:effectLst/>
                        </a:rPr>
                        <a:t> </a:t>
                      </a:r>
                      <a:r>
                        <a:rPr lang="en-US" sz="2400" spc="-10" dirty="0" err="1">
                          <a:effectLst/>
                        </a:rPr>
                        <a:t>чистій</a:t>
                      </a:r>
                      <a:r>
                        <a:rPr lang="en-US" sz="2400" spc="115" dirty="0">
                          <a:effectLst/>
                        </a:rPr>
                        <a:t> </a:t>
                      </a:r>
                      <a:r>
                        <a:rPr lang="en-US" sz="2400" spc="-10" dirty="0" err="1">
                          <a:effectLst/>
                        </a:rPr>
                        <a:t>вартості</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094325672"/>
                  </a:ext>
                </a:extLst>
              </a:tr>
              <a:tr h="2926127">
                <a:tc>
                  <a:txBody>
                    <a:bodyPr/>
                    <a:lstStyle/>
                    <a:p>
                      <a:pPr marL="66040" marR="987425">
                        <a:lnSpc>
                          <a:spcPct val="100000"/>
                        </a:lnSpc>
                        <a:spcBef>
                          <a:spcPts val="0"/>
                        </a:spcBef>
                        <a:spcAft>
                          <a:spcPts val="0"/>
                        </a:spcAft>
                      </a:pPr>
                      <a:r>
                        <a:rPr lang="en-US" sz="2100" spc="-5" dirty="0" err="1">
                          <a:effectLst/>
                        </a:rPr>
                        <a:t>Валове</a:t>
                      </a:r>
                      <a:r>
                        <a:rPr lang="en-US" sz="2100" dirty="0">
                          <a:effectLst/>
                        </a:rPr>
                        <a:t>  </a:t>
                      </a:r>
                      <a:r>
                        <a:rPr lang="en-US" sz="2100" spc="-10" dirty="0" err="1">
                          <a:effectLst/>
                        </a:rPr>
                        <a:t>нагромадження</a:t>
                      </a:r>
                      <a:r>
                        <a:rPr lang="en-US" sz="2100" spc="125" dirty="0">
                          <a:effectLst/>
                        </a:rPr>
                        <a:t> </a:t>
                      </a:r>
                      <a:r>
                        <a:rPr lang="en-US" sz="2100" spc="-5" dirty="0" err="1">
                          <a:effectLst/>
                        </a:rPr>
                        <a:t>основного</a:t>
                      </a:r>
                      <a:r>
                        <a:rPr lang="en-US" sz="2100" spc="-5" dirty="0">
                          <a:effectLst/>
                        </a:rPr>
                        <a:t> </a:t>
                      </a:r>
                      <a:r>
                        <a:rPr lang="en-US" sz="2100" spc="-5" dirty="0" err="1">
                          <a:effectLst/>
                        </a:rPr>
                        <a:t>капіталу</a:t>
                      </a:r>
                      <a:endParaRPr lang="uk-UA" sz="2100" spc="-5" dirty="0">
                        <a:effectLst/>
                      </a:endParaRPr>
                    </a:p>
                    <a:p>
                      <a:pPr marL="66040" marR="987425">
                        <a:lnSpc>
                          <a:spcPct val="100000"/>
                        </a:lnSpc>
                        <a:spcBef>
                          <a:spcPts val="0"/>
                        </a:spcBef>
                        <a:spcAft>
                          <a:spcPts val="0"/>
                        </a:spcAft>
                      </a:pPr>
                      <a:r>
                        <a:rPr lang="en-US" sz="2100" spc="120" dirty="0">
                          <a:effectLst/>
                        </a:rPr>
                        <a:t> </a:t>
                      </a:r>
                      <a:r>
                        <a:rPr lang="en-US" sz="2100" spc="-5" dirty="0" err="1">
                          <a:effectLst/>
                        </a:rPr>
                        <a:t>Зміни</a:t>
                      </a:r>
                      <a:r>
                        <a:rPr lang="en-US" sz="2100" spc="10" dirty="0">
                          <a:effectLst/>
                        </a:rPr>
                        <a:t> </a:t>
                      </a:r>
                      <a:r>
                        <a:rPr lang="en-US" sz="2100" dirty="0">
                          <a:effectLst/>
                        </a:rPr>
                        <a:t>в</a:t>
                      </a:r>
                      <a:r>
                        <a:rPr lang="en-US" sz="2100" spc="-10" dirty="0">
                          <a:effectLst/>
                        </a:rPr>
                        <a:t> </a:t>
                      </a:r>
                      <a:r>
                        <a:rPr lang="en-US" sz="2100" spc="-10" dirty="0" err="1">
                          <a:effectLst/>
                        </a:rPr>
                        <a:t>запасах</a:t>
                      </a:r>
                      <a:endParaRPr lang="en-GB" sz="1400" dirty="0">
                        <a:effectLst/>
                      </a:endParaRPr>
                    </a:p>
                    <a:p>
                      <a:pPr marL="66040" marR="229870">
                        <a:lnSpc>
                          <a:spcPct val="100000"/>
                        </a:lnSpc>
                        <a:spcBef>
                          <a:spcPts val="0"/>
                        </a:spcBef>
                        <a:spcAft>
                          <a:spcPts val="0"/>
                        </a:spcAft>
                      </a:pPr>
                      <a:r>
                        <a:rPr lang="en-US" sz="2100" spc="-5" dirty="0" err="1">
                          <a:effectLst/>
                        </a:rPr>
                        <a:t>Споживання</a:t>
                      </a:r>
                      <a:r>
                        <a:rPr lang="en-US" sz="2100" spc="10" dirty="0">
                          <a:effectLst/>
                        </a:rPr>
                        <a:t> </a:t>
                      </a:r>
                      <a:r>
                        <a:rPr lang="en-US" sz="2100" spc="-10" dirty="0" err="1">
                          <a:effectLst/>
                        </a:rPr>
                        <a:t>основного</a:t>
                      </a:r>
                      <a:r>
                        <a:rPr lang="en-US" sz="2100" spc="-5" dirty="0">
                          <a:effectLst/>
                        </a:rPr>
                        <a:t> </a:t>
                      </a:r>
                      <a:r>
                        <a:rPr lang="en-US" sz="2100" spc="-5" dirty="0" err="1">
                          <a:effectLst/>
                        </a:rPr>
                        <a:t>капіталу</a:t>
                      </a:r>
                      <a:r>
                        <a:rPr lang="en-US" sz="2100" spc="145" dirty="0">
                          <a:effectLst/>
                        </a:rPr>
                        <a:t> </a:t>
                      </a:r>
                      <a:r>
                        <a:rPr lang="en-US" sz="2100" spc="-5" dirty="0" err="1">
                          <a:effectLst/>
                        </a:rPr>
                        <a:t>Чиста</a:t>
                      </a:r>
                      <a:r>
                        <a:rPr lang="en-US" sz="2100" spc="-15" dirty="0">
                          <a:effectLst/>
                        </a:rPr>
                        <a:t> </a:t>
                      </a:r>
                      <a:r>
                        <a:rPr lang="en-US" sz="2100" spc="-5" dirty="0" err="1">
                          <a:effectLst/>
                        </a:rPr>
                        <a:t>купівля</a:t>
                      </a:r>
                      <a:r>
                        <a:rPr lang="en-US" sz="2100" spc="10" dirty="0">
                          <a:effectLst/>
                        </a:rPr>
                        <a:t> </a:t>
                      </a:r>
                      <a:r>
                        <a:rPr lang="en-US" sz="2100" spc="-15" dirty="0" err="1">
                          <a:effectLst/>
                        </a:rPr>
                        <a:t>землі</a:t>
                      </a:r>
                      <a:r>
                        <a:rPr lang="en-US" sz="2100" spc="10" dirty="0">
                          <a:effectLst/>
                        </a:rPr>
                        <a:t> </a:t>
                      </a:r>
                      <a:r>
                        <a:rPr lang="en-US" sz="2100" spc="-5" dirty="0" err="1">
                          <a:effectLst/>
                        </a:rPr>
                        <a:t>та</a:t>
                      </a:r>
                      <a:r>
                        <a:rPr lang="en-US" sz="2100" spc="-15" dirty="0">
                          <a:effectLst/>
                        </a:rPr>
                        <a:t> </a:t>
                      </a:r>
                      <a:r>
                        <a:rPr lang="en-US" sz="2100" spc="-5" dirty="0" err="1">
                          <a:effectLst/>
                        </a:rPr>
                        <a:t>інших</a:t>
                      </a:r>
                      <a:r>
                        <a:rPr lang="en-US" sz="2100" spc="140" dirty="0">
                          <a:effectLst/>
                        </a:rPr>
                        <a:t> </a:t>
                      </a:r>
                      <a:r>
                        <a:rPr lang="en-US" sz="2100" spc="-5" dirty="0" err="1">
                          <a:effectLst/>
                        </a:rPr>
                        <a:t>нестворених</a:t>
                      </a:r>
                      <a:r>
                        <a:rPr lang="en-US" sz="2100" spc="-5" dirty="0">
                          <a:effectLst/>
                        </a:rPr>
                        <a:t> </a:t>
                      </a:r>
                      <a:r>
                        <a:rPr lang="en-US" sz="2100" spc="-10" dirty="0" err="1">
                          <a:effectLst/>
                        </a:rPr>
                        <a:t>активів</a:t>
                      </a:r>
                      <a:endParaRPr lang="en-GB" sz="1400" dirty="0">
                        <a:effectLst/>
                      </a:endParaRPr>
                    </a:p>
                    <a:p>
                      <a:pPr marL="66040" marR="419735">
                        <a:lnSpc>
                          <a:spcPct val="100000"/>
                        </a:lnSpc>
                        <a:spcBef>
                          <a:spcPts val="0"/>
                        </a:spcBef>
                        <a:spcAft>
                          <a:spcPts val="0"/>
                        </a:spcAft>
                      </a:pPr>
                      <a:r>
                        <a:rPr lang="en-US" sz="2100" dirty="0" err="1">
                          <a:effectLst/>
                        </a:rPr>
                        <a:t>Чисте</a:t>
                      </a:r>
                      <a:r>
                        <a:rPr lang="en-US" sz="2100" spc="-35" dirty="0">
                          <a:effectLst/>
                        </a:rPr>
                        <a:t> </a:t>
                      </a:r>
                      <a:r>
                        <a:rPr lang="en-US" sz="2100" spc="-5" dirty="0" err="1">
                          <a:effectLst/>
                        </a:rPr>
                        <a:t>кредитування</a:t>
                      </a:r>
                      <a:r>
                        <a:rPr lang="en-US" sz="2100" spc="10" dirty="0">
                          <a:effectLst/>
                        </a:rPr>
                        <a:t> </a:t>
                      </a:r>
                      <a:r>
                        <a:rPr lang="en-US" sz="2100" spc="-5" dirty="0">
                          <a:effectLst/>
                        </a:rPr>
                        <a:t>(+),</a:t>
                      </a:r>
                      <a:r>
                        <a:rPr lang="en-US" sz="2100" spc="-15" dirty="0">
                          <a:effectLst/>
                        </a:rPr>
                        <a:t> </a:t>
                      </a:r>
                      <a:r>
                        <a:rPr lang="en-US" sz="2100" spc="-5" dirty="0" err="1">
                          <a:effectLst/>
                        </a:rPr>
                        <a:t>чисте</a:t>
                      </a:r>
                      <a:r>
                        <a:rPr lang="en-US" sz="2100" spc="110" dirty="0">
                          <a:effectLst/>
                        </a:rPr>
                        <a:t> </a:t>
                      </a:r>
                      <a:r>
                        <a:rPr lang="en-US" sz="2100" spc="-5" dirty="0" err="1">
                          <a:effectLst/>
                        </a:rPr>
                        <a:t>запозичення</a:t>
                      </a:r>
                      <a:r>
                        <a:rPr lang="en-US" sz="2100" spc="15" dirty="0">
                          <a:effectLst/>
                        </a:rPr>
                        <a:t> </a:t>
                      </a:r>
                      <a:r>
                        <a:rPr lang="en-US" sz="2100" spc="-10" dirty="0">
                          <a:effectLst/>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040" marR="969645">
                        <a:lnSpc>
                          <a:spcPct val="100000"/>
                        </a:lnSpc>
                        <a:spcBef>
                          <a:spcPts val="0"/>
                        </a:spcBef>
                        <a:spcAft>
                          <a:spcPts val="0"/>
                        </a:spcAft>
                      </a:pPr>
                      <a:r>
                        <a:rPr lang="en-US" sz="2100" spc="-5" dirty="0" err="1">
                          <a:effectLst/>
                        </a:rPr>
                        <a:t>Чисті</a:t>
                      </a:r>
                      <a:r>
                        <a:rPr lang="en-US" sz="2100" dirty="0">
                          <a:effectLst/>
                        </a:rPr>
                        <a:t> </a:t>
                      </a:r>
                      <a:r>
                        <a:rPr lang="en-US" sz="2100" spc="25" dirty="0">
                          <a:effectLst/>
                        </a:rPr>
                        <a:t> </a:t>
                      </a:r>
                      <a:r>
                        <a:rPr lang="en-US" sz="2100" spc="-10" dirty="0" err="1">
                          <a:effectLst/>
                        </a:rPr>
                        <a:t>заощадження</a:t>
                      </a:r>
                      <a:r>
                        <a:rPr lang="en-US" sz="2100" spc="115" dirty="0">
                          <a:effectLst/>
                        </a:rPr>
                        <a:t> </a:t>
                      </a:r>
                      <a:endParaRPr lang="uk-UA" sz="2100" spc="115" dirty="0">
                        <a:effectLst/>
                      </a:endParaRPr>
                    </a:p>
                    <a:p>
                      <a:pPr marL="66040" marR="969645">
                        <a:lnSpc>
                          <a:spcPct val="100000"/>
                        </a:lnSpc>
                        <a:spcBef>
                          <a:spcPts val="0"/>
                        </a:spcBef>
                        <a:spcAft>
                          <a:spcPts val="0"/>
                        </a:spcAft>
                      </a:pPr>
                      <a:r>
                        <a:rPr lang="en-US" sz="2100" spc="-5" dirty="0" err="1">
                          <a:effectLst/>
                        </a:rPr>
                        <a:t>Капітальні</a:t>
                      </a:r>
                      <a:r>
                        <a:rPr lang="en-US" sz="2100" dirty="0">
                          <a:effectLst/>
                        </a:rPr>
                        <a:t> </a:t>
                      </a:r>
                      <a:r>
                        <a:rPr lang="en-US" sz="2100" spc="10" dirty="0">
                          <a:effectLst/>
                        </a:rPr>
                        <a:t> </a:t>
                      </a:r>
                      <a:r>
                        <a:rPr lang="en-US" sz="2100" spc="-10" dirty="0" err="1">
                          <a:effectLst/>
                        </a:rPr>
                        <a:t>трансферти</a:t>
                      </a:r>
                      <a:r>
                        <a:rPr lang="en-US" sz="2100" spc="-10" dirty="0">
                          <a:effectLst/>
                        </a:rPr>
                        <a:t>,</a:t>
                      </a:r>
                      <a:r>
                        <a:rPr lang="en-US" sz="2100" spc="130" dirty="0">
                          <a:effectLst/>
                        </a:rPr>
                        <a:t> </a:t>
                      </a:r>
                      <a:r>
                        <a:rPr lang="en-US" sz="2100" dirty="0" err="1">
                          <a:effectLst/>
                        </a:rPr>
                        <a:t>що</a:t>
                      </a:r>
                      <a:r>
                        <a:rPr lang="en-US" sz="2100" spc="-5" dirty="0">
                          <a:effectLst/>
                        </a:rPr>
                        <a:t> </a:t>
                      </a:r>
                      <a:r>
                        <a:rPr lang="en-US" sz="2100" spc="-10" dirty="0" err="1">
                          <a:effectLst/>
                        </a:rPr>
                        <a:t>одержуються</a:t>
                      </a:r>
                      <a:r>
                        <a:rPr lang="en-US" sz="2100" spc="10" dirty="0">
                          <a:effectLst/>
                        </a:rPr>
                        <a:t> </a:t>
                      </a:r>
                      <a:r>
                        <a:rPr lang="en-US" sz="2100" spc="-5" dirty="0">
                          <a:effectLst/>
                        </a:rPr>
                        <a:t>(+)</a:t>
                      </a:r>
                      <a:r>
                        <a:rPr lang="en-US" sz="2100" spc="140" dirty="0">
                          <a:effectLst/>
                        </a:rPr>
                        <a:t> </a:t>
                      </a:r>
                      <a:endParaRPr lang="uk-UA" sz="2100" spc="140" dirty="0">
                        <a:effectLst/>
                      </a:endParaRPr>
                    </a:p>
                    <a:p>
                      <a:pPr marL="66040" marR="969645">
                        <a:lnSpc>
                          <a:spcPct val="100000"/>
                        </a:lnSpc>
                        <a:spcBef>
                          <a:spcPts val="0"/>
                        </a:spcBef>
                        <a:spcAft>
                          <a:spcPts val="0"/>
                        </a:spcAft>
                      </a:pPr>
                      <a:r>
                        <a:rPr lang="en-US" sz="2100" spc="-5" dirty="0" err="1">
                          <a:effectLst/>
                        </a:rPr>
                        <a:t>Капітальні</a:t>
                      </a:r>
                      <a:r>
                        <a:rPr lang="en-US" sz="2100" dirty="0">
                          <a:effectLst/>
                        </a:rPr>
                        <a:t> </a:t>
                      </a:r>
                      <a:r>
                        <a:rPr lang="en-US" sz="2100" spc="10" dirty="0">
                          <a:effectLst/>
                        </a:rPr>
                        <a:t> </a:t>
                      </a:r>
                      <a:r>
                        <a:rPr lang="en-US" sz="2100" spc="-10" dirty="0" err="1">
                          <a:effectLst/>
                        </a:rPr>
                        <a:t>трансферти</a:t>
                      </a:r>
                      <a:r>
                        <a:rPr lang="en-US" sz="2100" spc="-10" dirty="0">
                          <a:effectLst/>
                        </a:rPr>
                        <a:t>,</a:t>
                      </a:r>
                      <a:r>
                        <a:rPr lang="en-US" sz="2100" spc="130" dirty="0">
                          <a:effectLst/>
                        </a:rPr>
                        <a:t> </a:t>
                      </a:r>
                      <a:r>
                        <a:rPr lang="en-US" sz="2100" dirty="0" err="1">
                          <a:effectLst/>
                        </a:rPr>
                        <a:t>що</a:t>
                      </a:r>
                      <a:r>
                        <a:rPr lang="en-US" sz="2100" spc="-5" dirty="0">
                          <a:effectLst/>
                        </a:rPr>
                        <a:t> </a:t>
                      </a:r>
                      <a:r>
                        <a:rPr lang="en-US" sz="2100" spc="-5" dirty="0" err="1">
                          <a:effectLst/>
                        </a:rPr>
                        <a:t>передаються</a:t>
                      </a:r>
                      <a:r>
                        <a:rPr lang="en-US" sz="2100" spc="-15" dirty="0">
                          <a:effectLst/>
                        </a:rPr>
                        <a:t> </a:t>
                      </a:r>
                      <a:r>
                        <a:rPr lang="en-US" sz="2100" spc="-5" dirty="0">
                          <a:effectLst/>
                        </a:rPr>
                        <a:t>(-)</a:t>
                      </a:r>
                      <a:endParaRPr lang="en-GB" sz="1400" dirty="0">
                        <a:effectLst/>
                      </a:endParaRPr>
                    </a:p>
                    <a:p>
                      <a:pPr marL="66040" marR="483870">
                        <a:lnSpc>
                          <a:spcPct val="100000"/>
                        </a:lnSpc>
                        <a:spcBef>
                          <a:spcPts val="0"/>
                        </a:spcBef>
                        <a:spcAft>
                          <a:spcPts val="0"/>
                        </a:spcAft>
                      </a:pPr>
                      <a:r>
                        <a:rPr lang="en-US" sz="2100" spc="-5" dirty="0" err="1">
                          <a:effectLst/>
                        </a:rPr>
                        <a:t>Зміни</a:t>
                      </a:r>
                      <a:r>
                        <a:rPr lang="en-US" sz="2100" spc="10" dirty="0">
                          <a:effectLst/>
                        </a:rPr>
                        <a:t> </a:t>
                      </a:r>
                      <a:r>
                        <a:rPr lang="en-US" sz="2100" dirty="0">
                          <a:effectLst/>
                        </a:rPr>
                        <a:t>в</a:t>
                      </a:r>
                      <a:r>
                        <a:rPr lang="en-US" sz="2100" spc="-10" dirty="0">
                          <a:effectLst/>
                        </a:rPr>
                        <a:t> </a:t>
                      </a:r>
                      <a:r>
                        <a:rPr lang="en-US" sz="2100" spc="-10" dirty="0" err="1">
                          <a:effectLst/>
                        </a:rPr>
                        <a:t>чистій</a:t>
                      </a:r>
                      <a:r>
                        <a:rPr lang="en-US" sz="2100" spc="-15" dirty="0">
                          <a:effectLst/>
                        </a:rPr>
                        <a:t> </a:t>
                      </a:r>
                      <a:r>
                        <a:rPr lang="en-US" sz="2100" spc="-10" dirty="0" err="1">
                          <a:effectLst/>
                        </a:rPr>
                        <a:t>вартості</a:t>
                      </a:r>
                      <a:r>
                        <a:rPr lang="en-US" sz="2100" spc="10" dirty="0">
                          <a:effectLst/>
                        </a:rPr>
                        <a:t> </a:t>
                      </a:r>
                      <a:r>
                        <a:rPr lang="en-US" sz="2100" spc="-10" dirty="0" err="1">
                          <a:effectLst/>
                        </a:rPr>
                        <a:t>за</a:t>
                      </a:r>
                      <a:r>
                        <a:rPr lang="en-US" sz="2100" spc="125" dirty="0">
                          <a:effectLst/>
                        </a:rPr>
                        <a:t> </a:t>
                      </a:r>
                      <a:r>
                        <a:rPr lang="en-US" sz="2100" spc="-10" dirty="0" err="1">
                          <a:effectLst/>
                        </a:rPr>
                        <a:t>рахунок</a:t>
                      </a:r>
                      <a:r>
                        <a:rPr lang="en-US" sz="2100" spc="15" dirty="0">
                          <a:effectLst/>
                        </a:rPr>
                        <a:t> </a:t>
                      </a:r>
                      <a:r>
                        <a:rPr lang="en-US" sz="2100" spc="-10" dirty="0" err="1">
                          <a:effectLst/>
                        </a:rPr>
                        <a:t>заощаджень</a:t>
                      </a:r>
                      <a:r>
                        <a:rPr lang="en-US" sz="2100" spc="15" dirty="0">
                          <a:effectLst/>
                        </a:rPr>
                        <a:t> </a:t>
                      </a:r>
                      <a:r>
                        <a:rPr lang="en-US" sz="2100" dirty="0">
                          <a:effectLst/>
                        </a:rPr>
                        <a:t>і</a:t>
                      </a:r>
                      <a:r>
                        <a:rPr lang="en-US" sz="2100" spc="-10" dirty="0">
                          <a:effectLst/>
                        </a:rPr>
                        <a:t> </a:t>
                      </a:r>
                      <a:r>
                        <a:rPr lang="en-US" sz="2100" spc="-5" dirty="0" err="1">
                          <a:effectLst/>
                        </a:rPr>
                        <a:t>чистих</a:t>
                      </a:r>
                      <a:r>
                        <a:rPr lang="en-US" sz="2100" spc="140" dirty="0">
                          <a:effectLst/>
                        </a:rPr>
                        <a:t> </a:t>
                      </a:r>
                      <a:r>
                        <a:rPr lang="en-US" sz="2100" spc="-5" dirty="0" err="1">
                          <a:effectLst/>
                        </a:rPr>
                        <a:t>капітальних</a:t>
                      </a:r>
                      <a:r>
                        <a:rPr lang="en-US" sz="2100" spc="-5" dirty="0">
                          <a:effectLst/>
                        </a:rPr>
                        <a:t> </a:t>
                      </a:r>
                      <a:r>
                        <a:rPr lang="en-US" sz="2100" spc="-10" dirty="0" err="1">
                          <a:effectLst/>
                        </a:rPr>
                        <a:t>трансфертів</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42504991"/>
                  </a:ext>
                </a:extLst>
              </a:tr>
            </a:tbl>
          </a:graphicData>
        </a:graphic>
      </p:graphicFrame>
    </p:spTree>
    <p:extLst>
      <p:ext uri="{BB962C8B-B14F-4D97-AF65-F5344CB8AC3E}">
        <p14:creationId xmlns:p14="http://schemas.microsoft.com/office/powerpoint/2010/main" val="17433967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Місце для вмісту 2">
            <a:extLst>
              <a:ext uri="{FF2B5EF4-FFF2-40B4-BE49-F238E27FC236}">
                <a16:creationId xmlns:a16="http://schemas.microsoft.com/office/drawing/2014/main" id="{63D74648-00FC-624F-D84F-9D9A3D4632D5}"/>
              </a:ext>
            </a:extLst>
          </p:cNvPr>
          <p:cNvGraphicFramePr>
            <a:graphicFrameLocks noGrp="1"/>
          </p:cNvGraphicFramePr>
          <p:nvPr>
            <p:ph idx="1"/>
            <p:extLst>
              <p:ext uri="{D42A27DB-BD31-4B8C-83A1-F6EECF244321}">
                <p14:modId xmlns:p14="http://schemas.microsoft.com/office/powerpoint/2010/main" val="355976294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2788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02CB860-FE1A-D1B6-63C5-5C71341CCD46}"/>
              </a:ext>
            </a:extLst>
          </p:cNvPr>
          <p:cNvSpPr>
            <a:spLocks noGrp="1"/>
          </p:cNvSpPr>
          <p:nvPr>
            <p:ph type="title"/>
          </p:nvPr>
        </p:nvSpPr>
        <p:spPr>
          <a:xfrm>
            <a:off x="586478" y="1683756"/>
            <a:ext cx="3115265" cy="2396359"/>
          </a:xfrm>
        </p:spPr>
        <p:txBody>
          <a:bodyPr anchor="b">
            <a:normAutofit/>
          </a:bodyPr>
          <a:lstStyle/>
          <a:p>
            <a:pPr algn="r"/>
            <a:r>
              <a:rPr lang="ru-RU" sz="4000">
                <a:solidFill>
                  <a:srgbClr val="FFFFFF"/>
                </a:solidFill>
              </a:rPr>
              <a:t>3.1.	Поняття про систему національних рахунків</a:t>
            </a:r>
            <a:endParaRPr lang="en-GB" sz="4000">
              <a:solidFill>
                <a:srgbClr val="FFFFFF"/>
              </a:solidFill>
            </a:endParaRPr>
          </a:p>
        </p:txBody>
      </p:sp>
      <p:graphicFrame>
        <p:nvGraphicFramePr>
          <p:cNvPr id="27" name="Місце для вмісту 2">
            <a:extLst>
              <a:ext uri="{FF2B5EF4-FFF2-40B4-BE49-F238E27FC236}">
                <a16:creationId xmlns:a16="http://schemas.microsoft.com/office/drawing/2014/main" id="{42D3FF53-B21D-C7B6-43B1-138B99632638}"/>
              </a:ext>
            </a:extLst>
          </p:cNvPr>
          <p:cNvGraphicFramePr>
            <a:graphicFrameLocks noGrp="1"/>
          </p:cNvGraphicFramePr>
          <p:nvPr>
            <p:ph idx="1"/>
            <p:extLst>
              <p:ext uri="{D42A27DB-BD31-4B8C-83A1-F6EECF244321}">
                <p14:modId xmlns:p14="http://schemas.microsoft.com/office/powerpoint/2010/main" val="53050025"/>
              </p:ext>
            </p:extLst>
          </p:nvPr>
        </p:nvGraphicFramePr>
        <p:xfrm>
          <a:off x="4487452" y="216310"/>
          <a:ext cx="7340754" cy="6558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300125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Заголовок 1">
            <a:extLst>
              <a:ext uri="{FF2B5EF4-FFF2-40B4-BE49-F238E27FC236}">
                <a16:creationId xmlns:a16="http://schemas.microsoft.com/office/drawing/2014/main" id="{CF4F1E50-C738-FFF7-DEFE-57E0145D7ACB}"/>
              </a:ext>
            </a:extLst>
          </p:cNvPr>
          <p:cNvSpPr>
            <a:spLocks noGrp="1"/>
          </p:cNvSpPr>
          <p:nvPr>
            <p:ph type="title"/>
          </p:nvPr>
        </p:nvSpPr>
        <p:spPr>
          <a:xfrm>
            <a:off x="1371597" y="348865"/>
            <a:ext cx="10044023" cy="877729"/>
          </a:xfrm>
        </p:spPr>
        <p:txBody>
          <a:bodyPr anchor="ctr">
            <a:normAutofit/>
          </a:bodyPr>
          <a:lstStyle/>
          <a:p>
            <a:r>
              <a:rPr lang="uk-UA" sz="4000">
                <a:solidFill>
                  <a:srgbClr val="FFFFFF"/>
                </a:solidFill>
              </a:rPr>
              <a:t>Фінансовий рахунок</a:t>
            </a:r>
            <a:endParaRPr lang="en-GB" sz="4000">
              <a:solidFill>
                <a:srgbClr val="FFFFFF"/>
              </a:solidFill>
            </a:endParaRPr>
          </a:p>
        </p:txBody>
      </p:sp>
      <p:graphicFrame>
        <p:nvGraphicFramePr>
          <p:cNvPr id="4" name="Місце для вмісту 3">
            <a:extLst>
              <a:ext uri="{FF2B5EF4-FFF2-40B4-BE49-F238E27FC236}">
                <a16:creationId xmlns:a16="http://schemas.microsoft.com/office/drawing/2014/main" id="{85BB6F78-325D-4A38-C36C-63F242EEFCB5}"/>
              </a:ext>
            </a:extLst>
          </p:cNvPr>
          <p:cNvGraphicFramePr>
            <a:graphicFrameLocks noGrp="1"/>
          </p:cNvGraphicFramePr>
          <p:nvPr>
            <p:ph idx="1"/>
            <p:extLst>
              <p:ext uri="{D42A27DB-BD31-4B8C-83A1-F6EECF244321}">
                <p14:modId xmlns:p14="http://schemas.microsoft.com/office/powerpoint/2010/main" val="4073059475"/>
              </p:ext>
            </p:extLst>
          </p:nvPr>
        </p:nvGraphicFramePr>
        <p:xfrm>
          <a:off x="644056" y="2335206"/>
          <a:ext cx="10927829" cy="3747552"/>
        </p:xfrm>
        <a:graphic>
          <a:graphicData uri="http://schemas.openxmlformats.org/drawingml/2006/table">
            <a:tbl>
              <a:tblPr firstRow="1" firstCol="1" lastRow="1" lastCol="1" bandRow="1" bandCol="1">
                <a:tableStyleId>{5C22544A-7EE6-4342-B048-85BDC9FD1C3A}</a:tableStyleId>
              </a:tblPr>
              <a:tblGrid>
                <a:gridCol w="5449843">
                  <a:extLst>
                    <a:ext uri="{9D8B030D-6E8A-4147-A177-3AD203B41FA5}">
                      <a16:colId xmlns:a16="http://schemas.microsoft.com/office/drawing/2014/main" val="373454702"/>
                    </a:ext>
                  </a:extLst>
                </a:gridCol>
                <a:gridCol w="5477986">
                  <a:extLst>
                    <a:ext uri="{9D8B030D-6E8A-4147-A177-3AD203B41FA5}">
                      <a16:colId xmlns:a16="http://schemas.microsoft.com/office/drawing/2014/main" val="82382915"/>
                    </a:ext>
                  </a:extLst>
                </a:gridCol>
              </a:tblGrid>
              <a:tr h="386682">
                <a:tc>
                  <a:txBody>
                    <a:bodyPr/>
                    <a:lstStyle/>
                    <a:p>
                      <a:pPr marL="1038860">
                        <a:lnSpc>
                          <a:spcPts val="1805"/>
                        </a:lnSpc>
                      </a:pPr>
                      <a:r>
                        <a:rPr lang="en-US" sz="2200" spc="-5">
                          <a:effectLst/>
                        </a:rPr>
                        <a:t>Зміни</a:t>
                      </a:r>
                      <a:r>
                        <a:rPr lang="en-US" sz="2200" spc="10">
                          <a:effectLst/>
                        </a:rPr>
                        <a:t> </a:t>
                      </a:r>
                      <a:r>
                        <a:rPr lang="en-US" sz="2200">
                          <a:effectLst/>
                        </a:rPr>
                        <a:t>в</a:t>
                      </a:r>
                      <a:r>
                        <a:rPr lang="en-US" sz="2200" spc="-25">
                          <a:effectLst/>
                        </a:rPr>
                        <a:t> </a:t>
                      </a:r>
                      <a:r>
                        <a:rPr lang="en-US" sz="2200" spc="-10">
                          <a:effectLst/>
                        </a:rPr>
                        <a:t>активах</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1176020" marR="438150" indent="-735330">
                        <a:spcAft>
                          <a:spcPts val="0"/>
                        </a:spcAft>
                      </a:pPr>
                      <a:r>
                        <a:rPr lang="en-US" sz="2200" spc="-5">
                          <a:effectLst/>
                        </a:rPr>
                        <a:t>Зміни</a:t>
                      </a:r>
                      <a:r>
                        <a:rPr lang="en-US" sz="2200" spc="10">
                          <a:effectLst/>
                        </a:rPr>
                        <a:t> </a:t>
                      </a:r>
                      <a:r>
                        <a:rPr lang="en-US" sz="2200">
                          <a:effectLst/>
                        </a:rPr>
                        <a:t>в</a:t>
                      </a:r>
                      <a:r>
                        <a:rPr lang="en-US" sz="2200" spc="-25">
                          <a:effectLst/>
                        </a:rPr>
                        <a:t> </a:t>
                      </a:r>
                      <a:r>
                        <a:rPr lang="en-US" sz="2200" spc="-10">
                          <a:effectLst/>
                        </a:rPr>
                        <a:t>пасивах</a:t>
                      </a:r>
                      <a:r>
                        <a:rPr lang="en-US" sz="2200" spc="-5">
                          <a:effectLst/>
                        </a:rPr>
                        <a:t> </a:t>
                      </a:r>
                      <a:r>
                        <a:rPr lang="en-US" sz="2200">
                          <a:effectLst/>
                        </a:rPr>
                        <a:t>і</a:t>
                      </a:r>
                      <a:r>
                        <a:rPr lang="en-US" sz="2200" spc="-10">
                          <a:effectLst/>
                        </a:rPr>
                        <a:t> чистій</a:t>
                      </a:r>
                      <a:r>
                        <a:rPr lang="en-US" sz="2200" spc="115">
                          <a:effectLst/>
                        </a:rPr>
                        <a:t> </a:t>
                      </a:r>
                      <a:r>
                        <a:rPr lang="en-US" sz="2200" spc="-5">
                          <a:effectLst/>
                        </a:rPr>
                        <a:t>вартості</a:t>
                      </a:r>
                      <a:endParaRPr lang="en-GB" sz="15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326845688"/>
                  </a:ext>
                </a:extLst>
              </a:tr>
              <a:tr h="3360870">
                <a:tc>
                  <a:txBody>
                    <a:bodyPr/>
                    <a:lstStyle/>
                    <a:p>
                      <a:pPr marL="66040" marR="735330">
                        <a:spcAft>
                          <a:spcPts val="0"/>
                        </a:spcAft>
                      </a:pPr>
                      <a:r>
                        <a:rPr lang="en-US" sz="2200" spc="-10" dirty="0" err="1">
                          <a:effectLst/>
                        </a:rPr>
                        <a:t>Золото</a:t>
                      </a:r>
                      <a:r>
                        <a:rPr lang="en-US" sz="2200" spc="-5" dirty="0">
                          <a:effectLst/>
                        </a:rPr>
                        <a:t> </a:t>
                      </a:r>
                      <a:r>
                        <a:rPr lang="en-US" sz="2200" spc="-5" dirty="0" err="1">
                          <a:effectLst/>
                        </a:rPr>
                        <a:t>та</a:t>
                      </a:r>
                      <a:r>
                        <a:rPr lang="en-US" sz="2200" spc="10" dirty="0">
                          <a:effectLst/>
                        </a:rPr>
                        <a:t> </a:t>
                      </a:r>
                      <a:r>
                        <a:rPr lang="en-US" sz="2200" spc="-10" dirty="0" err="1">
                          <a:effectLst/>
                        </a:rPr>
                        <a:t>спеціальні</a:t>
                      </a:r>
                      <a:r>
                        <a:rPr lang="en-US" sz="2200" spc="10" dirty="0">
                          <a:effectLst/>
                        </a:rPr>
                        <a:t> </a:t>
                      </a:r>
                      <a:r>
                        <a:rPr lang="en-US" sz="2200" spc="-10" dirty="0" err="1">
                          <a:effectLst/>
                        </a:rPr>
                        <a:t>права</a:t>
                      </a:r>
                      <a:r>
                        <a:rPr lang="en-US" sz="2200" spc="145" dirty="0">
                          <a:effectLst/>
                        </a:rPr>
                        <a:t> </a:t>
                      </a:r>
                      <a:r>
                        <a:rPr lang="en-US" sz="2200" spc="-5" dirty="0" err="1">
                          <a:effectLst/>
                        </a:rPr>
                        <a:t>запозичення</a:t>
                      </a:r>
                      <a:endParaRPr lang="en-GB" sz="1500" dirty="0">
                        <a:effectLst/>
                      </a:endParaRPr>
                    </a:p>
                    <a:p>
                      <a:pPr marL="66040">
                        <a:lnSpc>
                          <a:spcPts val="1815"/>
                        </a:lnSpc>
                      </a:pPr>
                      <a:r>
                        <a:rPr lang="en-US" sz="2200" spc="-5" dirty="0" err="1">
                          <a:effectLst/>
                        </a:rPr>
                        <a:t>Готівка</a:t>
                      </a:r>
                      <a:r>
                        <a:rPr lang="en-US" sz="2200" spc="10" dirty="0">
                          <a:effectLst/>
                        </a:rPr>
                        <a:t> </a:t>
                      </a:r>
                      <a:r>
                        <a:rPr lang="en-US" sz="2200" spc="-20" dirty="0" err="1">
                          <a:effectLst/>
                        </a:rPr>
                        <a:t>та</a:t>
                      </a:r>
                      <a:r>
                        <a:rPr lang="en-US" sz="2200" spc="10" dirty="0">
                          <a:effectLst/>
                        </a:rPr>
                        <a:t> </a:t>
                      </a:r>
                      <a:r>
                        <a:rPr lang="en-US" sz="2200" spc="-10" dirty="0" err="1">
                          <a:effectLst/>
                        </a:rPr>
                        <a:t>депозити</a:t>
                      </a:r>
                      <a:endParaRPr lang="en-GB" sz="1500" dirty="0">
                        <a:effectLst/>
                      </a:endParaRPr>
                    </a:p>
                    <a:p>
                      <a:pPr marL="66040" marR="279400">
                        <a:spcBef>
                          <a:spcPts val="5"/>
                        </a:spcBef>
                        <a:spcAft>
                          <a:spcPts val="0"/>
                        </a:spcAft>
                      </a:pPr>
                      <a:r>
                        <a:rPr lang="en-US" sz="2200" dirty="0" err="1">
                          <a:effectLst/>
                        </a:rPr>
                        <a:t>Цінні</a:t>
                      </a:r>
                      <a:r>
                        <a:rPr lang="en-US" sz="2200" spc="-10" dirty="0">
                          <a:effectLst/>
                        </a:rPr>
                        <a:t> </a:t>
                      </a:r>
                      <a:r>
                        <a:rPr lang="en-US" sz="2200" spc="-10" dirty="0" err="1">
                          <a:effectLst/>
                        </a:rPr>
                        <a:t>папери</a:t>
                      </a:r>
                      <a:r>
                        <a:rPr lang="en-US" sz="2200" spc="-10" dirty="0">
                          <a:effectLst/>
                        </a:rPr>
                        <a:t>,</a:t>
                      </a:r>
                      <a:r>
                        <a:rPr lang="en-US" sz="2200" spc="-15" dirty="0">
                          <a:effectLst/>
                        </a:rPr>
                        <a:t> </a:t>
                      </a:r>
                      <a:r>
                        <a:rPr lang="en-US" sz="2200" spc="-5" dirty="0" err="1">
                          <a:effectLst/>
                        </a:rPr>
                        <a:t>відмінні</a:t>
                      </a:r>
                      <a:r>
                        <a:rPr lang="en-US" sz="2200" spc="10" dirty="0">
                          <a:effectLst/>
                        </a:rPr>
                        <a:t> </a:t>
                      </a:r>
                      <a:r>
                        <a:rPr lang="en-US" sz="2200" dirty="0" err="1">
                          <a:effectLst/>
                        </a:rPr>
                        <a:t>від</a:t>
                      </a:r>
                      <a:r>
                        <a:rPr lang="en-US" sz="2200" spc="-20" dirty="0">
                          <a:effectLst/>
                        </a:rPr>
                        <a:t> </a:t>
                      </a:r>
                      <a:r>
                        <a:rPr lang="en-US" sz="2200" spc="-5" dirty="0" err="1">
                          <a:effectLst/>
                        </a:rPr>
                        <a:t>акцій</a:t>
                      </a:r>
                      <a:r>
                        <a:rPr lang="en-US" sz="2200" spc="145" dirty="0">
                          <a:effectLst/>
                        </a:rPr>
                        <a:t> </a:t>
                      </a:r>
                      <a:r>
                        <a:rPr lang="en-US" sz="2200" spc="-5" dirty="0" err="1">
                          <a:effectLst/>
                        </a:rPr>
                        <a:t>Позики</a:t>
                      </a:r>
                      <a:endParaRPr lang="en-GB" sz="1500" dirty="0">
                        <a:effectLst/>
                      </a:endParaRPr>
                    </a:p>
                    <a:p>
                      <a:pPr marL="66040" marR="694055">
                        <a:spcAft>
                          <a:spcPts val="0"/>
                        </a:spcAft>
                      </a:pPr>
                      <a:r>
                        <a:rPr lang="en-US" sz="2200" spc="-5" dirty="0" err="1">
                          <a:effectLst/>
                        </a:rPr>
                        <a:t>Акції</a:t>
                      </a:r>
                      <a:r>
                        <a:rPr lang="en-US" sz="2200" spc="10" dirty="0">
                          <a:effectLst/>
                        </a:rPr>
                        <a:t> </a:t>
                      </a:r>
                      <a:r>
                        <a:rPr lang="en-US" sz="2200" spc="-5" dirty="0" err="1">
                          <a:effectLst/>
                        </a:rPr>
                        <a:t>та</a:t>
                      </a:r>
                      <a:r>
                        <a:rPr lang="en-US" sz="2200" spc="-15" dirty="0">
                          <a:effectLst/>
                        </a:rPr>
                        <a:t> </a:t>
                      </a:r>
                      <a:r>
                        <a:rPr lang="en-US" sz="2200" spc="-10" dirty="0" err="1">
                          <a:effectLst/>
                        </a:rPr>
                        <a:t>інші</a:t>
                      </a:r>
                      <a:r>
                        <a:rPr lang="en-US" sz="2200" spc="-10" dirty="0">
                          <a:effectLst/>
                        </a:rPr>
                        <a:t> </a:t>
                      </a:r>
                      <a:r>
                        <a:rPr lang="en-US" sz="2200" dirty="0" err="1">
                          <a:effectLst/>
                        </a:rPr>
                        <a:t>види</a:t>
                      </a:r>
                      <a:r>
                        <a:rPr lang="en-US" sz="2200" spc="-15" dirty="0">
                          <a:effectLst/>
                        </a:rPr>
                        <a:t> </a:t>
                      </a:r>
                      <a:r>
                        <a:rPr lang="en-US" sz="2200" spc="-5" dirty="0" err="1">
                          <a:effectLst/>
                        </a:rPr>
                        <a:t>пайових</a:t>
                      </a:r>
                      <a:r>
                        <a:rPr lang="en-US" sz="2200" spc="145" dirty="0">
                          <a:effectLst/>
                        </a:rPr>
                        <a:t> </a:t>
                      </a:r>
                      <a:r>
                        <a:rPr lang="en-US" sz="2200" spc="-5" dirty="0" err="1">
                          <a:effectLst/>
                        </a:rPr>
                        <a:t>внесків</a:t>
                      </a:r>
                      <a:endParaRPr lang="en-GB" sz="1500" dirty="0">
                        <a:effectLst/>
                      </a:endParaRPr>
                    </a:p>
                    <a:p>
                      <a:pPr marL="66040">
                        <a:lnSpc>
                          <a:spcPts val="1815"/>
                        </a:lnSpc>
                      </a:pPr>
                      <a:r>
                        <a:rPr lang="en-US" sz="2200" spc="-5" dirty="0" err="1">
                          <a:effectLst/>
                        </a:rPr>
                        <a:t>Технічні</a:t>
                      </a:r>
                      <a:r>
                        <a:rPr lang="en-US" sz="2200" spc="-5" dirty="0">
                          <a:effectLst/>
                        </a:rPr>
                        <a:t> </a:t>
                      </a:r>
                      <a:r>
                        <a:rPr lang="en-US" sz="2200" spc="-10" dirty="0" err="1">
                          <a:effectLst/>
                        </a:rPr>
                        <a:t>страхові</a:t>
                      </a:r>
                      <a:r>
                        <a:rPr lang="en-US" sz="2200" spc="-10" dirty="0">
                          <a:effectLst/>
                        </a:rPr>
                        <a:t> </a:t>
                      </a:r>
                      <a:r>
                        <a:rPr lang="en-US" sz="2200" spc="-10" dirty="0" err="1">
                          <a:effectLst/>
                        </a:rPr>
                        <a:t>резерви</a:t>
                      </a:r>
                      <a:endParaRPr lang="en-GB" sz="1500" dirty="0">
                        <a:effectLst/>
                      </a:endParaRPr>
                    </a:p>
                    <a:p>
                      <a:pPr marL="66040">
                        <a:spcBef>
                          <a:spcPts val="5"/>
                        </a:spcBef>
                        <a:spcAft>
                          <a:spcPts val="0"/>
                        </a:spcAft>
                      </a:pPr>
                      <a:r>
                        <a:rPr lang="en-US" sz="2200" spc="-10" dirty="0" err="1">
                          <a:effectLst/>
                        </a:rPr>
                        <a:t>Інші</a:t>
                      </a:r>
                      <a:r>
                        <a:rPr lang="en-US" sz="2200" spc="10" dirty="0">
                          <a:effectLst/>
                        </a:rPr>
                        <a:t> </a:t>
                      </a:r>
                      <a:r>
                        <a:rPr lang="en-US" sz="2200" spc="-5" dirty="0" err="1">
                          <a:effectLst/>
                        </a:rPr>
                        <a:t>види</a:t>
                      </a:r>
                      <a:r>
                        <a:rPr lang="en-US" sz="2200" spc="5" dirty="0">
                          <a:effectLst/>
                        </a:rPr>
                        <a:t> </a:t>
                      </a:r>
                      <a:r>
                        <a:rPr lang="en-US" sz="2200" spc="-10" dirty="0" err="1">
                          <a:effectLst/>
                        </a:rPr>
                        <a:t>одержуваних</a:t>
                      </a:r>
                      <a:r>
                        <a:rPr lang="en-US" sz="2200" spc="-30" dirty="0">
                          <a:effectLst/>
                        </a:rPr>
                        <a:t> </a:t>
                      </a:r>
                      <a:r>
                        <a:rPr lang="en-US" sz="2200" spc="-5" dirty="0" err="1">
                          <a:effectLst/>
                        </a:rPr>
                        <a:t>рахунків</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66040" marR="732155">
                        <a:spcAft>
                          <a:spcPts val="0"/>
                        </a:spcAft>
                      </a:pPr>
                      <a:r>
                        <a:rPr lang="en-US" sz="2200" spc="-10" dirty="0" err="1">
                          <a:effectLst/>
                        </a:rPr>
                        <a:t>Золото</a:t>
                      </a:r>
                      <a:r>
                        <a:rPr lang="en-US" sz="2200" spc="-5" dirty="0">
                          <a:effectLst/>
                        </a:rPr>
                        <a:t> </a:t>
                      </a:r>
                      <a:r>
                        <a:rPr lang="en-US" sz="2200" spc="-5" dirty="0" err="1">
                          <a:effectLst/>
                        </a:rPr>
                        <a:t>та</a:t>
                      </a:r>
                      <a:r>
                        <a:rPr lang="en-US" sz="2200" spc="10" dirty="0">
                          <a:effectLst/>
                        </a:rPr>
                        <a:t> </a:t>
                      </a:r>
                      <a:r>
                        <a:rPr lang="en-US" sz="2200" spc="-10" dirty="0" err="1">
                          <a:effectLst/>
                        </a:rPr>
                        <a:t>спеціальні</a:t>
                      </a:r>
                      <a:r>
                        <a:rPr lang="en-US" sz="2200" spc="10" dirty="0">
                          <a:effectLst/>
                        </a:rPr>
                        <a:t> </a:t>
                      </a:r>
                      <a:r>
                        <a:rPr lang="en-US" sz="2200" spc="-10" dirty="0" err="1">
                          <a:effectLst/>
                        </a:rPr>
                        <a:t>права</a:t>
                      </a:r>
                      <a:r>
                        <a:rPr lang="en-US" sz="2200" spc="145" dirty="0">
                          <a:effectLst/>
                        </a:rPr>
                        <a:t> </a:t>
                      </a:r>
                      <a:r>
                        <a:rPr lang="en-US" sz="2200" spc="-5" dirty="0" err="1">
                          <a:effectLst/>
                        </a:rPr>
                        <a:t>запозичення</a:t>
                      </a:r>
                      <a:endParaRPr lang="en-GB" sz="1500" dirty="0">
                        <a:effectLst/>
                      </a:endParaRPr>
                    </a:p>
                    <a:p>
                      <a:pPr marL="66040" marR="278765">
                        <a:spcAft>
                          <a:spcPts val="0"/>
                        </a:spcAft>
                      </a:pPr>
                      <a:r>
                        <a:rPr lang="en-US" sz="2200" dirty="0" err="1">
                          <a:effectLst/>
                        </a:rPr>
                        <a:t>Цінні</a:t>
                      </a:r>
                      <a:r>
                        <a:rPr lang="en-US" sz="2200" spc="-10" dirty="0">
                          <a:effectLst/>
                        </a:rPr>
                        <a:t> </a:t>
                      </a:r>
                      <a:r>
                        <a:rPr lang="en-US" sz="2200" spc="-10" dirty="0" err="1">
                          <a:effectLst/>
                        </a:rPr>
                        <a:t>папери</a:t>
                      </a:r>
                      <a:r>
                        <a:rPr lang="en-US" sz="2200" spc="-10" dirty="0">
                          <a:effectLst/>
                        </a:rPr>
                        <a:t>,</a:t>
                      </a:r>
                      <a:r>
                        <a:rPr lang="en-US" sz="2200" spc="-15" dirty="0">
                          <a:effectLst/>
                        </a:rPr>
                        <a:t> </a:t>
                      </a:r>
                      <a:r>
                        <a:rPr lang="en-US" sz="2200" spc="-5" dirty="0" err="1">
                          <a:effectLst/>
                        </a:rPr>
                        <a:t>відмінні</a:t>
                      </a:r>
                      <a:r>
                        <a:rPr lang="en-US" sz="2200" spc="10" dirty="0">
                          <a:effectLst/>
                        </a:rPr>
                        <a:t> </a:t>
                      </a:r>
                      <a:r>
                        <a:rPr lang="en-US" sz="2200" spc="-5" dirty="0" err="1">
                          <a:effectLst/>
                        </a:rPr>
                        <a:t>від</a:t>
                      </a:r>
                      <a:r>
                        <a:rPr lang="en-US" sz="2200" spc="-20" dirty="0">
                          <a:effectLst/>
                        </a:rPr>
                        <a:t> </a:t>
                      </a:r>
                      <a:r>
                        <a:rPr lang="en-US" sz="2200" spc="-5" dirty="0" err="1">
                          <a:effectLst/>
                        </a:rPr>
                        <a:t>акцій</a:t>
                      </a:r>
                      <a:r>
                        <a:rPr lang="en-US" sz="2200" spc="140" dirty="0">
                          <a:effectLst/>
                        </a:rPr>
                        <a:t> </a:t>
                      </a:r>
                      <a:r>
                        <a:rPr lang="en-US" sz="2200" spc="-5" dirty="0" err="1">
                          <a:effectLst/>
                        </a:rPr>
                        <a:t>Готівка</a:t>
                      </a:r>
                      <a:r>
                        <a:rPr lang="en-US" sz="2200" spc="10" dirty="0">
                          <a:effectLst/>
                        </a:rPr>
                        <a:t> </a:t>
                      </a:r>
                      <a:r>
                        <a:rPr lang="en-US" sz="2200" spc="-20" dirty="0" err="1">
                          <a:effectLst/>
                        </a:rPr>
                        <a:t>та</a:t>
                      </a:r>
                      <a:r>
                        <a:rPr lang="en-US" sz="2200" spc="10" dirty="0">
                          <a:effectLst/>
                        </a:rPr>
                        <a:t> </a:t>
                      </a:r>
                      <a:r>
                        <a:rPr lang="en-US" sz="2200" spc="-10" dirty="0" err="1">
                          <a:effectLst/>
                        </a:rPr>
                        <a:t>депозити</a:t>
                      </a:r>
                      <a:endParaRPr lang="en-GB" sz="1500" dirty="0">
                        <a:effectLst/>
                      </a:endParaRPr>
                    </a:p>
                    <a:p>
                      <a:pPr marL="66040">
                        <a:lnSpc>
                          <a:spcPts val="1835"/>
                        </a:lnSpc>
                      </a:pPr>
                      <a:r>
                        <a:rPr lang="en-US" sz="2200" spc="-5" dirty="0" err="1">
                          <a:effectLst/>
                        </a:rPr>
                        <a:t>Позики</a:t>
                      </a:r>
                      <a:endParaRPr lang="en-GB" sz="1500" dirty="0">
                        <a:effectLst/>
                      </a:endParaRPr>
                    </a:p>
                    <a:p>
                      <a:pPr marL="66040" marR="690880">
                        <a:spcAft>
                          <a:spcPts val="0"/>
                        </a:spcAft>
                      </a:pPr>
                      <a:r>
                        <a:rPr lang="en-US" sz="2200" spc="-5" dirty="0" err="1">
                          <a:effectLst/>
                        </a:rPr>
                        <a:t>Акції</a:t>
                      </a:r>
                      <a:r>
                        <a:rPr lang="en-US" sz="2200" spc="10" dirty="0">
                          <a:effectLst/>
                        </a:rPr>
                        <a:t> </a:t>
                      </a:r>
                      <a:r>
                        <a:rPr lang="en-US" sz="2200" spc="-5" dirty="0" err="1">
                          <a:effectLst/>
                        </a:rPr>
                        <a:t>та</a:t>
                      </a:r>
                      <a:r>
                        <a:rPr lang="en-US" sz="2200" spc="-15" dirty="0">
                          <a:effectLst/>
                        </a:rPr>
                        <a:t> </a:t>
                      </a:r>
                      <a:r>
                        <a:rPr lang="en-US" sz="2200" spc="-10" dirty="0" err="1">
                          <a:effectLst/>
                        </a:rPr>
                        <a:t>інші</a:t>
                      </a:r>
                      <a:r>
                        <a:rPr lang="en-US" sz="2200" spc="-10" dirty="0">
                          <a:effectLst/>
                        </a:rPr>
                        <a:t> </a:t>
                      </a:r>
                      <a:r>
                        <a:rPr lang="en-US" sz="2200" dirty="0" err="1">
                          <a:effectLst/>
                        </a:rPr>
                        <a:t>види</a:t>
                      </a:r>
                      <a:r>
                        <a:rPr lang="en-US" sz="2200" spc="-15" dirty="0">
                          <a:effectLst/>
                        </a:rPr>
                        <a:t> </a:t>
                      </a:r>
                      <a:r>
                        <a:rPr lang="en-US" sz="2200" spc="-5" dirty="0" err="1">
                          <a:effectLst/>
                        </a:rPr>
                        <a:t>пайових</a:t>
                      </a:r>
                      <a:r>
                        <a:rPr lang="en-US" sz="2200" spc="145" dirty="0">
                          <a:effectLst/>
                        </a:rPr>
                        <a:t> </a:t>
                      </a:r>
                      <a:r>
                        <a:rPr lang="en-US" sz="2200" spc="-5" dirty="0" err="1">
                          <a:effectLst/>
                        </a:rPr>
                        <a:t>внесків</a:t>
                      </a:r>
                      <a:endParaRPr lang="en-GB" sz="1500" dirty="0">
                        <a:effectLst/>
                      </a:endParaRPr>
                    </a:p>
                    <a:p>
                      <a:pPr marL="66040">
                        <a:lnSpc>
                          <a:spcPts val="1825"/>
                        </a:lnSpc>
                      </a:pPr>
                      <a:r>
                        <a:rPr lang="en-US" sz="2200" spc="-5" dirty="0" err="1">
                          <a:effectLst/>
                        </a:rPr>
                        <a:t>Технічні</a:t>
                      </a:r>
                      <a:r>
                        <a:rPr lang="en-US" sz="2200" spc="-5" dirty="0">
                          <a:effectLst/>
                        </a:rPr>
                        <a:t> </a:t>
                      </a:r>
                      <a:r>
                        <a:rPr lang="en-US" sz="2200" spc="-10" dirty="0" err="1">
                          <a:effectLst/>
                        </a:rPr>
                        <a:t>страхові</a:t>
                      </a:r>
                      <a:r>
                        <a:rPr lang="en-US" sz="2200" spc="-10" dirty="0">
                          <a:effectLst/>
                        </a:rPr>
                        <a:t> </a:t>
                      </a:r>
                      <a:r>
                        <a:rPr lang="en-US" sz="2200" spc="-10" dirty="0" err="1">
                          <a:effectLst/>
                        </a:rPr>
                        <a:t>резерви</a:t>
                      </a:r>
                      <a:endParaRPr lang="en-GB" sz="1500" dirty="0">
                        <a:effectLst/>
                      </a:endParaRPr>
                    </a:p>
                    <a:p>
                      <a:pPr marL="66040" marR="238125">
                        <a:lnSpc>
                          <a:spcPct val="99000"/>
                        </a:lnSpc>
                        <a:spcBef>
                          <a:spcPts val="10"/>
                        </a:spcBef>
                        <a:spcAft>
                          <a:spcPts val="0"/>
                        </a:spcAft>
                      </a:pPr>
                      <a:r>
                        <a:rPr lang="en-US" sz="2200" spc="-10" dirty="0" err="1">
                          <a:effectLst/>
                        </a:rPr>
                        <a:t>Інші</a:t>
                      </a:r>
                      <a:r>
                        <a:rPr lang="en-US" sz="2200" spc="10" dirty="0">
                          <a:effectLst/>
                        </a:rPr>
                        <a:t> </a:t>
                      </a:r>
                      <a:r>
                        <a:rPr lang="en-US" sz="2200" spc="-5" dirty="0" err="1">
                          <a:effectLst/>
                        </a:rPr>
                        <a:t>види</a:t>
                      </a:r>
                      <a:r>
                        <a:rPr lang="en-US" sz="2200" spc="-10" dirty="0">
                          <a:effectLst/>
                        </a:rPr>
                        <a:t> </a:t>
                      </a:r>
                      <a:r>
                        <a:rPr lang="en-US" sz="2200" spc="-5" dirty="0" err="1">
                          <a:effectLst/>
                        </a:rPr>
                        <a:t>сплачуваних</a:t>
                      </a:r>
                      <a:r>
                        <a:rPr lang="en-US" sz="2200" spc="-30" dirty="0">
                          <a:effectLst/>
                        </a:rPr>
                        <a:t> </a:t>
                      </a:r>
                      <a:r>
                        <a:rPr lang="en-US" sz="2200" spc="-5" dirty="0" err="1">
                          <a:effectLst/>
                        </a:rPr>
                        <a:t>рахунків</a:t>
                      </a:r>
                      <a:r>
                        <a:rPr lang="en-US" sz="2200" spc="130" dirty="0">
                          <a:effectLst/>
                        </a:rPr>
                        <a:t> </a:t>
                      </a:r>
                      <a:r>
                        <a:rPr lang="en-US" sz="2200" dirty="0" err="1">
                          <a:effectLst/>
                        </a:rPr>
                        <a:t>Чисте</a:t>
                      </a:r>
                      <a:r>
                        <a:rPr lang="en-US" sz="2200" spc="-35" dirty="0">
                          <a:effectLst/>
                        </a:rPr>
                        <a:t> </a:t>
                      </a:r>
                      <a:r>
                        <a:rPr lang="en-US" sz="2200" spc="-10" dirty="0" err="1">
                          <a:effectLst/>
                        </a:rPr>
                        <a:t>кредитування</a:t>
                      </a:r>
                      <a:r>
                        <a:rPr lang="en-US" sz="2200" spc="20" dirty="0">
                          <a:effectLst/>
                        </a:rPr>
                        <a:t> </a:t>
                      </a:r>
                      <a:r>
                        <a:rPr lang="en-US" sz="2200" spc="-5" dirty="0">
                          <a:effectLst/>
                        </a:rPr>
                        <a:t>(+),</a:t>
                      </a:r>
                      <a:r>
                        <a:rPr lang="en-US" sz="2200" spc="-15" dirty="0">
                          <a:effectLst/>
                        </a:rPr>
                        <a:t> </a:t>
                      </a:r>
                      <a:r>
                        <a:rPr lang="en-US" sz="2200" spc="-5" dirty="0" err="1">
                          <a:effectLst/>
                        </a:rPr>
                        <a:t>чисте</a:t>
                      </a:r>
                      <a:r>
                        <a:rPr lang="en-US" sz="2200" spc="115" dirty="0">
                          <a:effectLst/>
                        </a:rPr>
                        <a:t> </a:t>
                      </a:r>
                      <a:r>
                        <a:rPr lang="en-US" sz="2200" spc="-5" dirty="0" err="1">
                          <a:effectLst/>
                        </a:rPr>
                        <a:t>запозичення</a:t>
                      </a:r>
                      <a:r>
                        <a:rPr lang="en-US" sz="2200" spc="15" dirty="0">
                          <a:effectLst/>
                        </a:rPr>
                        <a:t> </a:t>
                      </a:r>
                      <a:r>
                        <a:rPr lang="en-US" sz="2200" spc="-10" dirty="0">
                          <a:effectLst/>
                        </a:rPr>
                        <a:t>(-)</a:t>
                      </a:r>
                      <a:endParaRPr lang="en-GB"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253661802"/>
                  </a:ext>
                </a:extLst>
              </a:tr>
            </a:tbl>
          </a:graphicData>
        </a:graphic>
      </p:graphicFrame>
    </p:spTree>
    <p:extLst>
      <p:ext uri="{BB962C8B-B14F-4D97-AF65-F5344CB8AC3E}">
        <p14:creationId xmlns:p14="http://schemas.microsoft.com/office/powerpoint/2010/main" val="11330043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3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84AB7FF7-7D44-3997-E08C-2A9BAF1704C3}"/>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400" kern="1200">
                <a:solidFill>
                  <a:srgbClr val="FFFFFF"/>
                </a:solidFill>
                <a:latin typeface="+mj-lt"/>
                <a:ea typeface="+mj-ea"/>
                <a:cs typeface="+mj-cs"/>
              </a:rPr>
              <a:t>Схема національних рахунків</a:t>
            </a:r>
          </a:p>
        </p:txBody>
      </p:sp>
      <p:pic>
        <p:nvPicPr>
          <p:cNvPr id="5" name="Місце для вмісту 4" descr="Зображення, що містить текст, знімок екрана, Шрифт, Паралель&#10;&#10;Автоматично згенерований опис">
            <a:extLst>
              <a:ext uri="{FF2B5EF4-FFF2-40B4-BE49-F238E27FC236}">
                <a16:creationId xmlns:a16="http://schemas.microsoft.com/office/drawing/2014/main" id="{1E24235E-ADF5-09BA-C20D-D37B4F78659E}"/>
              </a:ext>
            </a:extLst>
          </p:cNvPr>
          <p:cNvPicPr>
            <a:picLocks noGrp="1" noChangeAspect="1"/>
          </p:cNvPicPr>
          <p:nvPr>
            <p:ph idx="1"/>
          </p:nvPr>
        </p:nvPicPr>
        <p:blipFill>
          <a:blip r:embed="rId2"/>
          <a:stretch>
            <a:fillRect/>
          </a:stretch>
        </p:blipFill>
        <p:spPr>
          <a:xfrm>
            <a:off x="3834581" y="961812"/>
            <a:ext cx="7443019" cy="5556975"/>
          </a:xfrm>
          <a:prstGeom prst="rect">
            <a:avLst/>
          </a:prstGeom>
        </p:spPr>
      </p:pic>
    </p:spTree>
    <p:extLst>
      <p:ext uri="{BB962C8B-B14F-4D97-AF65-F5344CB8AC3E}">
        <p14:creationId xmlns:p14="http://schemas.microsoft.com/office/powerpoint/2010/main" val="29511620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133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CF610A31-5A24-87A9-21EB-6B9E9CC915C3}"/>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Балансуючі статті в рахунках СНР</a:t>
            </a:r>
          </a:p>
        </p:txBody>
      </p:sp>
      <p:pic>
        <p:nvPicPr>
          <p:cNvPr id="5" name="Місце для вмісту 4">
            <a:extLst>
              <a:ext uri="{FF2B5EF4-FFF2-40B4-BE49-F238E27FC236}">
                <a16:creationId xmlns:a16="http://schemas.microsoft.com/office/drawing/2014/main" id="{ED307986-F11E-1AA0-7700-9EC718CC1084}"/>
              </a:ext>
            </a:extLst>
          </p:cNvPr>
          <p:cNvPicPr>
            <a:picLocks noGrp="1" noChangeAspect="1"/>
          </p:cNvPicPr>
          <p:nvPr>
            <p:ph idx="1"/>
          </p:nvPr>
        </p:nvPicPr>
        <p:blipFill>
          <a:blip r:embed="rId2"/>
          <a:stretch>
            <a:fillRect/>
          </a:stretch>
        </p:blipFill>
        <p:spPr>
          <a:xfrm>
            <a:off x="4038600" y="1369684"/>
            <a:ext cx="7188199" cy="4873800"/>
          </a:xfrm>
          <a:prstGeom prst="rect">
            <a:avLst/>
          </a:prstGeom>
        </p:spPr>
      </p:pic>
    </p:spTree>
    <p:extLst>
      <p:ext uri="{BB962C8B-B14F-4D97-AF65-F5344CB8AC3E}">
        <p14:creationId xmlns:p14="http://schemas.microsoft.com/office/powerpoint/2010/main" val="2997380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538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57CDF116-860F-EE69-798A-C60FA090689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a:solidFill>
                  <a:srgbClr val="FFFFFF"/>
                </a:solidFill>
                <a:latin typeface="+mj-lt"/>
                <a:ea typeface="+mj-ea"/>
                <a:cs typeface="+mj-cs"/>
              </a:rPr>
              <a:t>Інтегрована система рахунків поточних операцій</a:t>
            </a:r>
          </a:p>
        </p:txBody>
      </p:sp>
      <p:pic>
        <p:nvPicPr>
          <p:cNvPr id="5" name="Місце для вмісту 4">
            <a:extLst>
              <a:ext uri="{FF2B5EF4-FFF2-40B4-BE49-F238E27FC236}">
                <a16:creationId xmlns:a16="http://schemas.microsoft.com/office/drawing/2014/main" id="{F80D739A-5582-5A33-FEFB-B100023F0A7D}"/>
              </a:ext>
            </a:extLst>
          </p:cNvPr>
          <p:cNvPicPr>
            <a:picLocks noGrp="1" noChangeAspect="1"/>
          </p:cNvPicPr>
          <p:nvPr>
            <p:ph idx="1"/>
          </p:nvPr>
        </p:nvPicPr>
        <p:blipFill>
          <a:blip r:embed="rId2"/>
          <a:stretch>
            <a:fillRect/>
          </a:stretch>
        </p:blipFill>
        <p:spPr>
          <a:xfrm>
            <a:off x="4823020" y="961812"/>
            <a:ext cx="5619358" cy="4930987"/>
          </a:xfrm>
          <a:prstGeom prst="rect">
            <a:avLst/>
          </a:prstGeom>
        </p:spPr>
      </p:pic>
    </p:spTree>
    <p:extLst>
      <p:ext uri="{BB962C8B-B14F-4D97-AF65-F5344CB8AC3E}">
        <p14:creationId xmlns:p14="http://schemas.microsoft.com/office/powerpoint/2010/main" val="110623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Місце для вмісту 2">
            <a:extLst>
              <a:ext uri="{FF2B5EF4-FFF2-40B4-BE49-F238E27FC236}">
                <a16:creationId xmlns:a16="http://schemas.microsoft.com/office/drawing/2014/main" id="{967BF912-21FB-E384-C1D2-15F33F91226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8453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486C9615-1DE8-63F3-65D9-66F0A2858BB3}"/>
              </a:ext>
            </a:extLst>
          </p:cNvPr>
          <p:cNvSpPr>
            <a:spLocks noGrp="1"/>
          </p:cNvSpPr>
          <p:nvPr>
            <p:ph idx="1"/>
          </p:nvPr>
        </p:nvSpPr>
        <p:spPr>
          <a:xfrm>
            <a:off x="459350" y="1828800"/>
            <a:ext cx="11585165" cy="4172755"/>
          </a:xfrm>
        </p:spPr>
        <p:txBody>
          <a:bodyPr anchor="ctr">
            <a:normAutofit/>
          </a:bodyPr>
          <a:lstStyle/>
          <a:p>
            <a:pPr marL="0" marR="68580" indent="0" algn="just">
              <a:lnSpc>
                <a:spcPct val="100000"/>
              </a:lnSpc>
              <a:spcBef>
                <a:spcPts val="0"/>
              </a:spcBef>
            </a:pPr>
            <a:r>
              <a:rPr lang="en-US" sz="2000" b="1" spc="-10" dirty="0" err="1">
                <a:effectLst/>
                <a:latin typeface="Times New Roman" panose="02020603050405020304" pitchFamily="18" charset="0"/>
                <a:ea typeface="Times New Roman" panose="02020603050405020304" pitchFamily="18" charset="0"/>
                <a:cs typeface="Times New Roman" panose="02020603050405020304" pitchFamily="18" charset="0"/>
              </a:rPr>
              <a:t>Система</a:t>
            </a:r>
            <a:r>
              <a:rPr lang="en-US" sz="2000" b="1"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pc="-5" dirty="0" err="1">
                <a:effectLst/>
                <a:latin typeface="Times New Roman" panose="02020603050405020304" pitchFamily="18" charset="0"/>
                <a:ea typeface="Times New Roman" panose="02020603050405020304" pitchFamily="18" charset="0"/>
                <a:cs typeface="Times New Roman" panose="02020603050405020304" pitchFamily="18" charset="0"/>
              </a:rPr>
              <a:t>національних</a:t>
            </a:r>
            <a:r>
              <a:rPr lang="en-US" sz="2000" b="1"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pc="-15" dirty="0" err="1">
                <a:effectLst/>
                <a:latin typeface="Times New Roman" panose="02020603050405020304" pitchFamily="18" charset="0"/>
                <a:ea typeface="Times New Roman" panose="02020603050405020304" pitchFamily="18" charset="0"/>
                <a:cs typeface="Times New Roman" panose="02020603050405020304" pitchFamily="18" charset="0"/>
              </a:rPr>
              <a:t>рахунків</a:t>
            </a:r>
            <a:r>
              <a:rPr lang="en-US" sz="2000" b="1"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pc="-5" dirty="0">
                <a:effectLst/>
                <a:latin typeface="Times New Roman" panose="02020603050405020304" pitchFamily="18" charset="0"/>
                <a:ea typeface="Times New Roman" panose="02020603050405020304" pitchFamily="18" charset="0"/>
                <a:cs typeface="Times New Roman" panose="02020603050405020304" pitchFamily="18" charset="0"/>
              </a:rPr>
              <a:t>(СНР)</a:t>
            </a:r>
            <a:r>
              <a:rPr lang="en-US" sz="2000" b="1" spc="1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2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це</a:t>
            </a:r>
            <a:r>
              <a:rPr lang="en-US" sz="2000"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система</a:t>
            </a:r>
            <a:r>
              <a:rPr lang="en-US" sz="2000" spc="1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взаємопов’язаних</a:t>
            </a:r>
            <a:r>
              <a:rPr lang="en-US" sz="2000" spc="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статистичних</a:t>
            </a:r>
            <a:r>
              <a:rPr lang="en-US" sz="2000" spc="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показників</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яка</a:t>
            </a:r>
            <a:r>
              <a:rPr lang="en-US" sz="2000" spc="8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побудована</a:t>
            </a:r>
            <a:r>
              <a:rPr lang="en-US" sz="2000"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en-US" sz="2000" spc="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вигляді</a:t>
            </a:r>
            <a:r>
              <a:rPr lang="en-US" sz="2000" spc="2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певного</a:t>
            </a:r>
            <a:r>
              <a:rPr lang="en-US" sz="2000" spc="2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набору</a:t>
            </a:r>
            <a:r>
              <a:rPr lang="en-US" sz="2000" spc="2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рахунків</a:t>
            </a:r>
            <a:r>
              <a:rPr lang="en-US" sz="2000" spc="2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і</a:t>
            </a:r>
            <a:r>
              <a:rPr lang="en-US" sz="2000" spc="2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таблиць</a:t>
            </a:r>
            <a:r>
              <a:rPr lang="en-US" sz="2000" spc="2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з</a:t>
            </a:r>
            <a:r>
              <a:rPr lang="en-US" sz="2000" spc="2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5" dirty="0" err="1">
                <a:effectLst/>
                <a:latin typeface="Times New Roman" panose="02020603050405020304" pitchFamily="18" charset="0"/>
                <a:ea typeface="Times New Roman" panose="02020603050405020304" pitchFamily="18" charset="0"/>
                <a:cs typeface="Times New Roman" panose="02020603050405020304" pitchFamily="18" charset="0"/>
              </a:rPr>
              <a:t>метою</a:t>
            </a:r>
            <a:r>
              <a:rPr lang="en-US" sz="2000" spc="2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відтворення</a:t>
            </a:r>
            <a:r>
              <a:rPr lang="en-US" sz="2000" spc="2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повної</a:t>
            </a:r>
            <a:r>
              <a:rPr lang="en-US" sz="2000" spc="3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картини</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економічної</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держави</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69215" indent="0" algn="just">
              <a:lnSpc>
                <a:spcPct val="100000"/>
              </a:lnSpc>
              <a:spcBef>
                <a:spcPts val="0"/>
              </a:spcBef>
            </a:pP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Система</a:t>
            </a:r>
            <a:r>
              <a:rPr lang="en-US" sz="2000" spc="2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показників</a:t>
            </a:r>
            <a:r>
              <a:rPr lang="en-US" sz="2000" spc="2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СНР</a:t>
            </a:r>
            <a:r>
              <a:rPr lang="en-US" sz="2000" spc="2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є</a:t>
            </a:r>
            <a:r>
              <a:rPr lang="en-US" sz="2000" spc="2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найважливішим</a:t>
            </a:r>
            <a:r>
              <a:rPr lang="en-US" sz="2000" spc="2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інструментом</a:t>
            </a:r>
            <a:r>
              <a:rPr lang="en-US" sz="2000"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розробки</a:t>
            </a:r>
            <a:r>
              <a:rPr lang="en-US" sz="2000" spc="2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національної</a:t>
            </a:r>
            <a:r>
              <a:rPr lang="en-US" sz="2000" spc="2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економічної</a:t>
            </a:r>
            <a:r>
              <a:rPr lang="en-US" sz="2000" spc="2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стратегії</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2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зовнішньоторговельної</a:t>
            </a:r>
            <a:r>
              <a:rPr lang="en-US" sz="2000" spc="3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валютно-фінансової</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політики</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що</a:t>
            </a:r>
            <a:r>
              <a:rPr lang="en-US" sz="2000" spc="3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надає</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5" dirty="0" err="1">
                <a:effectLst/>
                <a:latin typeface="Times New Roman" panose="02020603050405020304" pitchFamily="18" charset="0"/>
                <a:ea typeface="Times New Roman" panose="02020603050405020304" pitchFamily="18" charset="0"/>
                <a:cs typeface="Times New Roman" panose="02020603050405020304" pitchFamily="18" charset="0"/>
              </a:rPr>
              <a:t>змогу</a:t>
            </a:r>
            <a:r>
              <a:rPr lang="en-US" sz="2000" spc="3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оцінювати</a:t>
            </a:r>
            <a:r>
              <a:rPr lang="en-US" sz="2000" spc="2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міждержавні</a:t>
            </a:r>
            <a:r>
              <a:rPr lang="en-US" sz="2000" spc="2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рівні</a:t>
            </a:r>
            <a:r>
              <a:rPr lang="en-US" sz="2000" spc="2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економічного</a:t>
            </a:r>
            <a:r>
              <a:rPr lang="en-US" sz="2000" spc="2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000" spc="2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науково-технічного</a:t>
            </a:r>
            <a:r>
              <a:rPr lang="en-US" sz="2000" spc="2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розвитку</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4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допомагає</a:t>
            </a:r>
            <a:r>
              <a:rPr lang="en-US" sz="2000" spc="3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відшукувати</a:t>
            </a:r>
            <a:r>
              <a:rPr lang="en-US" sz="2000" spc="2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раціональні</a:t>
            </a:r>
            <a:r>
              <a:rPr lang="en-US" sz="2000" spc="3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форми</a:t>
            </a:r>
            <a:r>
              <a:rPr lang="en-US" sz="2000" spc="3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участі</a:t>
            </a:r>
            <a:r>
              <a:rPr lang="en-US" sz="2000" spc="3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en-US" sz="2000" spc="3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міжнародному</a:t>
            </a:r>
            <a:r>
              <a:rPr lang="en-US" sz="2000" spc="3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розподілі</a:t>
            </a:r>
            <a:r>
              <a:rPr lang="en-US" sz="2000"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праці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68580" indent="0" algn="just">
              <a:lnSpc>
                <a:spcPct val="100000"/>
              </a:lnSpc>
              <a:spcBef>
                <a:spcPts val="0"/>
              </a:spcBef>
            </a:pPr>
            <a:r>
              <a:rPr lang="en-US" sz="2000" b="1" spc="-15" dirty="0">
                <a:effectLst/>
                <a:latin typeface="Times New Roman" panose="02020603050405020304" pitchFamily="18" charset="0"/>
                <a:ea typeface="Times New Roman" panose="02020603050405020304" pitchFamily="18" charset="0"/>
                <a:cs typeface="Times New Roman" panose="02020603050405020304" pitchFamily="18" charset="0"/>
              </a:rPr>
              <a:t>СНР</a:t>
            </a:r>
            <a:r>
              <a:rPr lang="en-US" sz="2000" b="1" spc="3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pc="-5" dirty="0" err="1">
                <a:effectLst/>
                <a:latin typeface="Times New Roman" panose="02020603050405020304" pitchFamily="18" charset="0"/>
                <a:ea typeface="Times New Roman" panose="02020603050405020304" pitchFamily="18" charset="0"/>
                <a:cs typeface="Times New Roman" panose="02020603050405020304" pitchFamily="18" charset="0"/>
              </a:rPr>
              <a:t>має</a:t>
            </a:r>
            <a:r>
              <a:rPr lang="en-US" sz="2000" b="1" spc="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pc="-10" dirty="0" err="1">
                <a:effectLst/>
                <a:latin typeface="Times New Roman" panose="02020603050405020304" pitchFamily="18" charset="0"/>
                <a:ea typeface="Times New Roman" panose="02020603050405020304" pitchFamily="18" charset="0"/>
                <a:cs typeface="Times New Roman" panose="02020603050405020304" pitchFamily="18" charset="0"/>
              </a:rPr>
              <a:t>певні</a:t>
            </a:r>
            <a:r>
              <a:rPr lang="en-US" sz="2000" b="1"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spc="-5" dirty="0" err="1">
                <a:effectLst/>
                <a:latin typeface="Times New Roman" panose="02020603050405020304" pitchFamily="18" charset="0"/>
                <a:ea typeface="Times New Roman" panose="02020603050405020304" pitchFamily="18" charset="0"/>
                <a:cs typeface="Times New Roman" panose="02020603050405020304" pitchFamily="18" charset="0"/>
              </a:rPr>
              <a:t>категорії</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становлять</a:t>
            </a:r>
            <a:r>
              <a:rPr lang="en-US" sz="2000" spc="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основу</a:t>
            </a:r>
            <a:r>
              <a:rPr lang="en-US" sz="2000" spc="3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цієї</a:t>
            </a:r>
            <a:r>
              <a:rPr lang="en-US" sz="2000" spc="2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системи</a:t>
            </a:r>
            <a:r>
              <a:rPr lang="en-US" sz="2000"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000"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дозволяють</a:t>
            </a:r>
            <a:r>
              <a:rPr lang="en-US" sz="2000" spc="1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подати</a:t>
            </a:r>
            <a:r>
              <a:rPr lang="en-US" sz="2000" spc="1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її</a:t>
            </a:r>
            <a:r>
              <a:rPr lang="en-US" sz="2000" spc="16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в</a:t>
            </a:r>
            <a:r>
              <a:rPr lang="en-US" sz="2000" spc="1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повному</a:t>
            </a:r>
            <a:r>
              <a:rPr lang="en-US" sz="2000" spc="1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обсязі</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Ці</a:t>
            </a:r>
            <a:r>
              <a:rPr lang="en-US" sz="2000" spc="1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категорії</a:t>
            </a:r>
            <a:r>
              <a:rPr lang="en-US" sz="2000"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охоплюють</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різноманітні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економічні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об’єкти</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явища</a:t>
            </a:r>
            <a:r>
              <a:rPr lang="en-US" sz="2000" spc="-5"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а</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саме</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SzPts val="1600"/>
              <a:buFont typeface="Times New Roman" panose="02020603050405020304" pitchFamily="18" charset="0"/>
              <a:buChar char="-"/>
              <a:tabLst>
                <a:tab pos="791845" algn="l"/>
              </a:tabLst>
            </a:pP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інституційні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одиниці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сектори</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SzPts val="1600"/>
              <a:buFont typeface="Times New Roman" panose="02020603050405020304" pitchFamily="18" charset="0"/>
              <a:buChar char="-"/>
              <a:tabLst>
                <a:tab pos="791845" algn="l"/>
              </a:tabLst>
            </a:pP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операції</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інші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потоки</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SzPts val="1600"/>
              <a:buFont typeface="Times New Roman" panose="02020603050405020304" pitchFamily="18" charset="0"/>
              <a:buChar char="-"/>
              <a:tabLst>
                <a:tab pos="791845" algn="l"/>
              </a:tabLst>
            </a:pPr>
            <a:r>
              <a:rPr lang="en-US" sz="2000" spc="-5" dirty="0" err="1">
                <a:effectLst/>
                <a:latin typeface="Times New Roman" panose="02020603050405020304" pitchFamily="18" charset="0"/>
                <a:ea typeface="Times New Roman" panose="02020603050405020304" pitchFamily="18" charset="0"/>
                <a:cs typeface="Times New Roman" panose="02020603050405020304" pitchFamily="18" charset="0"/>
              </a:rPr>
              <a:t>активи</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20"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зобов’язання</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just">
              <a:lnSpc>
                <a:spcPct val="100000"/>
              </a:lnSpc>
              <a:spcBef>
                <a:spcPts val="0"/>
              </a:spcBef>
              <a:buSzPts val="1600"/>
              <a:buFont typeface="Times New Roman" panose="02020603050405020304" pitchFamily="18" charset="0"/>
              <a:buChar char="-"/>
              <a:tabLst>
                <a:tab pos="791845" algn="l"/>
              </a:tabLst>
            </a:pPr>
            <a:r>
              <a:rPr lang="en-US" sz="2000" dirty="0" err="1">
                <a:effectLst/>
                <a:latin typeface="Times New Roman" panose="02020603050405020304" pitchFamily="18" charset="0"/>
                <a:ea typeface="Times New Roman" panose="02020603050405020304" pitchFamily="18" charset="0"/>
                <a:cs typeface="Times New Roman" panose="02020603050405020304" pitchFamily="18" charset="0"/>
              </a:rPr>
              <a:t>види</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діяльності</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spc="-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spc="-10" dirty="0" err="1">
                <a:effectLst/>
                <a:latin typeface="Times New Roman" panose="02020603050405020304" pitchFamily="18" charset="0"/>
                <a:ea typeface="Times New Roman" panose="02020603050405020304" pitchFamily="18" charset="0"/>
                <a:cs typeface="Times New Roman" panose="02020603050405020304" pitchFamily="18" charset="0"/>
              </a:rPr>
              <a:t>продукти</a:t>
            </a:r>
            <a:r>
              <a:rPr lang="en-US" sz="2000" spc="-1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sz="1700" dirty="0"/>
          </a:p>
        </p:txBody>
      </p:sp>
    </p:spTree>
    <p:extLst>
      <p:ext uri="{BB962C8B-B14F-4D97-AF65-F5344CB8AC3E}">
        <p14:creationId xmlns:p14="http://schemas.microsoft.com/office/powerpoint/2010/main" val="34103844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Місце для вмісту 2">
            <a:extLst>
              <a:ext uri="{FF2B5EF4-FFF2-40B4-BE49-F238E27FC236}">
                <a16:creationId xmlns:a16="http://schemas.microsoft.com/office/drawing/2014/main" id="{8C343B0F-45C8-5BC2-0B01-9A70A51F1146}"/>
              </a:ext>
            </a:extLst>
          </p:cNvPr>
          <p:cNvSpPr>
            <a:spLocks noGrp="1"/>
          </p:cNvSpPr>
          <p:nvPr>
            <p:ph idx="1"/>
          </p:nvPr>
        </p:nvSpPr>
        <p:spPr>
          <a:xfrm>
            <a:off x="4810259" y="649480"/>
            <a:ext cx="6555347" cy="5546047"/>
          </a:xfrm>
        </p:spPr>
        <p:txBody>
          <a:bodyPr anchor="ctr">
            <a:normAutofit/>
          </a:bodyPr>
          <a:lstStyle/>
          <a:p>
            <a:pPr marL="71755" marR="69850" indent="450850" algn="just">
              <a:spcBef>
                <a:spcPts val="10"/>
              </a:spcBef>
              <a:spcAft>
                <a:spcPts val="0"/>
              </a:spcAft>
            </a:pPr>
            <a:r>
              <a:rPr lang="en-US" b="1" spc="-10" dirty="0" err="1">
                <a:effectLst/>
                <a:latin typeface="Times New Roman" panose="02020603050405020304" pitchFamily="18" charset="0"/>
                <a:ea typeface="Times New Roman" panose="02020603050405020304" pitchFamily="18" charset="0"/>
                <a:cs typeface="Times New Roman" panose="02020603050405020304" pitchFamily="18" charset="0"/>
              </a:rPr>
              <a:t>Інституційними</a:t>
            </a:r>
            <a:r>
              <a:rPr lang="en-US" b="1" spc="1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називають</a:t>
            </a:r>
            <a:r>
              <a:rPr lang="en-US" spc="1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spc="-10" dirty="0" err="1">
                <a:effectLst/>
                <a:latin typeface="Times New Roman" panose="02020603050405020304" pitchFamily="18" charset="0"/>
                <a:ea typeface="Times New Roman" panose="02020603050405020304" pitchFamily="18" charset="0"/>
                <a:cs typeface="Times New Roman" panose="02020603050405020304" pitchFamily="18" charset="0"/>
              </a:rPr>
              <a:t>економічні</a:t>
            </a:r>
            <a:r>
              <a:rPr lang="en-US" b="1" spc="1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spc="-10" dirty="0" err="1">
                <a:effectLst/>
                <a:latin typeface="Times New Roman" panose="02020603050405020304" pitchFamily="18" charset="0"/>
                <a:ea typeface="Times New Roman" panose="02020603050405020304" pitchFamily="18" charset="0"/>
                <a:cs typeface="Times New Roman" panose="02020603050405020304" pitchFamily="18" charset="0"/>
              </a:rPr>
              <a:t>одиниці</a:t>
            </a:r>
            <a:r>
              <a:rPr lang="en-US" b="1"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b="1" spc="13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які</a:t>
            </a:r>
            <a:r>
              <a:rPr lang="en-US" spc="14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5"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en-US" spc="3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володіти</a:t>
            </a:r>
            <a:r>
              <a:rPr lang="en-US" spc="20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активами</a:t>
            </a:r>
            <a:r>
              <a:rPr lang="en-US" spc="2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pc="21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брати</a:t>
            </a:r>
            <a:r>
              <a:rPr lang="en-US"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на</a:t>
            </a:r>
            <a:r>
              <a:rPr lang="en-US" spc="1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себе</a:t>
            </a:r>
            <a:r>
              <a:rPr lang="en-US"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зобов’язання</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pc="2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Вони</a:t>
            </a:r>
            <a:r>
              <a:rPr lang="en-US" spc="21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5" dirty="0" err="1">
                <a:effectLst/>
                <a:latin typeface="Times New Roman" panose="02020603050405020304" pitchFamily="18" charset="0"/>
                <a:ea typeface="Times New Roman" panose="02020603050405020304" pitchFamily="18" charset="0"/>
                <a:cs typeface="Times New Roman" panose="02020603050405020304" pitchFamily="18" charset="0"/>
              </a:rPr>
              <a:t>можуть</a:t>
            </a:r>
            <a:r>
              <a:rPr lang="en-US" spc="19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здійснювати</a:t>
            </a:r>
            <a:r>
              <a:rPr lang="en-US" spc="19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всю</a:t>
            </a:r>
            <a:r>
              <a:rPr lang="en-US" spc="1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сукупність</a:t>
            </a:r>
            <a:r>
              <a:rPr lang="en-US"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операцій</a:t>
            </a:r>
            <a:r>
              <a:rPr lang="en-US" spc="-1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pc="2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Інституційні</a:t>
            </a:r>
            <a:r>
              <a:rPr lang="en-US" spc="22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одиниці</a:t>
            </a:r>
            <a:r>
              <a:rPr lang="en-US"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є</a:t>
            </a:r>
            <a:r>
              <a:rPr lang="en-US" spc="28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центрами</a:t>
            </a:r>
            <a:r>
              <a:rPr lang="en-US" spc="22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прийняття</a:t>
            </a:r>
            <a:r>
              <a:rPr lang="en-US"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рішень</a:t>
            </a:r>
            <a:r>
              <a:rPr lang="en-US" spc="2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за</a:t>
            </a:r>
            <a:r>
              <a:rPr lang="en-US" spc="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всіма</a:t>
            </a:r>
            <a:r>
              <a:rPr lang="en-US" spc="2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аспектами</a:t>
            </a:r>
            <a:r>
              <a:rPr lang="en-US" spc="2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економічного</a:t>
            </a:r>
            <a:r>
              <a:rPr lang="en-US" spc="2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життя</a:t>
            </a:r>
            <a:r>
              <a:rPr lang="en-US" spc="23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за</a:t>
            </a:r>
            <a:r>
              <a:rPr lang="en-US" spc="5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своїми</a:t>
            </a:r>
            <a:r>
              <a:rPr lang="en-US" spc="4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головними</a:t>
            </a:r>
            <a:r>
              <a:rPr lang="en-US"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функціями</a:t>
            </a:r>
            <a:r>
              <a:rPr lang="en-US" spc="7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групуються</a:t>
            </a:r>
            <a:r>
              <a:rPr lang="en-US" spc="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в </a:t>
            </a:r>
            <a:r>
              <a:rPr lang="en-US" spc="5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10" dirty="0" err="1">
                <a:effectLst/>
                <a:latin typeface="Times New Roman" panose="02020603050405020304" pitchFamily="18" charset="0"/>
                <a:ea typeface="Times New Roman" panose="02020603050405020304" pitchFamily="18" charset="0"/>
                <a:cs typeface="Times New Roman" panose="02020603050405020304" pitchFamily="18" charset="0"/>
              </a:rPr>
              <a:t>інституційні</a:t>
            </a:r>
            <a:r>
              <a:rPr lang="en-US" spc="275"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pc="-5" dirty="0" err="1">
                <a:effectLst/>
                <a:latin typeface="Times New Roman" panose="02020603050405020304" pitchFamily="18" charset="0"/>
                <a:ea typeface="Times New Roman" panose="02020603050405020304" pitchFamily="18" charset="0"/>
                <a:cs typeface="Times New Roman" panose="02020603050405020304" pitchFamily="18" charset="0"/>
              </a:rPr>
              <a:t>сектори</a:t>
            </a:r>
            <a:r>
              <a:rPr lang="en-US" spc="-5"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sz="2000" dirty="0"/>
          </a:p>
        </p:txBody>
      </p:sp>
    </p:spTree>
    <p:extLst>
      <p:ext uri="{BB962C8B-B14F-4D97-AF65-F5344CB8AC3E}">
        <p14:creationId xmlns:p14="http://schemas.microsoft.com/office/powerpoint/2010/main" val="393836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249A82-FB2C-4C2B-0551-4CA0442236F6}"/>
              </a:ext>
            </a:extLst>
          </p:cNvPr>
          <p:cNvSpPr>
            <a:spLocks noGrp="1"/>
          </p:cNvSpPr>
          <p:nvPr>
            <p:ph type="title"/>
          </p:nvPr>
        </p:nvSpPr>
        <p:spPr/>
        <p:txBody>
          <a:bodyPr/>
          <a:lstStyle/>
          <a:p>
            <a:pPr algn="ctr"/>
            <a:r>
              <a:rPr lang="uk-UA" dirty="0"/>
              <a:t>Інституційні сектори:</a:t>
            </a:r>
            <a:br>
              <a:rPr lang="uk-UA" dirty="0"/>
            </a:br>
            <a:endParaRPr lang="en-GB" dirty="0"/>
          </a:p>
        </p:txBody>
      </p:sp>
      <p:graphicFrame>
        <p:nvGraphicFramePr>
          <p:cNvPr id="21" name="Місце для вмісту 2">
            <a:extLst>
              <a:ext uri="{FF2B5EF4-FFF2-40B4-BE49-F238E27FC236}">
                <a16:creationId xmlns:a16="http://schemas.microsoft.com/office/drawing/2014/main" id="{BEA91977-E3D9-48FE-C44C-AD0C37F5CAED}"/>
              </a:ext>
            </a:extLst>
          </p:cNvPr>
          <p:cNvGraphicFramePr>
            <a:graphicFrameLocks noGrp="1"/>
          </p:cNvGraphicFramePr>
          <p:nvPr>
            <p:ph idx="1"/>
            <p:extLst>
              <p:ext uri="{D42A27DB-BD31-4B8C-83A1-F6EECF244321}">
                <p14:modId xmlns:p14="http://schemas.microsoft.com/office/powerpoint/2010/main" val="247011456"/>
              </p:ext>
            </p:extLst>
          </p:nvPr>
        </p:nvGraphicFramePr>
        <p:xfrm>
          <a:off x="757084" y="1052052"/>
          <a:ext cx="11277600" cy="55945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843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2">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4">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B8D28F19-37F3-7C79-A10B-3A4A19F43472}"/>
              </a:ext>
            </a:extLst>
          </p:cNvPr>
          <p:cNvSpPr>
            <a:spLocks noGrp="1"/>
          </p:cNvSpPr>
          <p:nvPr>
            <p:ph type="title"/>
          </p:nvPr>
        </p:nvSpPr>
        <p:spPr>
          <a:xfrm>
            <a:off x="1371599" y="294538"/>
            <a:ext cx="9895951" cy="1033669"/>
          </a:xfrm>
        </p:spPr>
        <p:txBody>
          <a:bodyPr>
            <a:normAutofit/>
          </a:bodyPr>
          <a:lstStyle/>
          <a:p>
            <a:r>
              <a:rPr lang="ru-RU" sz="3100">
                <a:solidFill>
                  <a:srgbClr val="FFFFFF"/>
                </a:solidFill>
              </a:rPr>
              <a:t>Дії, які виконуються за обопільною згодою між двома інституційними одиницями, називаються операціями.</a:t>
            </a:r>
            <a:endParaRPr lang="en-GB" sz="3100">
              <a:solidFill>
                <a:srgbClr val="FFFFFF"/>
              </a:solidFill>
            </a:endParaRPr>
          </a:p>
        </p:txBody>
      </p:sp>
      <p:sp>
        <p:nvSpPr>
          <p:cNvPr id="3" name="Місце для вмісту 2">
            <a:extLst>
              <a:ext uri="{FF2B5EF4-FFF2-40B4-BE49-F238E27FC236}">
                <a16:creationId xmlns:a16="http://schemas.microsoft.com/office/drawing/2014/main" id="{530D6B8E-8785-834D-D10B-7AC78875A7AE}"/>
              </a:ext>
            </a:extLst>
          </p:cNvPr>
          <p:cNvSpPr>
            <a:spLocks noGrp="1"/>
          </p:cNvSpPr>
          <p:nvPr>
            <p:ph idx="1"/>
          </p:nvPr>
        </p:nvSpPr>
        <p:spPr>
          <a:xfrm>
            <a:off x="245805" y="1885279"/>
            <a:ext cx="11828207" cy="4116276"/>
          </a:xfrm>
        </p:spPr>
        <p:txBody>
          <a:bodyPr anchor="ctr">
            <a:normAutofit fontScale="92500" lnSpcReduction="20000"/>
          </a:bodyPr>
          <a:lstStyle/>
          <a:p>
            <a:r>
              <a:rPr lang="uk-UA" sz="2400" dirty="0"/>
              <a:t>Операції з товарами та послугами  характеризують походження (внутрішня продукція або імпорт) та використання (проміжне споживання, кінцеве споживання, </a:t>
            </a:r>
            <a:r>
              <a:rPr lang="uk-UA" sz="2400" dirty="0" err="1"/>
              <a:t>капіталоутворення</a:t>
            </a:r>
            <a:r>
              <a:rPr lang="uk-UA" sz="2400" dirty="0"/>
              <a:t> або експорт) товарів і послуг.</a:t>
            </a:r>
          </a:p>
          <a:p>
            <a:r>
              <a:rPr lang="uk-UA" sz="2400" dirty="0"/>
              <a:t>Операції з розподілу складаються з операцій, за  допомогою яких додана вартість, яка створена в процесі виробництва, розподіляється між робочою силою, капіталом і урядом, та операцій, пов’язаних із перерозподілом доходу та багатства.</a:t>
            </a:r>
          </a:p>
          <a:p>
            <a:r>
              <a:rPr lang="uk-UA" sz="2400" dirty="0"/>
              <a:t>Операції з фінансовими інструментами (або фінансові операції) відносяться до чистого придбання фінансових активів або до чистого сальдо прийнятих зобов’язань за кожним видом фінансового інструменту.</a:t>
            </a:r>
          </a:p>
          <a:p>
            <a:r>
              <a:rPr lang="uk-UA" sz="2400" dirty="0"/>
              <a:t>Інші проведення за рахунками нагромадження охоплюють операції та економічні потоки, які змінюють кількість або вартість активів і зобов’язань. Вони включають споживання основного капіталу та придбання за відрахуванням реалізації невироблених нефінансових активів, відкриття чи вичерпання корисних копалин або передання природних активів для здійснення економічних дій.</a:t>
            </a:r>
          </a:p>
          <a:p>
            <a:endParaRPr lang="en-GB" sz="1700" dirty="0"/>
          </a:p>
        </p:txBody>
      </p:sp>
    </p:spTree>
    <p:extLst>
      <p:ext uri="{BB962C8B-B14F-4D97-AF65-F5344CB8AC3E}">
        <p14:creationId xmlns:p14="http://schemas.microsoft.com/office/powerpoint/2010/main" val="3896320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02236118-6937-C547-4F1C-E55C016B8C12}"/>
              </a:ext>
            </a:extLst>
          </p:cNvPr>
          <p:cNvSpPr>
            <a:spLocks noGrp="1"/>
          </p:cNvSpPr>
          <p:nvPr>
            <p:ph type="title"/>
          </p:nvPr>
        </p:nvSpPr>
        <p:spPr>
          <a:xfrm>
            <a:off x="656823" y="962166"/>
            <a:ext cx="2263358" cy="4421876"/>
          </a:xfrm>
        </p:spPr>
        <p:txBody>
          <a:bodyPr anchor="t">
            <a:normAutofit/>
          </a:bodyPr>
          <a:lstStyle/>
          <a:p>
            <a:r>
              <a:rPr lang="uk-UA" sz="3600"/>
              <a:t>3.2. Система  основних рахунків</a:t>
            </a:r>
            <a:endParaRPr lang="en-GB" sz="3600" dirty="0"/>
          </a:p>
        </p:txBody>
      </p:sp>
      <p:sp>
        <p:nvSpPr>
          <p:cNvPr id="3" name="Місце для вмісту 2">
            <a:extLst>
              <a:ext uri="{FF2B5EF4-FFF2-40B4-BE49-F238E27FC236}">
                <a16:creationId xmlns:a16="http://schemas.microsoft.com/office/drawing/2014/main" id="{C96D2E7F-842F-C507-3D94-4346A61A0514}"/>
              </a:ext>
            </a:extLst>
          </p:cNvPr>
          <p:cNvSpPr>
            <a:spLocks noGrp="1"/>
          </p:cNvSpPr>
          <p:nvPr>
            <p:ph idx="1"/>
          </p:nvPr>
        </p:nvSpPr>
        <p:spPr>
          <a:xfrm>
            <a:off x="3480619" y="353961"/>
            <a:ext cx="7466423" cy="5351380"/>
          </a:xfrm>
        </p:spPr>
        <p:txBody>
          <a:bodyPr anchor="t">
            <a:normAutofit/>
          </a:bodyPr>
          <a:lstStyle/>
          <a:p>
            <a:pPr marL="0" indent="0" algn="just">
              <a:lnSpc>
                <a:spcPct val="100000"/>
              </a:lnSpc>
              <a:spcBef>
                <a:spcPts val="0"/>
              </a:spcBef>
              <a:buNone/>
            </a:pPr>
            <a:r>
              <a:rPr lang="uk-UA" sz="2400"/>
              <a:t>Рахунки в СНР будуються за принципом подвійного запису, тобто кожна операція має реєструватися двічі: як ресурс або зміна в зобов’язаннях та як використання або зміна в активах.</a:t>
            </a:r>
          </a:p>
          <a:p>
            <a:pPr marL="0" indent="0" algn="just">
              <a:lnSpc>
                <a:spcPct val="100000"/>
              </a:lnSpc>
              <a:spcBef>
                <a:spcPts val="0"/>
              </a:spcBef>
              <a:buNone/>
            </a:pPr>
            <a:r>
              <a:rPr lang="uk-UA" sz="2400"/>
              <a:t>СНР містить такі рахунки:</a:t>
            </a:r>
          </a:p>
          <a:p>
            <a:pPr algn="just">
              <a:lnSpc>
                <a:spcPct val="100000"/>
              </a:lnSpc>
              <a:spcBef>
                <a:spcPts val="0"/>
              </a:spcBef>
            </a:pPr>
            <a:r>
              <a:rPr lang="uk-UA" sz="2400"/>
              <a:t>-	внутрішньої економіки: продуктів і послуг, утворення, використання доходів, капітальних витрат, фінансовий рахунок;</a:t>
            </a:r>
          </a:p>
          <a:p>
            <a:pPr algn="just">
              <a:lnSpc>
                <a:spcPct val="100000"/>
              </a:lnSpc>
              <a:spcBef>
                <a:spcPts val="0"/>
              </a:spcBef>
            </a:pPr>
            <a:r>
              <a:rPr lang="uk-UA" sz="2400"/>
              <a:t>-	зовнішньоекономічних зв’язків: поточних операцій, капітальних витрат, фінансовий рахунок.</a:t>
            </a:r>
          </a:p>
          <a:p>
            <a:pPr marL="135255" marR="132080" indent="0" algn="just">
              <a:lnSpc>
                <a:spcPct val="100000"/>
              </a:lnSpc>
              <a:spcBef>
                <a:spcPts val="0"/>
              </a:spcBef>
              <a:buNone/>
            </a:pP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Сукупність</a:t>
            </a:r>
            <a:r>
              <a:rPr lang="en-US" sz="2400" spc="5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рахунків</a:t>
            </a:r>
            <a:r>
              <a:rPr lang="en-US" sz="2400" spc="5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утворює</a:t>
            </a:r>
            <a:r>
              <a:rPr lang="en-US" sz="2400" spc="4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5">
                <a:effectLst/>
                <a:latin typeface="Times New Roman" panose="02020603050405020304" pitchFamily="18" charset="0"/>
                <a:ea typeface="Times New Roman" panose="02020603050405020304" pitchFamily="18" charset="0"/>
                <a:cs typeface="Times New Roman" panose="02020603050405020304" pitchFamily="18" charset="0"/>
              </a:rPr>
              <a:t>зведені</a:t>
            </a:r>
            <a:r>
              <a:rPr lang="en-US" sz="2400" spc="5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рахунки</a:t>
            </a:r>
            <a:r>
              <a:rPr lang="en-US" sz="2400" spc="8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400" spc="3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відбиває</a:t>
            </a:r>
            <a:r>
              <a:rPr lang="en-US" sz="2400" spc="2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рахунки</a:t>
            </a:r>
            <a:r>
              <a:rPr lang="en-US" sz="2400" spc="17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між</a:t>
            </a:r>
            <a:r>
              <a:rPr lang="en-US" sz="2400" spc="14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національною</a:t>
            </a:r>
            <a:r>
              <a:rPr lang="en-US" sz="2400" spc="17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економікою</a:t>
            </a:r>
            <a:r>
              <a:rPr lang="en-US" sz="2400" spc="32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та</a:t>
            </a:r>
            <a:r>
              <a:rPr lang="en-US" sz="2400" spc="15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економікою</a:t>
            </a:r>
            <a:r>
              <a:rPr lang="en-US" sz="2400" spc="15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інших</a:t>
            </a:r>
            <a:r>
              <a:rPr lang="en-US" sz="2400" spc="14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країн,</a:t>
            </a:r>
            <a:r>
              <a:rPr lang="en-US" sz="2400" spc="18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також</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відношення</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між</a:t>
            </a:r>
            <a:r>
              <a:rPr lang="en-US" sz="2400" spc="-2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різними</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10">
                <a:effectLst/>
                <a:latin typeface="Times New Roman" panose="02020603050405020304" pitchFamily="18" charset="0"/>
                <a:ea typeface="Times New Roman" panose="02020603050405020304" pitchFamily="18" charset="0"/>
                <a:cs typeface="Times New Roman" panose="02020603050405020304" pitchFamily="18" charset="0"/>
              </a:rPr>
              <a:t>показниками</a:t>
            </a:r>
            <a:r>
              <a:rPr lang="en-US" sz="2400" spc="-15">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spc="-5">
                <a:effectLst/>
                <a:latin typeface="Times New Roman" panose="02020603050405020304" pitchFamily="18" charset="0"/>
                <a:ea typeface="Times New Roman" panose="02020603050405020304" pitchFamily="18" charset="0"/>
                <a:cs typeface="Times New Roman" panose="02020603050405020304" pitchFamily="18" charset="0"/>
              </a:rPr>
              <a:t>системи</a:t>
            </a:r>
            <a:r>
              <a:rPr lang="en-US" sz="2000" spc="-5">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200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GB" sz="2000" dirty="0"/>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97596653"/>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TotalTime>
  <Words>2326</Words>
  <Application>Microsoft Office PowerPoint</Application>
  <PresentationFormat>Широкий екран</PresentationFormat>
  <Paragraphs>203</Paragraphs>
  <Slides>33</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33</vt:i4>
      </vt:variant>
    </vt:vector>
  </HeadingPairs>
  <TitlesOfParts>
    <vt:vector size="38" baseType="lpstr">
      <vt:lpstr>Arial</vt:lpstr>
      <vt:lpstr>Calibri</vt:lpstr>
      <vt:lpstr>Calibri Light</vt:lpstr>
      <vt:lpstr>Times New Roman</vt:lpstr>
      <vt:lpstr>Тема Office</vt:lpstr>
      <vt:lpstr>СИСТЕМА НАЦІОНАЛЬНИХ  РАХУНКІВ ЯК ІНСТРУМЕНТ ОЦІНЮВАННЯ ТА АНАЛІЗУ ЕКОНОМІЧНИХ  ЯВИЩ І  ПРОЦЕСІВ</vt:lpstr>
      <vt:lpstr>Зміст теми</vt:lpstr>
      <vt:lpstr>3.1. Поняття про систему національних рахунків</vt:lpstr>
      <vt:lpstr>Презентація PowerPoint</vt:lpstr>
      <vt:lpstr>Презентація PowerPoint</vt:lpstr>
      <vt:lpstr>Презентація PowerPoint</vt:lpstr>
      <vt:lpstr>Інституційні сектори: </vt:lpstr>
      <vt:lpstr>Дії, які виконуються за обопільною згодою між двома інституційними одиницями, називаються операціями.</vt:lpstr>
      <vt:lpstr>3.2. Система  основних рахунків</vt:lpstr>
      <vt:lpstr>Рахунки поділяють на три класи:</vt:lpstr>
      <vt:lpstr>3.2. Основні категорії та концепції в системі національних рахунків</vt:lpstr>
      <vt:lpstr>Основними концепціями системи національних розрахунків є такі</vt:lpstr>
      <vt:lpstr>Презентація PowerPoint</vt:lpstr>
      <vt:lpstr>Презентація PowerPoint</vt:lpstr>
      <vt:lpstr>Класифікація поточних податків</vt:lpstr>
      <vt:lpstr>Структура системи цін для оцінки результатів економічних операцій</vt:lpstr>
      <vt:lpstr> Схема національних рахунків</vt:lpstr>
      <vt:lpstr>3.3. Рахунок товарів і послуг</vt:lpstr>
      <vt:lpstr>Рахунок товарів і послуг</vt:lpstr>
      <vt:lpstr>3.4. Рахунок виробництва</vt:lpstr>
      <vt:lpstr>Рахунок виробництва</vt:lpstr>
      <vt:lpstr>3.5. Рахунок утворення доходів</vt:lpstr>
      <vt:lpstr>Рахунок утворення доходів</vt:lpstr>
      <vt:lpstr>3.6. Рахунок розподілу первинних доходів</vt:lpstr>
      <vt:lpstr>3.7. Рахунок вторинного розподілу доходів</vt:lpstr>
      <vt:lpstr>Рахунок вторинного розподілу доходів</vt:lpstr>
      <vt:lpstr>3.8. Рахунки нагромадження</vt:lpstr>
      <vt:lpstr>Рахунок капіталу</vt:lpstr>
      <vt:lpstr>Презентація PowerPoint</vt:lpstr>
      <vt:lpstr>Фінансовий рахунок</vt:lpstr>
      <vt:lpstr>Схема національних рахунків</vt:lpstr>
      <vt:lpstr>Балансуючі статті в рахунках СНР</vt:lpstr>
      <vt:lpstr>Інтегрована система рахунків поточних операцій</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СИСТЕМА НАЦІОНАЛЬНИХ  РАХУНКІВ ЯК ІНСТРУМЕНТ ОЦІНЮВАННЯ ТА АНАЛІЗУ ЕКОНОМІЧНИХ  ЯВИЩ І  ПРОЦЕСІВ</dc:title>
  <dc:creator>Olha Stakhiv</dc:creator>
  <cp:lastModifiedBy>Olha Stakhiv</cp:lastModifiedBy>
  <cp:revision>6</cp:revision>
  <dcterms:created xsi:type="dcterms:W3CDTF">2023-09-17T17:24:12Z</dcterms:created>
  <dcterms:modified xsi:type="dcterms:W3CDTF">2023-11-13T13:17:45Z</dcterms:modified>
</cp:coreProperties>
</file>