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30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10/8/2023</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7374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10/8/2023</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224088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10/8/2023</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685291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10/8/2023</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590008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10/8/2023</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99343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10/8/2023</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071449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10/8/2023</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711722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10/8/2023</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0659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10/8/2023</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95851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10/8/2023</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20912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10/8/2023</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04534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10/8/2023</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851313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cambridge.org/core/journals/international-psychogeriatrics/article/an-international-consensus-statement-on-the-benefits-of-reframing-aging-and-mental-health-conditions-in-a-culturally-inclusive-and-respectful-manner/3A8B4CE04267F1C3C50421872D09CCDA#r1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B7CFDD-E67B-4078-9BD0-D09D4200E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191E377-3C4E-4C42-B42C-858169F3A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D2A0989-874C-7DAC-253D-47C9E265A8FC}"/>
              </a:ext>
            </a:extLst>
          </p:cNvPr>
          <p:cNvPicPr>
            <a:picLocks noChangeAspect="1"/>
          </p:cNvPicPr>
          <p:nvPr/>
        </p:nvPicPr>
        <p:blipFill rotWithShape="1">
          <a:blip r:embed="rId2">
            <a:alphaModFix amt="41000"/>
          </a:blip>
          <a:srcRect t="26948"/>
          <a:stretch/>
        </p:blipFill>
        <p:spPr>
          <a:xfrm>
            <a:off x="-1" y="1"/>
            <a:ext cx="12192001" cy="6857999"/>
          </a:xfrm>
          <a:prstGeom prst="rect">
            <a:avLst/>
          </a:prstGeom>
        </p:spPr>
      </p:pic>
      <p:sp>
        <p:nvSpPr>
          <p:cNvPr id="2" name="Заголовок 1">
            <a:extLst>
              <a:ext uri="{FF2B5EF4-FFF2-40B4-BE49-F238E27FC236}">
                <a16:creationId xmlns:a16="http://schemas.microsoft.com/office/drawing/2014/main" id="{28DD5B30-3DD3-D740-84F1-CDDDBB795A5D}"/>
              </a:ext>
            </a:extLst>
          </p:cNvPr>
          <p:cNvSpPr>
            <a:spLocks noGrp="1"/>
          </p:cNvSpPr>
          <p:nvPr>
            <p:ph type="ctrTitle"/>
          </p:nvPr>
        </p:nvSpPr>
        <p:spPr>
          <a:xfrm>
            <a:off x="2455401" y="1066801"/>
            <a:ext cx="7272408" cy="2077328"/>
          </a:xfrm>
          <a:effectLst>
            <a:outerShdw blurRad="38100" dist="12700" dir="2700000" algn="tl" rotWithShape="0">
              <a:prstClr val="black">
                <a:alpha val="40000"/>
              </a:prstClr>
            </a:outerShdw>
          </a:effectLst>
        </p:spPr>
        <p:txBody>
          <a:bodyPr anchor="b">
            <a:normAutofit/>
          </a:bodyPr>
          <a:lstStyle/>
          <a:p>
            <a:pPr>
              <a:lnSpc>
                <a:spcPct val="100000"/>
              </a:lnSpc>
            </a:pPr>
            <a:r>
              <a:rPr lang="uk-UA"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Навчальна дисципліна «Деонтологія»</a:t>
            </a:r>
            <a:br>
              <a:rPr lang="uk-UA"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Лекція «Етика та психологія спілкування фахівця соціальної роботи з різними КАТЕГОРІЯМИ </a:t>
            </a:r>
            <a:r>
              <a:rPr lang="uk-UA" sz="18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клієнтІВ</a:t>
            </a:r>
            <a:r>
              <a:rPr lang="uk-UA"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ОРГАНІЗАЦІЙ СОЦІАЛЬНОЇ СФЕРИ».</a:t>
            </a:r>
            <a:br>
              <a:rPr lang="ru-UA"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ru-UA" sz="1800" dirty="0">
              <a:solidFill>
                <a:schemeClr val="bg1"/>
              </a:solidFill>
            </a:endParaRPr>
          </a:p>
        </p:txBody>
      </p:sp>
      <p:sp>
        <p:nvSpPr>
          <p:cNvPr id="3" name="Підзаголовок 2">
            <a:extLst>
              <a:ext uri="{FF2B5EF4-FFF2-40B4-BE49-F238E27FC236}">
                <a16:creationId xmlns:a16="http://schemas.microsoft.com/office/drawing/2014/main" id="{717A7339-4118-5C14-E772-3CBB146ECE52}"/>
              </a:ext>
            </a:extLst>
          </p:cNvPr>
          <p:cNvSpPr>
            <a:spLocks noGrp="1"/>
          </p:cNvSpPr>
          <p:nvPr>
            <p:ph type="subTitle" idx="1"/>
          </p:nvPr>
        </p:nvSpPr>
        <p:spPr>
          <a:xfrm>
            <a:off x="3558988" y="4876803"/>
            <a:ext cx="5074022" cy="1257295"/>
          </a:xfrm>
          <a:effectLst>
            <a:outerShdw blurRad="38100" dist="12700" dir="2700000" algn="tl" rotWithShape="0">
              <a:prstClr val="black">
                <a:alpha val="40000"/>
              </a:prstClr>
            </a:outerShdw>
          </a:effectLst>
        </p:spPr>
        <p:txBody>
          <a:bodyPr anchor="t">
            <a:normAutofit/>
          </a:bodyPr>
          <a:lstStyle/>
          <a:p>
            <a:r>
              <a:rPr lang="uk-UA" i="1" dirty="0">
                <a:solidFill>
                  <a:schemeClr val="bg1"/>
                </a:solidFill>
                <a:latin typeface="Times New Roman" panose="02020603050405020304" pitchFamily="18" charset="0"/>
                <a:cs typeface="Times New Roman" panose="02020603050405020304" pitchFamily="18" charset="0"/>
              </a:rPr>
              <a:t>Іванова Ірина Борисівна, кандидат педагогічних наук, доцент</a:t>
            </a:r>
            <a:endParaRPr lang="ru-UA" i="1" dirty="0">
              <a:solidFill>
                <a:schemeClr val="bg1"/>
              </a:solidFill>
              <a:latin typeface="Times New Roman" panose="02020603050405020304" pitchFamily="18" charset="0"/>
              <a:cs typeface="Times New Roman" panose="02020603050405020304" pitchFamily="18" charset="0"/>
            </a:endParaRPr>
          </a:p>
        </p:txBody>
      </p:sp>
      <p:grpSp>
        <p:nvGrpSpPr>
          <p:cNvPr id="13" name="Group 12">
            <a:extLst>
              <a:ext uri="{FF2B5EF4-FFF2-40B4-BE49-F238E27FC236}">
                <a16:creationId xmlns:a16="http://schemas.microsoft.com/office/drawing/2014/main" id="{91B7537E-7B93-4306-B9DF-4CD583E0AA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37480"/>
            <a:ext cx="867485" cy="115439"/>
            <a:chOff x="8910933" y="1861308"/>
            <a:chExt cx="867485" cy="115439"/>
          </a:xfrm>
        </p:grpSpPr>
        <p:sp>
          <p:nvSpPr>
            <p:cNvPr id="14" name="Rectangle 13">
              <a:extLst>
                <a:ext uri="{FF2B5EF4-FFF2-40B4-BE49-F238E27FC236}">
                  <a16:creationId xmlns:a16="http://schemas.microsoft.com/office/drawing/2014/main" id="{00AB796C-11E6-468E-9C0D-38940D8E2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5" name="Straight Connector 14">
              <a:extLst>
                <a:ext uri="{FF2B5EF4-FFF2-40B4-BE49-F238E27FC236}">
                  <a16:creationId xmlns:a16="http://schemas.microsoft.com/office/drawing/2014/main" id="{0FC9ACE4-DF02-4B56-B482-DDAD2EC090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99CC309-9401-4122-8206-A304650EFC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82258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563B9E3-DAAB-9350-2DEE-50D923C7CEF2}"/>
              </a:ext>
            </a:extLst>
          </p:cNvPr>
          <p:cNvSpPr>
            <a:spLocks noGrp="1"/>
          </p:cNvSpPr>
          <p:nvPr>
            <p:ph idx="1"/>
          </p:nvPr>
        </p:nvSpPr>
        <p:spPr>
          <a:xfrm>
            <a:off x="731520" y="606829"/>
            <a:ext cx="10748356" cy="5524416"/>
          </a:xfrm>
        </p:spPr>
        <p:txBody>
          <a:bodyPr>
            <a:normAutofit fontScale="62500" lnSpcReduction="20000"/>
          </a:bodyPr>
          <a:lstStyle/>
          <a:p>
            <a:pPr algn="ctr">
              <a:lnSpc>
                <a:spcPct val="115000"/>
              </a:lnSpc>
              <a:spcAft>
                <a:spcPts val="1000"/>
              </a:spcAft>
            </a:pPr>
            <a:r>
              <a:rPr lang="uk-UA" sz="2600" i="1" dirty="0">
                <a:effectLst/>
                <a:latin typeface="Times New Roman" panose="02020603050405020304" pitchFamily="18" charset="0"/>
                <a:ea typeface="Times New Roman" panose="02020603050405020304" pitchFamily="18" charset="0"/>
                <a:cs typeface="Times New Roman" panose="02020603050405020304" pitchFamily="18" charset="0"/>
              </a:rPr>
              <a:t>ДЕОНТОЛОГІЧНІ ОСНОВИ СПІЛКУВАННЯ З ЛЮДЬМИ З ІНВАЛІДНІСТЮ</a:t>
            </a:r>
          </a:p>
          <a:p>
            <a:pPr algn="ctr">
              <a:lnSpc>
                <a:spcPct val="115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Основи етикету у спілкуванні з людьми з інвалідністю </a:t>
            </a:r>
          </a:p>
          <a:p>
            <a:pPr algn="ctr">
              <a:lnSpc>
                <a:spcPct val="115000"/>
              </a:lnSpc>
              <a:spcAft>
                <a:spcPts val="10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Карен</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Мейер)</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Основи етикету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Будь-який допоміжний прилад (тростина, інвалідний візок, милиці тощо) – це чиясь власність, яку треба поважати. Не пересувайте їх, не беріть їх, поки не отримали дозволу.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Завжди звертайтесь безпосередньо до людини, навіть якщо людину з інвалідністю хтось супроводжує.</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Фокусуйтесь не на інвалідності людини, а на ній чи на проблемі, яку обговорюєте.</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ви не знаєте, що робити, запитайте. Багато людей віддають перевагу скоріше відповісти на запитання, ніж опинитись у неприємному становищі.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хвилюйтесь з приводу того, як вам звернутись до людини з інвалідністю. Більшість людей, які мають і не мають інвалідності мають імена.</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Пам’ятайте, що люди з інвалідністю цікавляться тими ж темами і сюжетами, що і люди без інвалідності.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Говоріть нормальним тоном і мовою. Якщо комусь потрібно, щоб говорили голосніше, вас про це попросять.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Пам’ятайте, що люди з інвалідністю, як і всі люди, самі знають, що їм потрібно, що їм подобається, не подобається, чого вони можуть і не можуть робити.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Люди з інвалідністю бажають брати участь в житті суспільства. Переконайтесь, що ваш підхід не перешкоджає цьому.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 у будь-якому випадку, що пов'язаний з питаннями етикету, коли ви зробили помилку,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вибачтеся</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виправте</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себе, зробіть для себе висновки.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95954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4D37862-899A-4BE1-4CB8-FC1EE5D3F763}"/>
              </a:ext>
            </a:extLst>
          </p:cNvPr>
          <p:cNvSpPr>
            <a:spLocks noGrp="1"/>
          </p:cNvSpPr>
          <p:nvPr>
            <p:ph idx="1"/>
          </p:nvPr>
        </p:nvSpPr>
        <p:spPr>
          <a:xfrm>
            <a:off x="731520" y="399011"/>
            <a:ext cx="10831484" cy="5732234"/>
          </a:xfrm>
        </p:spPr>
        <p:txBody>
          <a:bodyPr>
            <a:normAutofit fontScale="85000" lnSpcReduction="10000"/>
          </a:bodyPr>
          <a:lstStyle/>
          <a:p>
            <a:pPr algn="ctr">
              <a:lnSpc>
                <a:spcPct val="115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Основи етикету: люди з психічними порушеннями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треба думати, що люди з психічними порушеннями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обов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язково</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потребують додаткової допомоги і спеціального ставлення.</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Обходтьтеся</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з людьми з психічними порушеннями, як з особистостями. Не треба робити передчасні висновки на основі досвіду спілкування з іншими людьми з такою ж формою інвалідності.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треба думати, що люди з психічними захворюваннями більше схильні до насилля. Це міф.</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Неправильно, що люди з психічними захворюваннями повинні приймати ліки.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Неправильно, що люди з психічними захворюваннями не можуть підписувати документи чи давати згоду на лікування. Вони визнані законом дієздатними.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Неправильно, що люди з психічними захворюваннями мають проблеми із розумінням чи є нижчими за рівнем інтелекту порівняно з іншими людьми.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Неправильно, що люди з психічними порушеннями не здатні працювати. Вони можуть виконувати багато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обов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язків</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які вимагають сформованих навичок і здібностей.</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думайте, що люди з психічними порушеннями не знають, що добре для них, що - погано.</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людина з психічними порушеннями роздратована, запитайте її спокійно, що ви можете зробити, щоб допомогти.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думайте, що людина з психічними порушеннями не здатна справитись зі стресом.</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206434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9A75E5D-4B55-F0BB-4E28-57E44881B27E}"/>
              </a:ext>
            </a:extLst>
          </p:cNvPr>
          <p:cNvSpPr>
            <a:spLocks noGrp="1"/>
          </p:cNvSpPr>
          <p:nvPr>
            <p:ph idx="1"/>
          </p:nvPr>
        </p:nvSpPr>
        <p:spPr>
          <a:xfrm>
            <a:off x="573578" y="498764"/>
            <a:ext cx="11014364" cy="5810596"/>
          </a:xfrm>
        </p:spPr>
        <p:txBody>
          <a:bodyPr>
            <a:normAutofit lnSpcReduction="10000"/>
          </a:bodyPr>
          <a:lstStyle/>
          <a:p>
            <a:pPr algn="ctr">
              <a:lnSpc>
                <a:spcPct val="115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Основні правила етикету: люди, які відчувають труднощі при пересуванні.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Пам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ятайте</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що інвалідний візок – недоторканний простір людини. Не спирайтесь на нього, не штовхайте його, не кладіть на нього ноги.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Завжди запитуйте, чи потрібна допомога, перед тим, як надавати її.</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вашу пропозицію про допомогу прийнято, спитайте щодо інструкцій і слідуйте за ними.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вам дозволили котити візок, спочатку котіть його неспішно. Візок швидко набирає швидкість.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Завжди особисто переконайтесь у доступності місць, де заплановано заходи. Використовуйте список, запитуйте людей </a:t>
            </a:r>
            <a:r>
              <a:rPr lang="uk-UA" sz="1800" dirty="0">
                <a:latin typeface="Times New Roman" panose="02020603050405020304" pitchFamily="18" charset="0"/>
                <a:ea typeface="Times New Roman" panose="02020603050405020304" pitchFamily="18" charset="0"/>
                <a:cs typeface="Times New Roman" panose="02020603050405020304" pitchFamily="18" charset="0"/>
              </a:rPr>
              <a:t>про проблеми чи бар</a:t>
            </a:r>
            <a:r>
              <a:rPr lang="ru-RU" sz="1800" dirty="0">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err="1">
                <a:latin typeface="Times New Roman" panose="02020603050405020304" pitchFamily="18" charset="0"/>
                <a:ea typeface="Times New Roman" panose="02020603050405020304" pitchFamily="18" charset="0"/>
                <a:cs typeface="Times New Roman" panose="02020603050405020304" pitchFamily="18" charset="0"/>
              </a:rPr>
              <a:t>єри</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які можуть виникнути, для того, щоб їх усунути.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треба плескати людину, яка знаходиться в інвалідному візку по плечу або по спині.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можливо розташуйтесь так, щоб ваші обличчя були на одному рівні.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існують архітектурні бар’єри, попередьте про це завчасно, щоб людина мала можливість приймати рішення і планувати.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pP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Пам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ятайте</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що люди, які мають труднощі при пересуванні, не мають проблем із зором, слухом і розумінням. Єдине, що треба пристосувати, - можливість пересування.</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490666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F73A9D2E-B97E-2BEC-207F-46DF736D2A08}"/>
              </a:ext>
            </a:extLst>
          </p:cNvPr>
          <p:cNvSpPr>
            <a:spLocks noGrp="1"/>
          </p:cNvSpPr>
          <p:nvPr>
            <p:ph idx="1"/>
          </p:nvPr>
        </p:nvSpPr>
        <p:spPr>
          <a:xfrm>
            <a:off x="706582" y="465512"/>
            <a:ext cx="10881360" cy="5960225"/>
          </a:xfrm>
        </p:spPr>
        <p:txBody>
          <a:bodyPr>
            <a:normAutofit fontScale="92500"/>
          </a:bodyPr>
          <a:lstStyle/>
          <a:p>
            <a:pPr algn="ctr">
              <a:lnSpc>
                <a:spcPct val="115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Основи етикету: люди із затримкою у розвитку і проблемами у спілкуванні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Використовуйте доступну мову, висловлюйтесь точно і по справі.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Уникайте кліше та ідіоматичних фраз, якщо тільки ви не упевнені у тому, що ваш співрозмовник з ними знайомий.</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говоріть зверхньо.</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Розповідаючи про задачі, говоріть по порядку. Дайте можливість вашому співрозмовнику обирати кожну можливість після того, як ви все пояснили.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Виходьте з того, що доросла людина із затримкою у розвитку має життєвий досвід, як і будь-яка інша людина.</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необхідно використовуйте ілюстрації або фотографії.</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Обходьтеся з людиною із проблемами у розвитку так, як і з будь-якою іншою людиною. У бесіді обговорюйте ті ж теми, які ви обговорюєте з іншими людьми: плани на вихідні, відпустка, погода, останні події.</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Звертайтесь безпосередньо до людини.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Пам’ятайте, що люди із затримкою у розвитку дієздатні і можуть підписувати документи, контракти, голосувати,  давати згоду на медичну допомогу.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1217641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B4FC32D-6EAD-A6C0-E3CA-F7429BD64E68}"/>
              </a:ext>
            </a:extLst>
          </p:cNvPr>
          <p:cNvSpPr>
            <a:spLocks noGrp="1"/>
          </p:cNvSpPr>
          <p:nvPr>
            <p:ph idx="1"/>
          </p:nvPr>
        </p:nvSpPr>
        <p:spPr>
          <a:xfrm>
            <a:off x="731521" y="590203"/>
            <a:ext cx="10873046" cy="5777345"/>
          </a:xfrm>
        </p:spPr>
        <p:txBody>
          <a:bodyPr>
            <a:normAutofit fontScale="85000" lnSpcReduction="10000"/>
          </a:bodyPr>
          <a:lstStyle/>
          <a:p>
            <a:pPr algn="ctr">
              <a:lnSpc>
                <a:spcPct val="115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Основи етикету: люди, які погано чують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Розмовляючи з людиною, яка погано чує, дивіться прямо на неї.</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Намагайтесь зробити так, щоб співрозмовник добре бачив ваше обличчя, не закривайте його руками.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Існує багато способів спілкуватись з людиною, яка погано чує. Якщо ви не знаєте, якому надати перевагу, запитайте.</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Щоб привернути увагу людини, яка погано чує, назвіть його (її) по імені. Якщо відповіді немає можна легко доторкнутись до руки, чи плеча чи помахати рукою.</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Говоріть ясно і рівно. Не треба зайвий раз підкреслювати щось.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вас попросять повторити щось декілька разів, спробуйте перефразувати свою думку.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ви повідомляєте інформацію, яка включає в себе адресу чи телефон, напишіть її, використайте гаджет, електронну пошту чи будь-яку іншу можливість, але так, щоб вона була чітко зрозумілою.</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існують труднощі при усному спілкуванні, запитайте, чи не буде простіше переписуватись. Не говоріть: «Ладно, це неважливо». Повідомлення повинні бути простими.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забувайте про довкілля, яке вас оточує. У великих чи багатолюдних приміщеннях важко спілкуватись з людьми, які погано чують. Яскраве сонце чи тінь також можуть бути бар</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єрами</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міняйте тему розмови без попередження. Використовуйте перехідні фрази типу: «Добре, тепер нам необхідно обговорити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351908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49EABEA-2275-4AE4-A4B4-EEE6585E5062}"/>
              </a:ext>
            </a:extLst>
          </p:cNvPr>
          <p:cNvSpPr>
            <a:spLocks noGrp="1"/>
          </p:cNvSpPr>
          <p:nvPr>
            <p:ph idx="1"/>
          </p:nvPr>
        </p:nvSpPr>
        <p:spPr>
          <a:xfrm>
            <a:off x="623455" y="623455"/>
            <a:ext cx="10823169" cy="5694218"/>
          </a:xfrm>
        </p:spPr>
        <p:txBody>
          <a:bodyPr>
            <a:normAutofit fontScale="92500" lnSpcReduction="20000"/>
          </a:bodyPr>
          <a:lstStyle/>
          <a:p>
            <a:pPr algn="ctr">
              <a:lnSpc>
                <a:spcPct val="115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Основні правила етикету: люди з поганим зором</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Запропонуйте свою руку. Не спрямовуйте людину, не стискайте її руку, йдіть так, як ви зазвичай ходите.</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ображайтеся, якщо вашу пропозицію відхилили.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Опишіть коротко, де ви знаходитесь. Наприклад: «В центрі кімнати на відстані шести кроків від вас, стоїть стіл». Чи: «Зліва від двері, як заходиш, стоїть кавовий столик».</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Використовуйте при описі фрази, які характеризують звук, запах, відстань.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Обходьтеся із собаками-поводирями не так, як із собаками - домашніми тваринами. Не командуйте, не чіпайте і не грайте із собакою-поводирем.</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віднімайте і не стискайте тростину людини, яка погано бачить.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Завжди прояснюйте, в якому форматі людина хоче отримати інформацію: Брайль, крупний шрифт, аудіокасета. Не покладайтесь на той формат, який вона зазвичай пропонує.</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Завжди звертайтесь безпосередньо до людини, навіть якщо вона вас не бачить, і її не супроводжує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компаньон</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ви читаєте для людини, яка погано бачить чи не бачить, спочатку розкажіть їй про те, що ви збираєтесь читати. Говоріть нормальним голосом. Не пропускайте інформацію, якщо вас про це не просять.</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Завжди називайте себе по імені.</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09997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5ACBE92-41B2-B3CA-4BC6-8792D3D968DF}"/>
              </a:ext>
            </a:extLst>
          </p:cNvPr>
          <p:cNvSpPr>
            <a:spLocks noGrp="1"/>
          </p:cNvSpPr>
          <p:nvPr>
            <p:ph idx="1"/>
          </p:nvPr>
        </p:nvSpPr>
        <p:spPr>
          <a:xfrm>
            <a:off x="748145" y="590204"/>
            <a:ext cx="10798233" cy="5541041"/>
          </a:xfrm>
        </p:spPr>
        <p:txBody>
          <a:bodyPr>
            <a:normAutofit fontScale="85000" lnSpcReduction="10000"/>
          </a:bodyPr>
          <a:lstStyle/>
          <a:p>
            <a:pPr algn="ctr">
              <a:lnSpc>
                <a:spcPct val="115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Основи етикету: люди із порушенням мовлення</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ігноруйте людей, яким важко говорити, тому що зрозуміти їх – у ваших інтересах.</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перебивайте людину, яка має порушення мовлення. Починайте говорити тільки тоді, коли будете упевнені, що людина закінчила говорити.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намагайтесь прискорити розмову. Будьте готові до того, що розмова з людиною із порушенням мовлення може зайняти більше часу.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Дивіться в обличчя співрозмовнику, підтримуйте візуальний контакт. Віддайте цій бесіді всю вашу увагу.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людину із порушенням мовлення супроводжує інша людина, не адресуйте ваші питання, коментарі чи турботи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компаньону</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вдайте, якщо ви не зрозуміли, що вам сказали.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думайте, що людина, яка має труднощі із мовленням, не може зрозуміти вас.</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Деякі люди із утрудненим мовленням мають труднощі із модуляцією. Не робіть передчасних висновків на основі виразу обличчя чи голосової модуляції, поки ви не узнаєте людину достатньо добре.</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 грайтесь з чужими пристроями, оскільки вони – власність людини, її особистий простір, який потрібно поважати.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Якщо у вас виникають проблеми у спілкуванні, запитайте, чи не хоче ваш співрозмовник, використати інший спосіб – написати, надрукувати.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2183630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76B145F2-CDED-3835-7465-FBB764036561}"/>
              </a:ext>
            </a:extLst>
          </p:cNvPr>
          <p:cNvGraphicFramePr>
            <a:graphicFrameLocks noGrp="1"/>
          </p:cNvGraphicFramePr>
          <p:nvPr>
            <p:ph idx="1"/>
            <p:extLst>
              <p:ext uri="{D42A27DB-BD31-4B8C-83A1-F6EECF244321}">
                <p14:modId xmlns:p14="http://schemas.microsoft.com/office/powerpoint/2010/main" val="2141423296"/>
              </p:ext>
            </p:extLst>
          </p:nvPr>
        </p:nvGraphicFramePr>
        <p:xfrm>
          <a:off x="1629295" y="474662"/>
          <a:ext cx="8961120" cy="5638800"/>
        </p:xfrm>
        <a:graphic>
          <a:graphicData uri="http://schemas.openxmlformats.org/drawingml/2006/table">
            <a:tbl>
              <a:tblPr firstRow="1" bandRow="1">
                <a:tableStyleId>{5C22544A-7EE6-4342-B048-85BDC9FD1C3A}</a:tableStyleId>
              </a:tblPr>
              <a:tblGrid>
                <a:gridCol w="4716677">
                  <a:extLst>
                    <a:ext uri="{9D8B030D-6E8A-4147-A177-3AD203B41FA5}">
                      <a16:colId xmlns:a16="http://schemas.microsoft.com/office/drawing/2014/main" val="1837243747"/>
                    </a:ext>
                  </a:extLst>
                </a:gridCol>
                <a:gridCol w="4244443">
                  <a:extLst>
                    <a:ext uri="{9D8B030D-6E8A-4147-A177-3AD203B41FA5}">
                      <a16:colId xmlns:a16="http://schemas.microsoft.com/office/drawing/2014/main" val="258760516"/>
                    </a:ext>
                  </a:extLst>
                </a:gridCol>
              </a:tblGrid>
              <a:tr h="762000">
                <a:tc>
                  <a:txBody>
                    <a:bodyPr/>
                    <a:lstStyle/>
                    <a:p>
                      <a:pPr algn="ctr">
                        <a:lnSpc>
                          <a:spcPct val="115000"/>
                        </a:lnSpc>
                        <a:spcAft>
                          <a:spcPts val="1000"/>
                        </a:spcAft>
                      </a:pPr>
                      <a:r>
                        <a:rPr lang="uk-UA" sz="1400" kern="100">
                          <a:effectLst/>
                        </a:rPr>
                        <a:t>    </a:t>
                      </a:r>
                      <a:r>
                        <a:rPr lang="uk-UA" sz="1400" kern="1200">
                          <a:effectLst/>
                        </a:rPr>
                        <a:t>Використовуйте</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algn="ctr">
                        <a:lnSpc>
                          <a:spcPct val="115000"/>
                        </a:lnSpc>
                        <a:spcAft>
                          <a:spcPts val="1000"/>
                        </a:spcAft>
                      </a:pPr>
                      <a:r>
                        <a:rPr lang="uk-UA" sz="1400" kern="1200">
                          <a:effectLst/>
                        </a:rPr>
                        <a:t>Уникайте</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17108793"/>
                  </a:ext>
                </a:extLst>
              </a:tr>
              <a:tr h="914400">
                <a:tc>
                  <a:txBody>
                    <a:bodyPr/>
                    <a:lstStyle/>
                    <a:p>
                      <a:pPr>
                        <a:lnSpc>
                          <a:spcPct val="115000"/>
                        </a:lnSpc>
                        <a:spcAft>
                          <a:spcPts val="1000"/>
                        </a:spcAft>
                      </a:pPr>
                      <a:r>
                        <a:rPr lang="ru-RU" sz="1400" kern="1200">
                          <a:effectLst/>
                        </a:rPr>
                        <a:t>Людина з інвалідністю, людина з особливими  (освітніми) потребами</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ru-RU" sz="1400" kern="1200">
                          <a:effectLst/>
                        </a:rPr>
                        <a:t>Хворий, каліка, покалічений, деформований, неповноцінний, дефективний (ніколи!)</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24230179"/>
                  </a:ext>
                </a:extLst>
              </a:tr>
              <a:tr h="914400">
                <a:tc>
                  <a:txBody>
                    <a:bodyPr/>
                    <a:lstStyle/>
                    <a:p>
                      <a:pPr>
                        <a:lnSpc>
                          <a:spcPct val="115000"/>
                        </a:lnSpc>
                        <a:spcAft>
                          <a:spcPts val="1000"/>
                        </a:spcAft>
                      </a:pPr>
                      <a:r>
                        <a:rPr lang="ru-RU" sz="1400" kern="1200" dirty="0">
                          <a:effectLst/>
                        </a:rPr>
                        <a:t>Людина, яка не </a:t>
                      </a:r>
                      <a:r>
                        <a:rPr lang="ru-RU" sz="1400" kern="1200" dirty="0" err="1">
                          <a:effectLst/>
                        </a:rPr>
                        <a:t>має</a:t>
                      </a:r>
                      <a:r>
                        <a:rPr lang="ru-RU" sz="1400" kern="1200" dirty="0">
                          <a:effectLst/>
                        </a:rPr>
                        <a:t> </a:t>
                      </a:r>
                      <a:r>
                        <a:rPr lang="ru-RU" sz="1400" kern="1200" dirty="0" err="1">
                          <a:effectLst/>
                        </a:rPr>
                        <a:t>інвалідності</a:t>
                      </a:r>
                      <a:r>
                        <a:rPr lang="ru-RU" sz="1400" kern="1200" dirty="0">
                          <a:effectLst/>
                        </a:rPr>
                        <a:t>, </a:t>
                      </a:r>
                      <a:r>
                        <a:rPr lang="ru-RU" sz="1400" kern="1200" dirty="0" err="1">
                          <a:effectLst/>
                        </a:rPr>
                        <a:t>людина</a:t>
                      </a:r>
                      <a:r>
                        <a:rPr lang="ru-RU" sz="1400" kern="1200" dirty="0">
                          <a:effectLst/>
                        </a:rPr>
                        <a:t> без </a:t>
                      </a:r>
                      <a:r>
                        <a:rPr lang="ru-RU" sz="1400" kern="1200" dirty="0" err="1">
                          <a:effectLst/>
                        </a:rPr>
                        <a:t>інвалідності</a:t>
                      </a:r>
                      <a:r>
                        <a:rPr lang="ru-RU" sz="1400" kern="1200" dirty="0">
                          <a:effectLst/>
                        </a:rPr>
                        <a:t>, не-</a:t>
                      </a:r>
                      <a:r>
                        <a:rPr lang="ru-RU" sz="1400" kern="1200" dirty="0" err="1">
                          <a:effectLst/>
                        </a:rPr>
                        <a:t>інвалід</a:t>
                      </a:r>
                      <a:r>
                        <a:rPr lang="ru-RU" sz="1400" kern="1200" dirty="0">
                          <a:effectLst/>
                        </a:rPr>
                        <a:t>, </a:t>
                      </a:r>
                      <a:r>
                        <a:rPr lang="ru-RU" sz="1400" kern="1200" dirty="0" err="1">
                          <a:effectLst/>
                        </a:rPr>
                        <a:t>звичайний</a:t>
                      </a:r>
                      <a:r>
                        <a:rPr lang="ru-RU" sz="1400" kern="1200" dirty="0">
                          <a:effectLst/>
                        </a:rPr>
                        <a:t>, </a:t>
                      </a:r>
                      <a:r>
                        <a:rPr lang="ru-RU" sz="1400" kern="1200" dirty="0" err="1">
                          <a:effectLst/>
                        </a:rPr>
                        <a:t>типова</a:t>
                      </a:r>
                      <a:r>
                        <a:rPr lang="ru-RU" sz="1400" kern="1200" dirty="0">
                          <a:effectLst/>
                        </a:rPr>
                        <a:t> </a:t>
                      </a:r>
                      <a:r>
                        <a:rPr lang="ru-RU" sz="1400" kern="1200" dirty="0" err="1">
                          <a:effectLst/>
                        </a:rPr>
                        <a:t>людина</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ru-RU" sz="1400" kern="1200">
                          <a:effectLst/>
                        </a:rPr>
                        <a:t>Нормальний, здоровий</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77017008"/>
                  </a:ext>
                </a:extLst>
              </a:tr>
              <a:tr h="762000">
                <a:tc>
                  <a:txBody>
                    <a:bodyPr/>
                    <a:lstStyle/>
                    <a:p>
                      <a:pPr>
                        <a:lnSpc>
                          <a:spcPct val="115000"/>
                        </a:lnSpc>
                        <a:spcAft>
                          <a:spcPts val="1000"/>
                        </a:spcAft>
                      </a:pPr>
                      <a:r>
                        <a:rPr lang="ru-RU" sz="1400" kern="1200">
                          <a:effectLst/>
                        </a:rPr>
                        <a:t>Людина, що використовує інвалідний візок</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ru-RU" sz="1400" kern="1200">
                          <a:effectLst/>
                        </a:rPr>
                        <a:t>Прикутий до інвалідного візка</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90846015"/>
                  </a:ext>
                </a:extLst>
              </a:tr>
              <a:tr h="762000">
                <a:tc>
                  <a:txBody>
                    <a:bodyPr/>
                    <a:lstStyle/>
                    <a:p>
                      <a:pPr>
                        <a:lnSpc>
                          <a:spcPct val="115000"/>
                        </a:lnSpc>
                        <a:spcAft>
                          <a:spcPts val="1000"/>
                        </a:spcAft>
                      </a:pPr>
                      <a:r>
                        <a:rPr lang="ru-RU" sz="1400" kern="1200">
                          <a:effectLst/>
                        </a:rPr>
                        <a:t>Вроджена інвалідність</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ru-RU" sz="1400" kern="1200">
                          <a:effectLst/>
                        </a:rPr>
                        <a:t>Вроджений дефект, нещастя</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27171687"/>
                  </a:ext>
                </a:extLst>
              </a:tr>
              <a:tr h="762000">
                <a:tc>
                  <a:txBody>
                    <a:bodyPr/>
                    <a:lstStyle/>
                    <a:p>
                      <a:pPr>
                        <a:lnSpc>
                          <a:spcPct val="115000"/>
                        </a:lnSpc>
                        <a:spcAft>
                          <a:spcPts val="1000"/>
                        </a:spcAft>
                      </a:pPr>
                      <a:r>
                        <a:rPr lang="ru-RU" sz="1400" kern="1200">
                          <a:effectLst/>
                        </a:rPr>
                        <a:t>Має ДЦП (або інше)</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ru-RU" sz="1400" kern="1200">
                          <a:effectLst/>
                        </a:rPr>
                        <a:t> Жертва ДЦП</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22673770"/>
                  </a:ext>
                </a:extLst>
              </a:tr>
              <a:tr h="762000">
                <a:tc>
                  <a:txBody>
                    <a:bodyPr/>
                    <a:lstStyle/>
                    <a:p>
                      <a:pPr>
                        <a:lnSpc>
                          <a:spcPct val="115000"/>
                        </a:lnSpc>
                        <a:spcAft>
                          <a:spcPts val="1000"/>
                        </a:spcAft>
                      </a:pPr>
                      <a:r>
                        <a:rPr lang="ru-UA" sz="1400" kern="1200" dirty="0" err="1">
                          <a:effectLst/>
                        </a:rPr>
                        <a:t>Захворів</a:t>
                      </a:r>
                      <a:r>
                        <a:rPr lang="ru-UA" sz="1400" kern="1200" dirty="0">
                          <a:effectLst/>
                        </a:rPr>
                        <a:t> на </a:t>
                      </a:r>
                      <a:r>
                        <a:rPr lang="ru-UA" sz="1400" kern="1200" dirty="0" err="1">
                          <a:effectLst/>
                        </a:rPr>
                        <a:t>поліомієліт</a:t>
                      </a:r>
                      <a:r>
                        <a:rPr lang="ru-UA" sz="1400" kern="1200" dirty="0">
                          <a:effectLst/>
                        </a:rPr>
                        <a:t>, </a:t>
                      </a:r>
                      <a:r>
                        <a:rPr lang="ru-UA" sz="1400" kern="1200" dirty="0" err="1">
                          <a:effectLst/>
                        </a:rPr>
                        <a:t>має</a:t>
                      </a:r>
                      <a:r>
                        <a:rPr lang="ru-UA" sz="1400" kern="1200" dirty="0">
                          <a:effectLst/>
                        </a:rPr>
                        <a:t> </a:t>
                      </a:r>
                      <a:r>
                        <a:rPr lang="ru-UA" sz="1400" kern="1200" dirty="0" err="1">
                          <a:effectLst/>
                        </a:rPr>
                        <a:t>інвалідність</a:t>
                      </a:r>
                      <a:r>
                        <a:rPr lang="ru-UA" sz="1400" kern="1200" dirty="0">
                          <a:effectLst/>
                        </a:rPr>
                        <a:t> в </a:t>
                      </a:r>
                      <a:r>
                        <a:rPr lang="ru-UA" sz="1400" kern="1200" dirty="0" err="1">
                          <a:effectLst/>
                        </a:rPr>
                        <a:t>результаті</a:t>
                      </a:r>
                      <a:r>
                        <a:rPr lang="ru-UA" sz="1400" kern="1200" dirty="0">
                          <a:effectLst/>
                        </a:rPr>
                        <a:t> </a:t>
                      </a:r>
                      <a:r>
                        <a:rPr lang="ru-UA" sz="1400" kern="1200" dirty="0" err="1">
                          <a:effectLst/>
                        </a:rPr>
                        <a:t>поліомієліту</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ru-UA" sz="1400" kern="1200" dirty="0" err="1">
                          <a:effectLst/>
                        </a:rPr>
                        <a:t>Страждає</a:t>
                      </a:r>
                      <a:r>
                        <a:rPr lang="ru-UA" sz="1400" kern="1200" dirty="0">
                          <a:effectLst/>
                        </a:rPr>
                        <a:t> </a:t>
                      </a:r>
                      <a:r>
                        <a:rPr lang="ru-UA" sz="1400" kern="1200" dirty="0" err="1">
                          <a:effectLst/>
                        </a:rPr>
                        <a:t>від</a:t>
                      </a:r>
                      <a:r>
                        <a:rPr lang="ru-UA" sz="1400" kern="1200" dirty="0">
                          <a:effectLst/>
                        </a:rPr>
                        <a:t> </a:t>
                      </a:r>
                      <a:r>
                        <a:rPr lang="ru-UA" sz="1400" kern="1200" dirty="0" err="1">
                          <a:effectLst/>
                        </a:rPr>
                        <a:t>поліомієліту</a:t>
                      </a:r>
                      <a:r>
                        <a:rPr lang="ru-UA" sz="1400" kern="1200" dirty="0">
                          <a:effectLst/>
                        </a:rPr>
                        <a:t>, </a:t>
                      </a:r>
                      <a:r>
                        <a:rPr lang="ru-UA" sz="1400" kern="1200" dirty="0" err="1">
                          <a:effectLst/>
                        </a:rPr>
                        <a:t>від</a:t>
                      </a:r>
                      <a:r>
                        <a:rPr lang="ru-UA" sz="1400" kern="1200" dirty="0">
                          <a:effectLst/>
                        </a:rPr>
                        <a:t> </a:t>
                      </a:r>
                      <a:r>
                        <a:rPr lang="ru-UA" sz="1400" kern="1200" dirty="0" err="1">
                          <a:effectLst/>
                        </a:rPr>
                        <a:t>наслідків</a:t>
                      </a:r>
                      <a:r>
                        <a:rPr lang="ru-UA" sz="1400" kern="1200" dirty="0">
                          <a:effectLst/>
                        </a:rPr>
                        <a:t> </a:t>
                      </a:r>
                      <a:r>
                        <a:rPr lang="ru-UA" sz="1400" kern="1200" dirty="0" err="1">
                          <a:effectLst/>
                        </a:rPr>
                        <a:t>поліомієліту</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5595895"/>
                  </a:ext>
                </a:extLst>
              </a:tr>
            </a:tbl>
          </a:graphicData>
        </a:graphic>
      </p:graphicFrame>
    </p:spTree>
    <p:extLst>
      <p:ext uri="{BB962C8B-B14F-4D97-AF65-F5344CB8AC3E}">
        <p14:creationId xmlns:p14="http://schemas.microsoft.com/office/powerpoint/2010/main" val="1244114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a:extLst>
              <a:ext uri="{FF2B5EF4-FFF2-40B4-BE49-F238E27FC236}">
                <a16:creationId xmlns:a16="http://schemas.microsoft.com/office/drawing/2014/main" id="{BAFFC960-042B-C638-A76F-039EEC07E3D2}"/>
              </a:ext>
            </a:extLst>
          </p:cNvPr>
          <p:cNvGraphicFramePr>
            <a:graphicFrameLocks noGrp="1"/>
          </p:cNvGraphicFramePr>
          <p:nvPr>
            <p:ph idx="1"/>
            <p:extLst>
              <p:ext uri="{D42A27DB-BD31-4B8C-83A1-F6EECF244321}">
                <p14:modId xmlns:p14="http://schemas.microsoft.com/office/powerpoint/2010/main" val="2221902131"/>
              </p:ext>
            </p:extLst>
          </p:nvPr>
        </p:nvGraphicFramePr>
        <p:xfrm>
          <a:off x="1471353" y="523786"/>
          <a:ext cx="9725183" cy="5993746"/>
        </p:xfrm>
        <a:graphic>
          <a:graphicData uri="http://schemas.openxmlformats.org/drawingml/2006/table">
            <a:tbl>
              <a:tblPr firstRow="1" bandRow="1">
                <a:tableStyleId>{5C22544A-7EE6-4342-B048-85BDC9FD1C3A}</a:tableStyleId>
              </a:tblPr>
              <a:tblGrid>
                <a:gridCol w="4857060">
                  <a:extLst>
                    <a:ext uri="{9D8B030D-6E8A-4147-A177-3AD203B41FA5}">
                      <a16:colId xmlns:a16="http://schemas.microsoft.com/office/drawing/2014/main" val="3748117084"/>
                    </a:ext>
                  </a:extLst>
                </a:gridCol>
                <a:gridCol w="4868123">
                  <a:extLst>
                    <a:ext uri="{9D8B030D-6E8A-4147-A177-3AD203B41FA5}">
                      <a16:colId xmlns:a16="http://schemas.microsoft.com/office/drawing/2014/main" val="875922773"/>
                    </a:ext>
                  </a:extLst>
                </a:gridCol>
              </a:tblGrid>
              <a:tr h="664081">
                <a:tc>
                  <a:txBody>
                    <a:bodyPr/>
                    <a:lstStyle/>
                    <a:p>
                      <a:pPr algn="ctr">
                        <a:lnSpc>
                          <a:spcPct val="115000"/>
                        </a:lnSpc>
                        <a:spcAft>
                          <a:spcPts val="1000"/>
                        </a:spcAft>
                      </a:pPr>
                      <a:r>
                        <a:rPr lang="uk-UA" sz="1400" kern="1200">
                          <a:effectLst/>
                        </a:rPr>
                        <a:t>Використовуйте</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tc>
                  <a:txBody>
                    <a:bodyPr/>
                    <a:lstStyle/>
                    <a:p>
                      <a:pPr algn="ctr">
                        <a:lnSpc>
                          <a:spcPct val="115000"/>
                        </a:lnSpc>
                        <a:spcAft>
                          <a:spcPts val="1000"/>
                        </a:spcAft>
                      </a:pPr>
                      <a:r>
                        <a:rPr lang="uk-UA" sz="1800" kern="1200" dirty="0">
                          <a:effectLst/>
                        </a:rPr>
                        <a:t>Уникайте</a:t>
                      </a:r>
                      <a:endParaRPr lang="ru-UA"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extLst>
                  <a:ext uri="{0D108BD9-81ED-4DB2-BD59-A6C34878D82A}">
                    <a16:rowId xmlns:a16="http://schemas.microsoft.com/office/drawing/2014/main" val="3044970122"/>
                  </a:ext>
                </a:extLst>
              </a:tr>
              <a:tr h="1184438">
                <a:tc>
                  <a:txBody>
                    <a:bodyPr/>
                    <a:lstStyle/>
                    <a:p>
                      <a:pPr>
                        <a:lnSpc>
                          <a:spcPct val="115000"/>
                        </a:lnSpc>
                        <a:spcAft>
                          <a:spcPts val="1000"/>
                        </a:spcAft>
                      </a:pPr>
                      <a:r>
                        <a:rPr lang="ru-RU" sz="1400" kern="1200" dirty="0">
                          <a:effectLst/>
                        </a:rPr>
                        <a:t>Людина з аутизмом, </a:t>
                      </a:r>
                      <a:r>
                        <a:rPr lang="ru-RU" sz="1400" kern="1200" dirty="0" err="1">
                          <a:effectLst/>
                        </a:rPr>
                        <a:t>людина</a:t>
                      </a:r>
                      <a:r>
                        <a:rPr lang="ru-RU" sz="1400" kern="1200" dirty="0">
                          <a:effectLst/>
                        </a:rPr>
                        <a:t>, </a:t>
                      </a:r>
                      <a:r>
                        <a:rPr lang="ru-RU" sz="1400" kern="1200" dirty="0" err="1">
                          <a:effectLst/>
                        </a:rPr>
                        <a:t>що</a:t>
                      </a:r>
                      <a:r>
                        <a:rPr lang="ru-RU" sz="1400" kern="1200" dirty="0">
                          <a:effectLst/>
                        </a:rPr>
                        <a:t> </a:t>
                      </a:r>
                      <a:r>
                        <a:rPr lang="ru-RU" sz="1400" kern="1200" dirty="0" err="1">
                          <a:effectLst/>
                        </a:rPr>
                        <a:t>має</a:t>
                      </a:r>
                      <a:r>
                        <a:rPr lang="ru-RU" sz="1400" kern="1200" dirty="0">
                          <a:effectLst/>
                        </a:rPr>
                        <a:t> </a:t>
                      </a:r>
                      <a:r>
                        <a:rPr lang="ru-RU" sz="1400" kern="1200" dirty="0" err="1">
                          <a:effectLst/>
                        </a:rPr>
                        <a:t>розумову</a:t>
                      </a:r>
                      <a:r>
                        <a:rPr lang="ru-RU" sz="1400" kern="1200" dirty="0">
                          <a:effectLst/>
                        </a:rPr>
                        <a:t> </a:t>
                      </a:r>
                      <a:r>
                        <a:rPr lang="ru-RU" sz="1400" kern="1200" dirty="0" err="1">
                          <a:effectLst/>
                        </a:rPr>
                        <a:t>відсталість</a:t>
                      </a:r>
                      <a:r>
                        <a:rPr lang="ru-RU" sz="1400" kern="1200" dirty="0">
                          <a:effectLst/>
                        </a:rPr>
                        <a:t>, </a:t>
                      </a:r>
                      <a:r>
                        <a:rPr lang="ru-RU" sz="1400" kern="1200" dirty="0" err="1">
                          <a:effectLst/>
                        </a:rPr>
                        <a:t>інтелектуальну</a:t>
                      </a:r>
                      <a:r>
                        <a:rPr lang="ru-RU" sz="1400" kern="1200" dirty="0">
                          <a:effectLst/>
                        </a:rPr>
                        <a:t> </a:t>
                      </a:r>
                      <a:r>
                        <a:rPr lang="ru-RU" sz="1400" kern="1200" dirty="0" err="1">
                          <a:effectLst/>
                        </a:rPr>
                        <a:t>недостатність</a:t>
                      </a:r>
                      <a:r>
                        <a:rPr lang="ru-RU" sz="1400" kern="1200" dirty="0">
                          <a:effectLst/>
                        </a:rPr>
                        <a:t>, з </a:t>
                      </a:r>
                      <a:r>
                        <a:rPr lang="ru-RU" sz="1400" kern="1200" dirty="0" err="1">
                          <a:effectLst/>
                        </a:rPr>
                        <a:t>затримкою</a:t>
                      </a:r>
                      <a:r>
                        <a:rPr lang="ru-RU" sz="1400" kern="1200" dirty="0">
                          <a:effectLst/>
                        </a:rPr>
                        <a:t> у </a:t>
                      </a:r>
                      <a:r>
                        <a:rPr lang="ru-RU" sz="1400" kern="1200" dirty="0" err="1">
                          <a:effectLst/>
                        </a:rPr>
                        <a:t>розвитку</a:t>
                      </a:r>
                      <a:r>
                        <a:rPr lang="ru-RU" sz="1400" kern="1200" dirty="0">
                          <a:effectLst/>
                        </a:rPr>
                        <a:t>, з </a:t>
                      </a:r>
                      <a:r>
                        <a:rPr lang="ru-RU" sz="1400" kern="1200" dirty="0" err="1">
                          <a:effectLst/>
                        </a:rPr>
                        <a:t>когнітивними</a:t>
                      </a:r>
                      <a:r>
                        <a:rPr lang="ru-RU" sz="1400" kern="1200" dirty="0">
                          <a:effectLst/>
                        </a:rPr>
                        <a:t> проблемами</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tc>
                  <a:txBody>
                    <a:bodyPr/>
                    <a:lstStyle/>
                    <a:p>
                      <a:pPr>
                        <a:lnSpc>
                          <a:spcPct val="115000"/>
                        </a:lnSpc>
                        <a:spcAft>
                          <a:spcPts val="1000"/>
                        </a:spcAft>
                      </a:pPr>
                      <a:r>
                        <a:rPr lang="ru-RU" sz="1400" kern="1200" dirty="0" err="1">
                          <a:effectLst/>
                        </a:rPr>
                        <a:t>Розумово</a:t>
                      </a:r>
                      <a:r>
                        <a:rPr lang="ru-RU" sz="1400" kern="1200" dirty="0">
                          <a:effectLst/>
                        </a:rPr>
                        <a:t> </a:t>
                      </a:r>
                      <a:r>
                        <a:rPr lang="ru-RU" sz="1400" kern="1200" dirty="0" err="1">
                          <a:effectLst/>
                        </a:rPr>
                        <a:t>відсталий</a:t>
                      </a:r>
                      <a:r>
                        <a:rPr lang="ru-RU" sz="1400" kern="1200" dirty="0">
                          <a:effectLst/>
                        </a:rPr>
                        <a:t>, </a:t>
                      </a:r>
                      <a:r>
                        <a:rPr lang="ru-RU" sz="1400" kern="1200" dirty="0" err="1">
                          <a:effectLst/>
                        </a:rPr>
                        <a:t>розумово</a:t>
                      </a:r>
                      <a:r>
                        <a:rPr lang="ru-RU" sz="1400" kern="1200" dirty="0">
                          <a:effectLst/>
                        </a:rPr>
                        <a:t> </a:t>
                      </a:r>
                      <a:r>
                        <a:rPr lang="ru-RU" sz="1400" kern="1200" dirty="0" err="1">
                          <a:effectLst/>
                        </a:rPr>
                        <a:t>неповноцінний</a:t>
                      </a:r>
                      <a:r>
                        <a:rPr lang="ru-RU" sz="1400" kern="1200" dirty="0">
                          <a:effectLst/>
                        </a:rPr>
                        <a:t>, «</a:t>
                      </a:r>
                      <a:r>
                        <a:rPr lang="ru-RU" sz="1400" kern="1200" dirty="0" err="1">
                          <a:effectLst/>
                        </a:rPr>
                        <a:t>гальмо</a:t>
                      </a:r>
                      <a:r>
                        <a:rPr lang="ru-RU" sz="1400" kern="1200" dirty="0">
                          <a:effectLst/>
                        </a:rPr>
                        <a:t>», </a:t>
                      </a:r>
                      <a:r>
                        <a:rPr lang="ru-RU" sz="1400" kern="1200" dirty="0" err="1">
                          <a:effectLst/>
                        </a:rPr>
                        <a:t>недоумкуватий</a:t>
                      </a:r>
                      <a:r>
                        <a:rPr lang="ru-RU" sz="1400" kern="1200" dirty="0">
                          <a:effectLst/>
                        </a:rPr>
                        <a:t>.</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extLst>
                  <a:ext uri="{0D108BD9-81ED-4DB2-BD59-A6C34878D82A}">
                    <a16:rowId xmlns:a16="http://schemas.microsoft.com/office/drawing/2014/main" val="3013498240"/>
                  </a:ext>
                </a:extLst>
              </a:tr>
              <a:tr h="655926">
                <a:tc>
                  <a:txBody>
                    <a:bodyPr/>
                    <a:lstStyle/>
                    <a:p>
                      <a:pPr>
                        <a:lnSpc>
                          <a:spcPct val="115000"/>
                        </a:lnSpc>
                        <a:spcAft>
                          <a:spcPts val="1000"/>
                        </a:spcAft>
                      </a:pPr>
                      <a:r>
                        <a:rPr lang="ru-RU" sz="1400" kern="1200" dirty="0">
                          <a:effectLst/>
                        </a:rPr>
                        <a:t>Людина з синдромом Дауна</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tc>
                  <a:txBody>
                    <a:bodyPr/>
                    <a:lstStyle/>
                    <a:p>
                      <a:pPr>
                        <a:lnSpc>
                          <a:spcPct val="115000"/>
                        </a:lnSpc>
                        <a:spcAft>
                          <a:spcPts val="1000"/>
                        </a:spcAft>
                      </a:pPr>
                      <a:r>
                        <a:rPr lang="ru-RU" sz="1400" kern="1200">
                          <a:effectLst/>
                        </a:rPr>
                        <a:t>Даун, монголоїд </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extLst>
                  <a:ext uri="{0D108BD9-81ED-4DB2-BD59-A6C34878D82A}">
                    <a16:rowId xmlns:a16="http://schemas.microsoft.com/office/drawing/2014/main" val="1230874670"/>
                  </a:ext>
                </a:extLst>
              </a:tr>
              <a:tr h="959375">
                <a:tc>
                  <a:txBody>
                    <a:bodyPr/>
                    <a:lstStyle/>
                    <a:p>
                      <a:pPr>
                        <a:lnSpc>
                          <a:spcPct val="115000"/>
                        </a:lnSpc>
                        <a:spcAft>
                          <a:spcPts val="1000"/>
                        </a:spcAft>
                      </a:pPr>
                      <a:r>
                        <a:rPr lang="ru-RU" sz="1400" kern="1200" dirty="0">
                          <a:effectLst/>
                        </a:rPr>
                        <a:t>Людина з </a:t>
                      </a:r>
                      <a:r>
                        <a:rPr lang="ru-RU" sz="1400" kern="1200" dirty="0" err="1">
                          <a:effectLst/>
                        </a:rPr>
                        <a:t>епілепсією</a:t>
                      </a:r>
                      <a:r>
                        <a:rPr lang="ru-RU" sz="1400" kern="1200" dirty="0">
                          <a:effectLst/>
                        </a:rPr>
                        <a:t>. Люди, </a:t>
                      </a:r>
                      <a:r>
                        <a:rPr lang="ru-RU" sz="1400" kern="1200" dirty="0" err="1">
                          <a:effectLst/>
                        </a:rPr>
                        <a:t>схильні</a:t>
                      </a:r>
                      <a:r>
                        <a:rPr lang="ru-RU" sz="1400" kern="1200" dirty="0">
                          <a:effectLst/>
                        </a:rPr>
                        <a:t> до </a:t>
                      </a:r>
                      <a:r>
                        <a:rPr lang="ru-RU" sz="1400" kern="1200" dirty="0" err="1">
                          <a:effectLst/>
                        </a:rPr>
                        <a:t>нападів</a:t>
                      </a:r>
                      <a:r>
                        <a:rPr lang="ru-RU" sz="1400" kern="1200" dirty="0">
                          <a:effectLst/>
                        </a:rPr>
                        <a:t>. Люди, </a:t>
                      </a:r>
                      <a:r>
                        <a:rPr lang="ru-RU" sz="1400" kern="1200" dirty="0" err="1">
                          <a:effectLst/>
                        </a:rPr>
                        <a:t>схильні</a:t>
                      </a:r>
                      <a:r>
                        <a:rPr lang="ru-RU" sz="1400" kern="1200" dirty="0">
                          <a:effectLst/>
                        </a:rPr>
                        <a:t> до </a:t>
                      </a:r>
                      <a:r>
                        <a:rPr lang="ru-RU" sz="1400" kern="1200" dirty="0" err="1">
                          <a:effectLst/>
                        </a:rPr>
                        <a:t>епілептичних</a:t>
                      </a:r>
                      <a:r>
                        <a:rPr lang="ru-RU" sz="1400" kern="1200" dirty="0">
                          <a:effectLst/>
                        </a:rPr>
                        <a:t> </a:t>
                      </a:r>
                      <a:r>
                        <a:rPr lang="ru-RU" sz="1400" kern="1200" dirty="0" err="1">
                          <a:effectLst/>
                        </a:rPr>
                        <a:t>нападів</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tc>
                  <a:txBody>
                    <a:bodyPr/>
                    <a:lstStyle/>
                    <a:p>
                      <a:pPr>
                        <a:lnSpc>
                          <a:spcPct val="115000"/>
                        </a:lnSpc>
                        <a:spcAft>
                          <a:spcPts val="1000"/>
                        </a:spcAft>
                      </a:pPr>
                      <a:r>
                        <a:rPr lang="ru-RU" sz="1400" kern="1200">
                          <a:effectLst/>
                        </a:rPr>
                        <a:t>Епілептик, припадочний</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extLst>
                  <a:ext uri="{0D108BD9-81ED-4DB2-BD59-A6C34878D82A}">
                    <a16:rowId xmlns:a16="http://schemas.microsoft.com/office/drawing/2014/main" val="3863245746"/>
                  </a:ext>
                </a:extLst>
              </a:tr>
              <a:tr h="734310">
                <a:tc>
                  <a:txBody>
                    <a:bodyPr/>
                    <a:lstStyle/>
                    <a:p>
                      <a:pPr>
                        <a:lnSpc>
                          <a:spcPct val="115000"/>
                        </a:lnSpc>
                        <a:spcAft>
                          <a:spcPts val="1000"/>
                        </a:spcAft>
                      </a:pPr>
                      <a:r>
                        <a:rPr lang="ru-RU" sz="1400" kern="1200" dirty="0">
                          <a:effectLst/>
                        </a:rPr>
                        <a:t>Люди, </a:t>
                      </a:r>
                      <a:r>
                        <a:rPr lang="ru-RU" sz="1400" kern="1200" dirty="0" err="1">
                          <a:effectLst/>
                        </a:rPr>
                        <a:t>які</a:t>
                      </a:r>
                      <a:r>
                        <a:rPr lang="ru-RU" sz="1400" kern="1200" dirty="0">
                          <a:effectLst/>
                        </a:rPr>
                        <a:t> </a:t>
                      </a:r>
                      <a:r>
                        <a:rPr lang="ru-RU" sz="1400" kern="1200" dirty="0" err="1">
                          <a:effectLst/>
                        </a:rPr>
                        <a:t>мають</a:t>
                      </a:r>
                      <a:r>
                        <a:rPr lang="ru-RU" sz="1400" kern="1200" dirty="0">
                          <a:effectLst/>
                        </a:rPr>
                        <a:t> </a:t>
                      </a:r>
                      <a:r>
                        <a:rPr lang="ru-RU" sz="1400" kern="1200" dirty="0" err="1">
                          <a:effectLst/>
                        </a:rPr>
                        <a:t>душевну</a:t>
                      </a:r>
                      <a:r>
                        <a:rPr lang="ru-RU" sz="1400" kern="1200" dirty="0">
                          <a:effectLst/>
                        </a:rPr>
                        <a:t> хворобу. Люди з </a:t>
                      </a:r>
                      <a:r>
                        <a:rPr lang="ru-RU" sz="1400" kern="1200" dirty="0" err="1">
                          <a:effectLst/>
                        </a:rPr>
                        <a:t>душевним</a:t>
                      </a:r>
                      <a:r>
                        <a:rPr lang="ru-RU" sz="1400" kern="1200" dirty="0">
                          <a:effectLst/>
                        </a:rPr>
                        <a:t> </a:t>
                      </a:r>
                      <a:r>
                        <a:rPr lang="ru-RU" sz="1400" kern="1200" dirty="0" err="1">
                          <a:effectLst/>
                        </a:rPr>
                        <a:t>або</a:t>
                      </a:r>
                      <a:r>
                        <a:rPr lang="ru-RU" sz="1400" kern="1200" dirty="0">
                          <a:effectLst/>
                        </a:rPr>
                        <a:t> </a:t>
                      </a:r>
                      <a:r>
                        <a:rPr lang="ru-RU" sz="1400" kern="1200" dirty="0" err="1">
                          <a:effectLst/>
                        </a:rPr>
                        <a:t>емоційним</a:t>
                      </a:r>
                      <a:r>
                        <a:rPr lang="ru-RU" sz="1400" kern="1200" dirty="0">
                          <a:effectLst/>
                        </a:rPr>
                        <a:t> </a:t>
                      </a:r>
                      <a:r>
                        <a:rPr lang="ru-RU" sz="1400" kern="1200" dirty="0" err="1">
                          <a:effectLst/>
                        </a:rPr>
                        <a:t>розладом</a:t>
                      </a:r>
                      <a:r>
                        <a:rPr lang="ru-RU" sz="1400" kern="1200" dirty="0">
                          <a:effectLst/>
                        </a:rPr>
                        <a:t>.</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tc>
                  <a:txBody>
                    <a:bodyPr/>
                    <a:lstStyle/>
                    <a:p>
                      <a:pPr>
                        <a:lnSpc>
                          <a:spcPct val="115000"/>
                        </a:lnSpc>
                        <a:spcAft>
                          <a:spcPts val="1000"/>
                        </a:spcAft>
                      </a:pPr>
                      <a:r>
                        <a:rPr lang="ru-RU" sz="1400" kern="1200">
                          <a:effectLst/>
                        </a:rPr>
                        <a:t>Божевільний, псих</a:t>
                      </a:r>
                      <a:endParaRPr lang="ru-UA" sz="14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extLst>
                  <a:ext uri="{0D108BD9-81ED-4DB2-BD59-A6C34878D82A}">
                    <a16:rowId xmlns:a16="http://schemas.microsoft.com/office/drawing/2014/main" val="2937260670"/>
                  </a:ext>
                </a:extLst>
              </a:tr>
              <a:tr h="1061306">
                <a:tc>
                  <a:txBody>
                    <a:bodyPr/>
                    <a:lstStyle/>
                    <a:p>
                      <a:pPr>
                        <a:lnSpc>
                          <a:spcPct val="115000"/>
                        </a:lnSpc>
                        <a:spcAft>
                          <a:spcPts val="1000"/>
                        </a:spcAft>
                      </a:pPr>
                      <a:r>
                        <a:rPr lang="ru-RU" sz="1400" kern="1200" dirty="0" err="1">
                          <a:effectLst/>
                        </a:rPr>
                        <a:t>Сліпа</a:t>
                      </a:r>
                      <a:r>
                        <a:rPr lang="ru-RU" sz="1400" kern="1200" dirty="0">
                          <a:effectLst/>
                        </a:rPr>
                        <a:t> </a:t>
                      </a:r>
                      <a:r>
                        <a:rPr lang="ru-RU" sz="1400" kern="1200" dirty="0" err="1">
                          <a:effectLst/>
                        </a:rPr>
                        <a:t>людина</a:t>
                      </a:r>
                      <a:r>
                        <a:rPr lang="ru-RU" sz="1400" kern="1200" dirty="0">
                          <a:effectLst/>
                        </a:rPr>
                        <a:t>. Людина, яка погано </a:t>
                      </a:r>
                      <a:r>
                        <a:rPr lang="ru-RU" sz="1400" kern="1200" dirty="0" err="1">
                          <a:effectLst/>
                        </a:rPr>
                        <a:t>бачить</a:t>
                      </a:r>
                      <a:r>
                        <a:rPr lang="ru-RU" sz="1400" kern="1200" dirty="0">
                          <a:effectLst/>
                        </a:rPr>
                        <a:t>. </a:t>
                      </a:r>
                    </a:p>
                    <a:p>
                      <a:pPr>
                        <a:lnSpc>
                          <a:spcPct val="115000"/>
                        </a:lnSpc>
                        <a:spcAft>
                          <a:spcPts val="1000"/>
                        </a:spcAft>
                      </a:pPr>
                      <a:r>
                        <a:rPr lang="ru-RU" sz="1400" kern="1200" dirty="0" err="1">
                          <a:effectLst/>
                        </a:rPr>
                        <a:t>Глухий</a:t>
                      </a:r>
                      <a:r>
                        <a:rPr lang="ru-RU" sz="1400" kern="1200" dirty="0">
                          <a:effectLst/>
                        </a:rPr>
                        <a:t>. Людина, яка погано </a:t>
                      </a:r>
                      <a:r>
                        <a:rPr lang="ru-RU" sz="1400" kern="1200" dirty="0" err="1">
                          <a:effectLst/>
                        </a:rPr>
                        <a:t>чує</a:t>
                      </a:r>
                      <a:r>
                        <a:rPr lang="ru-RU" sz="1400" kern="1200" dirty="0">
                          <a:effectLst/>
                        </a:rPr>
                        <a:t>. </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tc>
                  <a:txBody>
                    <a:bodyPr/>
                    <a:lstStyle/>
                    <a:p>
                      <a:pPr>
                        <a:lnSpc>
                          <a:spcPct val="115000"/>
                        </a:lnSpc>
                        <a:spcAft>
                          <a:spcPts val="1000"/>
                        </a:spcAft>
                      </a:pPr>
                      <a:r>
                        <a:rPr lang="ru-UA" sz="1400" kern="1200" dirty="0" err="1">
                          <a:effectLst/>
                        </a:rPr>
                        <a:t>Сліпий</a:t>
                      </a:r>
                      <a:r>
                        <a:rPr lang="ru-UA" sz="1400" kern="1200" dirty="0">
                          <a:effectLst/>
                        </a:rPr>
                        <a:t>, як </a:t>
                      </a:r>
                      <a:r>
                        <a:rPr lang="ru-UA" sz="1400" kern="1200" dirty="0" err="1">
                          <a:effectLst/>
                        </a:rPr>
                        <a:t>кріт</a:t>
                      </a:r>
                      <a:r>
                        <a:rPr lang="ru-UA" sz="1400" kern="1200" dirty="0">
                          <a:effectLst/>
                        </a:rPr>
                        <a:t>. </a:t>
                      </a:r>
                      <a:endParaRPr lang="uk-UA" sz="1400" kern="1200" dirty="0">
                        <a:effectLst/>
                      </a:endParaRPr>
                    </a:p>
                    <a:p>
                      <a:pPr>
                        <a:lnSpc>
                          <a:spcPct val="115000"/>
                        </a:lnSpc>
                        <a:spcAft>
                          <a:spcPts val="1000"/>
                        </a:spcAft>
                      </a:pPr>
                      <a:r>
                        <a:rPr lang="ru-UA" sz="1400" kern="1200" dirty="0" err="1">
                          <a:effectLst/>
                        </a:rPr>
                        <a:t>Глухонімий</a:t>
                      </a:r>
                      <a:r>
                        <a:rPr lang="ru-UA" sz="1400" kern="1200" dirty="0">
                          <a:effectLst/>
                        </a:rPr>
                        <a:t>. </a:t>
                      </a:r>
                      <a:r>
                        <a:rPr lang="ru-UA" sz="1400" kern="1200" dirty="0" err="1">
                          <a:effectLst/>
                        </a:rPr>
                        <a:t>Глухий</a:t>
                      </a:r>
                      <a:r>
                        <a:rPr lang="ru-UA" sz="1400" kern="1200" dirty="0">
                          <a:effectLst/>
                        </a:rPr>
                        <a:t>, як пень.</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extLst>
                  <a:ext uri="{0D108BD9-81ED-4DB2-BD59-A6C34878D82A}">
                    <a16:rowId xmlns:a16="http://schemas.microsoft.com/office/drawing/2014/main" val="862419980"/>
                  </a:ext>
                </a:extLst>
              </a:tr>
              <a:tr h="734310">
                <a:tc>
                  <a:txBody>
                    <a:bodyPr/>
                    <a:lstStyle/>
                    <a:p>
                      <a:pPr>
                        <a:lnSpc>
                          <a:spcPct val="115000"/>
                        </a:lnSpc>
                        <a:spcAft>
                          <a:spcPts val="1000"/>
                        </a:spcAft>
                      </a:pPr>
                      <a:r>
                        <a:rPr lang="ru-RU" sz="1400" kern="1200" dirty="0">
                          <a:effectLst/>
                        </a:rPr>
                        <a:t>Людина з </a:t>
                      </a:r>
                      <a:r>
                        <a:rPr lang="ru-RU" sz="1400" kern="1200" dirty="0" err="1">
                          <a:effectLst/>
                        </a:rPr>
                        <a:t>труднощами</a:t>
                      </a:r>
                      <a:r>
                        <a:rPr lang="ru-RU" sz="1400" kern="1200" dirty="0">
                          <a:effectLst/>
                        </a:rPr>
                        <a:t> у </a:t>
                      </a:r>
                      <a:r>
                        <a:rPr lang="ru-RU" sz="1400" kern="1200" dirty="0" err="1">
                          <a:effectLst/>
                        </a:rPr>
                        <a:t>спілкуванні</a:t>
                      </a:r>
                      <a:r>
                        <a:rPr lang="ru-RU" sz="1400" kern="1200" dirty="0">
                          <a:effectLst/>
                        </a:rPr>
                        <a:t>, з </a:t>
                      </a:r>
                      <a:r>
                        <a:rPr lang="ru-RU" sz="1400" kern="1200" dirty="0" err="1">
                          <a:effectLst/>
                        </a:rPr>
                        <a:t>утрудненнями</a:t>
                      </a:r>
                      <a:r>
                        <a:rPr lang="ru-RU" sz="1400" kern="1200" dirty="0">
                          <a:effectLst/>
                        </a:rPr>
                        <a:t> в </a:t>
                      </a:r>
                      <a:r>
                        <a:rPr lang="ru-RU" sz="1400" kern="1200" dirty="0" err="1">
                          <a:effectLst/>
                        </a:rPr>
                        <a:t>мовленні</a:t>
                      </a:r>
                      <a:r>
                        <a:rPr lang="ru-RU" sz="1400" kern="1200" dirty="0">
                          <a:effectLst/>
                        </a:rPr>
                        <a:t>.</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tc>
                  <a:txBody>
                    <a:bodyPr/>
                    <a:lstStyle/>
                    <a:p>
                      <a:pPr>
                        <a:lnSpc>
                          <a:spcPct val="115000"/>
                        </a:lnSpc>
                        <a:spcAft>
                          <a:spcPts val="1000"/>
                        </a:spcAft>
                      </a:pPr>
                      <a:r>
                        <a:rPr lang="ru-RU" sz="1400" kern="1200" dirty="0" err="1">
                          <a:effectLst/>
                        </a:rPr>
                        <a:t>Німий</a:t>
                      </a:r>
                      <a:r>
                        <a:rPr lang="ru-RU" sz="1400" kern="1200" dirty="0">
                          <a:effectLst/>
                        </a:rPr>
                        <a:t>.</a:t>
                      </a:r>
                      <a:endParaRPr lang="ru-UA" sz="14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053" marR="68053" marT="34026" marB="34026"/>
                </a:tc>
                <a:extLst>
                  <a:ext uri="{0D108BD9-81ED-4DB2-BD59-A6C34878D82A}">
                    <a16:rowId xmlns:a16="http://schemas.microsoft.com/office/drawing/2014/main" val="1056988915"/>
                  </a:ext>
                </a:extLst>
              </a:tr>
            </a:tbl>
          </a:graphicData>
        </a:graphic>
      </p:graphicFrame>
    </p:spTree>
    <p:extLst>
      <p:ext uri="{BB962C8B-B14F-4D97-AF65-F5344CB8AC3E}">
        <p14:creationId xmlns:p14="http://schemas.microsoft.com/office/powerpoint/2010/main" val="1995417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BC3B395-5012-2A1C-0434-71B49CA8B1E6}"/>
              </a:ext>
            </a:extLst>
          </p:cNvPr>
          <p:cNvSpPr>
            <a:spLocks noGrp="1"/>
          </p:cNvSpPr>
          <p:nvPr>
            <p:ph idx="1"/>
          </p:nvPr>
        </p:nvSpPr>
        <p:spPr>
          <a:xfrm>
            <a:off x="839585" y="698269"/>
            <a:ext cx="10681855" cy="5627716"/>
          </a:xfrm>
        </p:spPr>
        <p:txBody>
          <a:bodyPr>
            <a:normAutofit fontScale="77500" lnSpcReduction="20000"/>
          </a:bodyPr>
          <a:lstStyle/>
          <a:p>
            <a:r>
              <a:rPr lang="uk-UA" dirty="0"/>
              <a:t>	</a:t>
            </a:r>
            <a:r>
              <a:rPr lang="uk-UA" i="1" dirty="0"/>
              <a:t>ДЕОНТОЛОГІЧНІ ОСНОВИ СПІЛКУВАННЯ З ЛЮДЬМИ ПОХИЛОГО ВІКУ</a:t>
            </a:r>
          </a:p>
          <a:p>
            <a:pPr indent="457200" algn="just">
              <a:lnSpc>
                <a:spcPct val="115000"/>
              </a:lnSpc>
              <a:spcAft>
                <a:spcPts val="10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Базовим принципом практики соціальної роботи з людьми похилого віку є повага, яка передує всім формам і напрямкам соціальної допомоги і соціального обслуговування. Особливо важливими є повага разом із співчуттям і теплотою при встановленні контакту з літньою людиною, проведенні першого інтерв’ю для планування соціальної роботи. Повага може проявлятись у конкретних проявах поведінки соціального працівника (вербальній і невербальній комунікації), спрямованій на турботу і соціальне служіння.</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Сучасні дослідження виявляють сім основних проявів поваги соціальних працівників до літніх людей (</a:t>
            </a:r>
            <a:r>
              <a:rPr lang="ru-UA" sz="1800" dirty="0" err="1">
                <a:effectLst/>
                <a:latin typeface="Times New Roman" panose="02020603050405020304" pitchFamily="18" charset="0"/>
                <a:ea typeface="Calibri" panose="020F0502020204030204" pitchFamily="34" charset="0"/>
                <a:cs typeface="Times New Roman" panose="02020603050405020304" pitchFamily="18" charset="0"/>
              </a:rPr>
              <a:t>Kyu-taik</a:t>
            </a:r>
            <a:r>
              <a:rPr lang="ru-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UA" sz="1800" dirty="0" err="1">
                <a:effectLst/>
                <a:latin typeface="Times New Roman" panose="02020603050405020304" pitchFamily="18" charset="0"/>
                <a:ea typeface="Calibri" panose="020F0502020204030204" pitchFamily="34" charset="0"/>
                <a:cs typeface="Times New Roman" panose="02020603050405020304" pitchFamily="18" charset="0"/>
              </a:rPr>
              <a:t>Sung</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UA" sz="1800" dirty="0" err="1">
                <a:effectLst/>
                <a:latin typeface="Times New Roman" panose="02020603050405020304" pitchFamily="18" charset="0"/>
                <a:ea typeface="Calibri" panose="020F0502020204030204" pitchFamily="34" charset="0"/>
                <a:cs typeface="Times New Roman" panose="02020603050405020304" pitchFamily="18" charset="0"/>
              </a:rPr>
              <a:t>Ruth</a:t>
            </a:r>
            <a:r>
              <a:rPr lang="ru-UA" sz="1800" dirty="0">
                <a:effectLst/>
                <a:latin typeface="Times New Roman" panose="02020603050405020304" pitchFamily="18" charset="0"/>
                <a:ea typeface="Calibri" panose="020F0502020204030204" pitchFamily="34" charset="0"/>
                <a:cs typeface="Times New Roman" panose="02020603050405020304" pitchFamily="18" charset="0"/>
              </a:rPr>
              <a:t> E. </a:t>
            </a:r>
            <a:r>
              <a:rPr lang="ru-UA" sz="1800" dirty="0" err="1">
                <a:effectLst/>
                <a:latin typeface="Times New Roman" panose="02020603050405020304" pitchFamily="18" charset="0"/>
                <a:ea typeface="Calibri" panose="020F0502020204030204" pitchFamily="34" charset="0"/>
                <a:cs typeface="Times New Roman" panose="02020603050405020304" pitchFamily="18" charset="0"/>
              </a:rPr>
              <a:t>Dunkle</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2011)</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мовна</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(лінгвістична) повага, привітання, «салютування»;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повага, яка проявляється у процесі соціального обслуговування, наприклад, прибирання, приготуванні їжі і годування;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увага до проблем особи поважного віку;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увага до святкування сімейних свят, днів народження;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демонстрування шанобливого ставлення, виявлення ввічливих манер;</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повага до простору життєдіяльності літньої людини;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звертання до літньої людини за різноманітними порадами щодо тих послуг, які надаються.</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Як свідчать коментарі практиків соціальної роботи, практика поваги до людей похилого віку має відповідати стилю життя та цінностям клієнта, який обслуговується. Соціальна робота історично базується на цінностях, які поважають відмінності між клієнтами, включаючи культурне походження, расу та етнічну приналежність, розумінні відповідних тонкощів, властивих практиці поваги до людей похилого віку.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02701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9A636D-9CEC-4A76-A113-104B10543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A53EEF0-2806-4C52-A779-F5B786040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54DE10A3-D18C-4A11-7740-51634FFD9446}"/>
              </a:ext>
            </a:extLst>
          </p:cNvPr>
          <p:cNvSpPr>
            <a:spLocks noGrp="1"/>
          </p:cNvSpPr>
          <p:nvPr>
            <p:ph idx="1"/>
          </p:nvPr>
        </p:nvSpPr>
        <p:spPr>
          <a:xfrm>
            <a:off x="1903615" y="1645923"/>
            <a:ext cx="8753301" cy="4555365"/>
          </a:xfrm>
        </p:spPr>
        <p:txBody>
          <a:bodyPr anchor="ctr">
            <a:normAutofit/>
          </a:bodyPr>
          <a:lstStyle/>
          <a:p>
            <a:pPr indent="457200" algn="ctr">
              <a:lnSpc>
                <a:spcPct val="100000"/>
              </a:lnSpc>
            </a:pPr>
            <a:r>
              <a:rPr lang="uk-UA" sz="1600" i="1" dirty="0">
                <a:effectLst/>
                <a:latin typeface="Times New Roman" panose="02020603050405020304" pitchFamily="18" charset="0"/>
                <a:ea typeface="Times New Roman" panose="02020603050405020304" pitchFamily="18" charset="0"/>
              </a:rPr>
              <a:t>СТИЛІ СПІЛКУВАННЯ</a:t>
            </a:r>
          </a:p>
          <a:p>
            <a:pPr indent="457200" algn="ctr">
              <a:lnSpc>
                <a:spcPct val="100000"/>
              </a:lnSpc>
            </a:pPr>
            <a:r>
              <a:rPr lang="ru-UA" sz="1600" b="1" i="1" dirty="0">
                <a:effectLst/>
                <a:latin typeface="Times New Roman" panose="02020603050405020304" pitchFamily="18" charset="0"/>
                <a:ea typeface="Times New Roman" panose="02020603050405020304" pitchFamily="18" charset="0"/>
              </a:rPr>
              <a:t>Стиль </a:t>
            </a:r>
            <a:r>
              <a:rPr lang="ru-UA" sz="1600" b="1" i="1" dirty="0" err="1">
                <a:effectLst/>
                <a:latin typeface="Times New Roman" panose="02020603050405020304" pitchFamily="18" charset="0"/>
                <a:ea typeface="Times New Roman" panose="02020603050405020304" pitchFamily="18" charset="0"/>
              </a:rPr>
              <a:t>спілкування</a:t>
            </a:r>
            <a:r>
              <a:rPr lang="ru-UA" sz="1600" b="1" i="1" dirty="0">
                <a:effectLst/>
                <a:latin typeface="Times New Roman" panose="02020603050405020304" pitchFamily="18" charset="0"/>
                <a:ea typeface="Times New Roman" panose="02020603050405020304" pitchFamily="18" charset="0"/>
              </a:rPr>
              <a:t> </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це</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індивідуально-стабільна</a:t>
            </a:r>
            <a:r>
              <a:rPr lang="ru-UA" sz="1600" dirty="0">
                <a:effectLst/>
                <a:latin typeface="Times New Roman" panose="02020603050405020304" pitchFamily="18" charset="0"/>
                <a:ea typeface="Times New Roman" panose="02020603050405020304" pitchFamily="18" charset="0"/>
              </a:rPr>
              <a:t> форма </a:t>
            </a:r>
            <a:r>
              <a:rPr lang="ru-UA" sz="1600" dirty="0" err="1">
                <a:effectLst/>
                <a:latin typeface="Times New Roman" panose="02020603050405020304" pitchFamily="18" charset="0"/>
                <a:ea typeface="Times New Roman" panose="02020603050405020304" pitchFamily="18" charset="0"/>
              </a:rPr>
              <a:t>комунікативної</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поведінки</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людини</a:t>
            </a:r>
            <a:r>
              <a:rPr lang="ru-UA" sz="1600" dirty="0">
                <a:effectLst/>
                <a:latin typeface="Times New Roman" panose="02020603050405020304" pitchFamily="18" charset="0"/>
                <a:ea typeface="Times New Roman" panose="02020603050405020304" pitchFamily="18" charset="0"/>
              </a:rPr>
              <a:t>, яка </a:t>
            </a:r>
            <a:r>
              <a:rPr lang="ru-UA" sz="1600" dirty="0" err="1">
                <a:effectLst/>
                <a:latin typeface="Times New Roman" panose="02020603050405020304" pitchFamily="18" charset="0"/>
                <a:ea typeface="Times New Roman" panose="02020603050405020304" pitchFamily="18" charset="0"/>
              </a:rPr>
              <a:t>виявляється</a:t>
            </a:r>
            <a:r>
              <a:rPr lang="ru-UA" sz="1600" dirty="0">
                <a:effectLst/>
                <a:latin typeface="Times New Roman" panose="02020603050405020304" pitchFamily="18" charset="0"/>
                <a:ea typeface="Times New Roman" panose="02020603050405020304" pitchFamily="18" charset="0"/>
              </a:rPr>
              <a:t> в будь-</a:t>
            </a:r>
            <a:r>
              <a:rPr lang="ru-UA" sz="1600" dirty="0" err="1">
                <a:effectLst/>
                <a:latin typeface="Times New Roman" panose="02020603050405020304" pitchFamily="18" charset="0"/>
                <a:ea typeface="Times New Roman" panose="02020603050405020304" pitchFamily="18" charset="0"/>
              </a:rPr>
              <a:t>яких</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умовах</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взаємодії</a:t>
            </a:r>
            <a:r>
              <a:rPr lang="ru-UA" sz="1600" dirty="0">
                <a:effectLst/>
                <a:latin typeface="Times New Roman" panose="02020603050405020304" pitchFamily="18" charset="0"/>
                <a:ea typeface="Times New Roman" panose="02020603050405020304" pitchFamily="18" charset="0"/>
              </a:rPr>
              <a:t> - у </a:t>
            </a:r>
            <a:r>
              <a:rPr lang="ru-UA" sz="1600" dirty="0" err="1">
                <a:effectLst/>
                <a:latin typeface="Times New Roman" panose="02020603050405020304" pitchFamily="18" charset="0"/>
                <a:ea typeface="Times New Roman" panose="02020603050405020304" pitchFamily="18" charset="0"/>
              </a:rPr>
              <a:t>ділових</a:t>
            </a:r>
            <a:r>
              <a:rPr lang="ru-UA" sz="1600" dirty="0">
                <a:effectLst/>
                <a:latin typeface="Times New Roman" panose="02020603050405020304" pitchFamily="18" charset="0"/>
                <a:ea typeface="Times New Roman" panose="02020603050405020304" pitchFamily="18" charset="0"/>
              </a:rPr>
              <a:t> і </a:t>
            </a:r>
            <a:r>
              <a:rPr lang="ru-UA" sz="1600" dirty="0" err="1">
                <a:effectLst/>
                <a:latin typeface="Times New Roman" panose="02020603050405020304" pitchFamily="18" charset="0"/>
                <a:ea typeface="Times New Roman" panose="02020603050405020304" pitchFamily="18" charset="0"/>
              </a:rPr>
              <a:t>особистісних</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стосунках</a:t>
            </a:r>
            <a:r>
              <a:rPr lang="ru-UA" sz="1600" dirty="0">
                <a:effectLst/>
                <a:latin typeface="Times New Roman" panose="02020603050405020304" pitchFamily="18" charset="0"/>
                <a:ea typeface="Times New Roman" panose="02020603050405020304" pitchFamily="18" charset="0"/>
              </a:rPr>
              <a:t>, у </a:t>
            </a:r>
            <a:r>
              <a:rPr lang="ru-UA" sz="1600" dirty="0" err="1">
                <a:effectLst/>
                <a:latin typeface="Times New Roman" panose="02020603050405020304" pitchFamily="18" charset="0"/>
                <a:ea typeface="Times New Roman" panose="02020603050405020304" pitchFamily="18" charset="0"/>
              </a:rPr>
              <a:t>стилі</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керівництва</a:t>
            </a:r>
            <a:r>
              <a:rPr lang="ru-UA" sz="1600" dirty="0">
                <a:effectLst/>
                <a:latin typeface="Times New Roman" panose="02020603050405020304" pitchFamily="18" charset="0"/>
                <a:ea typeface="Times New Roman" panose="02020603050405020304" pitchFamily="18" charset="0"/>
              </a:rPr>
              <a:t> і </a:t>
            </a:r>
            <a:r>
              <a:rPr lang="ru-UA" sz="1600" dirty="0" err="1">
                <a:effectLst/>
                <a:latin typeface="Times New Roman" panose="02020603050405020304" pitchFamily="18" charset="0"/>
                <a:ea typeface="Times New Roman" panose="02020603050405020304" pitchFamily="18" charset="0"/>
              </a:rPr>
              <a:t>виховання</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дітей</a:t>
            </a:r>
            <a:r>
              <a:rPr lang="ru-UA" sz="1600" dirty="0">
                <a:effectLst/>
                <a:latin typeface="Times New Roman" panose="02020603050405020304" pitchFamily="18" charset="0"/>
                <a:ea typeface="Times New Roman" panose="02020603050405020304" pitchFamily="18" charset="0"/>
              </a:rPr>
              <a:t>, способах </a:t>
            </a:r>
            <a:r>
              <a:rPr lang="ru-UA" sz="1600" dirty="0" err="1">
                <a:effectLst/>
                <a:latin typeface="Times New Roman" panose="02020603050405020304" pitchFamily="18" charset="0"/>
                <a:ea typeface="Times New Roman" panose="02020603050405020304" pitchFamily="18" charset="0"/>
              </a:rPr>
              <a:t>прийняття</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рішень</a:t>
            </a:r>
            <a:r>
              <a:rPr lang="ru-UA" sz="1600" dirty="0">
                <a:effectLst/>
                <a:latin typeface="Times New Roman" panose="02020603050405020304" pitchFamily="18" charset="0"/>
                <a:ea typeface="Times New Roman" panose="02020603050405020304" pitchFamily="18" charset="0"/>
              </a:rPr>
              <a:t> і </a:t>
            </a:r>
            <a:r>
              <a:rPr lang="ru-UA" sz="1600" dirty="0" err="1">
                <a:effectLst/>
                <a:latin typeface="Times New Roman" panose="02020603050405020304" pitchFamily="18" charset="0"/>
                <a:ea typeface="Times New Roman" panose="02020603050405020304" pitchFamily="18" charset="0"/>
              </a:rPr>
              <a:t>розв'язання</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конфліктів</a:t>
            </a:r>
            <a:r>
              <a:rPr lang="ru-UA" sz="1600" dirty="0">
                <a:effectLst/>
                <a:latin typeface="Times New Roman" panose="02020603050405020304" pitchFamily="18" charset="0"/>
                <a:ea typeface="Times New Roman" panose="02020603050405020304" pitchFamily="18" charset="0"/>
              </a:rPr>
              <a:t>, у </a:t>
            </a:r>
            <a:r>
              <a:rPr lang="ru-UA" sz="1600" dirty="0" err="1">
                <a:effectLst/>
                <a:latin typeface="Times New Roman" panose="02020603050405020304" pitchFamily="18" charset="0"/>
                <a:ea typeface="Times New Roman" panose="02020603050405020304" pitchFamily="18" charset="0"/>
              </a:rPr>
              <a:t>прийомах</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психологічного</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впливу</a:t>
            </a:r>
            <a:r>
              <a:rPr lang="ru-UA" sz="1600" dirty="0">
                <a:effectLst/>
                <a:latin typeface="Times New Roman" panose="02020603050405020304" pitchFamily="18" charset="0"/>
                <a:ea typeface="Times New Roman" panose="02020603050405020304" pitchFamily="18" charset="0"/>
              </a:rPr>
              <a:t> на людей. </a:t>
            </a:r>
          </a:p>
          <a:p>
            <a:pPr indent="457200" algn="ctr">
              <a:lnSpc>
                <a:spcPct val="100000"/>
              </a:lnSpc>
            </a:pPr>
            <a:r>
              <a:rPr lang="ru-UA" sz="1600" dirty="0">
                <a:effectLst/>
                <a:latin typeface="Times New Roman" panose="02020603050405020304" pitchFamily="18" charset="0"/>
                <a:ea typeface="Times New Roman" panose="02020603050405020304" pitchFamily="18" charset="0"/>
              </a:rPr>
              <a:t>Стиль </a:t>
            </a:r>
            <a:r>
              <a:rPr lang="ru-UA" sz="1600" dirty="0" err="1">
                <a:effectLst/>
                <a:latin typeface="Times New Roman" panose="02020603050405020304" pitchFamily="18" charset="0"/>
                <a:ea typeface="Times New Roman" panose="02020603050405020304" pitchFamily="18" charset="0"/>
              </a:rPr>
              <a:t>спілкування</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характеризується</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передусім</a:t>
            </a:r>
            <a:r>
              <a:rPr lang="ru-UA" sz="1600" dirty="0">
                <a:effectLst/>
                <a:latin typeface="Times New Roman" panose="02020603050405020304" pitchFamily="18" charset="0"/>
                <a:ea typeface="Times New Roman" panose="02020603050405020304" pitchFamily="18" charset="0"/>
              </a:rPr>
              <a:t> такими параметрами, як </a:t>
            </a:r>
            <a:r>
              <a:rPr lang="ru-UA" sz="1600" i="1" dirty="0" err="1">
                <a:effectLst/>
                <a:latin typeface="Times New Roman" panose="02020603050405020304" pitchFamily="18" charset="0"/>
                <a:ea typeface="Times New Roman" panose="02020603050405020304" pitchFamily="18" charset="0"/>
              </a:rPr>
              <a:t>мінливість</a:t>
            </a:r>
            <a:r>
              <a:rPr lang="ru-UA" sz="1600" i="1" dirty="0">
                <a:effectLst/>
                <a:latin typeface="Times New Roman" panose="02020603050405020304" pitchFamily="18" charset="0"/>
                <a:ea typeface="Times New Roman" panose="02020603050405020304" pitchFamily="18" charset="0"/>
              </a:rPr>
              <a:t>, </a:t>
            </a:r>
            <a:r>
              <a:rPr lang="ru-UA" sz="1600" i="1" dirty="0" err="1">
                <a:effectLst/>
                <a:latin typeface="Times New Roman" panose="02020603050405020304" pitchFamily="18" charset="0"/>
                <a:ea typeface="Times New Roman" panose="02020603050405020304" pitchFamily="18" charset="0"/>
              </a:rPr>
              <a:t>ситуаційна</a:t>
            </a:r>
            <a:r>
              <a:rPr lang="ru-UA" sz="1600" i="1" dirty="0">
                <a:effectLst/>
                <a:latin typeface="Times New Roman" panose="02020603050405020304" pitchFamily="18" charset="0"/>
                <a:ea typeface="Times New Roman" panose="02020603050405020304" pitchFamily="18" charset="0"/>
              </a:rPr>
              <a:t> </a:t>
            </a:r>
            <a:r>
              <a:rPr lang="ru-UA" sz="1600" i="1" dirty="0" err="1">
                <a:effectLst/>
                <a:latin typeface="Times New Roman" panose="02020603050405020304" pitchFamily="18" charset="0"/>
                <a:ea typeface="Times New Roman" panose="02020603050405020304" pitchFamily="18" charset="0"/>
              </a:rPr>
              <a:t>адекватність</a:t>
            </a:r>
            <a:r>
              <a:rPr lang="ru-UA" sz="1600" i="1" dirty="0">
                <a:effectLst/>
                <a:latin typeface="Times New Roman" panose="02020603050405020304" pitchFamily="18" charset="0"/>
                <a:ea typeface="Times New Roman" panose="02020603050405020304" pitchFamily="18" charset="0"/>
              </a:rPr>
              <a:t> та </a:t>
            </a:r>
            <a:r>
              <a:rPr lang="ru-UA" sz="1600" i="1" dirty="0" err="1">
                <a:effectLst/>
                <a:latin typeface="Times New Roman" panose="02020603050405020304" pitchFamily="18" charset="0"/>
                <a:ea typeface="Times New Roman" panose="02020603050405020304" pitchFamily="18" charset="0"/>
              </a:rPr>
              <a:t>специфічність</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Він</a:t>
            </a:r>
            <a:r>
              <a:rPr lang="ru-UA" sz="1600" dirty="0">
                <a:effectLst/>
                <a:latin typeface="Times New Roman" panose="02020603050405020304" pitchFamily="18" charset="0"/>
                <a:ea typeface="Times New Roman" panose="02020603050405020304" pitchFamily="18" charset="0"/>
              </a:rPr>
              <a:t> становить </a:t>
            </a:r>
            <a:r>
              <a:rPr lang="ru-UA" sz="1600" dirty="0" err="1">
                <a:effectLst/>
                <a:latin typeface="Times New Roman" panose="02020603050405020304" pitchFamily="18" charset="0"/>
                <a:ea typeface="Times New Roman" panose="02020603050405020304" pitchFamily="18" charset="0"/>
              </a:rPr>
              <a:t>рухливу</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мінливу</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залежно</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від</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ситуації</a:t>
            </a:r>
            <a:r>
              <a:rPr lang="ru-UA" sz="1600" dirty="0">
                <a:effectLst/>
                <a:latin typeface="Times New Roman" panose="02020603050405020304" pitchFamily="18" charset="0"/>
                <a:ea typeface="Times New Roman" panose="02020603050405020304" pitchFamily="18" charset="0"/>
              </a:rPr>
              <a:t> систему </a:t>
            </a:r>
            <a:r>
              <a:rPr lang="ru-UA" sz="1600" dirty="0" err="1">
                <a:effectLst/>
                <a:latin typeface="Times New Roman" panose="02020603050405020304" pitchFamily="18" charset="0"/>
                <a:ea typeface="Times New Roman" panose="02020603050405020304" pitchFamily="18" charset="0"/>
              </a:rPr>
              <a:t>використання</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засобів</a:t>
            </a:r>
            <a:r>
              <a:rPr lang="ru-UA" sz="1600" dirty="0">
                <a:effectLst/>
                <a:latin typeface="Times New Roman" panose="02020603050405020304" pitchFamily="18" charset="0"/>
                <a:ea typeface="Times New Roman" panose="02020603050405020304" pitchFamily="18" charset="0"/>
              </a:rPr>
              <a:t> і </a:t>
            </a:r>
            <a:r>
              <a:rPr lang="ru-UA" sz="1600" dirty="0" err="1">
                <a:effectLst/>
                <a:latin typeface="Times New Roman" panose="02020603050405020304" pitchFamily="18" charset="0"/>
                <a:ea typeface="Times New Roman" panose="02020603050405020304" pitchFamily="18" charset="0"/>
              </a:rPr>
              <a:t>способів</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спілкування</a:t>
            </a:r>
            <a:r>
              <a:rPr lang="ru-UA" sz="1600" dirty="0">
                <a:effectLst/>
                <a:latin typeface="Times New Roman" panose="02020603050405020304" pitchFamily="18" charset="0"/>
                <a:ea typeface="Times New Roman" panose="02020603050405020304" pitchFamily="18" charset="0"/>
              </a:rPr>
              <a:t>.</a:t>
            </a:r>
          </a:p>
          <a:p>
            <a:pPr indent="457200" algn="ctr">
              <a:lnSpc>
                <a:spcPct val="100000"/>
              </a:lnSpc>
            </a:pPr>
            <a:r>
              <a:rPr lang="ru-UA" sz="1600" dirty="0">
                <a:effectLst/>
                <a:latin typeface="Times New Roman" panose="02020603050405020304" pitchFamily="18" charset="0"/>
                <a:ea typeface="Times New Roman" panose="02020603050405020304" pitchFamily="18" charset="0"/>
              </a:rPr>
              <a:t>На </a:t>
            </a:r>
            <a:r>
              <a:rPr lang="ru-UA" sz="1600" dirty="0" err="1">
                <a:effectLst/>
                <a:latin typeface="Times New Roman" panose="02020603050405020304" pitchFamily="18" charset="0"/>
                <a:ea typeface="Times New Roman" panose="02020603050405020304" pitchFamily="18" charset="0"/>
              </a:rPr>
              <a:t>основі</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ступеня</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адекватності</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засобів</a:t>
            </a:r>
            <a:r>
              <a:rPr lang="ru-UA" sz="1600" dirty="0">
                <a:effectLst/>
                <a:latin typeface="Times New Roman" panose="02020603050405020304" pitchFamily="18" charset="0"/>
                <a:ea typeface="Times New Roman" panose="02020603050405020304" pitchFamily="18" charset="0"/>
              </a:rPr>
              <a:t> і </a:t>
            </a:r>
            <a:r>
              <a:rPr lang="ru-UA" sz="1600" dirty="0" err="1">
                <a:effectLst/>
                <a:latin typeface="Times New Roman" panose="02020603050405020304" pitchFamily="18" charset="0"/>
                <a:ea typeface="Times New Roman" panose="02020603050405020304" pitchFamily="18" charset="0"/>
              </a:rPr>
              <a:t>способів</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спілкування</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ситуаційним</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умовам</a:t>
            </a:r>
            <a:r>
              <a:rPr lang="ru-UA" sz="1600" dirty="0">
                <a:effectLst/>
                <a:latin typeface="Times New Roman" panose="02020603050405020304" pitchFamily="18" charset="0"/>
                <a:ea typeface="Times New Roman" panose="02020603050405020304" pitchFamily="18" charset="0"/>
              </a:rPr>
              <a:t>, в </a:t>
            </a:r>
            <a:r>
              <a:rPr lang="ru-UA" sz="1600" dirty="0" err="1">
                <a:effectLst/>
                <a:latin typeface="Times New Roman" panose="02020603050405020304" pitchFamily="18" charset="0"/>
                <a:ea typeface="Times New Roman" panose="02020603050405020304" pitchFamily="18" charset="0"/>
              </a:rPr>
              <a:t>яких</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відбувається</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взаємодія</a:t>
            </a:r>
            <a:r>
              <a:rPr lang="ru-UA" sz="1600" dirty="0">
                <a:effectLst/>
                <a:latin typeface="Times New Roman" panose="02020603050405020304" pitchFamily="18" charset="0"/>
                <a:ea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rPr>
              <a:t>виділяють</a:t>
            </a:r>
            <a:r>
              <a:rPr lang="ru-UA" sz="1600" dirty="0">
                <a:effectLst/>
                <a:latin typeface="Times New Roman" panose="02020603050405020304" pitchFamily="18" charset="0"/>
                <a:ea typeface="Times New Roman" panose="02020603050405020304" pitchFamily="18" charset="0"/>
              </a:rPr>
              <a:t> </a:t>
            </a:r>
            <a:r>
              <a:rPr lang="ru-UA" sz="1600" i="1" dirty="0" err="1">
                <a:effectLst/>
                <a:latin typeface="Times New Roman" panose="02020603050405020304" pitchFamily="18" charset="0"/>
                <a:ea typeface="Times New Roman" panose="02020603050405020304" pitchFamily="18" charset="0"/>
              </a:rPr>
              <a:t>гнучкий</a:t>
            </a:r>
            <a:r>
              <a:rPr lang="ru-UA" sz="1600" i="1" dirty="0">
                <a:effectLst/>
                <a:latin typeface="Times New Roman" panose="02020603050405020304" pitchFamily="18" charset="0"/>
                <a:ea typeface="Times New Roman" panose="02020603050405020304" pitchFamily="18" charset="0"/>
              </a:rPr>
              <a:t>, </a:t>
            </a:r>
            <a:r>
              <a:rPr lang="ru-UA" sz="1600" i="1" dirty="0" err="1">
                <a:effectLst/>
                <a:latin typeface="Times New Roman" panose="02020603050405020304" pitchFamily="18" charset="0"/>
                <a:ea typeface="Times New Roman" panose="02020603050405020304" pitchFamily="18" charset="0"/>
              </a:rPr>
              <a:t>ригідний</a:t>
            </a:r>
            <a:r>
              <a:rPr lang="ru-UA" sz="1600" i="1" dirty="0">
                <a:effectLst/>
                <a:latin typeface="Times New Roman" panose="02020603050405020304" pitchFamily="18" charset="0"/>
                <a:ea typeface="Times New Roman" panose="02020603050405020304" pitchFamily="18" charset="0"/>
              </a:rPr>
              <a:t> та </a:t>
            </a:r>
            <a:r>
              <a:rPr lang="ru-UA" sz="1600" i="1" dirty="0" err="1">
                <a:effectLst/>
                <a:latin typeface="Times New Roman" panose="02020603050405020304" pitchFamily="18" charset="0"/>
                <a:ea typeface="Times New Roman" panose="02020603050405020304" pitchFamily="18" charset="0"/>
              </a:rPr>
              <a:t>перехідний</a:t>
            </a:r>
            <a:r>
              <a:rPr lang="ru-UA" sz="1600" i="1" dirty="0">
                <a:effectLst/>
                <a:latin typeface="Times New Roman" panose="02020603050405020304" pitchFamily="18" charset="0"/>
                <a:ea typeface="Times New Roman" panose="02020603050405020304" pitchFamily="18" charset="0"/>
              </a:rPr>
              <a:t> </a:t>
            </a:r>
            <a:r>
              <a:rPr lang="ru-UA" sz="1600" i="1" dirty="0" err="1">
                <a:effectLst/>
                <a:latin typeface="Times New Roman" panose="02020603050405020304" pitchFamily="18" charset="0"/>
                <a:ea typeface="Times New Roman" panose="02020603050405020304" pitchFamily="18" charset="0"/>
              </a:rPr>
              <a:t>стилі</a:t>
            </a:r>
            <a:r>
              <a:rPr lang="ru-UA" sz="1600" i="1" dirty="0">
                <a:effectLst/>
                <a:latin typeface="Times New Roman" panose="02020603050405020304" pitchFamily="18" charset="0"/>
                <a:ea typeface="Times New Roman" panose="02020603050405020304" pitchFamily="18" charset="0"/>
              </a:rPr>
              <a:t>.</a:t>
            </a:r>
            <a:endParaRPr lang="ru-UA" sz="1600" dirty="0">
              <a:effectLst/>
              <a:latin typeface="Times New Roman" panose="02020603050405020304" pitchFamily="18" charset="0"/>
              <a:ea typeface="Times New Roman" panose="02020603050405020304" pitchFamily="18" charset="0"/>
            </a:endParaRPr>
          </a:p>
          <a:p>
            <a:pPr algn="ctr">
              <a:lnSpc>
                <a:spcPct val="100000"/>
              </a:lnSpc>
            </a:pPr>
            <a:endParaRPr lang="ru-UA" sz="1600" dirty="0"/>
          </a:p>
        </p:txBody>
      </p:sp>
      <p:grpSp>
        <p:nvGrpSpPr>
          <p:cNvPr id="14" name="Group 13">
            <a:extLst>
              <a:ext uri="{FF2B5EF4-FFF2-40B4-BE49-F238E27FC236}">
                <a16:creationId xmlns:a16="http://schemas.microsoft.com/office/drawing/2014/main" id="{1148C992-36DE-4449-B92D-49AE04B5D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1016086"/>
            <a:ext cx="867485" cy="115439"/>
            <a:chOff x="8910933" y="1861308"/>
            <a:chExt cx="867485" cy="115439"/>
          </a:xfrm>
        </p:grpSpPr>
        <p:sp>
          <p:nvSpPr>
            <p:cNvPr id="15" name="Rectangle 14">
              <a:extLst>
                <a:ext uri="{FF2B5EF4-FFF2-40B4-BE49-F238E27FC236}">
                  <a16:creationId xmlns:a16="http://schemas.microsoft.com/office/drawing/2014/main" id="{D765B2C1-DF41-437F-9F2D-C33E46FA2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B6AA37ED-ED19-4857-9B2C-777E8F707C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45F6E87-86FB-440C-9EB4-A48D11C72C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4427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158E38A4-F699-490C-8D1F-E8AD332D9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a:extLst>
              <a:ext uri="{FF2B5EF4-FFF2-40B4-BE49-F238E27FC236}">
                <a16:creationId xmlns:a16="http://schemas.microsoft.com/office/drawing/2014/main" id="{939C6AAB-48AC-41A3-95C2-6BF83715D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2">
            <a:extLst>
              <a:ext uri="{FF2B5EF4-FFF2-40B4-BE49-F238E27FC236}">
                <a16:creationId xmlns:a16="http://schemas.microsoft.com/office/drawing/2014/main" id="{F6EE861B-7D2F-4B7C-A6E3-5937E81B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081" y="159026"/>
            <a:ext cx="11886519"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A531FDCD-0587-2F25-2168-D9B3A0E05D65}"/>
              </a:ext>
            </a:extLst>
          </p:cNvPr>
          <p:cNvSpPr>
            <a:spLocks noGrp="1"/>
          </p:cNvSpPr>
          <p:nvPr>
            <p:ph idx="1"/>
          </p:nvPr>
        </p:nvSpPr>
        <p:spPr>
          <a:xfrm>
            <a:off x="332509" y="2732544"/>
            <a:ext cx="7248698" cy="3809569"/>
          </a:xfrm>
        </p:spPr>
        <p:txBody>
          <a:bodyPr anchor="t">
            <a:normAutofit lnSpcReduction="10000"/>
          </a:bodyPr>
          <a:lstStyle/>
          <a:p>
            <a:pPr indent="457200" algn="ctr">
              <a:lnSpc>
                <a:spcPct val="100000"/>
              </a:lnSpc>
              <a:spcAft>
                <a:spcPts val="100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У різних культурах відмічається своєрідне ставлення до старості і людей похилого віку. Українська мова не відображає повною мірою всі нюанси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ейджистської</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практики вживання термінів, пов’язаних зі старістю в різних країнах світу, про що говорить, зокрема англійський переклад слів: літня людина, людина похилого віку, стара людина, старенький, старенька тощо. </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У 1996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році</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Генеральна</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Асамблея</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ООН</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прийняла</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резолюцію</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про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заміну</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терміну</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літній</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на «люди</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на</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похилого</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віку</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Calibri" panose="020F0502020204030204" pitchFamily="34" charset="0"/>
                <a:cs typeface="Times New Roman" panose="02020603050405020304" pitchFamily="18" charset="0"/>
              </a:rPr>
              <a:t>elderly</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ru-U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u-UA" sz="1600" dirty="0" err="1">
                <a:effectLst/>
                <a:latin typeface="Times New Roman" panose="02020603050405020304" pitchFamily="18" charset="0"/>
                <a:ea typeface="Calibri" panose="020F0502020204030204" pitchFamily="34" charset="0"/>
                <a:cs typeface="Times New Roman" panose="02020603050405020304" pitchFamily="18" charset="0"/>
              </a:rPr>
              <a:t>for</a:t>
            </a:r>
            <a:r>
              <a:rPr lang="ru-U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ru-UA" sz="1600" dirty="0" err="1">
                <a:effectLst/>
                <a:latin typeface="Times New Roman" panose="02020603050405020304" pitchFamily="18" charset="0"/>
                <a:ea typeface="Calibri" panose="020F0502020204030204" pitchFamily="34" charset="0"/>
                <a:cs typeface="Times New Roman" panose="02020603050405020304" pitchFamily="18" charset="0"/>
              </a:rPr>
              <a:t>older</a:t>
            </a:r>
            <a:r>
              <a:rPr lang="ru-U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u-UA" sz="1600" dirty="0" err="1">
                <a:effectLst/>
                <a:latin typeface="Times New Roman" panose="02020603050405020304" pitchFamily="18" charset="0"/>
                <a:ea typeface="Calibri" panose="020F0502020204030204" pitchFamily="34" charset="0"/>
                <a:cs typeface="Times New Roman" panose="02020603050405020304" pitchFamily="18" charset="0"/>
              </a:rPr>
              <a:t>persons</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відповідно</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Принципів</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ООН для людей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похилого</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віку</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Генеральна</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Асамблея</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ООН, </a:t>
            </a:r>
            <a:r>
              <a:rPr lang="ru-UA" sz="16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2"/>
              </a:rPr>
              <a:t>1996</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В окремих культурах період старості викликає негативні думки і почуття, а мова, яка використовується для зображення старіння та людей похилого віку, несе негативні конотації занепаду, погіршення життя, відчаю:  «за пагорбом»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Over</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hill</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«срібне цунамі»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silver</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tsunami</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«старіюче цунамі»,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aging</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tsunami</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«сіра хвиля»,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grey</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wave</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«геріатричні громадяни», «пенсійні громадяни».</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pPr>
            <a:endParaRPr lang="ru-UA" sz="1100" dirty="0"/>
          </a:p>
        </p:txBody>
      </p:sp>
      <p:pic>
        <p:nvPicPr>
          <p:cNvPr id="4" name="Рисунок 3" descr="Сиделка, помогающая старшему человеку с ходильной рамой Стоковое Фото">
            <a:extLst>
              <a:ext uri="{FF2B5EF4-FFF2-40B4-BE49-F238E27FC236}">
                <a16:creationId xmlns:a16="http://schemas.microsoft.com/office/drawing/2014/main" id="{A0039416-9E08-3872-D8DF-D7C62641A05E}"/>
              </a:ext>
            </a:extLst>
          </p:cNvPr>
          <p:cNvPicPr>
            <a:picLocks noChangeAspect="1"/>
          </p:cNvPicPr>
          <p:nvPr/>
        </p:nvPicPr>
        <p:blipFill>
          <a:blip r:embed="rId3" cstate="print">
            <a:alphaModFix/>
            <a:extLst>
              <a:ext uri="{28A0092B-C50C-407E-A947-70E740481C1C}">
                <a14:useLocalDpi xmlns:a14="http://schemas.microsoft.com/office/drawing/2010/main" val="0"/>
              </a:ext>
            </a:extLst>
          </a:blip>
          <a:stretch>
            <a:fillRect/>
          </a:stretch>
        </p:blipFill>
        <p:spPr bwMode="auto">
          <a:xfrm>
            <a:off x="7800886" y="723901"/>
            <a:ext cx="3547097" cy="5314004"/>
          </a:xfrm>
          <a:prstGeom prst="rect">
            <a:avLst/>
          </a:prstGeom>
          <a:noFill/>
        </p:spPr>
      </p:pic>
      <p:grpSp>
        <p:nvGrpSpPr>
          <p:cNvPr id="23" name="Group 14">
            <a:extLst>
              <a:ext uri="{FF2B5EF4-FFF2-40B4-BE49-F238E27FC236}">
                <a16:creationId xmlns:a16="http://schemas.microsoft.com/office/drawing/2014/main" id="{073091F1-AA5A-47C6-9502-D5870A72D5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513418" y="2320171"/>
            <a:ext cx="867485" cy="115439"/>
            <a:chOff x="8910933" y="1861308"/>
            <a:chExt cx="867485" cy="115439"/>
          </a:xfrm>
        </p:grpSpPr>
        <p:sp>
          <p:nvSpPr>
            <p:cNvPr id="24" name="Rectangle 15">
              <a:extLst>
                <a:ext uri="{FF2B5EF4-FFF2-40B4-BE49-F238E27FC236}">
                  <a16:creationId xmlns:a16="http://schemas.microsoft.com/office/drawing/2014/main" id="{8085C4F7-6E91-4DF6-BB01-A46132BC3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7" name="Straight Connector 16">
              <a:extLst>
                <a:ext uri="{FF2B5EF4-FFF2-40B4-BE49-F238E27FC236}">
                  <a16:creationId xmlns:a16="http://schemas.microsoft.com/office/drawing/2014/main" id="{25476588-B9AD-4662-A085-8E4D91493B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CDB34B3-D348-476E-BE7F-1139370F43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90490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ACFE6FED-EAED-CD1B-8144-CE5479BEFD4F}"/>
              </a:ext>
            </a:extLst>
          </p:cNvPr>
          <p:cNvSpPr>
            <a:spLocks noGrp="1"/>
          </p:cNvSpPr>
          <p:nvPr>
            <p:ph idx="1"/>
          </p:nvPr>
        </p:nvSpPr>
        <p:spPr>
          <a:xfrm>
            <a:off x="1014154" y="868736"/>
            <a:ext cx="10399222" cy="4630728"/>
          </a:xfrm>
        </p:spPr>
        <p:txBody>
          <a:bodyPr anchor="ctr">
            <a:normAutofit/>
          </a:bodyPr>
          <a:lstStyle/>
          <a:p>
            <a:pPr algn="ctr">
              <a:lnSpc>
                <a:spcPct val="100000"/>
              </a:lnSpc>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Культурні розбіжності стосуються і вживання такого терміну, як «старший», «старійшина».  Наприклад, в Австралії термін «старійшина» є почесним, відображає унікальне соціальне становище в громаді людини похилого віку. На Тайвані переклад «старійшина» означає шанобливий соціальний статус, в Японії іноді «старший»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elder</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(використовується з більш почесним відтінком, ніж «старий»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older</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У Китаї терміни для тих, кому 65 років і старше, мають більш нейтральне значення. Термін «старий громадянин»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Senior</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citizen</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є найпопулярнішим терміном, який використовують ізраїльтяни, у тому числі і у назві державних установ. У деяких країнах Азії і Африки термін «пенсійні громадяни» використовується як юридичний термін для пенсійної політики і соціальних виплат. Щодо слова «старші»</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seniors</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 то певно у країнах Південної Азії в перекладі на місцеву мову означає повагу та досвід.</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pPr>
            <a:endParaRPr lang="ru-UA" sz="1400" dirty="0"/>
          </a:p>
        </p:txBody>
      </p:sp>
      <p:grpSp>
        <p:nvGrpSpPr>
          <p:cNvPr id="14" name="Group 13">
            <a:extLst>
              <a:ext uri="{FF2B5EF4-FFF2-40B4-BE49-F238E27FC236}">
                <a16:creationId xmlns:a16="http://schemas.microsoft.com/office/drawing/2014/main" id="{36996A92-4C38-41D1-AD08-0008BD7F8BE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5849932"/>
            <a:ext cx="867485" cy="115439"/>
            <a:chOff x="8910933" y="1861308"/>
            <a:chExt cx="867485" cy="115439"/>
          </a:xfrm>
        </p:grpSpPr>
        <p:sp>
          <p:nvSpPr>
            <p:cNvPr id="15" name="Rectangle 14">
              <a:extLst>
                <a:ext uri="{FF2B5EF4-FFF2-40B4-BE49-F238E27FC236}">
                  <a16:creationId xmlns:a16="http://schemas.microsoft.com/office/drawing/2014/main" id="{5AD7C091-483D-4EDB-A080-485373410A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6" name="Straight Connector 15">
              <a:extLst>
                <a:ext uri="{FF2B5EF4-FFF2-40B4-BE49-F238E27FC236}">
                  <a16:creationId xmlns:a16="http://schemas.microsoft.com/office/drawing/2014/main" id="{0FDA491D-22E6-4239-BC5F-3CB07CB558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2B1C725-5027-440D-9130-AE6A287B9C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00490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DC6998E-349C-03F3-6575-F224822CC080}"/>
              </a:ext>
            </a:extLst>
          </p:cNvPr>
          <p:cNvSpPr>
            <a:spLocks noGrp="1"/>
          </p:cNvSpPr>
          <p:nvPr>
            <p:ph idx="1"/>
          </p:nvPr>
        </p:nvSpPr>
        <p:spPr>
          <a:xfrm>
            <a:off x="723207" y="689956"/>
            <a:ext cx="10764981" cy="5441289"/>
          </a:xfrm>
        </p:spPr>
        <p:txBody>
          <a:bodyPr>
            <a:normAutofit fontScale="92500" lnSpcReduction="20000"/>
          </a:bodyPr>
          <a:lstStyle/>
          <a:p>
            <a:pPr indent="457200" algn="just">
              <a:lnSpc>
                <a:spcPct val="115000"/>
              </a:lnSpc>
              <a:spcAft>
                <a:spcPts val="10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Термін «геріатричний» у багатьох країнах залишається визнаним медичним терміном і часто використовується у сфері охорони здоров’я для визначення певної категорії населення, доступу до послуг, опису професійних організацій і наукових журналів.</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Є рекомендації уникати використання таких термінів: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elderly</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seniors</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senior</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citizens</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geriatric</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geriatrics</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термінів як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дискрипторів</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психічного здоров’я: «психічно хвора літня людина»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mentally</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ill</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older</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старечна</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літня людина»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senile</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older</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«людина похилого віку з деменцією»,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demented</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older</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«стара людина з депресією»,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depressed</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older</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оскільки вони є принизливими та посилюють стигматизацію, ототожнюючи людей та їх ідентичність із хворобою. Бажано говорити: «люди похилого віку, які живуть із деменцією / психічними захворюваннями / депресією»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older</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persons</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living</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dementia</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mental</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illness</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depression</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Також краще уникати опису людей похилого віку як «уражених», «жертв», або страждаючих від розладу психічного здоров’я,  що автоматично викликає асоціації з негативною якістю життя.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Бажані терміни: «особи похилого віку»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Older</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persons</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«люди похилого віку»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Older</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people</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«літні люди»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Older</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adults</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just">
              <a:lnSpc>
                <a:spcPct val="115000"/>
              </a:lnSpc>
              <a:spcAft>
                <a:spcPts val="10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 результатами досліджень середовище, сприятливе для людей похилого віку, може бути забезпечено лише за допомогою дружньої термінології. Зміна того, як ми думаємо та говоримо про людей похилого віку, як звертаємось до них у повсякденних розмовах,  обговореннях у ЗМІ та політиці, потенційно може вплинути на сприйняття ними поваги та гідності до себе.</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1568733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D2845605-1A60-3077-3B87-349F43A55AE6}"/>
              </a:ext>
            </a:extLst>
          </p:cNvPr>
          <p:cNvSpPr>
            <a:spLocks noGrp="1"/>
          </p:cNvSpPr>
          <p:nvPr>
            <p:ph idx="1"/>
          </p:nvPr>
        </p:nvSpPr>
        <p:spPr>
          <a:xfrm>
            <a:off x="4281055" y="540331"/>
            <a:ext cx="7531329" cy="4966848"/>
          </a:xfrm>
        </p:spPr>
        <p:txBody>
          <a:bodyPr anchor="ctr">
            <a:normAutofit lnSpcReduction="10000"/>
          </a:bodyPr>
          <a:lstStyle/>
          <a:p>
            <a:pPr>
              <a:lnSpc>
                <a:spcPct val="100000"/>
              </a:lnSpc>
              <a:spcAft>
                <a:spcPts val="1000"/>
              </a:spcAft>
            </a:pP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	Досягнення контакту як психологічної згоди можливе за умови, коли фахівець соціальної роботи обирає доцільну рольову позицію, яка приймається партнером у конкретній ситуації. </a:t>
            </a:r>
            <a:r>
              <a:rPr lang="uk-UA" sz="1400" i="1" dirty="0">
                <a:effectLst/>
                <a:latin typeface="Times New Roman" panose="02020603050405020304" pitchFamily="18" charset="0"/>
                <a:ea typeface="Times New Roman" panose="02020603050405020304" pitchFamily="18" charset="0"/>
                <a:cs typeface="Times New Roman" panose="02020603050405020304" pitchFamily="18" charset="0"/>
              </a:rPr>
              <a:t>Позиція у спілкуванні </a:t>
            </a: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 стійка усвідомлена сукупність прийомів ставлення соціального працівника до дітей, їхніх батьків </a:t>
            </a:r>
            <a:r>
              <a:rPr lang="uk-UA" sz="1400" dirty="0" err="1">
                <a:effectLst/>
                <a:latin typeface="Times New Roman" panose="02020603050405020304" pitchFamily="18" charset="0"/>
                <a:ea typeface="Times New Roman" panose="02020603050405020304" pitchFamily="18" charset="0"/>
                <a:cs typeface="Times New Roman" panose="02020603050405020304" pitchFamily="18" charset="0"/>
              </a:rPr>
              <a:t>інш</a:t>
            </a: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 що реалізуються в процесі взаємодії. За концепцією Еріка Берна, звертаючись до іншої людини, ми звичайно несвідомо обираємо один з трьох станів нашого «Я»: позицію батька, дорослого чи дитини. Незважаючи на те, що цей вибір здійснюється мимовільно, спілкування у кожній з трьох позицій відбувається за своїми правилами.</a:t>
            </a:r>
            <a:endParaRPr lang="ru-UA"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	Назви позицій умовні і не </a:t>
            </a:r>
            <a:r>
              <a:rPr lang="uk-UA" sz="1400" dirty="0" err="1">
                <a:effectLst/>
                <a:latin typeface="Times New Roman" panose="02020603050405020304" pitchFamily="18" charset="0"/>
                <a:ea typeface="Times New Roman" panose="02020603050405020304" pitchFamily="18" charset="0"/>
                <a:cs typeface="Times New Roman" panose="02020603050405020304" pitchFamily="18" charset="0"/>
              </a:rPr>
              <a:t>пов</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400" dirty="0" err="1">
                <a:effectLst/>
                <a:latin typeface="Times New Roman" panose="02020603050405020304" pitchFamily="18" charset="0"/>
                <a:ea typeface="Times New Roman" panose="02020603050405020304" pitchFamily="18" charset="0"/>
                <a:cs typeface="Times New Roman" panose="02020603050405020304" pitchFamily="18" charset="0"/>
              </a:rPr>
              <a:t>язані</a:t>
            </a: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 з віком людини. Ці позиції можна стисло охарактеризувати таким чином.</a:t>
            </a:r>
            <a:endParaRPr lang="ru-UA"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uk-UA" sz="1400" i="1" dirty="0">
                <a:effectLst/>
                <a:latin typeface="Times New Roman" panose="02020603050405020304" pitchFamily="18" charset="0"/>
                <a:ea typeface="Times New Roman" panose="02020603050405020304" pitchFamily="18" charset="0"/>
                <a:cs typeface="Times New Roman" panose="02020603050405020304" pitchFamily="18" charset="0"/>
              </a:rPr>
              <a:t>	Позиція батька у спілкуванні -</a:t>
            </a: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 система реалізації певних ставлень особистості до співрозмовника, в якій демонструються незалежність, впевненість, навіть агресивність, бажання взяти всю відповідальність на себе.</a:t>
            </a:r>
            <a:endParaRPr lang="ru-UA"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uk-UA" sz="1400" i="1" dirty="0">
                <a:effectLst/>
                <a:latin typeface="Times New Roman" panose="02020603050405020304" pitchFamily="18" charset="0"/>
                <a:ea typeface="Times New Roman" panose="02020603050405020304" pitchFamily="18" charset="0"/>
                <a:cs typeface="Times New Roman" panose="02020603050405020304" pitchFamily="18" charset="0"/>
              </a:rPr>
              <a:t>	Позиція дорослого у спілкуванні </a:t>
            </a: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 система реалізації певних ставлень особистості до співрозмовника, в якій демонструються коректність і стриманість, уміння рахуватися із ситуацією, розуміти інтереси інших і розподіляти відповідальність між усіма.</a:t>
            </a:r>
            <a:endParaRPr lang="ru-UA"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1000"/>
              </a:spcAft>
            </a:pPr>
            <a:r>
              <a:rPr lang="uk-UA" sz="1400" i="1" dirty="0">
                <a:effectLst/>
                <a:latin typeface="Times New Roman" panose="02020603050405020304" pitchFamily="18" charset="0"/>
                <a:ea typeface="Times New Roman" panose="02020603050405020304" pitchFamily="18" charset="0"/>
                <a:cs typeface="Times New Roman" panose="02020603050405020304" pitchFamily="18" charset="0"/>
              </a:rPr>
              <a:t>	Позиція дитини у спілкуванні - </a:t>
            </a: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система реалізації певних ставлень особистості до співрозмовника, в якій демонструються залежність, підпорядкованість, невпевненість, небажання брати відповідальність на себе.</a:t>
            </a:r>
            <a:endParaRPr lang="ru-UA"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pPr>
            <a:endParaRPr lang="ru-UA" sz="800" dirty="0"/>
          </a:p>
        </p:txBody>
      </p:sp>
      <p:pic>
        <p:nvPicPr>
          <p:cNvPr id="4" name="Рисунок 3" descr="Як спілкуватися з дітьми: поради сучасним батькам від психолога">
            <a:extLst>
              <a:ext uri="{FF2B5EF4-FFF2-40B4-BE49-F238E27FC236}">
                <a16:creationId xmlns:a16="http://schemas.microsoft.com/office/drawing/2014/main" id="{B7F1897E-B3F3-E2CC-B804-6EA4ED876DC5}"/>
              </a:ext>
            </a:extLst>
          </p:cNvPr>
          <p:cNvPicPr>
            <a:picLocks noChangeAspect="1"/>
          </p:cNvPicPr>
          <p:nvPr/>
        </p:nvPicPr>
        <p:blipFill rotWithShape="1">
          <a:blip r:embed="rId2">
            <a:extLst>
              <a:ext uri="{28A0092B-C50C-407E-A947-70E740481C1C}">
                <a14:useLocalDpi xmlns:a14="http://schemas.microsoft.com/office/drawing/2010/main" val="0"/>
              </a:ext>
            </a:extLst>
          </a:blip>
          <a:srcRect l="18172" r="16724" b="-1"/>
          <a:stretch/>
        </p:blipFill>
        <p:spPr bwMode="auto">
          <a:xfrm>
            <a:off x="1481417" y="2586549"/>
            <a:ext cx="2569883" cy="2626801"/>
          </a:xfrm>
          <a:prstGeom prst="rect">
            <a:avLst/>
          </a:prstGeom>
          <a:noFill/>
        </p:spPr>
      </p:pic>
      <p:grpSp>
        <p:nvGrpSpPr>
          <p:cNvPr id="29" name="Group 28">
            <a:extLst>
              <a:ext uri="{FF2B5EF4-FFF2-40B4-BE49-F238E27FC236}">
                <a16:creationId xmlns:a16="http://schemas.microsoft.com/office/drawing/2014/main" id="{D87FFE71-34DC-4C53-AE0F-6B141D081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7" y="5854127"/>
            <a:ext cx="867485" cy="115439"/>
            <a:chOff x="8910933" y="1861308"/>
            <a:chExt cx="867485" cy="115439"/>
          </a:xfrm>
        </p:grpSpPr>
        <p:sp>
          <p:nvSpPr>
            <p:cNvPr id="30" name="Rectangle 29">
              <a:extLst>
                <a:ext uri="{FF2B5EF4-FFF2-40B4-BE49-F238E27FC236}">
                  <a16:creationId xmlns:a16="http://schemas.microsoft.com/office/drawing/2014/main" id="{37DF92F1-0E20-46AC-BB8F-F66926B40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31" name="Straight Connector 30">
              <a:extLst>
                <a:ext uri="{FF2B5EF4-FFF2-40B4-BE49-F238E27FC236}">
                  <a16:creationId xmlns:a16="http://schemas.microsoft.com/office/drawing/2014/main" id="{FFA14CB4-8459-4D23-B4FF-8F9868E3FC9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A0C763F-37C4-4E00-AEB2-8867F4AA25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43607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D180CCA-9C96-F8F3-7EE9-0B15A13D597D}"/>
              </a:ext>
            </a:extLst>
          </p:cNvPr>
          <p:cNvSpPr>
            <a:spLocks noGrp="1"/>
          </p:cNvSpPr>
          <p:nvPr>
            <p:ph idx="1"/>
          </p:nvPr>
        </p:nvSpPr>
        <p:spPr>
          <a:xfrm>
            <a:off x="764771" y="423948"/>
            <a:ext cx="10773293" cy="5935287"/>
          </a:xfrm>
        </p:spPr>
        <p:txBody>
          <a:bodyPr/>
          <a:lstStyle/>
          <a:p>
            <a:pPr algn="ctr"/>
            <a:endParaRPr lang="uk-UA" sz="1800" b="1" dirty="0">
              <a:solidFill>
                <a:srgbClr val="4472C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uk-UA" sz="1800" b="1" i="1" dirty="0">
                <a:solidFill>
                  <a:srgbClr val="4472C4"/>
                </a:solidFill>
                <a:effectLst/>
                <a:latin typeface="Times New Roman" panose="02020603050405020304" pitchFamily="18" charset="0"/>
                <a:ea typeface="Times New Roman" panose="02020603050405020304" pitchFamily="18" charset="0"/>
                <a:cs typeface="Times New Roman" panose="02020603050405020304" pitchFamily="18" charset="0"/>
              </a:rPr>
              <a:t>Позиція у спілкуванні</a:t>
            </a:r>
          </a:p>
          <a:p>
            <a:pPr algn="ctr"/>
            <a:endParaRPr lang="uk-UA" sz="1800" b="1" i="1" dirty="0">
              <a:solidFill>
                <a:srgbClr val="4472C4"/>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uk-UA" sz="1800" b="1" dirty="0">
              <a:solidFill>
                <a:srgbClr val="4472C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UA" dirty="0"/>
          </a:p>
        </p:txBody>
      </p:sp>
      <p:graphicFrame>
        <p:nvGraphicFramePr>
          <p:cNvPr id="5" name="Таблиця 4">
            <a:extLst>
              <a:ext uri="{FF2B5EF4-FFF2-40B4-BE49-F238E27FC236}">
                <a16:creationId xmlns:a16="http://schemas.microsoft.com/office/drawing/2014/main" id="{2B045F3B-3759-1293-73BC-B118ACA8F76C}"/>
              </a:ext>
            </a:extLst>
          </p:cNvPr>
          <p:cNvGraphicFramePr>
            <a:graphicFrameLocks noGrp="1"/>
          </p:cNvGraphicFramePr>
          <p:nvPr>
            <p:extLst>
              <p:ext uri="{D42A27DB-BD31-4B8C-83A1-F6EECF244321}">
                <p14:modId xmlns:p14="http://schemas.microsoft.com/office/powerpoint/2010/main" val="2447431206"/>
              </p:ext>
            </p:extLst>
          </p:nvPr>
        </p:nvGraphicFramePr>
        <p:xfrm>
          <a:off x="2032000" y="1687484"/>
          <a:ext cx="8127999" cy="3123621"/>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4059631629"/>
                    </a:ext>
                  </a:extLst>
                </a:gridCol>
                <a:gridCol w="2709333">
                  <a:extLst>
                    <a:ext uri="{9D8B030D-6E8A-4147-A177-3AD203B41FA5}">
                      <a16:colId xmlns:a16="http://schemas.microsoft.com/office/drawing/2014/main" val="2281325267"/>
                    </a:ext>
                  </a:extLst>
                </a:gridCol>
                <a:gridCol w="2709333">
                  <a:extLst>
                    <a:ext uri="{9D8B030D-6E8A-4147-A177-3AD203B41FA5}">
                      <a16:colId xmlns:a16="http://schemas.microsoft.com/office/drawing/2014/main" val="3469697829"/>
                    </a:ext>
                  </a:extLst>
                </a:gridCol>
              </a:tblGrid>
              <a:tr h="351099">
                <a:tc>
                  <a:txBody>
                    <a:bodyPr/>
                    <a:lstStyle/>
                    <a:p>
                      <a:pPr algn="ctr"/>
                      <a:r>
                        <a:rPr lang="uk-UA" dirty="0"/>
                        <a:t>БАТЬКО</a:t>
                      </a:r>
                      <a:endParaRPr lang="ru-UA" dirty="0"/>
                    </a:p>
                  </a:txBody>
                  <a:tcPr/>
                </a:tc>
                <a:tc>
                  <a:txBody>
                    <a:bodyPr/>
                    <a:lstStyle/>
                    <a:p>
                      <a:pPr algn="ctr"/>
                      <a:r>
                        <a:rPr lang="uk-UA" dirty="0"/>
                        <a:t>ДОРОСЛИЙ</a:t>
                      </a:r>
                      <a:endParaRPr lang="ru-UA" dirty="0"/>
                    </a:p>
                  </a:txBody>
                  <a:tcPr/>
                </a:tc>
                <a:tc>
                  <a:txBody>
                    <a:bodyPr/>
                    <a:lstStyle/>
                    <a:p>
                      <a:pPr algn="ctr"/>
                      <a:r>
                        <a:rPr lang="uk-UA" dirty="0"/>
                        <a:t>ДИТИНА</a:t>
                      </a:r>
                      <a:endParaRPr lang="ru-UA" dirty="0"/>
                    </a:p>
                  </a:txBody>
                  <a:tcPr/>
                </a:tc>
                <a:extLst>
                  <a:ext uri="{0D108BD9-81ED-4DB2-BD59-A6C34878D82A}">
                    <a16:rowId xmlns:a16="http://schemas.microsoft.com/office/drawing/2014/main" val="2500417089"/>
                  </a:ext>
                </a:extLst>
              </a:tr>
              <a:tr h="2757861">
                <a:tc>
                  <a:txBody>
                    <a:bodyPr/>
                    <a:lstStyle/>
                    <a:p>
                      <a:r>
                        <a:rPr lang="uk-UA" dirty="0"/>
                        <a:t>вчить, спрямовує,</a:t>
                      </a:r>
                    </a:p>
                    <a:p>
                      <a:r>
                        <a:rPr lang="uk-UA" dirty="0"/>
                        <a:t>оцінює, засуджує, схильний до нотацій, все знає, все розуміє, не має сумнівів, за все відповідає, від всіх вимагає, схильний до над-опіки</a:t>
                      </a:r>
                      <a:endParaRPr lang="ru-UA" dirty="0"/>
                    </a:p>
                  </a:txBody>
                  <a:tcPr/>
                </a:tc>
                <a:tc>
                  <a:txBody>
                    <a:bodyPr/>
                    <a:lstStyle/>
                    <a:p>
                      <a:r>
                        <a:rPr lang="uk-UA" dirty="0"/>
                        <a:t>тверезо міркує, ретельно зважує, </a:t>
                      </a:r>
                      <a:r>
                        <a:rPr lang="uk-UA" dirty="0" err="1"/>
                        <a:t>логічно</a:t>
                      </a:r>
                      <a:r>
                        <a:rPr lang="uk-UA" dirty="0"/>
                        <a:t> аналізує, вільний від забобонів, догм, стереотипів, не піддається настроям, коректний, стриманий</a:t>
                      </a:r>
                      <a:endParaRPr lang="ru-UA" dirty="0"/>
                    </a:p>
                  </a:txBody>
                  <a:tcPr/>
                </a:tc>
                <a:tc>
                  <a:txBody>
                    <a:bodyPr/>
                    <a:lstStyle/>
                    <a:p>
                      <a:r>
                        <a:rPr lang="uk-UA" dirty="0"/>
                        <a:t>нестримана, емоційна, протестуюча, творча, нелогічна, вільна від догм, імпульсивна, наївна, залежна</a:t>
                      </a:r>
                      <a:endParaRPr lang="ru-UA" dirty="0"/>
                    </a:p>
                  </a:txBody>
                  <a:tcPr/>
                </a:tc>
                <a:extLst>
                  <a:ext uri="{0D108BD9-81ED-4DB2-BD59-A6C34878D82A}">
                    <a16:rowId xmlns:a16="http://schemas.microsoft.com/office/drawing/2014/main" val="3358889849"/>
                  </a:ext>
                </a:extLst>
              </a:tr>
            </a:tbl>
          </a:graphicData>
        </a:graphic>
      </p:graphicFrame>
    </p:spTree>
    <p:extLst>
      <p:ext uri="{BB962C8B-B14F-4D97-AF65-F5344CB8AC3E}">
        <p14:creationId xmlns:p14="http://schemas.microsoft.com/office/powerpoint/2010/main" val="2487855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8E38A4-F699-490C-8D1F-E8AD332D9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9C6AAB-48AC-41A3-95C2-6BF83715D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EE861B-7D2F-4B7C-A6E3-5937E81B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081" y="159026"/>
            <a:ext cx="11886519"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2E41FEC5-A80D-5D83-C103-7C2EE9A22F62}"/>
              </a:ext>
            </a:extLst>
          </p:cNvPr>
          <p:cNvSpPr>
            <a:spLocks noGrp="1"/>
          </p:cNvSpPr>
          <p:nvPr>
            <p:ph idx="1"/>
          </p:nvPr>
        </p:nvSpPr>
        <p:spPr>
          <a:xfrm>
            <a:off x="307571" y="2536917"/>
            <a:ext cx="7433668" cy="3872189"/>
          </a:xfrm>
        </p:spPr>
        <p:txBody>
          <a:bodyPr anchor="t">
            <a:normAutofit/>
          </a:bodyPr>
          <a:lstStyle/>
          <a:p>
            <a:pPr algn="ctr">
              <a:lnSpc>
                <a:spcPct val="100000"/>
              </a:lnSpc>
              <a:spcAft>
                <a:spcPts val="1000"/>
              </a:spcAft>
            </a:pPr>
            <a:r>
              <a:rPr lang="uk-UA" sz="1400" b="1" i="1" dirty="0">
                <a:effectLst/>
                <a:latin typeface="Times New Roman" panose="02020603050405020304" pitchFamily="18" charset="0"/>
                <a:ea typeface="Times New Roman" panose="02020603050405020304" pitchFamily="18" charset="0"/>
                <a:cs typeface="Times New Roman" panose="02020603050405020304" pitchFamily="18" charset="0"/>
              </a:rPr>
              <a:t>Стилі керівництва у професійній діяльності фахівця соціальної роботи відповідно до стратегії взаємодії</a:t>
            </a:r>
            <a:endParaRPr lang="ru-UA"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Авторитарний</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 стиль диктату, коли підлеглий розглядається тільки як пасивний виконавець, і йому фактично відмовлено в праві на самостійність та ініціативу.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Демократичний</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 стиль, що </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грунтується</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на глибокій повазі до особистості кожного; засадою для нього є довіра й орієнтація на самоорганізацію самоуправління особистості та колективу.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spcAft>
                <a:spcPts val="1000"/>
              </a:spcAf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Ліберальний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стиль характеризується браком стійкої позиції; виявляється у невтручанні, низькому рівні вимог, формальному розв’язанні проблем.</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pPr>
            <a:endParaRPr lang="ru-UA" sz="1100" dirty="0"/>
          </a:p>
        </p:txBody>
      </p:sp>
      <p:pic>
        <p:nvPicPr>
          <p:cNvPr id="4" name="Рисунок 3" descr="семья три домохозяйства ок знак иллюстрация материал - серия эмоции stock illustrations">
            <a:extLst>
              <a:ext uri="{FF2B5EF4-FFF2-40B4-BE49-F238E27FC236}">
                <a16:creationId xmlns:a16="http://schemas.microsoft.com/office/drawing/2014/main" id="{2A31E496-B6D0-6B0A-390F-D343968A24CA}"/>
              </a:ext>
            </a:extLst>
          </p:cNvPr>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bwMode="auto">
          <a:xfrm>
            <a:off x="7894320" y="3641760"/>
            <a:ext cx="3666392" cy="1833196"/>
          </a:xfrm>
          <a:prstGeom prst="rect">
            <a:avLst/>
          </a:prstGeom>
          <a:noFill/>
        </p:spPr>
      </p:pic>
      <p:grpSp>
        <p:nvGrpSpPr>
          <p:cNvPr id="23" name="Group 14">
            <a:extLst>
              <a:ext uri="{FF2B5EF4-FFF2-40B4-BE49-F238E27FC236}">
                <a16:creationId xmlns:a16="http://schemas.microsoft.com/office/drawing/2014/main" id="{073091F1-AA5A-47C6-9502-D5870A72D5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513418" y="2320171"/>
            <a:ext cx="867485" cy="115439"/>
            <a:chOff x="8910933" y="1861308"/>
            <a:chExt cx="867485" cy="115439"/>
          </a:xfrm>
        </p:grpSpPr>
        <p:sp>
          <p:nvSpPr>
            <p:cNvPr id="24" name="Rectangle 15">
              <a:extLst>
                <a:ext uri="{FF2B5EF4-FFF2-40B4-BE49-F238E27FC236}">
                  <a16:creationId xmlns:a16="http://schemas.microsoft.com/office/drawing/2014/main" id="{8085C4F7-6E91-4DF6-BB01-A46132BC3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7" name="Straight Connector 16">
              <a:extLst>
                <a:ext uri="{FF2B5EF4-FFF2-40B4-BE49-F238E27FC236}">
                  <a16:creationId xmlns:a16="http://schemas.microsoft.com/office/drawing/2014/main" id="{25476588-B9AD-4662-A085-8E4D91493B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CDB34B3-D348-476E-BE7F-1139370F43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96411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348377AF-930A-2035-B023-7927833B5961}"/>
              </a:ext>
            </a:extLst>
          </p:cNvPr>
          <p:cNvSpPr>
            <a:spLocks noGrp="1"/>
          </p:cNvSpPr>
          <p:nvPr>
            <p:ph idx="1"/>
          </p:nvPr>
        </p:nvSpPr>
        <p:spPr>
          <a:xfrm>
            <a:off x="1163782" y="648394"/>
            <a:ext cx="9908771" cy="4851070"/>
          </a:xfrm>
        </p:spPr>
        <p:txBody>
          <a:bodyPr anchor="ctr">
            <a:normAutofit fontScale="92500" lnSpcReduction="10000"/>
          </a:bodyPr>
          <a:lstStyle/>
          <a:p>
            <a:pPr algn="ctr">
              <a:lnSpc>
                <a:spcPct val="100000"/>
              </a:lnSpc>
              <a:spcAft>
                <a:spcPts val="1000"/>
              </a:spcAft>
            </a:pPr>
            <a:r>
              <a:rPr lang="uk-UA" sz="1700" i="1" dirty="0">
                <a:effectLst/>
                <a:latin typeface="Times New Roman" panose="02020603050405020304" pitchFamily="18" charset="0"/>
                <a:ea typeface="Times New Roman" panose="02020603050405020304" pitchFamily="18" charset="0"/>
                <a:cs typeface="Times New Roman" panose="02020603050405020304" pitchFamily="18" charset="0"/>
              </a:rPr>
              <a:t>СТИЛІ СПІЛКУВАННЯ З ДІТЬМИ</a:t>
            </a:r>
          </a:p>
          <a:p>
            <a:pPr algn="ctr">
              <a:lnSpc>
                <a:spcPct val="100000"/>
              </a:lnSpc>
              <a:spcAft>
                <a:spcPts val="1000"/>
              </a:spcAft>
            </a:pPr>
            <a:r>
              <a:rPr lang="uk-UA" sz="1600" b="1" i="1" dirty="0">
                <a:effectLst/>
                <a:latin typeface="Times New Roman" panose="02020603050405020304" pitchFamily="18" charset="0"/>
                <a:ea typeface="Times New Roman" panose="02020603050405020304" pitchFamily="18" charset="0"/>
                <a:cs typeface="Times New Roman" panose="02020603050405020304" pitchFamily="18" charset="0"/>
              </a:rPr>
              <a:t>Стилі педагогічного спілкування </a:t>
            </a:r>
          </a:p>
          <a:p>
            <a:pPr algn="ctr">
              <a:lnSpc>
                <a:spcPct val="100000"/>
              </a:lnSpc>
              <a:spcAft>
                <a:spcPts val="1000"/>
              </a:spcAft>
            </a:pP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(В. А. Кан-Калік)</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spcAft>
                <a:spcPts val="100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1. Спілкування на підставі «</a:t>
            </a: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захоплення спільною творчою діяльністю».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Засадовим</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для нього є активно-позитивне ставлення до дітей, закоханість у справу, що передається дітям,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співроздуми</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та співпереживання щодо цікавих і корисних заходів. </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spcAft>
                <a:spcPts val="100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2. Стиль педагогічного спілкування, що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грунтується</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дружньому ставленні</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Демонстрація дружнього ставлення - запорука успішної взаємодії. Цей стиль базується на особистісному позитивному сприйнятті дітьми дорослих, який виявляє приязнь, повагу до дітей. Це позитивний стиль спілкування, проте в перспективі його розвитку слід мати творчий союз на підставі захоплення справою. Окремі педагоги неправильно інтерпретують стиль дружби і перетворюють дружні стосунки на панібратські, що негативно впливає на весь процес взаємовідносин з дітьми. Встановлюючи дружні взаємини з вихованцями, варто прислухатися до застережень А. С. Макаренка: «З вихованцями керівний і педагогічний персонал завжди повинен бути ввічливим, стриманим... педагоги і керівництво ніколи не повинні припускати з свого боку тону фривольного: зубоскальства, розповідання анекдотів, ніяких вільностей у мові, передражнювання, кривляння тощо. З другого боку, зовсім неприпустимо, щоб педагоги і керівництво у присутності вихованців були похмурими, дражливими, крикливими». Виявляючи дружнє ставлення і маючи зацікавленість у справі, завжди можна залучити дітей до спільного пошуку, співтворчості.</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pPr>
            <a:endParaRPr lang="ru-UA" sz="800" dirty="0"/>
          </a:p>
        </p:txBody>
      </p:sp>
      <p:grpSp>
        <p:nvGrpSpPr>
          <p:cNvPr id="14" name="Group 13">
            <a:extLst>
              <a:ext uri="{FF2B5EF4-FFF2-40B4-BE49-F238E27FC236}">
                <a16:creationId xmlns:a16="http://schemas.microsoft.com/office/drawing/2014/main" id="{36996A92-4C38-41D1-AD08-0008BD7F8BE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5849932"/>
            <a:ext cx="867485" cy="115439"/>
            <a:chOff x="8910933" y="1861308"/>
            <a:chExt cx="867485" cy="115439"/>
          </a:xfrm>
        </p:grpSpPr>
        <p:sp>
          <p:nvSpPr>
            <p:cNvPr id="15" name="Rectangle 14">
              <a:extLst>
                <a:ext uri="{FF2B5EF4-FFF2-40B4-BE49-F238E27FC236}">
                  <a16:creationId xmlns:a16="http://schemas.microsoft.com/office/drawing/2014/main" id="{5AD7C091-483D-4EDB-A080-485373410A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6" name="Straight Connector 15">
              <a:extLst>
                <a:ext uri="{FF2B5EF4-FFF2-40B4-BE49-F238E27FC236}">
                  <a16:creationId xmlns:a16="http://schemas.microsoft.com/office/drawing/2014/main" id="{0FDA491D-22E6-4239-BC5F-3CB07CB558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2B1C725-5027-440D-9130-AE6A287B9C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1624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DFF729FE-0C95-A193-0323-1939E31ADBF2}"/>
              </a:ext>
            </a:extLst>
          </p:cNvPr>
          <p:cNvSpPr>
            <a:spLocks noGrp="1"/>
          </p:cNvSpPr>
          <p:nvPr>
            <p:ph idx="1"/>
          </p:nvPr>
        </p:nvSpPr>
        <p:spPr>
          <a:xfrm>
            <a:off x="773084" y="615142"/>
            <a:ext cx="10656916" cy="4884321"/>
          </a:xfrm>
        </p:spPr>
        <p:txBody>
          <a:bodyPr anchor="ctr">
            <a:normAutofit/>
          </a:bodyPr>
          <a:lstStyle/>
          <a:p>
            <a:pPr algn="ctr">
              <a:lnSpc>
                <a:spcPct val="100000"/>
              </a:lnSpc>
              <a:spcAft>
                <a:spcPts val="100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3. Стиль </a:t>
            </a: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спілкування «дистанція». </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У цих педагогів організація діяльності ближча до авторитарного стилю, що знижує загальний творчий рівень спільної з дітьми роботи. Дистанція між дорослими і дітьми повинна бути, проте це не головний критерій стосунків. Умовно Макаренко навіть визначив її математично: 1 метр, бо менше – «на голову сядуть», а більше - зникне теплота. Дистанція - показник провідної ролі педагога: чим продуктивнішою для дитини є провідна роль педагога, тим більш органічним і природним для неї є елемент дистанції. Дистанція залежить від рівня авторитету дорослого, визначається дітьми, хоча і скеровується педагогом.</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spcAft>
                <a:spcPts val="100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Спілкування «залякування». </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Загалом, жорстка регламентація руйнує творчу атмосферу. Спілкування-залякування поєднує в собі негативне ставлення до дітей і авторитарність у способах організації діяльності.</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spcAft>
                <a:spcPts val="100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5. </a:t>
            </a: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Стиль «загравання»</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поєднує в собі позитивне ставлення до дітей з лібералізмом. У педагога є прагнення завоювати авторитет, він не байдужий до того, чи подобається дітям, але при цьому не прагне відшукати доцільних способів організації взаємодії, може вдатися до прийомів завоювання дешевого авторитету. Гонитву за дитячою любов</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ю засуджував А. С. Макаренко, бо вона - для задоволення честолюбства педагога, а не на користь дітям.</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spcAft>
                <a:spcPts val="100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Спрямованість на дитину, її розвиток, захопленість своєю справою, професійне володіння організаторською технікою і делікатність - ось що стає запорукою продуктивного стилю у педагогічній праці.</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pPr>
            <a:endParaRPr lang="ru-UA" sz="800" dirty="0"/>
          </a:p>
        </p:txBody>
      </p:sp>
      <p:grpSp>
        <p:nvGrpSpPr>
          <p:cNvPr id="28" name="Group 27">
            <a:extLst>
              <a:ext uri="{FF2B5EF4-FFF2-40B4-BE49-F238E27FC236}">
                <a16:creationId xmlns:a16="http://schemas.microsoft.com/office/drawing/2014/main" id="{36996A92-4C38-41D1-AD08-0008BD7F8BE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5849932"/>
            <a:ext cx="867485" cy="115439"/>
            <a:chOff x="8910933" y="1861308"/>
            <a:chExt cx="867485" cy="115439"/>
          </a:xfrm>
        </p:grpSpPr>
        <p:sp>
          <p:nvSpPr>
            <p:cNvPr id="29" name="Rectangle 28">
              <a:extLst>
                <a:ext uri="{FF2B5EF4-FFF2-40B4-BE49-F238E27FC236}">
                  <a16:creationId xmlns:a16="http://schemas.microsoft.com/office/drawing/2014/main" id="{5AD7C091-483D-4EDB-A080-485373410A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30" name="Straight Connector 29">
              <a:extLst>
                <a:ext uri="{FF2B5EF4-FFF2-40B4-BE49-F238E27FC236}">
                  <a16:creationId xmlns:a16="http://schemas.microsoft.com/office/drawing/2014/main" id="{0FDA491D-22E6-4239-BC5F-3CB07CB558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2B1C725-5027-440D-9130-AE6A287B9C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65021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69913788-0EAC-E486-F8F2-BEF3201BFB2D}"/>
              </a:ext>
            </a:extLst>
          </p:cNvPr>
          <p:cNvSpPr>
            <a:spLocks noGrp="1"/>
          </p:cNvSpPr>
          <p:nvPr>
            <p:ph idx="1"/>
          </p:nvPr>
        </p:nvSpPr>
        <p:spPr>
          <a:xfrm>
            <a:off x="739833" y="399011"/>
            <a:ext cx="10756669" cy="5269418"/>
          </a:xfrm>
        </p:spPr>
        <p:txBody>
          <a:bodyPr anchor="ctr">
            <a:normAutofit fontScale="85000" lnSpcReduction="20000"/>
          </a:bodyPr>
          <a:lstStyle/>
          <a:p>
            <a:pPr algn="ctr">
              <a:lnSpc>
                <a:spcPct val="100000"/>
              </a:lnSpc>
              <a:spcAft>
                <a:spcPts val="1000"/>
              </a:spcAft>
            </a:pP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0000"/>
              </a:lnSpc>
              <a:spcAft>
                <a:spcPts val="1000"/>
              </a:spcAft>
            </a:pP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СТИЛІ СПІЛКУВАННЯ КЛІЄНТІВ СОЦІАЛЬНИХ СЛУЖБ</a:t>
            </a:r>
          </a:p>
          <a:p>
            <a:pPr algn="ctr">
              <a:lnSpc>
                <a:spcPct val="100000"/>
              </a:lnSpc>
              <a:spcAft>
                <a:spcPts val="1000"/>
              </a:spcAft>
            </a:pPr>
            <a:r>
              <a:rPr lang="uk-UA" sz="1600" b="1" i="1" dirty="0">
                <a:effectLst/>
                <a:latin typeface="Times New Roman" panose="02020603050405020304" pitchFamily="18" charset="0"/>
                <a:ea typeface="Times New Roman" panose="02020603050405020304" pitchFamily="18" charset="0"/>
                <a:cs typeface="Times New Roman" panose="02020603050405020304" pitchFamily="18" charset="0"/>
              </a:rPr>
              <a:t>Стилі спілкування із співрозмовником</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Напористий співрозмовник</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Напористий</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завжди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готовий</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вислухати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прийняти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сторону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опонента</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Водночас</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він</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говорить коротко і по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справі</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може</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легко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переконати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співрозмовника</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допомогою</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фактів</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Ще</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одна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особливість</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напористих</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співрозмовників</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при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розмові</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дивитися</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очі</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опоненту</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говорити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спокійним</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тихим голосом.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них часто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можна</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почути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такі</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вирази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як: “Я б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вважав</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краще</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не …”, “Я вас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почув</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але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чи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б не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розглянули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 і т.д.</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Такий</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обов’язково</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вислухає</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в першу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чергу</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вас, а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вже</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потім</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буде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оголошувати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свою думку.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Саме</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тому,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напористий</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стиль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приносить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більший</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успіх</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тому,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люблять</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бути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почутими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Пасивний співрозмовник</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П</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асивний</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завжди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погоджується</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більш</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домінантною</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думкою.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Такі</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люди не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схильні</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відстоювати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свою точку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зору</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висловлювати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свою думку і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свої</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потреби.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Пасивний</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також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може</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часто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вибачатися</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навіть</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коли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це</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потрібно</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але за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пасивністю</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ховається</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розчарування</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і образа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того,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їх</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думку не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врахували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Тому з такими людьми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важко</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співпрацювати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них часто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можна</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почути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Мені</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все одно”,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Це</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важливо</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“Я не знаю,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можна</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зробити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і так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далі</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Пасивний</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краще</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вибере</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уникнути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конфлікт</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ніж</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сперечатися</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або</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щось</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1600" dirty="0" err="1">
                <a:effectLst/>
                <a:latin typeface="Times New Roman" panose="02020603050405020304" pitchFamily="18" charset="0"/>
                <a:ea typeface="Times New Roman" panose="02020603050405020304" pitchFamily="18" charset="0"/>
                <a:cs typeface="Times New Roman" panose="02020603050405020304" pitchFamily="18" charset="0"/>
              </a:rPr>
              <a:t>доводити</a:t>
            </a:r>
            <a:r>
              <a:rPr lang="ru-UA"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pPr>
            <a:endParaRPr lang="ru-UA" sz="500" dirty="0"/>
          </a:p>
        </p:txBody>
      </p:sp>
      <p:grpSp>
        <p:nvGrpSpPr>
          <p:cNvPr id="14" name="Group 13">
            <a:extLst>
              <a:ext uri="{FF2B5EF4-FFF2-40B4-BE49-F238E27FC236}">
                <a16:creationId xmlns:a16="http://schemas.microsoft.com/office/drawing/2014/main" id="{36996A92-4C38-41D1-AD08-0008BD7F8BE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5849932"/>
            <a:ext cx="867485" cy="115439"/>
            <a:chOff x="8910933" y="1861308"/>
            <a:chExt cx="867485" cy="115439"/>
          </a:xfrm>
        </p:grpSpPr>
        <p:sp>
          <p:nvSpPr>
            <p:cNvPr id="15" name="Rectangle 14">
              <a:extLst>
                <a:ext uri="{FF2B5EF4-FFF2-40B4-BE49-F238E27FC236}">
                  <a16:creationId xmlns:a16="http://schemas.microsoft.com/office/drawing/2014/main" id="{5AD7C091-483D-4EDB-A080-485373410A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6" name="Straight Connector 15">
              <a:extLst>
                <a:ext uri="{FF2B5EF4-FFF2-40B4-BE49-F238E27FC236}">
                  <a16:creationId xmlns:a16="http://schemas.microsoft.com/office/drawing/2014/main" id="{0FDA491D-22E6-4239-BC5F-3CB07CB558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2B1C725-5027-440D-9130-AE6A287B9C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74978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3F9CCD97-8287-F22F-B38B-453844A9142E}"/>
              </a:ext>
            </a:extLst>
          </p:cNvPr>
          <p:cNvSpPr>
            <a:spLocks noGrp="1"/>
          </p:cNvSpPr>
          <p:nvPr>
            <p:ph idx="1"/>
          </p:nvPr>
        </p:nvSpPr>
        <p:spPr>
          <a:xfrm>
            <a:off x="5306560" y="357450"/>
            <a:ext cx="6539076" cy="5387267"/>
          </a:xfrm>
        </p:spPr>
        <p:txBody>
          <a:bodyPr anchor="ctr">
            <a:normAutofit fontScale="62500" lnSpcReduction="20000"/>
          </a:bodyPr>
          <a:lstStyle/>
          <a:p>
            <a:pPr indent="457200" algn="ctr">
              <a:lnSpc>
                <a:spcPct val="100000"/>
              </a:lnSpc>
              <a:spcAft>
                <a:spcPts val="1000"/>
              </a:spcAft>
            </a:pPr>
            <a:r>
              <a:rPr lang="uk-UA" sz="2100" i="1" dirty="0">
                <a:effectLst/>
                <a:latin typeface="Times New Roman" panose="02020603050405020304" pitchFamily="18" charset="0"/>
                <a:ea typeface="Times New Roman" panose="02020603050405020304" pitchFamily="18" charset="0"/>
                <a:cs typeface="Times New Roman" panose="02020603050405020304" pitchFamily="18" charset="0"/>
              </a:rPr>
              <a:t>Агресивний співрозмовник</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Різке</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висловлювання</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своєї</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думки та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заперечення</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точки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зору</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співрозмовника</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є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основними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ознаками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агресивного</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співрозмовника</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Такі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комунікатори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висловлюють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свої</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думки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емоційно</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різко</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гостро</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Як правило,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агресивні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будуть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вислух</a:t>
            </a:r>
            <a:r>
              <a:rPr lang="uk-UA" sz="2100" dirty="0" err="1">
                <a:effectLst/>
                <a:latin typeface="Times New Roman" panose="02020603050405020304" pitchFamily="18" charset="0"/>
                <a:ea typeface="Times New Roman" panose="02020603050405020304" pitchFamily="18" charset="0"/>
                <a:cs typeface="Times New Roman" panose="02020603050405020304" pitchFamily="18" charset="0"/>
              </a:rPr>
              <a:t>овув</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ати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вашу думку і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будуть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доводити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свою правоту, тому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них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можна</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почути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такі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висловлювання</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як: “Я прав, а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ні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“Тому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я так сказав” і “Все буде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по-моєму</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Не кожному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може</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сподобається</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агресивними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співрозмовниками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оскільки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знайти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спільну</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мову з ними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буває</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дуже</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складно.</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uk-UA" sz="2100" i="1" dirty="0">
                <a:effectLst/>
                <a:latin typeface="Times New Roman" panose="02020603050405020304" pitchFamily="18" charset="0"/>
                <a:ea typeface="Times New Roman" panose="02020603050405020304" pitchFamily="18" charset="0"/>
                <a:cs typeface="Times New Roman" panose="02020603050405020304" pitchFamily="18" charset="0"/>
              </a:rPr>
              <a:t>Пасивно-агресивний співрозмовник</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Пасивно-агресивний</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тон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охоплює</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використання</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сарказму,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щоб</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уникнути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конфлікт</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у</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або</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натякнути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про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свої</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уподобання</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Замість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того,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щоб</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розв’язувати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проблеми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така людина</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просто </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уникає</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них, а в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разі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проблемної</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ситуації</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 просто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відступ</a:t>
            </a:r>
            <a:r>
              <a:rPr lang="uk-UA" sz="2100" dirty="0" err="1">
                <a:effectLst/>
                <a:latin typeface="Times New Roman" panose="02020603050405020304" pitchFamily="18" charset="0"/>
                <a:ea typeface="Times New Roman" panose="02020603050405020304" pitchFamily="18" charset="0"/>
                <a:cs typeface="Times New Roman" panose="02020603050405020304" pitchFamily="18" charset="0"/>
              </a:rPr>
              <a:t>ає</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а не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прос</a:t>
            </a:r>
            <a:r>
              <a:rPr lang="uk-UA" sz="2100" dirty="0" err="1">
                <a:effectLst/>
                <a:latin typeface="Times New Roman" panose="02020603050405020304" pitchFamily="18" charset="0"/>
                <a:ea typeface="Times New Roman" panose="02020603050405020304" pitchFamily="18" charset="0"/>
                <a:cs typeface="Times New Roman" panose="02020603050405020304" pitchFamily="18" charset="0"/>
              </a:rPr>
              <a:t>ить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про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допомогу</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Пасивно-агресивні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комунікатори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виражатися</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такими фразами, як: “Як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хочеш</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“Я думав,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знаєш</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Якщо</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хочеш</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то…”.</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Свою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назву</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ці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отримали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через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приховані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прояви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агресії</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Наприклад</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разі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конфлікту</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вони не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почнуть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з’ясовувати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стосунки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а просто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будуть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уникати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зустрічі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людиною</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навіть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якщо</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зустріч</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ділова</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uk-UA" sz="2100" i="1" dirty="0">
                <a:effectLst/>
                <a:latin typeface="Times New Roman" panose="02020603050405020304" pitchFamily="18" charset="0"/>
                <a:ea typeface="Times New Roman" panose="02020603050405020304" pitchFamily="18" charset="0"/>
                <a:cs typeface="Times New Roman" panose="02020603050405020304" pitchFamily="18" charset="0"/>
              </a:rPr>
              <a:t>Маніпулятивний комунікатор</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7200" algn="ctr">
              <a:lnSpc>
                <a:spcPct val="100000"/>
              </a:lnSpc>
              <a:spcAft>
                <a:spcPts val="1000"/>
              </a:spcAft>
            </a:pP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Виходячи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назви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вже</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можна</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зрозуміти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маніпулятивні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комунікатори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діють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методом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впливу</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на людей, часто в негативному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ключі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Такі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люди часто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контролюють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розмови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а також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говорять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неприємні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коментарі</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щоб</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зняти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з себе вину, за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допомогою</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таких фраз, як: “Я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цього</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не говорив”,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Це</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не моя вина”,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Якби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цього</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зробив</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то…”, “Я ж казав” і т.д.</a:t>
            </a:r>
            <a:r>
              <a:rPr lang="uk-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Маніпулюючи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людьми, вони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вважають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краще</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звинуватити</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чомусь</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іншу</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людину</a:t>
            </a:r>
            <a:r>
              <a:rPr lang="ru-UA" sz="2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2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0000"/>
              </a:lnSpc>
            </a:pPr>
            <a:endParaRPr lang="ru-UA" sz="500" dirty="0"/>
          </a:p>
        </p:txBody>
      </p:sp>
      <p:pic>
        <p:nvPicPr>
          <p:cNvPr id="5" name="Рисунок 4" descr="Стиль спілкування: авторитарний, діловий, педагогічний">
            <a:extLst>
              <a:ext uri="{FF2B5EF4-FFF2-40B4-BE49-F238E27FC236}">
                <a16:creationId xmlns:a16="http://schemas.microsoft.com/office/drawing/2014/main" id="{3EE31E75-41BC-C5EC-2751-423F0A2E0C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49694" y="2150587"/>
            <a:ext cx="4395946" cy="2556825"/>
          </a:xfrm>
          <a:prstGeom prst="rect">
            <a:avLst/>
          </a:prstGeom>
          <a:noFill/>
        </p:spPr>
      </p:pic>
      <p:grpSp>
        <p:nvGrpSpPr>
          <p:cNvPr id="30" name="Group 29">
            <a:extLst>
              <a:ext uri="{FF2B5EF4-FFF2-40B4-BE49-F238E27FC236}">
                <a16:creationId xmlns:a16="http://schemas.microsoft.com/office/drawing/2014/main" id="{D87FFE71-34DC-4C53-AE0F-6B141D081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74239" y="5850225"/>
            <a:ext cx="867485" cy="115439"/>
            <a:chOff x="8910933" y="1861308"/>
            <a:chExt cx="867485" cy="115439"/>
          </a:xfrm>
        </p:grpSpPr>
        <p:sp>
          <p:nvSpPr>
            <p:cNvPr id="31" name="Rectangle 30">
              <a:extLst>
                <a:ext uri="{FF2B5EF4-FFF2-40B4-BE49-F238E27FC236}">
                  <a16:creationId xmlns:a16="http://schemas.microsoft.com/office/drawing/2014/main" id="{37DF92F1-0E20-46AC-BB8F-F66926B40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32" name="Straight Connector 31">
              <a:extLst>
                <a:ext uri="{FF2B5EF4-FFF2-40B4-BE49-F238E27FC236}">
                  <a16:creationId xmlns:a16="http://schemas.microsoft.com/office/drawing/2014/main" id="{FFA14CB4-8459-4D23-B4FF-8F9868E3FC9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A0C763F-37C4-4E00-AEB2-8867F4AA25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3418655"/>
      </p:ext>
    </p:extLst>
  </p:cSld>
  <p:clrMapOvr>
    <a:masterClrMapping/>
  </p:clrMapOvr>
</p:sld>
</file>

<file path=ppt/theme/theme1.xml><?xml version="1.0" encoding="utf-8"?>
<a:theme xmlns:a="http://schemas.openxmlformats.org/drawingml/2006/main" name="AdornVTI">
  <a:themeElements>
    <a:clrScheme name="AnalogousFromLightSeedLeftStep">
      <a:dk1>
        <a:srgbClr val="000000"/>
      </a:dk1>
      <a:lt1>
        <a:srgbClr val="FFFFFF"/>
      </a:lt1>
      <a:dk2>
        <a:srgbClr val="322441"/>
      </a:dk2>
      <a:lt2>
        <a:srgbClr val="E2E7E8"/>
      </a:lt2>
      <a:accent1>
        <a:srgbClr val="EE836E"/>
      </a:accent1>
      <a:accent2>
        <a:srgbClr val="EB4E75"/>
      </a:accent2>
      <a:accent3>
        <a:srgbClr val="EE6EC4"/>
      </a:accent3>
      <a:accent4>
        <a:srgbClr val="DE4EEB"/>
      </a:accent4>
      <a:accent5>
        <a:srgbClr val="AE6EEE"/>
      </a:accent5>
      <a:accent6>
        <a:srgbClr val="5B4EEB"/>
      </a:accent6>
      <a:hlink>
        <a:srgbClr val="5A8B95"/>
      </a:hlink>
      <a:folHlink>
        <a:srgbClr val="7F7F7F"/>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docProps/app.xml><?xml version="1.0" encoding="utf-8"?>
<Properties xmlns="http://schemas.openxmlformats.org/officeDocument/2006/extended-properties" xmlns:vt="http://schemas.openxmlformats.org/officeDocument/2006/docPropsVTypes">
  <TotalTime>99</TotalTime>
  <Words>4057</Words>
  <Application>Microsoft Office PowerPoint</Application>
  <PresentationFormat>Широкий екран</PresentationFormat>
  <Paragraphs>176</Paragraphs>
  <Slides>22</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22</vt:i4>
      </vt:variant>
    </vt:vector>
  </HeadingPairs>
  <TitlesOfParts>
    <vt:vector size="28" baseType="lpstr">
      <vt:lpstr>Arial</vt:lpstr>
      <vt:lpstr>Bembo</vt:lpstr>
      <vt:lpstr>Calibri</vt:lpstr>
      <vt:lpstr>Times New Roman</vt:lpstr>
      <vt:lpstr>Wingdings</vt:lpstr>
      <vt:lpstr>AdornVTI</vt:lpstr>
      <vt:lpstr>Навчальна дисципліна «Деонтологія» Лекція «Етика та психологія спілкування фахівця соціальної роботи з різними КАТЕГОРІЯМИ клієнтІВ ОРГАНІЗАЦІЙ СОЦІАЛЬНОЇ СФЕРИ».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Навчальна дисципліна «Деонтологія» Лекція «Етика та психологія спілкування фахівця соціальної роботи з різними КАТЕГОРІЯМИ клієнтІВ ОРГАНІЗАЦІЙ СОЦІАЛЬНОЇ СФЕРИ». </dc:title>
  <dc:creator>Irina Ivanova</dc:creator>
  <cp:lastModifiedBy>Irina Ivanova</cp:lastModifiedBy>
  <cp:revision>3</cp:revision>
  <dcterms:created xsi:type="dcterms:W3CDTF">2023-10-08T12:34:44Z</dcterms:created>
  <dcterms:modified xsi:type="dcterms:W3CDTF">2023-10-08T14:43:12Z</dcterms:modified>
</cp:coreProperties>
</file>