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49" d="100"/>
          <a:sy n="49" d="100"/>
        </p:scale>
        <p:origin x="6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ЗАБЕЗПЕЧЕННЯ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ІННОВАЦІЙНИХ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ПЛАНІВ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493105" y="3988676"/>
            <a:ext cx="9031487" cy="1891862"/>
          </a:xfrm>
        </p:spPr>
        <p:txBody>
          <a:bodyPr>
            <a:normAutofit/>
          </a:bodyPr>
          <a:lstStyle/>
          <a:p>
            <a:r>
              <a:rPr lang="uk-UA" dirty="0" smtClean="0"/>
              <a:t>                                            ПРОФЕСОР КАФЕДРИ ТУРИЗМУ,  ДОКУМЕНТНИХ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ТА МІЖКУЛЬТУРНИХ КОМУНІКАЦІЙ А. КОРОТЄЄВА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5450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89188"/>
            <a:ext cx="9683254" cy="83557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                СУБ’ЄКТИ ВІДНОСИН,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ПОВ’ЯЗАНИХ ІЗ ФОРМУВАННЯМ БАЗ ДАНИХ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024760"/>
            <a:ext cx="12060620" cy="5344509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 Black" panose="020B0A04020102020204" pitchFamily="34" charset="0"/>
              </a:rPr>
              <a:t>АДМІНІСТРАТОРИ БАЗ ДАНИХ З ДЕРЖАВНОГО АГЕНСТВА УКРАЇНИ З ІНВЕСТИЦІЙ ТА ІННОВАЦІЙ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ВЛАСНИКИ ІНФОРМАЦІЇ – ФІЗИЧНІ ТА ЮРИДИЧНІ ОСОБИ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ВЛАСНИКИ СИСТЕМИ СТВОРЕННЯ І ФУНКЦІОНУВАННЯ БАЗИ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КОРИСТУВАЧІ ІНФОРМАЦІЇ</a:t>
            </a:r>
          </a:p>
          <a:p>
            <a:pPr marL="0" indent="0">
              <a:buNone/>
            </a:pPr>
            <a:r>
              <a:rPr lang="uk-UA" sz="2400" dirty="0" smtClean="0">
                <a:latin typeface="Arial Black" panose="020B0A04020102020204" pitchFamily="34" charset="0"/>
              </a:rPr>
              <a:t>                                        ДІЮТЬ З МЕТОЮ: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ЗБИРАННЯ, НАКОПИЧЕННЯ, ЗБЕРІГАННЯ, РОЗПОВСЮДЖЕННЯ ІНФОРМАЦІЇ ТА ІНФОРМАЦІЙНА ПІДТРИМКА СУБ’ЄКТІВ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СПРИЯННЯ ЗАЛУЧЕННЮ ІНВЕСТИЦІЙ ТА ІНТЕГРУВАННЮ НАУКИ І ВИРОБНИЦТВА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99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696" y="220717"/>
            <a:ext cx="9520158" cy="1135117"/>
          </a:xfrm>
        </p:spPr>
        <p:txBody>
          <a:bodyPr>
            <a:normAutofit/>
          </a:bodyPr>
          <a:lstStyle/>
          <a:p>
            <a:r>
              <a:rPr lang="uk-UA" dirty="0" smtClean="0"/>
              <a:t>         СИСТЕМА БЕЗПЕКИ ПРИ БІЗНЕС-ПЛАНУВАННІ ІННОВАЦІЙНИХ ПРОДУКТІВ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89186" y="1355834"/>
            <a:ext cx="11634952" cy="47611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400" dirty="0" smtClean="0">
                <a:latin typeface="Arial Black" panose="020B0A04020102020204" pitchFamily="34" charset="0"/>
              </a:rPr>
              <a:t>                       ВКЛЮЧАЄ НАСТУПНІ СКЛАДОВІ: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ЦІЛІ – ВИЯВЛЕННЯ, УСУНЕННЯ, НЕДОПУЩЕННЯ ЗАГРОЗ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ЗАХОДИ БЕЗПЕКИ – ПРАВИЛА І ПРОЦЕДУРИ ІЗ ЗАХИСТУ, СТВОРЕННЯ ПІДРОЗДІЛІВ З БЕЗПЕКИ, СТВОРЕННЯ УМОВ ГАРАНТУВАННЯ БЕЗПЕЧНОГО БІЗНЕСУ, МОДЕЛЮВАННЯ ДІЙ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ВИДИ ЗАГРОЗ – РОЗГОЛОШЕННЯ ІНФОРМАЦІЇ, ВИТІК ДАНИХ, НЕСАНКЦІОНОВАНИЙ ДОСТУП ДО НИХ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МЕХАНІЗМИ ПОРУШЕНЬ БЕЗПЕКИ – РОЗ’ЄДНАННЯ ПОТОКІВ ДАНИХ, МОДИФІКАЦІЯ І ПЕРЕХОПЛЕННЯ ТА ФАЛЬСИФІКАЦІЯ ДАНИХ – ТА ДІЄВІ ЗАХОДИ ПРОТИСТОЯННЯ ЦИМ ПОРУШЕННЯМ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557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696" y="1"/>
            <a:ext cx="9520158" cy="1024758"/>
          </a:xfrm>
        </p:spPr>
        <p:txBody>
          <a:bodyPr/>
          <a:lstStyle/>
          <a:p>
            <a:r>
              <a:rPr lang="uk-UA" dirty="0" smtClean="0"/>
              <a:t>      ЗМІСТОВНИЙ АСПЕКТ ПЛАНУВАННЯ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  ІННОВАЦІЙ В ГРБ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867102"/>
            <a:ext cx="12192000" cy="5360277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>
                <a:latin typeface="Arial Black" panose="020B0A04020102020204" pitchFamily="34" charset="0"/>
              </a:rPr>
              <a:t>ПРОДУКТОВО-ТЕМАТИЧНЕ ПЛАНУВАННЯ – ОНОВЛЕННЯ СПЕКТРУ, УДОСКОНАЛЕННЯ ТЕХНОЛОГІЙ ОСНОВНИХ І ДОДАТКОВИХ ГОТЕЛЬНИХ ПОСЛУГ- ЯК РЕЗУЛЬТАТ – ПЛАН ТЕХНІКО-ТЕХНОЛОГІЧНОГО РОЗВИТКУ Й ОРГАНІЗАЦІЇ ПРОЦЕСУ НАДАННЯ ПОСЛУГ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ТЕХНІКО-ЕКОНОМІЧНЕ ПЛАНУВАННЯ – РОЗРАХУНКИ МАТЕРІАЛЬНИХ, ТРУДОВИХ І ФІНАНСОВИХ РЕСУРСІВ ТА ОЦІНКА ЕКОНОМІЧНИХ РЕЗУЛЬТАТІВ, ЕФЕКТИВНОСТІ ВІД РЕАЛІЗАЦІЇ ІННОВАЦІЙНОГО ПРОЕКТУ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ОБ’ЄМНО-КАЛЕНДАРНЕ ПЛАНУВАННЯ - ОБСЯГИ РОБІТ, ЗАВАНТАЖЕННЯ ПІДРОЗДІЛІВ ТА ПЕРСОНАЛУ,ТЕРМІНИ, ПЕРІОДИ ВИКОНАННЯ </a:t>
            </a:r>
          </a:p>
          <a:p>
            <a:endParaRPr lang="uk-UA" sz="2400" dirty="0" smtClean="0">
              <a:latin typeface="Arial Black" panose="020B0A04020102020204" pitchFamily="34" charset="0"/>
            </a:endParaRPr>
          </a:p>
          <a:p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997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696" y="1"/>
            <a:ext cx="9520158" cy="1056289"/>
          </a:xfrm>
        </p:spPr>
        <p:txBody>
          <a:bodyPr/>
          <a:lstStyle/>
          <a:p>
            <a:r>
              <a:rPr lang="uk-UA" dirty="0" smtClean="0"/>
              <a:t>ТАКИМ ЧИНОМ ОРГАНІЗАЦІЯ СИСТЕМИ ТЕХНІЧНО-ІННОВАЦІЙНОГО РОЗВИТКУ ГРБ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7655" y="1056290"/>
            <a:ext cx="11571890" cy="4918841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>
                <a:latin typeface="Arial Black" panose="020B0A04020102020204" pitchFamily="34" charset="0"/>
              </a:rPr>
              <a:t>ДОЗВОЛЯЄ РЕАЛІЗУВАТИ СТРАТЕГІЮ МОБІЛІЗАЦІЇ ВНУТРІШНЬОГО НАУКОВО-ТЕХНІЧНОГО І ВИРОБНИЧОГО ПОТЕНЦІАЛУ ТА ЗОВНІШНІ РЕСУРСИ ЩОДО ІННОВАЦІЇ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ІННОВАЦІЙНА ПРОГРАМА МОЖЕ БУТИ ОРІЄНТОВАНА НА НАЙБЛИЩУ, СЕРЕДНЬОСТРОКОВУ ЧИ ВІДДАЛЕНУ ПЕРСПЕКТИВУ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ІННОВАЦІЙНИЙ ПРОЕКТ МОЖЕ ОХОПЛЮВАТИ ЯК  РОЗРОБКУ НОВОЇ ПРОДУКЦІЇ, ПОСЛУГИ, ТОБТО ШИРОКИЙ ДІАПАЗОН РАДИКАЛЬНИХ НОВОВВЕДЕНЬ, ТАК І ТЕХНІКО-ТЕХНОЛОГІЧНИЙ РОЗВИТОК В ПРОЦЕСІ ОБСЛУГОВУВАННЯ В  ЦІЛОМУ</a:t>
            </a:r>
          </a:p>
          <a:p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8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695" y="1756130"/>
            <a:ext cx="8562698" cy="1097429"/>
          </a:xfrm>
        </p:spPr>
        <p:txBody>
          <a:bodyPr/>
          <a:lstStyle/>
          <a:p>
            <a:r>
              <a:rPr lang="uk-UA" dirty="0" smtClean="0"/>
              <a:t>                ДЯКУЮ ЗА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                           </a:t>
            </a:r>
            <a:r>
              <a:rPr lang="en-US" smtClean="0"/>
              <a:t>ANTONINAKRTV@GMAIL.COM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66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696" y="804520"/>
            <a:ext cx="9520158" cy="598612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 Black" panose="020B0A04020102020204" pitchFamily="34" charset="0"/>
              </a:rPr>
              <a:t>                      ПРОБЛЕМИ ДО ОБГОВОРЕННЯ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latin typeface="Arial Black" panose="020B0A04020102020204" pitchFamily="34" charset="0"/>
              </a:rPr>
              <a:t>РОЗРОБКА КОНЦЕПЦІЇ ІННОВАЦІЙНОГО ПРОЕКТУ В ГРБ</a:t>
            </a:r>
          </a:p>
          <a:p>
            <a:r>
              <a:rPr lang="uk-UA" sz="2800" dirty="0" smtClean="0">
                <a:latin typeface="Arial Black" panose="020B0A04020102020204" pitchFamily="34" charset="0"/>
              </a:rPr>
              <a:t>ПРОЕКТУВАННЯ ІННОВАЦІЙНИХ ПРОДУКТІВ ТА ПОСЛУГ</a:t>
            </a:r>
          </a:p>
          <a:p>
            <a:r>
              <a:rPr lang="uk-UA" sz="2800" dirty="0" smtClean="0">
                <a:latin typeface="Arial Black" panose="020B0A04020102020204" pitchFamily="34" charset="0"/>
              </a:rPr>
              <a:t>ЕФЕКТИ ВІД ВПРОВАДЖЕННЯ ІННОВАЦІЙНОГО ПРОДУКТУ</a:t>
            </a:r>
            <a:endParaRPr lang="ru-RU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67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2316" y="173422"/>
            <a:ext cx="9462537" cy="1087820"/>
          </a:xfrm>
        </p:spPr>
        <p:txBody>
          <a:bodyPr/>
          <a:lstStyle/>
          <a:p>
            <a:r>
              <a:rPr lang="uk-UA" dirty="0" smtClean="0"/>
              <a:t>      ВПРОВАДЖЕННЯ НОВИХ ТЕХНОЛОГІЙ ОБСЛУГОВУВАННЯ В ГОТЕЛЬНОМУ БІЗНЕСІ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88731" y="1853754"/>
            <a:ext cx="11703269" cy="4799294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 Black" panose="020B0A04020102020204" pitchFamily="34" charset="0"/>
              </a:rPr>
              <a:t>БАЗОВІ ТЕХНОЛОГІЇ ОБСЛУГОВУВАННЯ – ЦЕ ОСНОВА ВЕДЕННЯ ГОТЕЛЬНОГО БІЗНЕСУ, ВОНИ НЕ Є ДЖЕРЕЛОМ КОНКУРЕНТНИХ ПЕРЕВАГ, АЛЕ МОЖУТЬ ЇХ ПІДВИЩИТИ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КЛЮЧОВІ ТЕХНОЛОГІЇ   - ЗАБЕЗПЕЧУЮТЬ КОНКУРЕНТНІ ПЕРЕВАГИ, ТРУДНОДОСТУПНІ ДЛЯ ВСІХ, НАПРИКЛАД, СИСТЕМА УПРАВЛІННЯ ДОХОДАМИ ГОТЕЛЮ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ПРОВІДНІ ТЕХНОЛОГІЇ – МОЖУТЬ ЗМІНИТИ РОЗМІЩЕННЯ СИЛ У ГАЛУЗЕВОМУ КОНКУРЕНТНОМУ СЕРЕДОВИЩІ – НА ЕТАПІ ВПРОВАДЖЕННЯ ЯК </a:t>
            </a:r>
            <a:r>
              <a:rPr lang="en-US" sz="2400" dirty="0" smtClean="0">
                <a:latin typeface="Arial Black" panose="020B0A04020102020204" pitchFamily="34" charset="0"/>
              </a:rPr>
              <a:t>KNOW-HOW</a:t>
            </a:r>
            <a:r>
              <a:rPr lang="uk-UA" sz="2400" dirty="0" smtClean="0">
                <a:latin typeface="Arial Black" panose="020B0A04020102020204" pitchFamily="34" charset="0"/>
              </a:rPr>
              <a:t> ОДНОГО ГРАВЦЯ НА РИНКУ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014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696" y="1"/>
            <a:ext cx="9520158" cy="1056289"/>
          </a:xfrm>
        </p:spPr>
        <p:txBody>
          <a:bodyPr/>
          <a:lstStyle/>
          <a:p>
            <a:r>
              <a:rPr lang="uk-UA" dirty="0" smtClean="0"/>
              <a:t>             ЕТАПИ РОЗРОБКИ КОНЦЕПЦІЇ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ІННОВАЦІЙНОГО ПРОДУКТУ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89187" y="914400"/>
            <a:ext cx="12002814" cy="5029200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>
                <a:latin typeface="Arial Black" panose="020B0A04020102020204" pitchFamily="34" charset="0"/>
              </a:rPr>
              <a:t>ЕТАП 1 – ПОЧАТКОВИЙ ЕТАП –ЗБІР МАКСИМАЛЬНОЇ КІЛЬКОСТІ НОВИХ ІДЕЙ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ЕТАП 2 – СКОРОЧЕННЯ КІЛЬКОСТІ ІДЕЙ ДО РЕАЛЬНОГО ПЛАНУ РЕАЛІЗАЦІЇ ІДЕЇ ЗІ СПОЖИВЧИМИ ПЕРЕВАГАМИ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ЕТАП 3 – РОЗРОБКА СТРАТЕГІЇ МАРКЕТИНГУ ПРОДУКТУ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ЕТАП 4 – ДОКАЗ ПРИБУТКОВОСТІ ІДЕЇ – ВВЕДЕННЯ В СПРАВЖНЮ РИНКОВУ СИТУАЦІЮ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ЕТАП 5 –КОМЕРЦІЙНЕ РОЗКРУЧУВАННЯ, МАСОВИЙ ВИХІД НА РИНОК НОВОГО ПРОДУКТУ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ЕТАП 6 – БЕЗПЕРЕРВНЕ ВДОСКОНАЛЕННЯ ЙОГО ВЛАСТИВОСТЕЙ</a:t>
            </a:r>
          </a:p>
          <a:p>
            <a:pPr marL="0" indent="0">
              <a:buNone/>
            </a:pPr>
            <a:endParaRPr lang="uk-UA" sz="2400" dirty="0" smtClean="0">
              <a:latin typeface="Arial Black" panose="020B0A04020102020204" pitchFamily="34" charset="0"/>
            </a:endParaRPr>
          </a:p>
          <a:p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839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1145" y="1"/>
            <a:ext cx="9383708" cy="1340068"/>
          </a:xfrm>
        </p:spPr>
        <p:txBody>
          <a:bodyPr/>
          <a:lstStyle/>
          <a:p>
            <a:r>
              <a:rPr lang="uk-UA" dirty="0" smtClean="0"/>
              <a:t>   ОСНОВНІ ДЖЕРЕЛА ГЕНЕРАЦІЇ ІДЕЙ ДЛЯ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КОНЦЕПЦІЇ ІННОВАЦІЙНОГО ПРОДУКТУ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3421" y="1853754"/>
            <a:ext cx="11824137" cy="4326329"/>
          </a:xfrm>
        </p:spPr>
        <p:txBody>
          <a:bodyPr>
            <a:normAutofit fontScale="92500" lnSpcReduction="10000"/>
          </a:bodyPr>
          <a:lstStyle/>
          <a:p>
            <a:r>
              <a:rPr lang="uk-UA" sz="2400" dirty="0" smtClean="0">
                <a:latin typeface="Arial Black" panose="020B0A04020102020204" pitchFamily="34" charset="0"/>
              </a:rPr>
              <a:t>1. ГОСТІ ГОТЕЛЮ, ЇХ ПОТРЕБИ, ПОБАЖАННЯ, СКАРГИ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2. ІДЕЇ ТА ПРОДУКТИ ГОТЕЛІВ-КОНКУРЕНТІВ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3. ІНФОРМАЦІЯ ВІД ПАРТНЕРІВ ГОТЕЛІВ, ЩО ПРАЦЮЮТЬ НА РІЗНИХ РИНКАХ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4. ІДЕЇ ОКРЕМИХ ПРАЦІВНИКІВ ТА МЕНЕДЖЕРІВ ГОТЕЛЮ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5. РОБОТА СПЕЦІАЛЬНО СТВОРЕНОГО КОМІТЕТУ ІЗ РОЗРОБКИ НОВИХ ПРОДУКТІВ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6. ЗОВНІШНІ КОНСУЛЬТАНТИ, РЕКЛАМНІ АГЕНСТВА, ДОСЛІДНИЦЬКІ КОМПАНІЇ, ІНВЕСТОРИ</a:t>
            </a:r>
          </a:p>
          <a:p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942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696" y="141890"/>
            <a:ext cx="9520158" cy="740979"/>
          </a:xfrm>
        </p:spPr>
        <p:txBody>
          <a:bodyPr/>
          <a:lstStyle/>
          <a:p>
            <a:r>
              <a:rPr lang="uk-UA" dirty="0" smtClean="0"/>
              <a:t>                       КОМПОНЕНТИ АІСУП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5669" y="1040524"/>
            <a:ext cx="10629185" cy="4425821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 Black" panose="020B0A04020102020204" pitchFamily="34" charset="0"/>
              </a:rPr>
              <a:t>АІСУП – АВТОМАТИЗОВАНА ІНФОРМАЦІЙНА СИСТЕМА УПРАВЛІННЯ ПРОЕКТОМ СКЛАДАЄТЬСЯ З 5 МОДУЛІВ: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МОДУЛЬ СУБ’ЄКТІВ   -   МОДУЛЬ БАЗ ДАНИХ  - МОДУЛЬ ІНФОРМАЦІЙНИХ ПОТОКІВ – МОДУЛЬ КОМУНІКАЦІЙ – МОДУЛЬ АПАРАТНИХ ЗАСОБІВ І ПРОГРАМНИХ ПРОДУКТІВ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ВЗАЄМОДІЯ МОДУЛІВ СТВОРЮЄ  -  ІНТЕРАКТИВНЕ СЕРЕДОВИЩЕ – ІНФОРМАЦІЙНИЙ ПРОСТІР, ЯКИЙ ПОВ’ЯЗУЄ СУБ’ЄКТІВ БІЗНЕС-ПЛАНУВАННЯ ІННОВАЦІЙНИХ ПРОЕКТІВ ІЗ ЗОВНІШНІМ СЕРЕДОВИЩЕМ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763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8082" y="189187"/>
            <a:ext cx="9446771" cy="1182413"/>
          </a:xfrm>
        </p:spPr>
        <p:txBody>
          <a:bodyPr/>
          <a:lstStyle/>
          <a:p>
            <a:r>
              <a:rPr lang="uk-UA" dirty="0" smtClean="0"/>
              <a:t>        ОСНОВНІ СКЛАДОВІ КОНЦЕПЦІЇ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НОВОГО ГОТЕЛЬНОГО ПРОДУКТУ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702676"/>
            <a:ext cx="12044855" cy="4603531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 Black" panose="020B0A04020102020204" pitchFamily="34" charset="0"/>
              </a:rPr>
              <a:t>ПАРАМЕТРИЧНІ ХАРАКТЕРИСТИКИ ПРОДУКТУ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ПРОФІЛЬ ПОТЕНЦІЙНОГО СПОЖИВАЧА-ГОСТЯ, СЕРЕДНЯ ТРИВАЛІСТЬ ПЕРЕБУВАННЯ В ГОТЕЛІ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НАЯВНІСТЬ АБО МОЖЛИВІСТЬ СТВОРЕННЯ В ГОТЕЛІ ДОДАТКОВИХ АБО СУПУТНІХ ПРОДУКТІВ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ПЕРЕДБАЧУВАНА ЦІНА НОВОГО ПРОДУКТУ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ВПЛИВ НОВОГО ПРОДУКТУ НА ІСНУЮЧУ НОМЕНКЛАТУРУ ПОСЛУГ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ПЕРЕДБАЧУВАНА НАЗВА – ТОРГОВА МАРКА - ПРОДУКТУ</a:t>
            </a:r>
          </a:p>
          <a:p>
            <a:endParaRPr lang="uk-UA" sz="2400" dirty="0" smtClean="0">
              <a:latin typeface="Arial Black" panose="020B0A04020102020204" pitchFamily="34" charset="0"/>
            </a:endParaRPr>
          </a:p>
          <a:p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821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696" y="189187"/>
            <a:ext cx="9520158" cy="94593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ЕКОНОМІЧНІ ПОКАЗНИКИ ТА СТРАТЕГІЯ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МАРКЕТИНГУ НОВОГО ПРОДУКТУ ГОТЕЛЮ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135117"/>
            <a:ext cx="12013324" cy="4997669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>
                <a:latin typeface="Arial Black" panose="020B0A04020102020204" pitchFamily="34" charset="0"/>
              </a:rPr>
              <a:t>СКЛАДАННЯ ПЛАНУ ВИТРАТ ДЛЯ КОМЕРЦІЙНОГО ВИПУСКУ ГОТЕЛЬНОЇ ПОСЛУГИ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РОЗРОБКА ПЛАНУ МАРКЕТИНГУ : ВИЗНАЧЕННЯ ЧАСТКИ ЦІЛЬОВОГО РИНКУ, ЦІНА, ОБСЯГИ ПРОДАЖІВ. ПРИБУТОК, ІНСТРУМЕНТИ ПРОСУВАННЯ ТА ЗБУТУ НОВОГО ПРОДУКТУ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ФОРМУВАННЯ ПРОГРАМИ НАДАННЯ ПОСЛУГ : НЕОБХІДНІ ОСНОВНІ ЗАСОБИ ДЛЯ ВИРОБНИЦТВА; ВИБІР ПОСТАЧАЛЬНИКІВ СИРОВИНИ ТА МАТЕРІАЛІВ; ЛЮДСЬКІ РЕСУРСИ; КОНТРОЛЬ ЯКОСТІ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ФІНАНСОВИЙ ПЛАН - ВАРТІСНЕ ВИРАЖЕННЯ ПОПЕРЕДНІХ СКЛАДОВИХ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824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ІНФОРМАЦІЙНА БАЗА ЩОДО СТВОРЕННЯ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ІННОВАЦІЙНОГО ПРОЕКТУ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2400" dirty="0" smtClean="0">
                <a:latin typeface="Arial Black" panose="020B0A04020102020204" pitchFamily="34" charset="0"/>
              </a:rPr>
              <a:t>             ВКЛЮЧАЄ СКЛАДОВИМИ ТАКІ РОЗДІЛИ: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ПРО ІНВЕСТИЦІЙНІ ПРОЕКТИ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ПРО ІНВЕСТИЦІЙНІ ПРОГРАМИ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ПРО ІННОВАЦІЙНІ ПРОЕКТИ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ПРО ІННОВАЦІЙНІ ПРОГРАМИ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ПРО МІЖНАРОДНІ ІНВЕСТИЦІЙНІ, ІННОВАЦІЙНІ ПРОГРАМИ ТА ПРОЕКТИ, ГРАНТИ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7504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150</TotalTime>
  <Words>687</Words>
  <Application>Microsoft Office PowerPoint</Application>
  <PresentationFormat>Широкий екран</PresentationFormat>
  <Paragraphs>72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Palatino Linotype</vt:lpstr>
      <vt:lpstr>Gallery</vt:lpstr>
      <vt:lpstr>      ЗАБЕЗПЕЧЕННЯ       ІННОВАЦІЙНИХ                ПЛАНІВ</vt:lpstr>
      <vt:lpstr>                      ПРОБЛЕМИ ДО ОБГОВОРЕННЯ</vt:lpstr>
      <vt:lpstr>      ВПРОВАДЖЕННЯ НОВИХ ТЕХНОЛОГІЙ ОБСЛУГОВУВАННЯ В ГОТЕЛЬНОМУ БІЗНЕСІ</vt:lpstr>
      <vt:lpstr>             ЕТАПИ РОЗРОБКИ КОНЦЕПЦІЇ                 ІННОВАЦІЙНОГО ПРОДУКТУ</vt:lpstr>
      <vt:lpstr>   ОСНОВНІ ДЖЕРЕЛА ГЕНЕРАЦІЇ ІДЕЙ ДЛЯ     КОНЦЕПЦІЇ ІННОВАЦІЙНОГО ПРОДУКТУ</vt:lpstr>
      <vt:lpstr>                       КОМПОНЕНТИ АІСУП</vt:lpstr>
      <vt:lpstr>        ОСНОВНІ СКЛАДОВІ КОНЦЕПЦІЇ          НОВОГО ГОТЕЛЬНОГО ПРОДУКТУ</vt:lpstr>
      <vt:lpstr>  ЕКОНОМІЧНІ ПОКАЗНИКИ ТА СТРАТЕГІЯ    МАРКЕТИНГУ НОВОГО ПРОДУКТУ ГОТЕЛЮ</vt:lpstr>
      <vt:lpstr>  ІНФОРМАЦІЙНА БАЗА ЩОДО СТВОРЕННЯ                   ІННОВАЦІЙНОГО ПРОЕКТУ</vt:lpstr>
      <vt:lpstr>                         СУБ’ЄКТИ ВІДНОСИН,     ПОВ’ЯЗАНИХ ІЗ ФОРМУВАННЯМ БАЗ ДАНИХ</vt:lpstr>
      <vt:lpstr>         СИСТЕМА БЕЗПЕКИ ПРИ БІЗНЕС-ПЛАНУВАННІ ІННОВАЦІЙНИХ ПРОДУКТІВ</vt:lpstr>
      <vt:lpstr>      ЗМІСТОВНИЙ АСПЕКТ ПЛАНУВАННЯ                           ІННОВАЦІЙ В ГРБ</vt:lpstr>
      <vt:lpstr>ТАКИМ ЧИНОМ ОРГАНІЗАЦІЯ СИСТЕМИ ТЕХНІЧНО-ІННОВАЦІЙНОГО РОЗВИТКУ ГРБ</vt:lpstr>
      <vt:lpstr>                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ЗАБЕЗПЕЧЕННЯ       ІННОВАЦІЙНИХ                ПЛАНІВ</dc:title>
  <dc:creator>Пользователь</dc:creator>
  <cp:lastModifiedBy>Пользователь</cp:lastModifiedBy>
  <cp:revision>17</cp:revision>
  <dcterms:created xsi:type="dcterms:W3CDTF">2021-02-10T12:58:23Z</dcterms:created>
  <dcterms:modified xsi:type="dcterms:W3CDTF">2021-02-10T15:28:32Z</dcterms:modified>
</cp:coreProperties>
</file>