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i3/xp5otul9A5QQYUvOQ3lb8k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194D8C"/>
              </a:gs>
              <a:gs pos="55000">
                <a:srgbClr val="5B90DA"/>
              </a:gs>
              <a:gs pos="100000">
                <a:srgbClr val="194D8C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" name="Google Shape;17;p24"/>
          <p:cNvSpPr txBox="1"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sz="48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R="64008" lvl="0" algn="r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19" name="Google Shape;19;p24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0" name="Google Shape;20;p24"/>
            <p:cNvSpPr/>
            <p:nvPr/>
          </p:nvSpPr>
          <p:spPr>
            <a:xfrm>
              <a:off x="1687513" y="4832896"/>
              <a:ext cx="7456487" cy="518816"/>
            </a:xfrm>
            <a:custGeom>
              <a:avLst/>
              <a:gdLst/>
              <a:ahLst/>
              <a:cxnLst/>
              <a:rect l="l" t="t" r="r" b="b"/>
              <a:pathLst>
                <a:path w="4697" h="367" extrusionOk="0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A4B8DA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1" name="Google Shape;21;p24"/>
            <p:cNvSpPr/>
            <p:nvPr/>
          </p:nvSpPr>
          <p:spPr>
            <a:xfrm>
              <a:off x="35443" y="5135526"/>
              <a:ext cx="9108557" cy="838200"/>
            </a:xfrm>
            <a:custGeom>
              <a:avLst/>
              <a:gdLst/>
              <a:ahLst/>
              <a:cxnLst/>
              <a:rect l="l" t="t" r="r" b="b"/>
              <a:pathLst>
                <a:path w="5760" h="528" extrusionOk="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2" name="Google Shape;22;p24"/>
            <p:cNvSpPr/>
            <p:nvPr/>
          </p:nvSpPr>
          <p:spPr>
            <a:xfrm>
              <a:off x="0" y="4883888"/>
              <a:ext cx="9144000" cy="1981200"/>
            </a:xfrm>
            <a:custGeom>
              <a:avLst/>
              <a:gdLst/>
              <a:ahLst/>
              <a:cxnLst/>
              <a:rect l="l" t="t" r="r" b="b"/>
              <a:pathLst>
                <a:path w="5760" h="1248" extrusionOk="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tx="0" ty="0" sx="50000" sy="50000" flip="none" algn="t"/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23" name="Google Shape;23;p24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w="12050" cap="flat" cmpd="sng">
              <a:solidFill>
                <a:srgbClr val="9CB2D5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8ECF4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1000" b="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body" idx="1"/>
          </p:nvPr>
        </p:nvSpPr>
        <p:spPr>
          <a:xfrm rot="5400000">
            <a:off x="2378964" y="-440436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4"/>
          <p:cNvSpPr txBox="1">
            <a:spLocks noGrp="1"/>
          </p:cNvSpPr>
          <p:nvPr>
            <p:ph type="title"/>
          </p:nvPr>
        </p:nvSpPr>
        <p:spPr>
          <a:xfrm rot="5400000">
            <a:off x="4936367" y="2182285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4"/>
          <p:cNvSpPr txBox="1">
            <a:spLocks noGrp="1"/>
          </p:cNvSpPr>
          <p:nvPr>
            <p:ph type="body" idx="1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34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4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06324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marL="914400" lvl="1" indent="-3429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sz="48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3" name="Google Shape;43;p27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3659F"/>
              </a:gs>
              <a:gs pos="72000">
                <a:srgbClr val="6191D4"/>
              </a:gs>
              <a:gs pos="100000">
                <a:srgbClr val="88A7D9"/>
              </a:gs>
            </a:gsLst>
            <a:lin ang="16200000" scaled="0"/>
          </a:gradFill>
          <a:ln w="9525" cap="rnd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4" name="Google Shape;44;p2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3659F"/>
              </a:gs>
              <a:gs pos="72000">
                <a:srgbClr val="6191D4"/>
              </a:gs>
              <a:gs pos="100000">
                <a:srgbClr val="88A7D9"/>
              </a:gs>
            </a:gsLst>
            <a:lin ang="16200000" scaled="0"/>
          </a:gradFill>
          <a:ln w="9525" cap="rnd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504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marL="914400" lvl="1" indent="-3810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body" idx="2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32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3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2232" algn="l">
              <a:spcBef>
                <a:spcPts val="40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2232" algn="l">
              <a:spcBef>
                <a:spcPts val="0"/>
              </a:spcBef>
              <a:spcAft>
                <a:spcPts val="0"/>
              </a:spcAft>
              <a:buSzPts val="1632"/>
              <a:buChar char="🞂"/>
              <a:defRPr sz="2400"/>
            </a:lvl1pPr>
            <a:lvl2pPr marL="914400" lvl="1" indent="-3556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bg>
      <p:bgPr>
        <a:blipFill rotWithShape="1">
          <a:blip r:embed="rId2">
            <a:alphaModFix/>
          </a:blip>
          <a:tile tx="0" ty="0" sx="50000" sy="50000" flip="none" algn="tl"/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sz="25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marL="914400" lvl="1" indent="-228600" algn="l"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body" idx="2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6776" algn="l">
              <a:spcBef>
                <a:spcPts val="400"/>
              </a:spcBef>
              <a:spcAft>
                <a:spcPts val="0"/>
              </a:spcAft>
              <a:buSzPts val="2176"/>
              <a:buChar char="🞂"/>
              <a:defRPr sz="3200"/>
            </a:lvl1pPr>
            <a:lvl2pPr marL="914400" lvl="1" indent="-406400" algn="l"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marR="18288" lvl="0" indent="-228600" algn="r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marL="914400" lvl="1" indent="-304800" algn="l"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marL="1371600" lvl="2" indent="-292100" algn="l"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marL="3657600" lvl="7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marL="4114800" lvl="8" indent="-3429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>
            <a:spLocks noGrp="1"/>
          </p:cNvSpPr>
          <p:nvPr>
            <p:ph type="pic" idx="2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176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lvl="1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lvl="2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lvl="3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lvl="4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lvl="5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lvl="6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lvl="7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lvl="8" indent="0" algn="r">
              <a:spcBef>
                <a:spcPts val="0"/>
              </a:spcBef>
              <a:buNone/>
              <a:defRPr sz="1000" b="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sz="30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4B8DA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1" name="Google Shape;81;p32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2" name="Google Shape;82;p32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83" name="Google Shape;83;p32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CB2D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" name="Google Shape;84;p32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3659F"/>
              </a:gs>
              <a:gs pos="72000">
                <a:srgbClr val="6191D4"/>
              </a:gs>
              <a:gs pos="100000">
                <a:srgbClr val="88A7D9"/>
              </a:gs>
            </a:gsLst>
            <a:lin ang="16200000" scaled="0"/>
          </a:gradFill>
          <a:ln w="9525" cap="rnd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" name="Google Shape;85;p3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33659F"/>
              </a:gs>
              <a:gs pos="72000">
                <a:srgbClr val="6191D4"/>
              </a:gs>
              <a:gs pos="100000">
                <a:srgbClr val="88A7D9"/>
              </a:gs>
            </a:gsLst>
            <a:lin ang="16200000" scaled="0"/>
          </a:gradFill>
          <a:ln w="9525" cap="rnd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25400" dir="5400000">
              <a:srgbClr val="000000">
                <a:alpha val="45882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/>
          <p:nvPr/>
        </p:nvSpPr>
        <p:spPr>
          <a:xfrm>
            <a:off x="499273" y="5944936"/>
            <a:ext cx="4940624" cy="921076"/>
          </a:xfrm>
          <a:custGeom>
            <a:avLst/>
            <a:gdLst/>
            <a:ahLst/>
            <a:cxnLst/>
            <a:rect l="l" t="t" r="r" b="b"/>
            <a:pathLst>
              <a:path w="7485" h="337" extrusionOk="0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A4B8DA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7" name="Google Shape;7;p23"/>
          <p:cNvSpPr/>
          <p:nvPr/>
        </p:nvSpPr>
        <p:spPr>
          <a:xfrm>
            <a:off x="485717" y="5939011"/>
            <a:ext cx="3690451" cy="933450"/>
          </a:xfrm>
          <a:custGeom>
            <a:avLst/>
            <a:gdLst/>
            <a:ahLst/>
            <a:cxnLst/>
            <a:rect l="l" t="t" r="r" b="b"/>
            <a:pathLst>
              <a:path w="5591" h="588" extrusionOk="0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" name="Google Shape;8;p23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3">
              <a:alphaModFix amt="50000"/>
            </a:blip>
            <a:tile tx="0" ty="0" sx="50000" sy="50000" flip="none" algn="t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9" name="Google Shape;9;p23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w="12050" cap="flat" cmpd="sng">
            <a:solidFill>
              <a:srgbClr val="9CB2D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sz="4100" b="1" i="0" u="none" strike="noStrike" cap="non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518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sz="27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74650" algn="l" rtl="0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sz="23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619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34925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342900" algn="l" rtl="0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429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3200400" marR="0" lvl="6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3657600" marR="0" lvl="7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4114800" marR="0" lvl="8" indent="-330200" algn="l" rtl="0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dt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ft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endParaRPr/>
          </a:p>
        </p:txBody>
      </p:sp>
      <p:sp>
        <p:nvSpPr>
          <p:cNvPr id="14" name="Google Shape;14;p23"/>
          <p:cNvSpPr txBox="1">
            <a:spLocks noGrp="1"/>
          </p:cNvSpPr>
          <p:nvPr>
            <p:ph type="sldNum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>
            <a:spLocks noGrp="1"/>
          </p:cNvSpPr>
          <p:nvPr>
            <p:ph type="ctrTitle"/>
          </p:nvPr>
        </p:nvSpPr>
        <p:spPr>
          <a:xfrm>
            <a:off x="685800" y="548681"/>
            <a:ext cx="7772400" cy="303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</a:pPr>
            <a:r>
              <a:rPr lang="ru-RU"/>
              <a:t>Становище Італії після </a:t>
            </a:r>
            <a:br>
              <a:rPr lang="ru-RU"/>
            </a:br>
            <a:r>
              <a:rPr lang="ru-RU"/>
              <a:t>І світової війни. Фашистський режим Беніто Муссоліні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>
            <a:spLocks noGrp="1"/>
          </p:cNvSpPr>
          <p:nvPr>
            <p:ph type="body" idx="1"/>
          </p:nvPr>
        </p:nvSpPr>
        <p:spPr>
          <a:xfrm>
            <a:off x="179512" y="4221088"/>
            <a:ext cx="4392488" cy="2304255"/>
          </a:xfrm>
          <a:prstGeom prst="flowChartAlternateProcess">
            <a:avLst/>
          </a:prstGeom>
          <a:gradFill>
            <a:gsLst>
              <a:gs pos="0">
                <a:srgbClr val="ED9A9A"/>
              </a:gs>
              <a:gs pos="65000">
                <a:srgbClr val="FCCCCA"/>
              </a:gs>
              <a:gs pos="100000">
                <a:srgbClr val="FFD7D8"/>
              </a:gs>
            </a:gsLst>
            <a:lin ang="1620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23"/>
              <a:buChar char="🞂"/>
            </a:pPr>
            <a:r>
              <a:rPr lang="ru-RU" sz="209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ніч з 27 на 28 жовтня 1922 р. фашисти захопили важливі державні об’єкти в Мілані та інших містах країни. </a:t>
            </a:r>
            <a:endParaRPr/>
          </a:p>
          <a:p>
            <a:pPr marL="365760" lvl="0" indent="-25603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SzPts val="1423"/>
              <a:buChar char="🞂"/>
            </a:pPr>
            <a:r>
              <a:rPr lang="ru-RU" sz="2092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 жовтня король призначив Б. Муссоліні прем’єр-міністром Італії.</a:t>
            </a:r>
            <a:endParaRPr sz="2092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1"/>
          <p:cNvSpPr txBox="1">
            <a:spLocks noGrp="1"/>
          </p:cNvSpPr>
          <p:nvPr>
            <p:ph type="title"/>
          </p:nvPr>
        </p:nvSpPr>
        <p:spPr>
          <a:xfrm>
            <a:off x="179512" y="188640"/>
            <a:ext cx="2808312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ida Sans"/>
              <a:buNone/>
            </a:pPr>
            <a:r>
              <a:rPr lang="ru-RU" sz="2800"/>
              <a:t>“Похід на Рим”</a:t>
            </a:r>
            <a:endParaRPr sz="2800"/>
          </a:p>
        </p:txBody>
      </p:sp>
      <p:pic>
        <p:nvPicPr>
          <p:cNvPr id="184" name="Google Shape;184;p11" descr="https://geomap.com.ua/images/wh10b/worldhistory10_files/image32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4088" y="332656"/>
            <a:ext cx="3553222" cy="250763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1"/>
          <p:cNvSpPr/>
          <p:nvPr/>
        </p:nvSpPr>
        <p:spPr>
          <a:xfrm>
            <a:off x="5220072" y="2996952"/>
            <a:ext cx="38146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„Похід на Рим” (30 жовтня 1922 р.)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6" name="Google Shape;186;p11" descr="https://geomap.com.ua/images/wh10b/worldhistory10_files/image32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980728"/>
            <a:ext cx="2088232" cy="239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1"/>
          <p:cNvSpPr/>
          <p:nvPr/>
        </p:nvSpPr>
        <p:spPr>
          <a:xfrm>
            <a:off x="323528" y="3429000"/>
            <a:ext cx="15841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Зустріч Муссоліні з королем Віктором-Емануїлом ІІІ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8" name="Google Shape;188;p11" descr="https://history.vn.ua/pidruchniki/world-history-10-class-2018-polyanskii-standard-level/world-history-10-class-2018-polyanskii-standard-level.files/image151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87824" y="1124744"/>
            <a:ext cx="2209800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1"/>
          <p:cNvSpPr/>
          <p:nvPr/>
        </p:nvSpPr>
        <p:spPr>
          <a:xfrm>
            <a:off x="2051720" y="3501008"/>
            <a:ext cx="25922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Колона  фашистів прямує до Рима. 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1"/>
          <p:cNvSpPr/>
          <p:nvPr/>
        </p:nvSpPr>
        <p:spPr>
          <a:xfrm>
            <a:off x="4751512" y="3501008"/>
            <a:ext cx="4392488" cy="3166824"/>
          </a:xfrm>
          <a:prstGeom prst="flowChartAlternateProcess">
            <a:avLst/>
          </a:prstGeom>
          <a:gradFill>
            <a:gsLst>
              <a:gs pos="0">
                <a:srgbClr val="98D8F1"/>
              </a:gs>
              <a:gs pos="65000">
                <a:srgbClr val="C8EEFF"/>
              </a:gs>
              <a:gs pos="100000">
                <a:srgbClr val="D7F5FF"/>
              </a:gs>
            </a:gsLst>
            <a:lin ang="16200000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 жовтня до столиці звідусіль почали прибувати сквадри. Улаштувавши у Вічному місті погром, фашисти пройшли вулицями маршовими колонами під звуки партійного гімну й спеціальними потягами залишили його. Більшістю голосів парламент передав владу фашистам.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11"/>
          <p:cNvSpPr/>
          <p:nvPr/>
        </p:nvSpPr>
        <p:spPr>
          <a:xfrm>
            <a:off x="2555777" y="188640"/>
            <a:ext cx="2520280" cy="61347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 жовтня1922 р</a:t>
            </a:r>
            <a:endParaRPr sz="2400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2" descr="Створення корпоративної системи в Італії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404664"/>
            <a:ext cx="8334807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2"/>
          <p:cNvSpPr/>
          <p:nvPr/>
        </p:nvSpPr>
        <p:spPr>
          <a:xfrm>
            <a:off x="539552" y="4869160"/>
            <a:ext cx="828092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Розгляньте схему і доведіть, що заходи, здійснювані урядом Муссоліні, були спрямовані на формування в Італії тоталітарної держави</a:t>
            </a:r>
            <a:endParaRPr sz="24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13"/>
          <p:cNvGrpSpPr/>
          <p:nvPr/>
        </p:nvGrpSpPr>
        <p:grpSpPr>
          <a:xfrm>
            <a:off x="457200" y="1546239"/>
            <a:ext cx="5698976" cy="4396139"/>
            <a:chOff x="0" y="64911"/>
            <a:chExt cx="5698976" cy="4396139"/>
          </a:xfrm>
        </p:grpSpPr>
        <p:sp>
          <p:nvSpPr>
            <p:cNvPr id="203" name="Google Shape;203;p13"/>
            <p:cNvSpPr/>
            <p:nvPr/>
          </p:nvSpPr>
          <p:spPr>
            <a:xfrm>
              <a:off x="0" y="64911"/>
              <a:ext cx="5698976" cy="1425059"/>
            </a:xfrm>
            <a:prstGeom prst="roundRect">
              <a:avLst>
                <a:gd name="adj" fmla="val 16667"/>
              </a:avLst>
            </a:prstGeom>
            <a:solidFill>
              <a:srgbClr val="BF504D"/>
            </a:solidFill>
            <a:ln w="55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 txBox="1"/>
            <p:nvPr/>
          </p:nvSpPr>
          <p:spPr>
            <a:xfrm>
              <a:off x="0" y="64911"/>
              <a:ext cx="5698976" cy="1425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1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закон, за яким партія, що набирає 50% + 1 голосів отримує 2/3 місць у парламенті</a:t>
              </a:r>
              <a:endParaRPr sz="21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0" y="1550451"/>
              <a:ext cx="5698976" cy="1425059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55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3"/>
            <p:cNvSpPr txBox="1"/>
            <p:nvPr/>
          </p:nvSpPr>
          <p:spPr>
            <a:xfrm>
              <a:off x="0" y="1550451"/>
              <a:ext cx="5698976" cy="1425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1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Після вбивства Метеотті і протесту парламенту висунуто гасло "Вся влада фашистам!«</a:t>
              </a:r>
              <a:endParaRPr sz="21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0" y="3035991"/>
              <a:ext cx="5698976" cy="1425059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55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 txBox="1"/>
            <p:nvPr/>
          </p:nvSpPr>
          <p:spPr>
            <a:xfrm>
              <a:off x="0" y="3035991"/>
              <a:ext cx="5698976" cy="14250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1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У 1926 р. в країні була встановлена однопартійна система</a:t>
              </a:r>
              <a:endParaRPr sz="21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209" name="Google Shape;209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FFBC8B"/>
              </a:gs>
              <a:gs pos="65000">
                <a:srgbClr val="FFDABE"/>
              </a:gs>
              <a:gs pos="100000">
                <a:srgbClr val="FFE3CB"/>
              </a:gs>
            </a:gsLst>
            <a:lin ang="16200000" scaled="0"/>
          </a:gra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Lucida Sans"/>
              <a:buNone/>
            </a:pPr>
            <a:r>
              <a:rPr lang="ru-RU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Фашизація Італії</a:t>
            </a:r>
            <a:endParaRPr/>
          </a:p>
        </p:txBody>
      </p:sp>
      <p:pic>
        <p:nvPicPr>
          <p:cNvPr id="210" name="Google Shape;210;p13" descr="https://geomap.com.ua/images/wh10b/worldhistory10_files/image32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216" y="1700808"/>
            <a:ext cx="2114550" cy="272415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3"/>
          <p:cNvSpPr/>
          <p:nvPr/>
        </p:nvSpPr>
        <p:spPr>
          <a:xfrm>
            <a:off x="6516216" y="4797152"/>
            <a:ext cx="23102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Джакомо Маттеоті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14"/>
          <p:cNvGrpSpPr/>
          <p:nvPr/>
        </p:nvGrpSpPr>
        <p:grpSpPr>
          <a:xfrm>
            <a:off x="1154381" y="910198"/>
            <a:ext cx="6567892" cy="5541658"/>
            <a:chOff x="974869" y="1478"/>
            <a:chExt cx="6567892" cy="5541658"/>
          </a:xfrm>
        </p:grpSpPr>
        <p:sp>
          <p:nvSpPr>
            <p:cNvPr id="217" name="Google Shape;217;p14"/>
            <p:cNvSpPr/>
            <p:nvPr/>
          </p:nvSpPr>
          <p:spPr>
            <a:xfrm>
              <a:off x="974869" y="1478"/>
              <a:ext cx="2052466" cy="1231479"/>
            </a:xfrm>
            <a:prstGeom prst="rect">
              <a:avLst/>
            </a:prstGeom>
            <a:solidFill>
              <a:srgbClr val="BF504D"/>
            </a:solidFill>
            <a:ln w="55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 txBox="1"/>
            <p:nvPr/>
          </p:nvSpPr>
          <p:spPr>
            <a:xfrm>
              <a:off x="974869" y="1478"/>
              <a:ext cx="2052466" cy="1231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Видано закони про:</a:t>
              </a:r>
              <a:endParaRPr sz="1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3232582" y="1478"/>
              <a:ext cx="2052466" cy="1231479"/>
            </a:xfrm>
            <a:prstGeom prst="rect">
              <a:avLst/>
            </a:prstGeom>
            <a:solidFill>
              <a:schemeClr val="accent3"/>
            </a:solidFill>
            <a:ln w="55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 txBox="1"/>
            <p:nvPr/>
          </p:nvSpPr>
          <p:spPr>
            <a:xfrm>
              <a:off x="3232582" y="1478"/>
              <a:ext cx="2052466" cy="1231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i="1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•</a:t>
              </a:r>
              <a:r>
                <a:rPr lang="ru-RU" sz="14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 чистку державного апарату від «підозрілих елементів»;</a:t>
              </a:r>
              <a:endParaRPr sz="1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5490295" y="1478"/>
              <a:ext cx="2052466" cy="1231479"/>
            </a:xfrm>
            <a:prstGeom prst="rect">
              <a:avLst/>
            </a:prstGeom>
            <a:solidFill>
              <a:schemeClr val="accent4"/>
            </a:solidFill>
            <a:ln w="55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 txBox="1"/>
            <p:nvPr/>
          </p:nvSpPr>
          <p:spPr>
            <a:xfrm>
              <a:off x="5490295" y="1478"/>
              <a:ext cx="2052466" cy="1231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• заборону діяльності будь-яких асоціацій поза контролем фашистської партії;</a:t>
              </a:r>
              <a:endParaRPr sz="1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974869" y="1438204"/>
              <a:ext cx="2052466" cy="1231479"/>
            </a:xfrm>
            <a:prstGeom prst="rect">
              <a:avLst/>
            </a:prstGeom>
            <a:solidFill>
              <a:srgbClr val="49ACC5"/>
            </a:solidFill>
            <a:ln w="55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4"/>
            <p:cNvSpPr txBox="1"/>
            <p:nvPr/>
          </p:nvSpPr>
          <p:spPr>
            <a:xfrm>
              <a:off x="974869" y="1438204"/>
              <a:ext cx="2052466" cy="1231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• право префекта на конфіскацію накладу газет</a:t>
              </a:r>
              <a:endParaRPr sz="1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3232582" y="1438204"/>
              <a:ext cx="2052466" cy="1231479"/>
            </a:xfrm>
            <a:prstGeom prst="rect">
              <a:avLst/>
            </a:prstGeom>
            <a:solidFill>
              <a:srgbClr val="F79543"/>
            </a:solidFill>
            <a:ln w="55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 txBox="1"/>
            <p:nvPr/>
          </p:nvSpPr>
          <p:spPr>
            <a:xfrm>
              <a:off x="3232582" y="1438204"/>
              <a:ext cx="2052466" cy="1231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24 грудня 1925 р. — видано закон про права прем’єр-міністра.</a:t>
              </a:r>
              <a:endParaRPr sz="1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5490295" y="1438204"/>
              <a:ext cx="2052466" cy="1231479"/>
            </a:xfrm>
            <a:prstGeom prst="rect">
              <a:avLst/>
            </a:prstGeom>
            <a:solidFill>
              <a:srgbClr val="BF504D"/>
            </a:solidFill>
            <a:ln w="55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4"/>
            <p:cNvSpPr txBox="1"/>
            <p:nvPr/>
          </p:nvSpPr>
          <p:spPr>
            <a:xfrm>
              <a:off x="5490295" y="1438204"/>
              <a:ext cx="2052466" cy="1231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3 квітня 1926 р</a:t>
              </a:r>
              <a:r>
                <a:rPr lang="ru-RU" sz="14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. — видано закон про контроль уряду над профспілками</a:t>
              </a:r>
              <a:endParaRPr sz="1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974869" y="2874931"/>
              <a:ext cx="2052466" cy="1231479"/>
            </a:xfrm>
            <a:prstGeom prst="rect">
              <a:avLst/>
            </a:prstGeom>
            <a:solidFill>
              <a:schemeClr val="accent3"/>
            </a:solidFill>
            <a:ln w="55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 txBox="1"/>
            <p:nvPr/>
          </p:nvSpPr>
          <p:spPr>
            <a:xfrm>
              <a:off x="974869" y="2874931"/>
              <a:ext cx="2052466" cy="1231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5 листопада 1926 </a:t>
              </a:r>
              <a:r>
                <a:rPr lang="ru-RU" sz="14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р. — закон про розпуск усіх «антинаціональних» партій</a:t>
              </a:r>
              <a:endParaRPr sz="1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3232582" y="2874931"/>
              <a:ext cx="2052466" cy="1231479"/>
            </a:xfrm>
            <a:prstGeom prst="rect">
              <a:avLst/>
            </a:prstGeom>
            <a:solidFill>
              <a:schemeClr val="accent4"/>
            </a:solidFill>
            <a:ln w="55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4"/>
            <p:cNvSpPr txBox="1"/>
            <p:nvPr/>
          </p:nvSpPr>
          <p:spPr>
            <a:xfrm>
              <a:off x="3232582" y="2874931"/>
              <a:ext cx="2052466" cy="1231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Запроваджено заслання без суду і слідства</a:t>
              </a:r>
              <a:r>
                <a:rPr lang="ru-RU" sz="14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, відновлено смертну кару щодо ворогів держави.</a:t>
              </a:r>
              <a:endParaRPr sz="1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5490295" y="2874931"/>
              <a:ext cx="2052466" cy="1231479"/>
            </a:xfrm>
            <a:prstGeom prst="rect">
              <a:avLst/>
            </a:prstGeom>
            <a:solidFill>
              <a:srgbClr val="49ACC5"/>
            </a:solidFill>
            <a:ln w="55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4"/>
            <p:cNvSpPr txBox="1"/>
            <p:nvPr/>
          </p:nvSpPr>
          <p:spPr>
            <a:xfrm>
              <a:off x="5490295" y="2874931"/>
              <a:ext cx="2052466" cy="1231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2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Підростаюче покоління охоплювалося </a:t>
              </a:r>
              <a:r>
                <a:rPr lang="ru-RU" sz="1200" b="1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дитячими і юнацькими фашистськими організаціями</a:t>
              </a:r>
              <a:endParaRPr sz="1200" b="1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2103726" y="4311657"/>
              <a:ext cx="2052466" cy="1231479"/>
            </a:xfrm>
            <a:prstGeom prst="rect">
              <a:avLst/>
            </a:prstGeom>
            <a:solidFill>
              <a:srgbClr val="F79543"/>
            </a:solidFill>
            <a:ln w="55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4"/>
            <p:cNvSpPr txBox="1"/>
            <p:nvPr/>
          </p:nvSpPr>
          <p:spPr>
            <a:xfrm>
              <a:off x="2103726" y="4311657"/>
              <a:ext cx="2052466" cy="1231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Студентська молодь була організована </a:t>
              </a:r>
              <a:r>
                <a:rPr lang="ru-RU" sz="1400" b="1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в університетські фашистські групи</a:t>
              </a:r>
              <a:endParaRPr sz="14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4361439" y="4311657"/>
              <a:ext cx="2052466" cy="1231479"/>
            </a:xfrm>
            <a:prstGeom prst="rect">
              <a:avLst/>
            </a:prstGeom>
            <a:solidFill>
              <a:srgbClr val="BF504D"/>
            </a:solidFill>
            <a:ln w="55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 txBox="1"/>
            <p:nvPr/>
          </p:nvSpPr>
          <p:spPr>
            <a:xfrm>
              <a:off x="4361439" y="4311657"/>
              <a:ext cx="2052466" cy="12314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b="1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Культ особи дуче</a:t>
              </a:r>
              <a:endParaRPr sz="1400" b="1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239" name="Google Shape;239;p14"/>
          <p:cNvSpPr txBox="1">
            <a:spLocks noGrp="1"/>
          </p:cNvSpPr>
          <p:nvPr>
            <p:ph type="title"/>
          </p:nvPr>
        </p:nvSpPr>
        <p:spPr>
          <a:xfrm>
            <a:off x="827584" y="274638"/>
            <a:ext cx="7859216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ru-RU"/>
              <a:t>Фашизація Італії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65760" lvl="0" indent="-256053" algn="l" rtl="0"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lang="ru-RU"/>
              <a:t>В основу економічної політики фашистів було покладено ідею створення «корпоративної держави» на засадах «класового миру».</a:t>
            </a:r>
            <a:endParaRPr/>
          </a:p>
          <a:p>
            <a:pPr marL="365760" lvl="0" indent="-256053" algn="l" rtl="0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ru-RU"/>
              <a:t>Для управління економікою у 1927 р. створювалася корпоративна система (у 1934 р. існувало 22 корпорації в усіх галузях господарства).</a:t>
            </a:r>
            <a:endParaRPr/>
          </a:p>
          <a:p>
            <a:pPr marL="365760" lvl="0" indent="-256053" algn="l" rtl="0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ru-RU"/>
              <a:t>Корпорації схвалили заборону страйків і 40-годинний робочий тиждень, контролювали укладення колективних трудових договорів, розглядали конфліктні ситуації, надавали допомогу фашистським профспілкам.</a:t>
            </a:r>
            <a:endParaRPr/>
          </a:p>
        </p:txBody>
      </p:sp>
      <p:sp>
        <p:nvSpPr>
          <p:cNvPr id="245" name="Google Shape;24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ru-RU" b="0" i="1"/>
              <a:t>«Корпоративна система».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6"/>
          <p:cNvGrpSpPr/>
          <p:nvPr/>
        </p:nvGrpSpPr>
        <p:grpSpPr>
          <a:xfrm>
            <a:off x="346818" y="1269814"/>
            <a:ext cx="8522371" cy="5326482"/>
            <a:chOff x="95298" y="1054"/>
            <a:chExt cx="8522371" cy="5326482"/>
          </a:xfrm>
        </p:grpSpPr>
        <p:sp>
          <p:nvSpPr>
            <p:cNvPr id="251" name="Google Shape;251;p16"/>
            <p:cNvSpPr/>
            <p:nvPr/>
          </p:nvSpPr>
          <p:spPr>
            <a:xfrm>
              <a:off x="95298" y="1054"/>
              <a:ext cx="2663241" cy="1597944"/>
            </a:xfrm>
            <a:prstGeom prst="rect">
              <a:avLst/>
            </a:prstGeom>
            <a:solidFill>
              <a:srgbClr val="BF504D"/>
            </a:solidFill>
            <a:ln w="55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 txBox="1"/>
            <p:nvPr/>
          </p:nvSpPr>
          <p:spPr>
            <a:xfrm>
              <a:off x="95298" y="1054"/>
              <a:ext cx="2663241" cy="1597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Скасування Сенату,поліції, привілеїв і титулів</a:t>
              </a:r>
              <a:endParaRPr sz="2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3024863" y="1054"/>
              <a:ext cx="2663241" cy="1597944"/>
            </a:xfrm>
            <a:prstGeom prst="rect">
              <a:avLst/>
            </a:prstGeom>
            <a:solidFill>
              <a:schemeClr val="accent3"/>
            </a:solidFill>
            <a:ln w="55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6"/>
            <p:cNvSpPr txBox="1"/>
            <p:nvPr/>
          </p:nvSpPr>
          <p:spPr>
            <a:xfrm>
              <a:off x="3024863" y="1054"/>
              <a:ext cx="2663241" cy="1597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Загальне виборче право, громадські свободи</a:t>
              </a:r>
              <a:endParaRPr sz="2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5954428" y="1054"/>
              <a:ext cx="2663241" cy="1597944"/>
            </a:xfrm>
            <a:prstGeom prst="rect">
              <a:avLst/>
            </a:prstGeom>
            <a:solidFill>
              <a:schemeClr val="accent4"/>
            </a:solidFill>
            <a:ln w="55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 txBox="1"/>
            <p:nvPr/>
          </p:nvSpPr>
          <p:spPr>
            <a:xfrm>
              <a:off x="5954428" y="1054"/>
              <a:ext cx="2663241" cy="1597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Передача землі селянам</a:t>
              </a:r>
              <a:endParaRPr sz="2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95298" y="1865323"/>
              <a:ext cx="2663241" cy="1597944"/>
            </a:xfrm>
            <a:prstGeom prst="rect">
              <a:avLst/>
            </a:prstGeom>
            <a:solidFill>
              <a:srgbClr val="49ACC5"/>
            </a:solidFill>
            <a:ln w="55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6"/>
            <p:cNvSpPr txBox="1"/>
            <p:nvPr/>
          </p:nvSpPr>
          <p:spPr>
            <a:xfrm>
              <a:off x="95298" y="1865323"/>
              <a:ext cx="2663241" cy="1597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8 годинний робочий день, мінімум заробітної плати</a:t>
              </a:r>
              <a:endParaRPr sz="2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3024863" y="1865323"/>
              <a:ext cx="2663241" cy="1597944"/>
            </a:xfrm>
            <a:prstGeom prst="rect">
              <a:avLst/>
            </a:prstGeom>
            <a:solidFill>
              <a:srgbClr val="F79543"/>
            </a:solidFill>
            <a:ln w="55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 txBox="1"/>
            <p:nvPr/>
          </p:nvSpPr>
          <p:spPr>
            <a:xfrm>
              <a:off x="3024863" y="1865323"/>
              <a:ext cx="2663241" cy="1597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Участь робітників в технологічному управлінні підприємствами</a:t>
              </a:r>
              <a:endParaRPr sz="2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5954428" y="1865323"/>
              <a:ext cx="2663241" cy="1597944"/>
            </a:xfrm>
            <a:prstGeom prst="rect">
              <a:avLst/>
            </a:prstGeom>
            <a:solidFill>
              <a:srgbClr val="BF504D"/>
            </a:solidFill>
            <a:ln w="55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6"/>
            <p:cNvSpPr txBox="1"/>
            <p:nvPr/>
          </p:nvSpPr>
          <p:spPr>
            <a:xfrm>
              <a:off x="5954428" y="1865323"/>
              <a:ext cx="2663241" cy="1597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Прогресивний податок на капітал</a:t>
              </a:r>
              <a:endParaRPr sz="2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1560080" y="3729592"/>
              <a:ext cx="2663241" cy="1597944"/>
            </a:xfrm>
            <a:prstGeom prst="rect">
              <a:avLst/>
            </a:prstGeom>
            <a:solidFill>
              <a:schemeClr val="accent3"/>
            </a:solidFill>
            <a:ln w="55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6"/>
            <p:cNvSpPr txBox="1"/>
            <p:nvPr/>
          </p:nvSpPr>
          <p:spPr>
            <a:xfrm>
              <a:off x="1560080" y="3729592"/>
              <a:ext cx="2663241" cy="1597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Відміна таємної дипломатії, загальне роззброєння</a:t>
              </a:r>
              <a:endParaRPr sz="2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4489646" y="3729592"/>
              <a:ext cx="2663241" cy="1597944"/>
            </a:xfrm>
            <a:prstGeom prst="rect">
              <a:avLst/>
            </a:prstGeom>
            <a:solidFill>
              <a:schemeClr val="accent4"/>
            </a:solidFill>
            <a:ln w="55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6"/>
            <p:cNvSpPr txBox="1"/>
            <p:nvPr/>
          </p:nvSpPr>
          <p:spPr>
            <a:xfrm>
              <a:off x="4489646" y="3729592"/>
              <a:ext cx="2663241" cy="15979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Націоналізація військової промисловості</a:t>
              </a:r>
              <a:endParaRPr sz="2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539552" y="274638"/>
            <a:ext cx="8147248" cy="922114"/>
          </a:xfrm>
          <a:prstGeom prst="rect">
            <a:avLst/>
          </a:prstGeom>
          <a:gradFill>
            <a:gsLst>
              <a:gs pos="0">
                <a:srgbClr val="ED9A9A"/>
              </a:gs>
              <a:gs pos="65000">
                <a:srgbClr val="FCCCCA"/>
              </a:gs>
              <a:gs pos="100000">
                <a:srgbClr val="FFD7D8"/>
              </a:gs>
            </a:gsLst>
            <a:lin ang="1620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Основні складові корпоративної системи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8229600" cy="5318051"/>
          </a:xfrm>
          <a:prstGeom prst="flowChartAlternateProcess">
            <a:avLst/>
          </a:prstGeom>
          <a:solidFill>
            <a:schemeClr val="lt1"/>
          </a:solidFill>
          <a:ln w="55000" cap="flat" cmpd="thickThin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l" rtl="0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«Хартія праці» формулювала основні принципи перебудови держави на корпоративних засадах, що мала на меті посилення і розширення втручання фашистської держави у відносини між робітниками і роботодавцями з метою «запобігання соціальних конфліктів» і ще більш дієвого захисту великого промислового і фінансового капіталу.</a:t>
            </a:r>
            <a:endParaRPr/>
          </a:p>
          <a:p>
            <a:pPr marL="365760" lvl="0" indent="-256032" algn="l" rtl="0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ru-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сама Хартія не була законом, проте згодом вона створила підґрунтя низки законодавчих актів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ru-RU"/>
              <a:t>«Хартія праці»</a:t>
            </a:r>
            <a:endParaRPr/>
          </a:p>
        </p:txBody>
      </p:sp>
      <p:sp>
        <p:nvSpPr>
          <p:cNvPr id="274" name="Google Shape;274;p17"/>
          <p:cNvSpPr/>
          <p:nvPr/>
        </p:nvSpPr>
        <p:spPr>
          <a:xfrm>
            <a:off x="3347864" y="116632"/>
            <a:ext cx="5471268" cy="550962"/>
          </a:xfrm>
          <a:prstGeom prst="ribbon">
            <a:avLst>
              <a:gd name="adj1" fmla="val 16667"/>
              <a:gd name="adj2" fmla="val 5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21 квітня 1927 р</a:t>
            </a:r>
            <a:endParaRPr sz="2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122912" cy="922114"/>
          </a:xfrm>
          <a:prstGeom prst="rect">
            <a:avLst/>
          </a:prstGeom>
          <a:gradFill>
            <a:gsLst>
              <a:gs pos="0">
                <a:srgbClr val="ED9A9A"/>
              </a:gs>
              <a:gs pos="65000">
                <a:srgbClr val="FCCCCA"/>
              </a:gs>
              <a:gs pos="100000">
                <a:srgbClr val="FFD7D8"/>
              </a:gs>
            </a:gsLst>
            <a:lin ang="1620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Lucida Sans"/>
              <a:buNone/>
            </a:pPr>
            <a:r>
              <a:rPr lang="ru-RU" b="0" i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Латеранська угода</a:t>
            </a:r>
            <a:endParaRPr/>
          </a:p>
        </p:txBody>
      </p:sp>
      <p:sp>
        <p:nvSpPr>
          <p:cNvPr id="280" name="Google Shape;280;p18"/>
          <p:cNvSpPr txBox="1">
            <a:spLocks noGrp="1"/>
          </p:cNvSpPr>
          <p:nvPr>
            <p:ph type="body" idx="1"/>
          </p:nvPr>
        </p:nvSpPr>
        <p:spPr>
          <a:xfrm>
            <a:off x="457200" y="1481328"/>
            <a:ext cx="4042792" cy="4525963"/>
          </a:xfrm>
          <a:prstGeom prst="rect">
            <a:avLst/>
          </a:prstGeom>
          <a:gradFill>
            <a:gsLst>
              <a:gs pos="0">
                <a:srgbClr val="98D8F1"/>
              </a:gs>
              <a:gs pos="65000">
                <a:srgbClr val="C8EEFF"/>
              </a:gs>
              <a:gs pos="100000">
                <a:srgbClr val="D7F5FF"/>
              </a:gs>
            </a:gsLst>
            <a:lin ang="16200000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65760" lvl="0" indent="-256032" algn="ctr" rtl="0">
              <a:spcBef>
                <a:spcPts val="0"/>
              </a:spcBef>
              <a:spcAft>
                <a:spcPts val="0"/>
              </a:spcAft>
              <a:buSzPct val="68000"/>
              <a:buNone/>
            </a:pPr>
            <a:r>
              <a:rPr lang="ru-RU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В обмін на визнання влади Італії Ватикан отримав статус самостійної держави. У школах було збережено викладання Закону Божого й дозволено діяльність єдиної нефашистської партії — «Католицька дія».</a:t>
            </a:r>
            <a:endParaRPr/>
          </a:p>
        </p:txBody>
      </p:sp>
      <p:pic>
        <p:nvPicPr>
          <p:cNvPr id="281" name="Google Shape;281;p18" descr="https://geomap.com.ua/images/wh10b/worldhistory10_files/image32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016" y="1124744"/>
            <a:ext cx="4287415" cy="287426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18"/>
          <p:cNvSpPr/>
          <p:nvPr/>
        </p:nvSpPr>
        <p:spPr>
          <a:xfrm>
            <a:off x="4932040" y="4005064"/>
            <a:ext cx="406794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Підписання Латеранської угоди (конкордату) між Папою Римським і Б.Муссоліні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18"/>
          <p:cNvSpPr/>
          <p:nvPr/>
        </p:nvSpPr>
        <p:spPr>
          <a:xfrm>
            <a:off x="5868144" y="116632"/>
            <a:ext cx="1752004" cy="1037273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1929 р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84" name="Google Shape;284;p18"/>
          <p:cNvSpPr/>
          <p:nvPr/>
        </p:nvSpPr>
        <p:spPr>
          <a:xfrm>
            <a:off x="5148064" y="4725144"/>
            <a:ext cx="3851920" cy="1634490"/>
          </a:xfrm>
          <a:prstGeom prst="flowChartAlternateProcess">
            <a:avLst/>
          </a:prstGeom>
          <a:solidFill>
            <a:schemeClr val="accent2"/>
          </a:solidFill>
          <a:ln w="55000" cap="flat" cmpd="thickThin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Через декілька днів після підписання Латеранських пактів Пій XI заявив, що Муссоліні — людина, «послана провидінням».</a:t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9"/>
          <p:cNvSpPr txBox="1">
            <a:spLocks noGrp="1"/>
          </p:cNvSpPr>
          <p:nvPr>
            <p:ph type="body" idx="1"/>
          </p:nvPr>
        </p:nvSpPr>
        <p:spPr>
          <a:xfrm>
            <a:off x="107504" y="980728"/>
            <a:ext cx="5626968" cy="532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65760" lvl="0" indent="-256053" algn="ctr" rtl="0"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1935 р. італійські війська з території Сомалі напали на Ефіопію. Ліга Націй оголосила Італію агресором. Але США й Англія проголосили нейтралітет і заборонили експорт зброї в обидві країни. Весною 1936 р. загарбання Ефіопії було завершене.</a:t>
            </a:r>
            <a:endParaRPr/>
          </a:p>
          <a:p>
            <a:pPr marL="365760" lvl="0" indent="-256053" algn="ctr" rtl="0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 Спільна інтервенція Німеччини й Італії в Іспанії </a:t>
            </a:r>
            <a:endParaRPr/>
          </a:p>
          <a:p>
            <a:pPr marL="365760" lvl="0" indent="-256053" algn="ctr" rtl="0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1936 р. в Берліні була підписана угода між Німеччиною й Італією про поділ сфер впливу на Балканах</a:t>
            </a:r>
            <a:endParaRPr/>
          </a:p>
          <a:p>
            <a:pPr marL="365760" lvl="0" indent="-256053" algn="ctr" rtl="0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ru-RU">
                <a:latin typeface="Times New Roman"/>
                <a:ea typeface="Times New Roman"/>
                <a:cs typeface="Times New Roman"/>
                <a:sym typeface="Times New Roman"/>
              </a:rPr>
              <a:t>1937 р. Італія приєдналася до німецько-японського "Антикомінтернівського пакту".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19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3754760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ru-RU" sz="3200">
                <a:latin typeface="Times New Roman"/>
                <a:ea typeface="Times New Roman"/>
                <a:cs typeface="Times New Roman"/>
                <a:sym typeface="Times New Roman"/>
              </a:rPr>
              <a:t>Зовнішня політика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1" name="Google Shape;291;p19" descr="https://fc.vseosvita.ua/0008ir-a07d/00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168" y="188640"/>
            <a:ext cx="2491035" cy="211137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19" descr="Результат пошуку зображень за запитом &quot;муссолини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3" name="Google Shape;293;p19" descr="Результат пошуку зображень за запитом &quot;муссолини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94" name="Google Shape;294;p19" descr="Пов’язане зображення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2160" y="4437112"/>
            <a:ext cx="2939818" cy="2204864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9" descr="Результат пошуку зображень за запитом &quot;напад італії на ефіопію&quot;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296" name="Google Shape;296;p19" descr="Результат пошуку зображень за запитом &quot;напад італії на ефіопію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8144" y="2276872"/>
            <a:ext cx="3051051" cy="2028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ibbon">
            <a:avLst>
              <a:gd name="adj1" fmla="val 16667"/>
              <a:gd name="adj2" fmla="val 50000"/>
            </a:avLst>
          </a:prstGeom>
          <a:solidFill>
            <a:schemeClr val="accent3"/>
          </a:solidFill>
          <a:ln w="635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rPr lang="ru-RU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На хвилі патріотичного піднесення 9 травня 1936 р. Італія була проголошена імперією.</a:t>
            </a:r>
            <a:endParaRPr/>
          </a:p>
          <a:p>
            <a:pPr marL="365760" lvl="0" indent="-25603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ru-RU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Проте імперські плани дуче провалились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2" name="Google Shape;30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ru-RU" b="0"/>
              <a:t>«Дуче завжди правий!».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 descr="https://cf2.ppt-online.org/files2/slide/p/pNvs2fhD1ywrclGFg4auz36X8qxLYOEomtjTQn7bP/slide-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5592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931224" cy="92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ru-RU"/>
              <a:t>Наслідки І світової війни</a:t>
            </a:r>
            <a:endParaRPr/>
          </a:p>
        </p:txBody>
      </p:sp>
      <p:grpSp>
        <p:nvGrpSpPr>
          <p:cNvPr id="113" name="Google Shape;113;p4"/>
          <p:cNvGrpSpPr/>
          <p:nvPr/>
        </p:nvGrpSpPr>
        <p:grpSpPr>
          <a:xfrm>
            <a:off x="251529" y="1052738"/>
            <a:ext cx="8638889" cy="5572190"/>
            <a:chOff x="144025" y="2"/>
            <a:chExt cx="8638889" cy="5572190"/>
          </a:xfrm>
        </p:grpSpPr>
        <p:sp>
          <p:nvSpPr>
            <p:cNvPr id="114" name="Google Shape;114;p4"/>
            <p:cNvSpPr/>
            <p:nvPr/>
          </p:nvSpPr>
          <p:spPr>
            <a:xfrm>
              <a:off x="144025" y="2"/>
              <a:ext cx="2806255" cy="1683753"/>
            </a:xfrm>
            <a:prstGeom prst="rect">
              <a:avLst/>
            </a:prstGeom>
            <a:solidFill>
              <a:srgbClr val="BF504D"/>
            </a:solidFill>
            <a:ln w="55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 txBox="1"/>
            <p:nvPr/>
          </p:nvSpPr>
          <p:spPr>
            <a:xfrm>
              <a:off x="144025" y="2"/>
              <a:ext cx="2806255" cy="16837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0" i="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700 тис. загиблих, 450 тис. інвалідів, 1 млн поранених; країна втратила третину національного багатства.</a:t>
              </a:r>
              <a:endParaRPr sz="16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1440150" y="3888439"/>
              <a:ext cx="6499287" cy="1683753"/>
            </a:xfrm>
            <a:prstGeom prst="rect">
              <a:avLst/>
            </a:prstGeom>
            <a:solidFill>
              <a:schemeClr val="lt1"/>
            </a:solidFill>
            <a:ln w="55000" cap="flat" cmpd="thickThin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 txBox="1"/>
            <p:nvPr/>
          </p:nvSpPr>
          <p:spPr>
            <a:xfrm>
              <a:off x="1440150" y="3888439"/>
              <a:ext cx="6499287" cy="16837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0" i="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Страйки робітників супроводжувалися захопленням заводів і створенням фабрично-заводських рад (ФЗР), які брали на себе функції місцевої влади. Формувались загони Червоної гвардії. </a:t>
              </a:r>
              <a:endParaRPr sz="16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3096346" y="1728195"/>
              <a:ext cx="2806255" cy="1683753"/>
            </a:xfrm>
            <a:prstGeom prst="rect">
              <a:avLst/>
            </a:prstGeom>
            <a:solidFill>
              <a:schemeClr val="accent4"/>
            </a:solidFill>
            <a:ln w="55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 txBox="1"/>
            <p:nvPr/>
          </p:nvSpPr>
          <p:spPr>
            <a:xfrm>
              <a:off x="3096346" y="1728195"/>
              <a:ext cx="2806255" cy="16837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0" i="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Італія стала "переможеною серед переможців"</a:t>
              </a:r>
              <a:endParaRPr sz="16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976659" y="7"/>
              <a:ext cx="2806255" cy="1683753"/>
            </a:xfrm>
            <a:prstGeom prst="rect">
              <a:avLst/>
            </a:prstGeom>
            <a:solidFill>
              <a:srgbClr val="49ACC5"/>
            </a:solidFill>
            <a:ln w="55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 txBox="1"/>
            <p:nvPr/>
          </p:nvSpPr>
          <p:spPr>
            <a:xfrm>
              <a:off x="5976659" y="7"/>
              <a:ext cx="2806255" cy="16837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0" i="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понад 2 млн безробітних. За роки війни зовнішній борг країни зріс у 4,5 рази</a:t>
              </a:r>
              <a:endParaRPr sz="16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3096346" y="7"/>
              <a:ext cx="2806255" cy="1683753"/>
            </a:xfrm>
            <a:prstGeom prst="rect">
              <a:avLst/>
            </a:prstGeom>
            <a:solidFill>
              <a:srgbClr val="F79543"/>
            </a:solidFill>
            <a:ln w="55000" cap="flat" cmpd="thickThin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 txBox="1"/>
            <p:nvPr/>
          </p:nvSpPr>
          <p:spPr>
            <a:xfrm>
              <a:off x="3096346" y="7"/>
              <a:ext cx="2806255" cy="16837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0" i="0">
                  <a:solidFill>
                    <a:schemeClr val="lt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не вистачало продовольчих товарів, палива, предметів першої необхідності. </a:t>
              </a:r>
              <a:endParaRPr sz="16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4427984" y="4581128"/>
            <a:ext cx="360040" cy="28803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55000" cap="flat" cmpd="thickThin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body" idx="1"/>
          </p:nvPr>
        </p:nvSpPr>
        <p:spPr>
          <a:xfrm>
            <a:off x="457200" y="1481329"/>
            <a:ext cx="4762872" cy="446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65760" lvl="0" indent="-256032" algn="ctr" rtl="0"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rPr lang="ru-RU"/>
              <a:t>1919-1920 рр – глибока економічна криза в </a:t>
            </a:r>
            <a:endParaRPr/>
          </a:p>
          <a:p>
            <a:pPr marL="365760" lvl="0" indent="-256032" algn="ctr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ru-RU"/>
              <a:t>Італії</a:t>
            </a:r>
            <a:endParaRPr/>
          </a:p>
          <a:p>
            <a:pPr marL="365760" lvl="0" indent="-256032" algn="ctr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365760" lvl="0" indent="-256032" algn="ctr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ru-RU"/>
              <a:t>Страйки робітників, які були прибічниками радикальних поглядів</a:t>
            </a:r>
            <a:endParaRPr/>
          </a:p>
          <a:p>
            <a:pPr marL="365760" lvl="0" indent="-256032" algn="ctr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  <a:p>
            <a:pPr marL="365760" lvl="0" indent="-256032" algn="ctr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ru-RU"/>
              <a:t>Урядова криза, посилення впливу фашистів</a:t>
            </a:r>
            <a:endParaRPr/>
          </a:p>
          <a:p>
            <a:pPr marL="365760" lvl="0" indent="-256032" algn="ctr" rtl="0">
              <a:spcBef>
                <a:spcPts val="400"/>
              </a:spcBef>
              <a:spcAft>
                <a:spcPts val="0"/>
              </a:spcAft>
              <a:buSzPts val="1836"/>
              <a:buNone/>
            </a:pPr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ru-RU" b="0"/>
              <a:t> „червоне дворіччя”.</a:t>
            </a:r>
            <a:endParaRPr/>
          </a:p>
        </p:txBody>
      </p:sp>
      <p:pic>
        <p:nvPicPr>
          <p:cNvPr id="131" name="Google Shape;131;p5" descr="https://geomap.com.ua/images/wh10b/worldhistory10_files/image31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6136" y="188640"/>
            <a:ext cx="3013205" cy="195885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5"/>
          <p:cNvSpPr/>
          <p:nvPr/>
        </p:nvSpPr>
        <p:spPr>
          <a:xfrm>
            <a:off x="5580112" y="2276872"/>
            <a:ext cx="35638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Робітники на захопленому заводі ФІАТ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3" name="Google Shape;133;p5" descr="https://geomap.com.ua/images/wh10b/worldhistory10_files/image31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36096" y="3068960"/>
            <a:ext cx="3487688" cy="253136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/>
          <p:nvPr/>
        </p:nvSpPr>
        <p:spPr>
          <a:xfrm>
            <a:off x="6156176" y="5733256"/>
            <a:ext cx="21746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Робітнича дружина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2843808" y="2780928"/>
            <a:ext cx="288032" cy="28803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55000" cap="flat" cmpd="thickThin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2771800" y="4365104"/>
            <a:ext cx="360040" cy="28803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55000" cap="flat" cmpd="thickThin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"/>
          <p:cNvSpPr txBox="1">
            <a:spLocks noGrp="1"/>
          </p:cNvSpPr>
          <p:nvPr>
            <p:ph type="body" idx="1"/>
          </p:nvPr>
        </p:nvSpPr>
        <p:spPr>
          <a:xfrm>
            <a:off x="611560" y="1124744"/>
            <a:ext cx="4546848" cy="547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5760" lvl="0" indent="-256032" algn="ctr" rtl="0">
              <a:spcBef>
                <a:spcPts val="0"/>
              </a:spcBef>
              <a:spcAft>
                <a:spcPts val="0"/>
              </a:spcAft>
              <a:buSzPts val="1632"/>
              <a:buNone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Фашистський  рух виникає 1919 р. Фашизм поєднував у собі ідеї реваншизму, антикомунізму і соціальної демагогії. </a:t>
            </a:r>
            <a:r>
              <a:rPr lang="ru-RU" sz="2400" b="1" i="1">
                <a:latin typeface="Times New Roman"/>
                <a:ea typeface="Times New Roman"/>
                <a:cs typeface="Times New Roman"/>
                <a:sym typeface="Times New Roman"/>
              </a:rPr>
              <a:t>Фашисти сповідували ідеї підпорядкування всіх інтересів країни державі та нації.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 Вони вважали, що соціальні виступи, що розколювали і послаблювали націю слід нещадно придушувати, щоб зберегти «велику націю»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6"/>
          <p:cNvSpPr txBox="1">
            <a:spLocks noGrp="1"/>
          </p:cNvSpPr>
          <p:nvPr>
            <p:ph type="title"/>
          </p:nvPr>
        </p:nvSpPr>
        <p:spPr>
          <a:xfrm>
            <a:off x="107504" y="188640"/>
            <a:ext cx="5915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ru-RU"/>
              <a:t>Виникнення фашизму</a:t>
            </a:r>
            <a:endParaRPr/>
          </a:p>
        </p:txBody>
      </p:sp>
      <p:pic>
        <p:nvPicPr>
          <p:cNvPr id="143" name="Google Shape;143;p6" descr="https://geomap.com.ua/images/wh10b/worldhistory10_files/image31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6096" y="3861048"/>
            <a:ext cx="3448050" cy="2171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/>
          <p:nvPr/>
        </p:nvSpPr>
        <p:spPr>
          <a:xfrm>
            <a:off x="4860032" y="6093296"/>
            <a:ext cx="413995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Ідеолог італійського фашизму Габріеле д`Анунціо веде розмову з Б.Муссоліні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5" name="Google Shape;145;p6" descr="https://geomap.com.ua/images/wh10b/worldhistory10_files/image31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2160" y="188640"/>
            <a:ext cx="3009900" cy="264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6"/>
          <p:cNvSpPr/>
          <p:nvPr/>
        </p:nvSpPr>
        <p:spPr>
          <a:xfrm>
            <a:off x="5220072" y="2996952"/>
            <a:ext cx="370790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Габріеле д`Анунціо вїжджає у Фіуме (1919 р.)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>
            <a:spLocks noGrp="1"/>
          </p:cNvSpPr>
          <p:nvPr>
            <p:ph type="body" idx="1"/>
          </p:nvPr>
        </p:nvSpPr>
        <p:spPr>
          <a:xfrm>
            <a:off x="395536" y="188640"/>
            <a:ext cx="4392488" cy="4680520"/>
          </a:xfrm>
          <a:prstGeom prst="rect">
            <a:avLst/>
          </a:prstGeom>
          <a:solidFill>
            <a:schemeClr val="dk1"/>
          </a:solidFill>
          <a:ln w="63500" cap="flat" cmpd="thickThin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65760" lvl="0" indent="-256032" algn="ctr" rtl="0">
              <a:spcBef>
                <a:spcPts val="0"/>
              </a:spcBef>
              <a:spcAft>
                <a:spcPts val="0"/>
              </a:spcAft>
              <a:buSzPct val="68000"/>
              <a:buNone/>
            </a:pPr>
            <a:r>
              <a:rPr lang="ru-RU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Весною 1921 р. загони фашистів під гаслами відновлення порядку і збереження "великої нації" почали погроми робітничих організацій. У відповідь робітники організували загони "народних сміливців", які вступали у справжні бої з чорносорочечниками Італія стала ареною масового насильства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2" name="Google Shape;152;p7" descr="https://geomap.com.ua/images/wh10b/worldhistory10_files/image3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048" y="476672"/>
            <a:ext cx="3776893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/>
          <p:nvPr/>
        </p:nvSpPr>
        <p:spPr>
          <a:xfrm>
            <a:off x="5364088" y="3573016"/>
            <a:ext cx="304602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i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Загін чорносорочечників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54" name="Google Shape;154;p7" descr="Результат пошуку зображень за запитом &quot;чорносорочечники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03648" y="4941168"/>
            <a:ext cx="2420469" cy="179796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/>
          <p:nvPr/>
        </p:nvSpPr>
        <p:spPr>
          <a:xfrm>
            <a:off x="5364088" y="4365104"/>
            <a:ext cx="3304110" cy="1938992"/>
          </a:xfrm>
          <a:prstGeom prst="rect">
            <a:avLst/>
          </a:prstGeom>
          <a:gradFill>
            <a:gsLst>
              <a:gs pos="0">
                <a:srgbClr val="BBA9D4"/>
              </a:gs>
              <a:gs pos="65000">
                <a:srgbClr val="DED4ED"/>
              </a:gs>
              <a:gs pos="100000">
                <a:srgbClr val="E7DFF3"/>
              </a:gs>
            </a:gsLst>
            <a:lin ang="16200000" scaled="0"/>
          </a:gra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 </a:t>
            </a: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Чорносорочечники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(сквадри)–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 воєнізовані фашистські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угрупування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>
            <a:spLocks noGrp="1"/>
          </p:cNvSpPr>
          <p:nvPr>
            <p:ph type="body" idx="1"/>
          </p:nvPr>
        </p:nvSpPr>
        <p:spPr>
          <a:xfrm>
            <a:off x="179512" y="260648"/>
            <a:ext cx="5220072" cy="3972719"/>
          </a:xfrm>
          <a:prstGeom prst="flowChartAlternateProcess">
            <a:avLst/>
          </a:prstGeom>
          <a:gradFill>
            <a:gsLst>
              <a:gs pos="0">
                <a:srgbClr val="ED9A9A"/>
              </a:gs>
              <a:gs pos="65000">
                <a:srgbClr val="FCCCCA"/>
              </a:gs>
              <a:gs pos="100000">
                <a:srgbClr val="FFD7D8"/>
              </a:gs>
            </a:gsLst>
            <a:lin ang="1620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5760" lvl="0" indent="-256032" algn="ctr" rtl="0">
              <a:spcBef>
                <a:spcPts val="0"/>
              </a:spcBef>
              <a:spcAft>
                <a:spcPts val="0"/>
              </a:spcAft>
              <a:buSzPts val="2176"/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листопаді 1921 р. фашисти об’єднались і утворили </a:t>
            </a:r>
            <a:r>
              <a:rPr lang="ru-RU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Національну фашистську партію</a:t>
            </a: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endParaRPr/>
          </a:p>
          <a:p>
            <a:pPr marL="365760" lvl="0" indent="-256032" algn="ctr" rtl="0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rPr lang="ru-RU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чолі якої став Б.Муссоліні (дуче — вождь). 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1" name="Google Shape;161;p8" descr="Результат пошуку зображень за запитом &quot;муссолини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6136" y="188640"/>
            <a:ext cx="2872595" cy="3552932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8"/>
          <p:cNvSpPr/>
          <p:nvPr/>
        </p:nvSpPr>
        <p:spPr>
          <a:xfrm>
            <a:off x="251520" y="4293096"/>
            <a:ext cx="5112568" cy="2276535"/>
          </a:xfrm>
          <a:prstGeom prst="upArrowCallout">
            <a:avLst>
              <a:gd name="adj1" fmla="val 25816"/>
              <a:gd name="adj2" fmla="val 24592"/>
              <a:gd name="adj3" fmla="val 11124"/>
              <a:gd name="adj4" fmla="val 84975"/>
            </a:avLst>
          </a:prstGeom>
          <a:solidFill>
            <a:schemeClr val="lt1"/>
          </a:solidFill>
          <a:ln w="55000" cap="flat" cmpd="thickThin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 </a:t>
            </a: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Фашизм (від італ. fascio — в’язка хмизу)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— соціально-політичний рух, ідеологія та державний режим диктаторського типу; протилежність демократії.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6444208" y="3861048"/>
            <a:ext cx="14326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Б.Муссоліні </a:t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64" name="Google Shape;164;p8" descr="Результат пошуку зображень за запитом &quot;соціальна база італійського фашизму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6176" y="4149080"/>
            <a:ext cx="2448272" cy="254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/>
          <p:nvPr/>
        </p:nvSpPr>
        <p:spPr>
          <a:xfrm>
            <a:off x="323528" y="404664"/>
            <a:ext cx="8640960" cy="5822871"/>
          </a:xfrm>
          <a:prstGeom prst="flowChartAlternateProcess">
            <a:avLst/>
          </a:prstGeom>
          <a:gradFill>
            <a:gsLst>
              <a:gs pos="0">
                <a:srgbClr val="ED9A9A"/>
              </a:gs>
              <a:gs pos="65000">
                <a:srgbClr val="FCCCCA"/>
              </a:gs>
              <a:gs pos="100000">
                <a:srgbClr val="FFD7D8"/>
              </a:gs>
            </a:gsLst>
            <a:lin ang="16200000" scaled="0"/>
          </a:gra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Політичні гасла прибічників Б. Муссоліні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Усі політичні партії, крім фашистської, будуть заборонені.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Місце італійської жінки — дім. Італійки мають народжувати багато дітей — майбутніх воїнів.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Демократія не потрібна. Італія потребує сильного лідера, який дасть народу те, чого він прагне.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Комунізм і соціалізм — вороги фашизму.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Війна є благом для країни. Італійська молодь повинна бути готовою до боротьби.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Італія має утвердитись як імперія в Африці.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Потрібно упокорити великі держави.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>
            <a:spLocks noGrp="1"/>
          </p:cNvSpPr>
          <p:nvPr>
            <p:ph type="body" idx="1"/>
          </p:nvPr>
        </p:nvSpPr>
        <p:spPr>
          <a:xfrm>
            <a:off x="4572000" y="1268760"/>
            <a:ext cx="4114800" cy="473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65760" lvl="0" indent="-256032" algn="ctr" rtl="0">
              <a:spcBef>
                <a:spcPts val="0"/>
              </a:spcBef>
              <a:spcAft>
                <a:spcPts val="0"/>
              </a:spcAft>
              <a:buSzPct val="68000"/>
              <a:buNone/>
            </a:pPr>
            <a:r>
              <a:rPr lang="ru-RU"/>
              <a:t>На виборах 1921 р. фашисти здобули 35 депутатських мандатів. Потрапивши до парламенту, вони фактично паралізували його роботу. Фашисти прагнули довести, що парламентська демократія вичерпала себе й настав час </a:t>
            </a:r>
            <a:r>
              <a:rPr lang="ru-RU" b="1"/>
              <a:t>«сильної влади» </a:t>
            </a:r>
            <a:r>
              <a:rPr lang="ru-RU"/>
              <a:t>— фашистської диктатури.</a:t>
            </a:r>
            <a:endParaRPr/>
          </a:p>
          <a:p>
            <a:pPr marL="365760" lvl="0" indent="-256032" algn="ctr" rtl="0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ru-RU"/>
              <a:t>Популярне гасло – «демократія для ситих» </a:t>
            </a:r>
            <a:endParaRPr/>
          </a:p>
        </p:txBody>
      </p:sp>
      <p:sp>
        <p:nvSpPr>
          <p:cNvPr id="175" name="Google Shape;175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ru-RU"/>
              <a:t>Прихід фашистів до влади </a:t>
            </a:r>
            <a:endParaRPr/>
          </a:p>
        </p:txBody>
      </p:sp>
      <p:pic>
        <p:nvPicPr>
          <p:cNvPr id="176" name="Google Shape;176;p10" descr="Результат пошуку зображень за запитом &quot;соціальна база італійського фашизму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1196752"/>
            <a:ext cx="4176464" cy="2617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0" descr="Результат пошуку зображень за запитом &quot;фашизація італії конспект уроку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592" y="3861048"/>
            <a:ext cx="3787527" cy="2881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ткрытая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817</Words>
  <Application>Microsoft Office PowerPoint</Application>
  <PresentationFormat>Экран (4:3)</PresentationFormat>
  <Paragraphs>96</Paragraphs>
  <Slides>19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Становище Італії після  І світової війни. Фашистський режим Беніто Муссоліні</vt:lpstr>
      <vt:lpstr>Слайд 2</vt:lpstr>
      <vt:lpstr>Наслідки І світової війни</vt:lpstr>
      <vt:lpstr> „червоне дворіччя”.</vt:lpstr>
      <vt:lpstr>Виникнення фашизму</vt:lpstr>
      <vt:lpstr>Слайд 6</vt:lpstr>
      <vt:lpstr>Слайд 7</vt:lpstr>
      <vt:lpstr>Слайд 8</vt:lpstr>
      <vt:lpstr>Прихід фашистів до влади </vt:lpstr>
      <vt:lpstr>“Похід на Рим”</vt:lpstr>
      <vt:lpstr>Слайд 11</vt:lpstr>
      <vt:lpstr>Фашизація Італії</vt:lpstr>
      <vt:lpstr>Фашизація Італії</vt:lpstr>
      <vt:lpstr>«Корпоративна система».</vt:lpstr>
      <vt:lpstr>Основні складові корпоративної системи</vt:lpstr>
      <vt:lpstr>«Хартія праці»</vt:lpstr>
      <vt:lpstr>Латеранська угода</vt:lpstr>
      <vt:lpstr>Зовнішня політика</vt:lpstr>
      <vt:lpstr>«Дуче завжди правий!».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Становище Італії після  І світової війни. Фашистський режим Беніто Муссоліні</dc:title>
  <dc:creator>user</dc:creator>
  <cp:lastModifiedBy>user</cp:lastModifiedBy>
  <cp:revision>1</cp:revision>
  <dcterms:created xsi:type="dcterms:W3CDTF">2019-11-06T19:38:31Z</dcterms:created>
  <dcterms:modified xsi:type="dcterms:W3CDTF">2023-09-27T17:14:51Z</dcterms:modified>
</cp:coreProperties>
</file>