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18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000" dirty="0" smtClean="0"/>
              <a:t>  Інклюзивний освітній </a:t>
            </a:r>
            <a:br>
              <a:rPr lang="uk-UA" sz="6000" dirty="0" smtClean="0"/>
            </a:br>
            <a:r>
              <a:rPr lang="uk-UA" sz="6000" dirty="0"/>
              <a:t> </a:t>
            </a:r>
            <a:r>
              <a:rPr lang="uk-UA" sz="6000" dirty="0" smtClean="0"/>
              <a:t>                    простір</a:t>
            </a:r>
            <a:endParaRPr lang="ru-RU" sz="6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833258" y="4468029"/>
            <a:ext cx="4127862" cy="2063399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ПРОФЕСОР КАФЕДРИ </a:t>
            </a:r>
          </a:p>
          <a:p>
            <a:r>
              <a:rPr lang="uk-UA" sz="2800" dirty="0" smtClean="0"/>
              <a:t>ТУРИЗМУ. ДОКУМЕНТНИХ ТА МІЖКУЛЬТУРНИХ КОМУНІКАЦІЙ</a:t>
            </a:r>
          </a:p>
          <a:p>
            <a:r>
              <a:rPr lang="uk-UA" sz="2800" dirty="0" smtClean="0"/>
              <a:t>КОРОТЄЄВА А.В.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1880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ДЕТЕРМІНАНТИ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ПРОЦЕСІВ АДАПТАЦІЇ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800" dirty="0" smtClean="0"/>
              <a:t>НОВІ ФОРМИ НАВЧАННЯ,   ЩО ФОРМУЮТЬ НАУКОВІ НАВИЧКИ СТВОРЕННЯ ЕСЕ, НАУКОВИХ РЕФЕРАТІВ, ТЕЗ ДО КОНФЕРЕНЦІЙ, КУРСОВИХ, ДИПЛОМІВ, РОБОТИ З НАУКОВОЮ ІНФОРМАЦІЄЮ, ПРОВЕДЕННЯ ЕКСПЕРИМЕНТІВ</a:t>
            </a:r>
          </a:p>
          <a:p>
            <a:r>
              <a:rPr lang="uk-UA" sz="2800" dirty="0" smtClean="0"/>
              <a:t>НОВІ ФОРМИ КОНТРОЛЮ ЯКОСТІ ЗНАНЬ   – СТВОРЕННЯ МОЖЛИВОСТЕЙ ДЛЯ ІНДИВІДУАЛЬНОГО ПОДОВЖЕННЯ ЧАСУ СКЛАДАННЯ ІСПИТІВ (ЗА ЗАЯВОЮ СТУДЕНТА), ДЛЯ ДОДАТКОВИХ КОНСУЛЬТАЦІЙ</a:t>
            </a:r>
          </a:p>
          <a:p>
            <a:r>
              <a:rPr lang="uk-UA" sz="2800" dirty="0" smtClean="0"/>
              <a:t>СПРЯМОВАНІСТЬ СЕРЕДОВИЩА НА КОНКУРЕНЦІЮ    «ЗА СТУДЕНТА» - ПРОФОРІЄНТАЦІЯ ВСТУПНИКІВ</a:t>
            </a:r>
          </a:p>
          <a:p>
            <a:r>
              <a:rPr lang="uk-UA" sz="2800" dirty="0" smtClean="0"/>
              <a:t>ОНОВЛЕННЯ СЕНСІВ ТА МОТИВІВ НАВЧАННЯ   – УСВІДОМЛЕННЯ ПЕРСПЕКТИВ МАЙБУТНЬОГО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46132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165318"/>
            <a:ext cx="10058400" cy="1609344"/>
          </a:xfrm>
        </p:spPr>
        <p:txBody>
          <a:bodyPr/>
          <a:lstStyle/>
          <a:p>
            <a:r>
              <a:rPr lang="uk-UA" dirty="0" smtClean="0"/>
              <a:t>        </a:t>
            </a:r>
            <a:r>
              <a:rPr lang="uk-UA" smtClean="0"/>
              <a:t>СОЦІАЛЬНИЙ </a:t>
            </a:r>
            <a:r>
              <a:rPr lang="uk-UA" smtClean="0"/>
              <a:t>СКЛАДНИК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СУПРОВОДУ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93486" y="1973943"/>
            <a:ext cx="10634762" cy="52396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800" dirty="0" smtClean="0"/>
              <a:t>                                              СОЦІАЛЬНА ВЗАЄМОДІЯ</a:t>
            </a:r>
          </a:p>
          <a:p>
            <a:r>
              <a:rPr lang="uk-UA" sz="2800" dirty="0" smtClean="0"/>
              <a:t>РОЗВИТОК ІНІЦІАЦІЇ СПІЛКУВАННЯ</a:t>
            </a:r>
          </a:p>
          <a:p>
            <a:r>
              <a:rPr lang="uk-UA" sz="2800" dirty="0" smtClean="0"/>
              <a:t>ФОРМУВАННЯ НАВИЧОК ЩОДО СУБ’ЄКТНО-ОБ’ЄКТНОЇ ЄДНОСТІ В НАВЧАННІ ТА РОБОТІ</a:t>
            </a:r>
          </a:p>
          <a:p>
            <a:pPr marL="0" indent="0">
              <a:buNone/>
            </a:pPr>
            <a:r>
              <a:rPr lang="uk-UA" sz="2800" dirty="0" smtClean="0"/>
              <a:t>                                          СОЦІАЛЬНА КОМУНІКАЦІЯ</a:t>
            </a:r>
          </a:p>
          <a:p>
            <a:r>
              <a:rPr lang="uk-UA" sz="2800" dirty="0" smtClean="0"/>
              <a:t>УДОСКОНАЛЕННЯ МОВНИХ НАВИЧОК: ЗАБАРВЛЕННЯ МОВИ, ВЕДЕННЯ ДІАЛОГУ</a:t>
            </a:r>
          </a:p>
          <a:p>
            <a:r>
              <a:rPr lang="uk-UA" sz="2800" dirty="0" smtClean="0"/>
              <a:t>РОЗВИТОК РОЗУМІННЯ НЕВЕРБАЛЬНОЇ КОМУНІКАЦІЇ – ШЛЯХОМ АНАЛІЗУ МІМІКИ, ЖЕСТІВ, ІНТОНАЦІЇ</a:t>
            </a:r>
          </a:p>
          <a:p>
            <a:pPr marL="0" indent="0">
              <a:buNone/>
            </a:pPr>
            <a:r>
              <a:rPr lang="uk-UA" sz="2800" dirty="0" smtClean="0"/>
              <a:t>                                                   СОЦІАЛЬНА УЯВА </a:t>
            </a:r>
          </a:p>
          <a:p>
            <a:r>
              <a:rPr lang="uk-UA" sz="2800" dirty="0" smtClean="0"/>
              <a:t>ЯК ПРОТИВАГА ЛАБІЛЬНОСТІ, НЕСТІЙКОСТІ, ІНЕРТНОСТІ МИСЛИТЕЛЬНИХ ОПЕРАЦІЙ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4615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uk-UA" dirty="0" smtClean="0"/>
              <a:t>ОСОБИСТІСНІ ТА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uk-UA" dirty="0" smtClean="0"/>
              <a:t>КОМПЕТЕНТНІСНІ </a:t>
            </a:r>
            <a:r>
              <a:rPr lang="en-US" dirty="0" smtClean="0"/>
              <a:t>SKILS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УДОСКОНАЛЕННЯ НАВИЧОК НАВЧАННЯ, САМОРОЗВИТКУ УПРОДОВЖ ЖИТТЯ</a:t>
            </a:r>
          </a:p>
          <a:p>
            <a:endParaRPr lang="uk-UA" sz="2800" dirty="0"/>
          </a:p>
          <a:p>
            <a:r>
              <a:rPr lang="uk-UA" sz="2800" dirty="0" smtClean="0"/>
              <a:t>УДОСКОНАЛЕННЯ І РОЗВИТОК ПСИХІЧНИХ ПРОЦЕСІВ (МИСЛЕННЯ, МОВЛЕННЯ, КОМУНІКАЦІЙ)</a:t>
            </a:r>
          </a:p>
          <a:p>
            <a:endParaRPr lang="uk-UA" sz="2800" dirty="0"/>
          </a:p>
          <a:p>
            <a:r>
              <a:rPr lang="uk-UA" sz="2800" dirty="0" smtClean="0"/>
              <a:t>ФОРМУВАННЯ НОВИХ СЕНСІВ – МОДЕЛЮВАННЯ ПЕРСПЕКТИВИ, ФОРМУВАННЯ ЦЕЛЕЙ, ВИЗНАЧЕННЯ МАРКЕРІВ ДОСЯГНЕНЬ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982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АЛГОРИТМ ОРГАНІЗАЦІЇ ІНКЛЮЗИВНОГО НАВЧАННЯ В ЗВО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ПРОФОРІЄНТАЦІЙНА РОБОТА  В ІНКЛЮЗИВНИХ НАВЧАЛЬНИХ ЗАКЛАДАХ ТА АДАПТАЦІЯ ПЕРШОКУРСНИКІВ ДО НАВЧАННЯ В АКАДЕМІЧНИХ ГРУПАХ</a:t>
            </a:r>
          </a:p>
          <a:p>
            <a:r>
              <a:rPr lang="uk-UA" sz="2800" dirty="0" smtClean="0"/>
              <a:t>СТВОРЕННЯ АРХІТЕКТУРНОЇ ДОСТУПНОСТІ ТА БЕЗБАР’ЄРНОГО ОСВІТНЬОГО СЕРЕДОВИЩА</a:t>
            </a:r>
          </a:p>
          <a:p>
            <a:r>
              <a:rPr lang="uk-UA" sz="2800" dirty="0" smtClean="0"/>
              <a:t>СТВОРЕННЯ СПЕЦІАЛІЗОВАНОЇ МТБ ТА НАБЛИЖЕННЯ ОСВІТНІХ ПОСЛУГ ДО МІСЦЬ ПРОЖИВАННЯ МАЛОМОБІЛЬНИХ СТУДЕНТІВ – ФІЛІЇ, ДИСТАНЦІЙНА ОСВІТА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0277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0713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ПРОДОВЖЕННЯ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53143" y="1175657"/>
            <a:ext cx="10475105" cy="5682343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НАДАННЯ МОЖЛИВОСТІ ВИБОРУ ФОРМИ НАВЧАННЯ</a:t>
            </a:r>
          </a:p>
          <a:p>
            <a:r>
              <a:rPr lang="uk-UA" sz="2800" dirty="0" smtClean="0"/>
              <a:t>МЕТОДИЧНЕ ЗАБЕЗПЕЧЕННЯ НАВЧАННЯ СТУДЕНТІВ З РІЗНИМИ НОЗОЛОГІЯМИ</a:t>
            </a:r>
          </a:p>
          <a:p>
            <a:r>
              <a:rPr lang="uk-UA" sz="2800" dirty="0" smtClean="0"/>
              <a:t>ВПРОВАДЖЕННЯ СПЕЦІАЛЬНИХ ПЕДАГОГІЧНИХ ТА ІНФОРМАЦІЙНИХ ТЕХНОЛОГІЙ, ПЕРЕПІДГОТОВКА ВИКЛАДАЧІВ</a:t>
            </a:r>
          </a:p>
          <a:p>
            <a:r>
              <a:rPr lang="uk-UA" sz="2800" dirty="0" smtClean="0"/>
              <a:t>ФОРМУВАННЯ ТОЛЕРАНТНОГО СТАВЛЕННЯ ДО ПРОБЛЕМ СТУДЕНТІВ З ІНВАЛІДНІСТЮ З УРАХУВАННЯМ ЇХ ІНДИВІДУАЛЬНИХ ОСВІТНІХ ОСОБЛИВОСТЕЙ</a:t>
            </a:r>
          </a:p>
          <a:p>
            <a:r>
              <a:rPr lang="uk-UA" sz="2800" dirty="0" smtClean="0"/>
              <a:t> МЕДИКО-РЕАБІЛІТАЦІЙНИЙ, ФІЗКУЛЬТУРНО-ОЗДОРОВЧИЙ СУПРОВІД</a:t>
            </a:r>
          </a:p>
          <a:p>
            <a:r>
              <a:rPr lang="uk-UA" sz="2800" dirty="0" smtClean="0"/>
              <a:t> ПАРАЛІМПІЙСЬКИЙ, ДЕФЛІМПІЙСЬКИЙ СПОРТ</a:t>
            </a:r>
          </a:p>
          <a:p>
            <a:r>
              <a:rPr lang="uk-UA" sz="2800" dirty="0" smtClean="0"/>
              <a:t>СТВОРЕННЯ УМОВ ДЛЯ СОЦІАЛІЗАЦІЇ І САМОРЕАЛІЗАЦІЇ</a:t>
            </a:r>
          </a:p>
          <a:p>
            <a:r>
              <a:rPr lang="uk-UA" sz="2800" dirty="0" smtClean="0"/>
              <a:t>ОРГАНІЗАЦІЯ ПОЗААУДИТОРНОЇ ДІЯЛЬНОСТІ, ТВОРЧОГО РОЗВИТКУ ОСОБИСТОСТІ</a:t>
            </a:r>
          </a:p>
          <a:p>
            <a:endParaRPr lang="uk-UA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3489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805714" y="5007429"/>
            <a:ext cx="5412619" cy="107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ANTONINAKRTV@GMAL.COM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421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/>
          </a:p>
          <a:p>
            <a:r>
              <a:rPr lang="uk-UA" sz="2800" dirty="0" smtClean="0"/>
              <a:t>1. ІНТЕГРАЦІЯ, АДАПТАЦІЯ, ІНКЛЮЗІЯ В ОСВІТНЬОМУ ПРОСТОРІ</a:t>
            </a:r>
          </a:p>
          <a:p>
            <a:r>
              <a:rPr lang="uk-UA" sz="2800" dirty="0" smtClean="0"/>
              <a:t>2. ОСОБИСТІСТЬ ТА КОМПЕТЕНЦІЇ ІНКЛЮЗИВНОЇ ВИЩОЇ ОСВІТИ</a:t>
            </a:r>
          </a:p>
          <a:p>
            <a:r>
              <a:rPr lang="uk-UA" sz="2800" dirty="0" smtClean="0"/>
              <a:t>3. АЛГОРИТМ ОРГАНІЗАЦІЇ ІНКЛЮЗИВНОГО НАВЧАННЯ В ЗВО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273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ІНТЕГРАЦІЯ ЯК ЄДНІСТЬ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ОСВІТНІХ ПРОЦЕСІВ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              АДАПТАЦІЇ</a:t>
            </a:r>
            <a:endParaRPr lang="ru-RU" sz="28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ЗМІНА ФОРМИ ТА ЗМІСТУ РЕАКЦІЙ НА ПОДРАЗНИКИ</a:t>
            </a:r>
          </a:p>
          <a:p>
            <a:r>
              <a:rPr lang="uk-UA" sz="2800" dirty="0" smtClean="0"/>
              <a:t>ОСОБЛИВОСТІ ВЗАЄМОДІЇ ІНДИВІДА І СЕРЕДОВИЩА</a:t>
            </a:r>
          </a:p>
          <a:p>
            <a:r>
              <a:rPr lang="uk-UA" sz="2800" dirty="0" smtClean="0"/>
              <a:t>РОЗВИТОК СОЦІАЛЬНИХ НАВИЧОК ІНДИВІДА – САМОСТІЙНИХ АБО В СУПРОВОДІ</a:t>
            </a:r>
            <a:endParaRPr lang="ru-RU" sz="280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                      </a:t>
            </a:r>
            <a:r>
              <a:rPr lang="uk-UA" sz="2800" dirty="0" smtClean="0"/>
              <a:t>ІНКЛЮЗІЇ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364223" y="2743200"/>
            <a:ext cx="5073033" cy="3672114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ПРОЦЕС ЗРОСТАННЯ СТУПЕНЮ УЧАСТІ ВСІХ ГРОМАДЯН У СОЦІУМІ</a:t>
            </a:r>
          </a:p>
          <a:p>
            <a:r>
              <a:rPr lang="uk-UA" sz="2800" dirty="0" smtClean="0"/>
              <a:t>ФОРМУЄТЬСЯ У СОЦІАЛЬНІЙ СФЕРІ ЯК ВЗАЄМОДІЯ ІНДИВІДА ТА СЕРЕДОВИЩА</a:t>
            </a:r>
            <a:endParaRPr lang="ru-RU" sz="2800" dirty="0"/>
          </a:p>
          <a:p>
            <a:r>
              <a:rPr lang="uk-UA" sz="2800" dirty="0" smtClean="0"/>
              <a:t>ПОВ’ЯЗАНА ІЗ РОЗВИНЕНІСТЮ ТОЛЕРАНТНОСТІ В СУСПІЛЬСТВІ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2277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ЧИННИКИ УСПІШНОЇ ІНКЛЮЗІЇ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ІНКЛЮЗИВНА ПОЛІТИКА ЗВО – УНІВЕРСАЛЬНИЙ ДИЗАЙН ТА ЗАБЕЗПЕЧЕННЯ БЕЗБАР’ЄРНОСТІ</a:t>
            </a:r>
          </a:p>
          <a:p>
            <a:r>
              <a:rPr lang="uk-UA" sz="2800" dirty="0" smtClean="0"/>
              <a:t>СТУДЕНТСЬКА СПІЛЬНОТА – ТОЛЕРАНТНА АТМОСФЕРА ВЗАЄМОРОЗУМІННЯ, ВОЛОНТЕРСТВО, ПІДТРИМКА ТА ЗАПОБІГАННЯ КОНФЛІКТАМ В СТУДЕНТСЬКИХ ГРУПАХ</a:t>
            </a:r>
            <a:endParaRPr lang="ru-RU" sz="28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28229" y="2194560"/>
            <a:ext cx="4790875" cy="4663440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СОЦІАЛЬНА ІНКЛЮЗІЯ – ЯК БЕЗПЕРЕРВНИЙ ПРОЦЕС УСУНЕННЯ ДИСКРИМІНАЦІЙНИХ ПРОЯВІВ УПРОДОВЖ ЖИТТЯ</a:t>
            </a:r>
          </a:p>
          <a:p>
            <a:r>
              <a:rPr lang="uk-UA" sz="2800" dirty="0" smtClean="0"/>
              <a:t>ВИКЛАДАЧІ – НЕ ПОВИННІ ОПІКУВАТИСЯ ОКРЕМИМ СТУДЕНТОМ, А СТВОРЮВАТИ УМОВИ ДЛЯ АДАПТАЦІЇ ДО ЗАСВОЕННЯ НАВЧАЛЬНИХ ПРОГРАМ ВСІМА СТУДЕНТАМИ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01831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ІНКЛЮЗИВНА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ПОЛІТИКА ЗВО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ІМПЛЕМЕНТАЦІЯ НОРМАТИВНО-ПРАВОВИХ АКТІВ – СТВОРЕННЯ ТА ВТІЛЕННЯ КОМПЛЕКСНОЇ КОНЦЕПЦІЇ ІНКЛЮЗНОЇ ОСВІТИ ЗВО</a:t>
            </a:r>
          </a:p>
          <a:p>
            <a:r>
              <a:rPr lang="uk-UA" sz="2800" dirty="0" smtClean="0"/>
              <a:t>АДАПТАЦІЯ ЗМІСТУ ОСВІТИ – МЕТОДИЧНОГО ЗАБЕЗПЕЧЕННЯ ОСВІТНЬОГО ПРОЦЕСУ З ВИКОРИСТАННЯМ СУЧАСНИХ ІНФОРМАЦІЙНИХ  ТЕХНОЛОГІЙ ТА МОЖЛИВОСТЕЙ ДИСТАНЦІЙНОЇ ОСВІТИ</a:t>
            </a:r>
          </a:p>
          <a:p>
            <a:r>
              <a:rPr lang="uk-UA" sz="2800" dirty="0" smtClean="0"/>
              <a:t>ВПРОВАДЖЕННЯ ФІЛОСОФІЇ ІНКЛЮЗИВНОЇ ОСВІТИ ЯК ВКЛЮЧЕННЯ У ОСВІТНІЙ ПРОСТІР ДЛЯ ВСІХ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120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dirty="0" err="1" smtClean="0"/>
              <a:t>Педагогічний</a:t>
            </a:r>
            <a:r>
              <a:rPr lang="ru-RU" dirty="0" smtClean="0"/>
              <a:t> </a:t>
            </a:r>
            <a:r>
              <a:rPr lang="ru-RU" dirty="0" err="1" smtClean="0"/>
              <a:t>супровід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СУБ’ЄКТИВНИЙ ПІДХІД ДО ПОДАННЯ НАВЧАЛЬНОГО МАТЕРІАЛУ, РІЗНОМАНІТНІ ТА ІНТЕРАКТИВНІ ФОРМИ ПРОВЕДЕННЯ ЛЕКЦІЙ ТА СЕМІНАРІВ, ЗАСТОСУВАННЯ ПАРАЛЕЛЬНОГО СУРДОПЕРЕКЛАДУ</a:t>
            </a:r>
          </a:p>
          <a:p>
            <a:r>
              <a:rPr lang="uk-UA" sz="2800" dirty="0" smtClean="0"/>
              <a:t>ВИКОРИСТАННЯ ІННОВАЦІЙНИХ ТЕХНОЛОГІЙ В НАВЧАЛЬНОМУ ПРОЦЕСІ, </a:t>
            </a:r>
            <a:r>
              <a:rPr lang="en-US" sz="2800" dirty="0" smtClean="0"/>
              <a:t>ONLINE STUDY</a:t>
            </a:r>
            <a:endParaRPr lang="uk-UA" sz="2800" dirty="0" smtClean="0"/>
          </a:p>
          <a:p>
            <a:r>
              <a:rPr lang="uk-UA" sz="2800" dirty="0" smtClean="0"/>
              <a:t>СПРИЯННЯ ФОРМУВАННЮ ПЛАНУ ОСОБИСТІСТНОГО РОЗВИТКУ ВСІХ УЧАСНИКІВ НАВЧАЛЬНОГО ПРОЦЕСУ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65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СТУДЕНТСЬКА СПІЛЬНОТА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ФОРМУВАННЯ АТМОСФЕРИ ТОЛЕРАНТНОСТІ В СТУДЕНТСЬКИХ ОСЕРЕДКАХ</a:t>
            </a:r>
          </a:p>
          <a:p>
            <a:r>
              <a:rPr lang="uk-UA" sz="2800" dirty="0" smtClean="0"/>
              <a:t>РОЗВИТОК НЕНАСИЛЬНИЦЬКОГО, ВЗАЄМОПОВАЖНОГО СПІЛКУВАННЯ ЯК В СТІНАХ УНІВЕРСИТЕТУ, ТАК І В ПОЗААУДИТОРНИЙ ЧАС</a:t>
            </a:r>
          </a:p>
          <a:p>
            <a:r>
              <a:rPr lang="uk-UA" sz="2800" dirty="0" smtClean="0"/>
              <a:t>РОЗВИТОК СОЦІАЛЬНОЇ ВЗАЄМОДІЇ – СОЦІОКУЛЬТУРНА СПІВПРАЦЯ, ВОЛОНТЕРСЬКА АКТИВНІСТЬ, ВЗАЄМОДОПОМОГА ПІД ЧАС ПРОХОДЖЕННЯ ПРАКТИК, УЧАСТЬ В НАУКОВО-ДОСЛІДНІЙ РОБОТІ СТУДЕНТІВ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787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УСПІШНА АДАПТАЦІЯ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         ЧИННИКИ «ЗА»</a:t>
            </a:r>
            <a:endParaRPr lang="ru-RU" sz="28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928914" y="2743200"/>
            <a:ext cx="4895814" cy="3947886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СОЦІАЛЬНА ВЗАЄМОДІЯ</a:t>
            </a:r>
          </a:p>
          <a:p>
            <a:r>
              <a:rPr lang="uk-UA" sz="2800" dirty="0" smtClean="0"/>
              <a:t>СОЦІАЛЬНА КОМУНІКАЦІЯ</a:t>
            </a:r>
          </a:p>
          <a:p>
            <a:r>
              <a:rPr lang="uk-UA" sz="2800" dirty="0" smtClean="0"/>
              <a:t>СОЦІАЛЬНА УЯВА</a:t>
            </a:r>
          </a:p>
          <a:p>
            <a:r>
              <a:rPr lang="uk-UA" sz="2800" dirty="0" smtClean="0"/>
              <a:t>« Я-КОНЦЕПЦІЯ»   ЯК СИСТЕМА УЯВЛЕНЬ ЛЮДИНИ ПРО САМУ СЕБЕ ТА СУБ’ЄКТИВНЕ СПРИЙНЯТТЯ, ЩО ХАРАКТЕРИЗУЄ ВПЛИВ НА ОСОБИСТІСТЬ ЗОВНІШНІХ ФАКТОРІВ</a:t>
            </a:r>
            <a:endParaRPr lang="ru-RU" sz="280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sz="2800" dirty="0" smtClean="0"/>
              <a:t>ЧИННИКИ ДЕЗАДАПТАЦІЇ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41143" y="2743200"/>
            <a:ext cx="4877961" cy="3947886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БУКВАЛЬНЕ РОЗУМІННЯ СЛІВ </a:t>
            </a:r>
          </a:p>
          <a:p>
            <a:r>
              <a:rPr lang="uk-UA" sz="2800" dirty="0" smtClean="0"/>
              <a:t>ВІДСУТНІСТЬ РОЗУМІННЯ ПОЧУТТІВ ІНШИХ</a:t>
            </a:r>
          </a:p>
          <a:p>
            <a:r>
              <a:rPr lang="uk-UA" sz="2800" dirty="0" smtClean="0"/>
              <a:t>СКЛАДНОСТІ З МОТИВАЦІЄЮ</a:t>
            </a:r>
          </a:p>
          <a:p>
            <a:r>
              <a:rPr lang="uk-UA" sz="2800" dirty="0" smtClean="0"/>
              <a:t>НЕДОСТАТНІСТЬ ІНФОРМАЦІЇ</a:t>
            </a:r>
          </a:p>
          <a:p>
            <a:r>
              <a:rPr lang="uk-UA" sz="2800" dirty="0" smtClean="0"/>
              <a:t>СОЦІАЛЬНІ ХАМЕЛЕОНИ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6560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СКЛАДНИКИ УСПІШНОЇ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АДАПТАЦІЇ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УСПАДКУВАННЯ ОСОБЛИВОСТЕЙ ШКІЛЬНОГО СУПРОВОДУ- СПІВПРАЦЯ ПСИХОЛОГІВ ШКОЛИ ТА ЗВО</a:t>
            </a:r>
          </a:p>
          <a:p>
            <a:r>
              <a:rPr lang="uk-UA" sz="2800" dirty="0" smtClean="0"/>
              <a:t>ВЗАЄМОДІЯ З ІРЦ (ІНКЛЮЗИВНО-РЕСУРСНИМИ ЦЕНТРАМИ) – ОТРИМАННЯ ВИСНОВКІВ ЗА МКФ</a:t>
            </a:r>
          </a:p>
          <a:p>
            <a:r>
              <a:rPr lang="uk-UA" sz="2800" dirty="0" smtClean="0"/>
              <a:t>УДОСКОНАЛЕННЯ СОЦІАЛЬНИХ НАВИЧОК ОСОБИ</a:t>
            </a:r>
          </a:p>
          <a:p>
            <a:r>
              <a:rPr lang="uk-UA" sz="2800" dirty="0" smtClean="0"/>
              <a:t>ТОЛЕРАНТНЕ, ДРУЖНЕ СЕРЕДОВИЩЕ</a:t>
            </a:r>
          </a:p>
          <a:p>
            <a:r>
              <a:rPr lang="uk-UA" sz="2800" dirty="0" smtClean="0"/>
              <a:t>ІНКЛЮЗІЯ БАТЬКІВ – ЇХ ЗАВИСОКІ ОЧІКУВАННЯ МОЖУТЬ ЗАВАДИТИ ЕФЕКТИВНІЙ ІНКЛЮЗІЇ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5080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278</TotalTime>
  <Words>646</Words>
  <Application>Microsoft Office PowerPoint</Application>
  <PresentationFormat>Широкий екран</PresentationFormat>
  <Paragraphs>88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Cambria</vt:lpstr>
      <vt:lpstr>Rockwell</vt:lpstr>
      <vt:lpstr>Rockwell Condensed</vt:lpstr>
      <vt:lpstr>Wingdings</vt:lpstr>
      <vt:lpstr>Дерево</vt:lpstr>
      <vt:lpstr>  Інклюзивний освітній                       простір</vt:lpstr>
      <vt:lpstr>ПРОБЛЕМИ ДО ОБГОВОРЕННЯ</vt:lpstr>
      <vt:lpstr>       ІНТЕГРАЦІЯ ЯК ЄДНІСТЬ             ОСВІТНІХ ПРОЦЕСІВ</vt:lpstr>
      <vt:lpstr>ЧИННИКИ УСПІШНОЇ ІНКЛЮЗІЇ</vt:lpstr>
      <vt:lpstr>                  ІНКЛЮЗИВНА                   ПОЛІТИКА ЗВО</vt:lpstr>
      <vt:lpstr>     Педагогічний супровід</vt:lpstr>
      <vt:lpstr>    СТУДЕНТСЬКА СПІЛЬНОТА</vt:lpstr>
      <vt:lpstr>        УСПІШНА АДАПТАЦІЯ</vt:lpstr>
      <vt:lpstr>        СКЛАДНИКИ УСПІШНОЇ                    АДАПТАЦІЇ</vt:lpstr>
      <vt:lpstr>               ДЕТЕРМІНАНТИ          ПРОЦЕСІВ АДАПТАЦІЇ</vt:lpstr>
      <vt:lpstr>        СОЦІАЛЬНИЙ СКЛАДНИК                      СУПРОВОДУ</vt:lpstr>
      <vt:lpstr>            ОСОБИСТІСНІ ТА         КОМПЕТЕНТНІСНІ SKILS</vt:lpstr>
      <vt:lpstr>            АЛГОРИТМ ОРГАНІЗАЦІЇ ІНКЛЮЗИВНОГО НАВЧАННЯ В ЗВО</vt:lpstr>
      <vt:lpstr>               ПРОДОВЖЕННЯ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Інклюзивний освітній                       простір</dc:title>
  <dc:creator>Пользователь</dc:creator>
  <cp:lastModifiedBy>Пользователь</cp:lastModifiedBy>
  <cp:revision>23</cp:revision>
  <dcterms:created xsi:type="dcterms:W3CDTF">2021-03-07T20:20:12Z</dcterms:created>
  <dcterms:modified xsi:type="dcterms:W3CDTF">2021-03-10T09:51:57Z</dcterms:modified>
</cp:coreProperties>
</file>