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1" r:id="rId4"/>
    <p:sldId id="260" r:id="rId5"/>
    <p:sldId id="259" r:id="rId6"/>
    <p:sldId id="264" r:id="rId7"/>
    <p:sldId id="268" r:id="rId8"/>
    <p:sldId id="267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" y="113259"/>
            <a:ext cx="26892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3259"/>
            <a:ext cx="9874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51920" y="9241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Броварський фаховий коледж </a:t>
            </a:r>
            <a:b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Університету «Україна</a:t>
            </a:r>
            <a:endParaRPr lang="ru-RU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057946"/>
            <a:ext cx="61944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558923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400" b="1" kern="0" dirty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Підготувала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400" b="1" kern="0" dirty="0" err="1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к.п.н</a:t>
            </a:r>
            <a:r>
              <a:rPr lang="uk-UA" sz="2400" b="1" kern="0" dirty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uk-UA" sz="2400" b="1" kern="0" dirty="0" err="1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Гервас</a:t>
            </a:r>
            <a:r>
              <a:rPr lang="uk-UA" sz="2400" b="1" kern="0" dirty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О.Г.</a:t>
            </a:r>
            <a:endParaRPr lang="uk-UA" sz="2400" b="1" kern="0" dirty="0">
              <a:solidFill>
                <a:srgbClr val="00349E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062" y="2996952"/>
            <a:ext cx="60731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ПРИРОДНІ АРХІТЕКТУРНО-ДИЗАЙНЕРСЬКИХ ТА БУДІВЕЛЬНІ МАТЕРІАЛИ. ГІРСЬКІ </a:t>
            </a:r>
            <a:r>
              <a:rPr lang="uk-UA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ПОРОДИ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Й МІНЕРАЛИ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93" y="4085208"/>
            <a:ext cx="3749254" cy="25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97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За даними ООН, з надр Землі щорічно добувається близько 20 млрд. тонн корисних копалин. І лише 1 - 5 </a:t>
            </a:r>
            <a:r>
              <a:rPr lang="ru-RU" b="1" dirty="0"/>
              <a:t>%</a:t>
            </a:r>
            <a:r>
              <a:rPr lang="uk-UA" b="1" dirty="0"/>
              <a:t> речовини, що добувається з надр, використовується у вигляді продукції, все решта йде у відвали й відходи. Тому головним напрямком у збереженні корисних копалин повинно стати якнайширше впровадження маловідходних або безвідходних технологій. Суть їх полягає в тому, що із земних надр треба брати якомога менше, а з того, що взято, вилучати якомога більше корисних компонентів.</a:t>
            </a:r>
            <a:endParaRPr lang="ru-RU" b="1" dirty="0"/>
          </a:p>
        </p:txBody>
      </p:sp>
      <p:pic>
        <p:nvPicPr>
          <p:cNvPr id="6146" name="Picture 2" descr="Корисні копалини України: В Україні зосереджені запаси корисни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5055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нтна плата за користування надрами для видобування корисних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600400" cy="25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6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1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 земній корі нараховується біля 3 тисяч мінералів і більше 1,5 тисячі гірських порід.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2696"/>
            <a:ext cx="3591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Мінерали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b="1" dirty="0"/>
              <a:t>– це однорідні тіла, що складаються з однієї речовини. Наприклад: золото, кварц, природний газ, алмаз, вода, сіль, сірка, коштовні камені.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83671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Мінерали бувають </a:t>
            </a:r>
            <a:r>
              <a:rPr lang="uk-UA" b="1" dirty="0">
                <a:solidFill>
                  <a:srgbClr val="FF0000"/>
                </a:solidFill>
              </a:rPr>
              <a:t>твердими, рідкими, газоподібними.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67335"/>
            <a:ext cx="3591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Гірські породи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b="1" dirty="0"/>
              <a:t>– поєднання декількох мінералів або скупчення одного у великій кількості в земній корі.</a:t>
            </a:r>
            <a:endParaRPr lang="ru-RU" b="1" dirty="0"/>
          </a:p>
        </p:txBody>
      </p:sp>
      <p:pic>
        <p:nvPicPr>
          <p:cNvPr id="8" name="Picture 2" descr="Корисні копалини України: В Україні зосереджені запаси корисни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11" y="1700808"/>
            <a:ext cx="3216898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Прикарпатець незаконно перевозив річковий камі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11" y="4192749"/>
            <a:ext cx="3216898" cy="22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вага! Тимчасові коефіцієнти рентабельності гірничодобувни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2749"/>
            <a:ext cx="3591272" cy="22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9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Утворюються гірські породи в різних умовах. Тому їх ділять на </a:t>
            </a:r>
            <a:r>
              <a:rPr lang="uk-UA" b="1" dirty="0">
                <a:solidFill>
                  <a:srgbClr val="00B0F0"/>
                </a:solidFill>
              </a:rPr>
              <a:t>магматичні,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b="1" dirty="0">
                <a:solidFill>
                  <a:srgbClr val="00B0F0"/>
                </a:solidFill>
              </a:rPr>
              <a:t>метаморфічні, осадові.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34972"/>
            <a:ext cx="2664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Магматичні гірські породи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b="1" dirty="0"/>
              <a:t>утворюються при </a:t>
            </a:r>
            <a:r>
              <a:rPr lang="uk-UA" b="1" dirty="0" err="1"/>
              <a:t>загускненні</a:t>
            </a:r>
            <a:r>
              <a:rPr lang="uk-UA" b="1" dirty="0"/>
              <a:t> магми на поверхні або в глибинах земної кори. Прикладом є граніт та лабрадорит.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340768"/>
            <a:ext cx="2880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Метаморфічні гірські породи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b="1" dirty="0"/>
              <a:t>утворюються в результаті </a:t>
            </a:r>
            <a:r>
              <a:rPr lang="uk-UA" b="1" dirty="0" smtClean="0"/>
              <a:t>метаморфізму  </a:t>
            </a:r>
            <a:r>
              <a:rPr lang="uk-UA" b="1" dirty="0"/>
              <a:t>(тобто перетворення ) – зміна гірських порід на значних глибинах під дією високого тиску і температури. Так, вапняк перетворюється в мармур, піщаник – в кварцит, вугілля – в графіт.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5892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Магматичні і метаморфічні породи складають 95% на глибині 16 кілометрів від поверхні </a:t>
            </a:r>
            <a:r>
              <a:rPr lang="uk-UA" b="1" dirty="0" smtClean="0"/>
              <a:t>Землі.</a:t>
            </a:r>
            <a:r>
              <a:rPr lang="ru-RU" b="1" dirty="0"/>
              <a:t> </a:t>
            </a:r>
            <a:r>
              <a:rPr lang="uk-UA" b="1" dirty="0" smtClean="0"/>
              <a:t>Біля </a:t>
            </a:r>
            <a:r>
              <a:rPr lang="uk-UA" b="1" dirty="0"/>
              <a:t>75% земної поверхні займають осадові породи.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700808"/>
            <a:ext cx="2880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Осадові гірські породи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b="1" dirty="0"/>
              <a:t>утворюються під впливом температури повітря, води, живих організмів та інших процесів, що відбуваються на поверхні Землі та у глибинах морів та океанів.</a:t>
            </a:r>
            <a:endParaRPr lang="ru-RU" b="1" dirty="0"/>
          </a:p>
          <a:p>
            <a:pPr algn="just"/>
            <a:r>
              <a:rPr lang="uk-UA" b="1" dirty="0"/>
              <a:t>Скам’янілі залишки давніх та сучасних організмів утворили такі гірські породи,  як вугілля, крейда, черепашник та інші.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834972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9832" y="134076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28184" y="1700808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3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       Осадові </a:t>
            </a:r>
            <a:r>
              <a:rPr lang="uk-UA" sz="2400" b="1" dirty="0">
                <a:solidFill>
                  <a:srgbClr val="FF0000"/>
                </a:solidFill>
              </a:rPr>
              <a:t>породи </a:t>
            </a:r>
            <a:r>
              <a:rPr lang="uk-UA" sz="2400" b="1" dirty="0"/>
              <a:t>діляться на </a:t>
            </a:r>
            <a:r>
              <a:rPr lang="uk-UA" sz="2400" b="1" dirty="0">
                <a:solidFill>
                  <a:srgbClr val="00B0F0"/>
                </a:solidFill>
              </a:rPr>
              <a:t>уламкові, хімічні, органічні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052736"/>
            <a:ext cx="269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              Осадові </a:t>
            </a:r>
            <a:r>
              <a:rPr lang="uk-UA" b="1" dirty="0"/>
              <a:t>породи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9" y="3244334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уламкові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7" y="3244334"/>
            <a:ext cx="991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хімічні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462174" y="3244334"/>
            <a:ext cx="1350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органічні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91680" y="1484784"/>
            <a:ext cx="2088232" cy="175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08004" y="148478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>
            <a:off x="4491638" y="1422068"/>
            <a:ext cx="0" cy="182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5292080" y="1422068"/>
            <a:ext cx="1845187" cy="182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1560" y="39330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галька                                                 кам’яна </a:t>
            </a:r>
            <a:r>
              <a:rPr lang="uk-UA" dirty="0"/>
              <a:t>сіль                    </a:t>
            </a:r>
            <a:r>
              <a:rPr lang="uk-UA" dirty="0" smtClean="0"/>
              <a:t>           вугілля</a:t>
            </a:r>
            <a:endParaRPr lang="ru-RU" dirty="0"/>
          </a:p>
          <a:p>
            <a:r>
              <a:rPr lang="uk-UA" dirty="0" smtClean="0"/>
              <a:t>  гравій                                                  калійна </a:t>
            </a:r>
            <a:r>
              <a:rPr lang="uk-UA" dirty="0"/>
              <a:t>сіль                    </a:t>
            </a:r>
            <a:r>
              <a:rPr lang="uk-UA" dirty="0" smtClean="0"/>
              <a:t>           крейда</a:t>
            </a:r>
            <a:endParaRPr lang="ru-RU" dirty="0"/>
          </a:p>
          <a:p>
            <a:r>
              <a:rPr lang="uk-UA" dirty="0" smtClean="0"/>
              <a:t>  пісок                                                    вапняк                                        торф </a:t>
            </a:r>
            <a:endParaRPr lang="ru-RU" dirty="0"/>
          </a:p>
          <a:p>
            <a:r>
              <a:rPr lang="uk-UA" dirty="0" smtClean="0"/>
              <a:t>  глина                                                                                                        черепашник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88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166325"/>
              </p:ext>
            </p:extLst>
          </p:nvPr>
        </p:nvGraphicFramePr>
        <p:xfrm>
          <a:off x="935595" y="1412776"/>
          <a:ext cx="7452828" cy="45365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90410"/>
                <a:gridCol w="1490410"/>
                <a:gridCol w="1490410"/>
                <a:gridCol w="1490410"/>
                <a:gridCol w="1491188"/>
              </a:tblGrid>
              <a:tr h="599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Гірські породи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Агрегатний стан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Щільність, пухкість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     Колір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 </a:t>
                      </a:r>
                      <a:r>
                        <a:rPr lang="uk-UA" sz="1200">
                          <a:effectLst/>
                        </a:rPr>
                        <a:t>Горючість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27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пісок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твердий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пухкий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жовто-  коричневий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12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глина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тверда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пухка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Червоно</a:t>
                      </a:r>
                      <a:r>
                        <a:rPr lang="uk-UA" sz="1400">
                          <a:effectLst/>
                        </a:rPr>
                        <a:t>-</a:t>
                      </a:r>
                      <a:r>
                        <a:rPr lang="uk-UA" sz="1200">
                          <a:effectLst/>
                        </a:rPr>
                        <a:t>коричнева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9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вапняк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твердий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щільний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білий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9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Кам</a:t>
                      </a:r>
                      <a:r>
                        <a:rPr lang="en-US" sz="1200">
                          <a:effectLst/>
                        </a:rPr>
                        <a:t>’яне вугілля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тверде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щільне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чорне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9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граніт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твердий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щільний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Сірий, чорний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69269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     </a:t>
            </a:r>
            <a:r>
              <a:rPr lang="ru-RU" sz="2400" b="1" dirty="0" err="1" smtClean="0">
                <a:solidFill>
                  <a:srgbClr val="00B0F0"/>
                </a:solidFill>
              </a:rPr>
              <a:t>Властивості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гірських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порід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4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Всі мінерали і гірські породи,які людина використовує для своїх потреб, називають </a:t>
            </a:r>
            <a:r>
              <a:rPr lang="uk-UA" b="1" dirty="0">
                <a:solidFill>
                  <a:srgbClr val="FF0000"/>
                </a:solidFill>
              </a:rPr>
              <a:t>корисними копалинами</a:t>
            </a:r>
            <a:r>
              <a:rPr lang="uk-UA" b="1" dirty="0"/>
              <a:t>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19675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               Корисні </a:t>
            </a:r>
            <a:r>
              <a:rPr lang="uk-UA" sz="2800" b="1" dirty="0"/>
              <a:t>копалини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2564904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паливні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564904"/>
            <a:ext cx="2368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                 </a:t>
            </a:r>
            <a:r>
              <a:rPr lang="uk-UA" b="1" dirty="0" smtClean="0"/>
              <a:t>рудні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256490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</a:t>
            </a:r>
            <a:r>
              <a:rPr lang="uk-UA" b="1" dirty="0" smtClean="0"/>
              <a:t>нерудні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982998"/>
            <a:ext cx="223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кам</a:t>
            </a:r>
            <a:r>
              <a:rPr lang="ru-RU" dirty="0"/>
              <a:t>’</a:t>
            </a:r>
            <a:r>
              <a:rPr lang="uk-UA" dirty="0" err="1"/>
              <a:t>яне</a:t>
            </a:r>
            <a:r>
              <a:rPr lang="uk-UA" dirty="0"/>
              <a:t> вугілля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40058" y="3982999"/>
            <a:ext cx="1559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залізна руда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3645024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хімічна </a:t>
            </a:r>
            <a:endParaRPr lang="ru-RU" b="1" dirty="0"/>
          </a:p>
          <a:p>
            <a:r>
              <a:rPr lang="uk-UA" b="1" dirty="0"/>
              <a:t>сировина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24328" y="3645024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будівельна</a:t>
            </a:r>
            <a:endParaRPr lang="ru-RU" b="1" dirty="0"/>
          </a:p>
          <a:p>
            <a:r>
              <a:rPr lang="uk-UA" b="1" dirty="0"/>
              <a:t>сировина</a:t>
            </a:r>
            <a:endParaRPr lang="ru-RU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259632" y="1719972"/>
            <a:ext cx="2232248" cy="916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427984" y="1719972"/>
            <a:ext cx="0" cy="916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68144" y="1719972"/>
            <a:ext cx="1800200" cy="916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2"/>
          </p:cNvCxnSpPr>
          <p:nvPr/>
        </p:nvCxnSpPr>
        <p:spPr>
          <a:xfrm flipH="1">
            <a:off x="6840252" y="2934236"/>
            <a:ext cx="684076" cy="782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812360" y="2934236"/>
            <a:ext cx="504056" cy="782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67544" y="4509120"/>
            <a:ext cx="1908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буре вугілля 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40058" y="4509120"/>
            <a:ext cx="1840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марганцева руда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740058" y="4941168"/>
            <a:ext cx="1696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мідні руди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323527" y="4878452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торф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323527" y="5247784"/>
            <a:ext cx="165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нафта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23528" y="5709448"/>
            <a:ext cx="194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природний </a:t>
            </a:r>
            <a:r>
              <a:rPr lang="uk-UA" dirty="0"/>
              <a:t>газ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012160" y="5063118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кам’яна сіль       </a:t>
            </a:r>
            <a:r>
              <a:rPr lang="uk-UA" dirty="0" smtClean="0"/>
              <a:t>    вапняк</a:t>
            </a:r>
            <a:endParaRPr lang="ru-RU" dirty="0"/>
          </a:p>
          <a:p>
            <a:r>
              <a:rPr lang="uk-UA" dirty="0"/>
              <a:t>     </a:t>
            </a:r>
            <a:r>
              <a:rPr lang="uk-UA" dirty="0" smtClean="0"/>
              <a:t>                                                   </a:t>
            </a:r>
            <a:r>
              <a:rPr lang="uk-UA" dirty="0"/>
              <a:t>калійна сіль       </a:t>
            </a:r>
            <a:r>
              <a:rPr lang="uk-UA" dirty="0" smtClean="0"/>
              <a:t>     граніт</a:t>
            </a:r>
            <a:endParaRPr lang="ru-RU" dirty="0"/>
          </a:p>
          <a:p>
            <a:r>
              <a:rPr lang="uk-UA" dirty="0"/>
              <a:t>                                                                                   сірка                   </a:t>
            </a:r>
            <a:r>
              <a:rPr lang="uk-UA" dirty="0" smtClean="0"/>
              <a:t>      пісок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732240" y="4167665"/>
            <a:ext cx="0" cy="958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172400" y="4167665"/>
            <a:ext cx="0" cy="958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427984" y="2934236"/>
            <a:ext cx="0" cy="114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151618" y="2934236"/>
            <a:ext cx="0" cy="114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5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PT - Горючі корисні копалини PowerPoint Presentation - ID:58658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208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5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ія &quot;Що таке корисні копалини?&quot; для уроку природознавств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1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Види корисних копалин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1"/>
            <a:ext cx="771343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16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465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AdmiNN</cp:lastModifiedBy>
  <cp:revision>35</cp:revision>
  <dcterms:created xsi:type="dcterms:W3CDTF">2020-08-24T13:58:13Z</dcterms:created>
  <dcterms:modified xsi:type="dcterms:W3CDTF">2024-02-29T21:28:17Z</dcterms:modified>
</cp:coreProperties>
</file>