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6" r:id="rId5"/>
    <p:sldId id="26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0" d="100"/>
          <a:sy n="70" d="100"/>
        </p:scale>
        <p:origin x="660" y="54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‹№›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Місце для зображення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246001" y="2158894"/>
            <a:ext cx="8370000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266092" y="2611626"/>
            <a:ext cx="9830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КОМУНІКАТИВНИЙ МЕНЕДЖМЕНТ</a:t>
            </a:r>
          </a:p>
          <a:p>
            <a:pPr algn="ctr"/>
            <a:r>
              <a:rPr lang="en-US" sz="4800" dirty="0"/>
              <a:t>COMMUNICATIVE MANAGEMENT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561001" y="81520"/>
            <a:ext cx="8370000" cy="789224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247" y="192709"/>
            <a:ext cx="6297422" cy="212740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КОМУНІКАТИВНИЙ МЕНЕДЖМЕНТ: ЧОМУ ВИВЧАТИ СУЧАСНО І ПЕРСПЕКТИВНО? 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7" name="Місце для зображення 6">
            <a:extLst>
              <a:ext uri="{FF2B5EF4-FFF2-40B4-BE49-F238E27FC236}">
                <a16:creationId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1" y="346652"/>
            <a:ext cx="4140000" cy="61277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D172F6-5221-420F-8E26-ACC0484778F5}"/>
              </a:ext>
            </a:extLst>
          </p:cNvPr>
          <p:cNvSpPr txBox="1"/>
          <p:nvPr/>
        </p:nvSpPr>
        <p:spPr>
          <a:xfrm>
            <a:off x="5284453" y="3548771"/>
            <a:ext cx="3429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ПРОФЕСІЙНЕ СПІЛКУВАННЯ БУДЬ-ДЕ І БУДЬ-КОЛИ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6734D0-B8C3-4798-A7A1-1A6B0053C46C}"/>
              </a:ext>
            </a:extLst>
          </p:cNvPr>
          <p:cNvSpPr/>
          <p:nvPr/>
        </p:nvSpPr>
        <p:spPr>
          <a:xfrm>
            <a:off x="5065905" y="4044317"/>
            <a:ext cx="3602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cs typeface="Arial" charset="0"/>
              </a:rPr>
              <a:t>“Головна причина, через яку у людей не виходить зробити кар</a:t>
            </a:r>
            <a:r>
              <a:rPr lang="uk-UA" sz="1600" b="1" dirty="0">
                <a:cs typeface="Times New Roman" pitchFamily="18" charset="0"/>
              </a:rPr>
              <a:t>’</a:t>
            </a:r>
            <a:r>
              <a:rPr lang="uk-UA" sz="1600" b="1" dirty="0">
                <a:cs typeface="Arial" charset="0"/>
              </a:rPr>
              <a:t>єру – погана взаємодія зі своїми колегами, невміння спілкуватися з </a:t>
            </a:r>
            <a:r>
              <a:rPr lang="uk-UA" sz="1600" b="1" dirty="0" smtClean="0">
                <a:cs typeface="Arial" charset="0"/>
              </a:rPr>
              <a:t>людьми..» </a:t>
            </a:r>
            <a:r>
              <a:rPr lang="uk-UA" sz="1600" b="1" i="1" dirty="0" smtClean="0">
                <a:cs typeface="Arial" charset="0"/>
              </a:rPr>
              <a:t>Л.Е.ЛІ </a:t>
            </a:r>
            <a:r>
              <a:rPr lang="uk-UA" sz="1600" b="1" i="1" dirty="0" err="1" smtClean="0">
                <a:cs typeface="Arial" charset="0"/>
              </a:rPr>
              <a:t>Яккока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601193-4DEE-43CD-BF61-40FC1BD3BC48}"/>
              </a:ext>
            </a:extLst>
          </p:cNvPr>
          <p:cNvSpPr txBox="1"/>
          <p:nvPr/>
        </p:nvSpPr>
        <p:spPr>
          <a:xfrm>
            <a:off x="5556851" y="5220928"/>
            <a:ext cx="2583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КРИТИЧНЕ ТА КРЕАТИВНЕ МИСЛЕННЯ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FF127F-9369-4999-AF4D-4A924E1C2982}"/>
              </a:ext>
            </a:extLst>
          </p:cNvPr>
          <p:cNvSpPr/>
          <p:nvPr/>
        </p:nvSpPr>
        <p:spPr>
          <a:xfrm>
            <a:off x="5155343" y="5662580"/>
            <a:ext cx="3266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“Чим </a:t>
            </a:r>
            <a:r>
              <a:rPr lang="ru-RU" sz="1600" b="1" dirty="0" err="1"/>
              <a:t>важливіше</a:t>
            </a:r>
            <a:r>
              <a:rPr lang="ru-RU" sz="1600" b="1" dirty="0"/>
              <a:t> будь-яке </a:t>
            </a:r>
            <a:r>
              <a:rPr lang="ru-RU" sz="1600" b="1" dirty="0" err="1"/>
              <a:t>прагнення</a:t>
            </a:r>
            <a:r>
              <a:rPr lang="ru-RU" sz="1600" b="1" dirty="0"/>
              <a:t> </a:t>
            </a:r>
            <a:r>
              <a:rPr lang="ru-RU" sz="1600" b="1" dirty="0" err="1"/>
              <a:t>нашої</a:t>
            </a:r>
            <a:r>
              <a:rPr lang="ru-RU" sz="1600" b="1" dirty="0"/>
              <a:t> </a:t>
            </a:r>
            <a:r>
              <a:rPr lang="ru-RU" sz="1600" b="1" dirty="0" err="1"/>
              <a:t>душі</a:t>
            </a:r>
            <a:r>
              <a:rPr lang="ru-RU" sz="1600" b="1" dirty="0"/>
              <a:t> для </a:t>
            </a:r>
            <a:r>
              <a:rPr lang="ru-RU" sz="1600" b="1" dirty="0" err="1"/>
              <a:t>нашого</a:t>
            </a:r>
            <a:r>
              <a:rPr lang="ru-RU" sz="1600" b="1" dirty="0"/>
              <a:t> </a:t>
            </a:r>
            <a:r>
              <a:rPr lang="ru-RU" sz="1600" b="1" dirty="0" err="1"/>
              <a:t>розвитку</a:t>
            </a:r>
            <a:r>
              <a:rPr lang="ru-RU" sz="1600" b="1" dirty="0"/>
              <a:t>, </a:t>
            </a:r>
            <a:r>
              <a:rPr lang="ru-RU" sz="1600" b="1" dirty="0" err="1"/>
              <a:t>тим</a:t>
            </a:r>
            <a:r>
              <a:rPr lang="ru-RU" sz="1600" b="1" dirty="0"/>
              <a:t> </a:t>
            </a:r>
            <a:r>
              <a:rPr lang="ru-RU" sz="1600" b="1" dirty="0" err="1"/>
              <a:t>більше</a:t>
            </a:r>
            <a:r>
              <a:rPr lang="ru-RU" sz="1600" b="1" dirty="0"/>
              <a:t> </a:t>
            </a:r>
            <a:r>
              <a:rPr lang="ru-RU" sz="1600" b="1" dirty="0" smtClean="0"/>
              <a:t>опору </a:t>
            </a:r>
            <a:r>
              <a:rPr lang="ru-RU" sz="1600" b="1" dirty="0"/>
              <a:t>ми </a:t>
            </a:r>
            <a:r>
              <a:rPr lang="ru-RU" sz="1600" b="1" dirty="0" err="1"/>
              <a:t>будемо</a:t>
            </a:r>
            <a:r>
              <a:rPr lang="ru-RU" sz="1600" b="1" dirty="0"/>
              <a:t> </a:t>
            </a:r>
            <a:r>
              <a:rPr lang="ru-RU" sz="1600" b="1" dirty="0" err="1"/>
              <a:t>відчувати</a:t>
            </a:r>
            <a:r>
              <a:rPr lang="ru-RU" sz="1600" b="1" dirty="0"/>
              <a:t>, </a:t>
            </a:r>
            <a:r>
              <a:rPr lang="ru-RU" sz="1600" b="1" dirty="0" err="1"/>
              <a:t>слідуючи</a:t>
            </a:r>
            <a:r>
              <a:rPr lang="ru-RU" sz="1600" b="1" dirty="0"/>
              <a:t> </a:t>
            </a:r>
            <a:r>
              <a:rPr lang="ru-RU" sz="1600" b="1" dirty="0" err="1"/>
              <a:t>йому</a:t>
            </a:r>
            <a:r>
              <a:rPr lang="ru-RU" sz="1600" b="1" dirty="0" smtClean="0"/>
              <a:t>”.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b="1" i="1" dirty="0" err="1" smtClean="0"/>
              <a:t>Невідомий</a:t>
            </a:r>
            <a:r>
              <a:rPr lang="ru-RU" sz="1600" b="1" i="1" dirty="0" smtClean="0"/>
              <a:t> автор</a:t>
            </a:r>
            <a:endParaRPr lang="ru-RU" sz="16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4174-3FA6-4E2C-8A8F-C8B4962D393E}"/>
              </a:ext>
            </a:extLst>
          </p:cNvPr>
          <p:cNvSpPr txBox="1"/>
          <p:nvPr/>
        </p:nvSpPr>
        <p:spPr>
          <a:xfrm>
            <a:off x="9492141" y="3548771"/>
            <a:ext cx="258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РОБОТА У КОМАНДІ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F4942B-456E-49C2-896E-2D178C6E578E}"/>
              </a:ext>
            </a:extLst>
          </p:cNvPr>
          <p:cNvSpPr/>
          <p:nvPr/>
        </p:nvSpPr>
        <p:spPr>
          <a:xfrm>
            <a:off x="8819710" y="4066172"/>
            <a:ext cx="34292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«</a:t>
            </a:r>
            <a:r>
              <a:rPr lang="ru-RU" sz="1600" b="1" dirty="0" err="1"/>
              <a:t>Об'єднуватися</a:t>
            </a:r>
            <a:r>
              <a:rPr lang="ru-RU" sz="1600" b="1" dirty="0"/>
              <a:t> разом - початок, бути разом - </a:t>
            </a:r>
            <a:r>
              <a:rPr lang="ru-RU" sz="1600" b="1" dirty="0" err="1"/>
              <a:t>прогрес</a:t>
            </a:r>
            <a:r>
              <a:rPr lang="ru-RU" sz="1600" b="1" dirty="0"/>
              <a:t>, і </a:t>
            </a:r>
            <a:r>
              <a:rPr lang="ru-RU" sz="1600" b="1" dirty="0" err="1"/>
              <a:t>працювати</a:t>
            </a:r>
            <a:r>
              <a:rPr lang="ru-RU" sz="1600" b="1" dirty="0"/>
              <a:t> разом - </a:t>
            </a:r>
            <a:r>
              <a:rPr lang="ru-RU" sz="1600" b="1" dirty="0" err="1"/>
              <a:t>успіх</a:t>
            </a:r>
            <a:r>
              <a:rPr lang="ru-RU" sz="1600" b="1" dirty="0"/>
              <a:t>.» </a:t>
            </a:r>
          </a:p>
          <a:p>
            <a:pPr algn="just"/>
            <a:r>
              <a:rPr lang="ru-RU" sz="1600" b="1" i="1" dirty="0" err="1" smtClean="0"/>
              <a:t>Henry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Ford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A13629-6310-4C5D-8932-83BB51D36665}"/>
              </a:ext>
            </a:extLst>
          </p:cNvPr>
          <p:cNvSpPr txBox="1"/>
          <p:nvPr/>
        </p:nvSpPr>
        <p:spPr>
          <a:xfrm>
            <a:off x="8906237" y="5233036"/>
            <a:ext cx="323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ПРОФЕСІЙНИЙ АПГРЕЙД ТА РОЗВИТОК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F4EB4AF-2B5E-40E7-B149-AF656EDE95A2}"/>
              </a:ext>
            </a:extLst>
          </p:cNvPr>
          <p:cNvSpPr/>
          <p:nvPr/>
        </p:nvSpPr>
        <p:spPr>
          <a:xfrm>
            <a:off x="8916274" y="6058903"/>
            <a:ext cx="3026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Ми </a:t>
            </a:r>
            <a:r>
              <a:rPr lang="ru-RU" sz="1600" b="1" dirty="0" err="1"/>
              <a:t>знаємо</a:t>
            </a:r>
            <a:r>
              <a:rPr lang="ru-RU" sz="1600" b="1" dirty="0"/>
              <a:t>, </a:t>
            </a:r>
            <a:r>
              <a:rPr lang="ru-RU" sz="1600" b="1" dirty="0" err="1"/>
              <a:t>хто</a:t>
            </a:r>
            <a:r>
              <a:rPr lang="ru-RU" sz="1600" b="1" dirty="0"/>
              <a:t> ми є, але не </a:t>
            </a:r>
            <a:r>
              <a:rPr lang="ru-RU" sz="1600" b="1" dirty="0" err="1"/>
              <a:t>знаємо</a:t>
            </a:r>
            <a:r>
              <a:rPr lang="ru-RU" sz="1600" b="1" dirty="0"/>
              <a:t>, ким ми </a:t>
            </a:r>
            <a:r>
              <a:rPr lang="ru-RU" sz="1600" b="1" dirty="0" err="1"/>
              <a:t>можемо</a:t>
            </a:r>
            <a:r>
              <a:rPr lang="ru-RU" sz="1600" b="1" dirty="0"/>
              <a:t> бути. - </a:t>
            </a:r>
            <a:r>
              <a:rPr lang="ru-RU" sz="1600" b="1" i="1" dirty="0" err="1"/>
              <a:t>Вільям</a:t>
            </a:r>
            <a:r>
              <a:rPr lang="ru-RU" sz="1600" b="1" i="1" dirty="0"/>
              <a:t> </a:t>
            </a:r>
            <a:r>
              <a:rPr lang="ru-RU" sz="1600" b="1" i="1" dirty="0" err="1"/>
              <a:t>Шекспір</a:t>
            </a:r>
            <a:endParaRPr lang="ru-RU" sz="1600" b="1" i="1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4708054" y="3675880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2"/>
                </a:solidFill>
              </a:rPr>
              <a:t>01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5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4691783" y="5720430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02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6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8646823" y="3645900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03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27" name="Прямоугольник: скругленные углы 15">
            <a:extLst>
              <a:ext uri="{FF2B5EF4-FFF2-40B4-BE49-F238E27FC236}">
                <a16:creationId xmlns:a16="http://schemas.microsoft.com/office/drawing/2014/main" id="{09A324AC-0710-498D-9B89-070332B665AE}"/>
              </a:ext>
            </a:extLst>
          </p:cNvPr>
          <p:cNvSpPr/>
          <p:nvPr/>
        </p:nvSpPr>
        <p:spPr>
          <a:xfrm>
            <a:off x="8654177" y="569983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04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369" y="79258"/>
            <a:ext cx="6886066" cy="241538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ВИВЧАТИ ДИСЦИПЛІНУ </a:t>
            </a:r>
            <a:r>
              <a:rPr lang="ru-RU" sz="4000" b="1" dirty="0" smtClean="0">
                <a:solidFill>
                  <a:schemeClr val="accent2"/>
                </a:solidFill>
              </a:rPr>
              <a:t>КОМУНІКАТИВНИЙ МЕНЕДЖМЕНТ– </a:t>
            </a:r>
            <a:r>
              <a:rPr lang="ru-RU" sz="4000" b="1" dirty="0" smtClean="0"/>
              <a:t>ЦЕ:</a:t>
            </a:r>
            <a:endParaRPr lang="ru-RU" sz="4000" dirty="0"/>
          </a:p>
        </p:txBody>
      </p:sp>
      <p:pic>
        <p:nvPicPr>
          <p:cNvPr id="13" name="Місце для зображення 12">
            <a:extLst>
              <a:ext uri="{FF2B5EF4-FFF2-40B4-BE49-F238E27FC236}">
                <a16:creationId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50219" y="14415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09241" y="15175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491000" y="1232724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>
                <a:solidFill>
                  <a:schemeClr val="bg1"/>
                </a:solidFill>
              </a:rPr>
              <a:t>Здатність застосовувати знання у практичних ситуаціях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49378" y="274609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08400" y="282211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49377" y="4050648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08399" y="4126662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503218" y="2494641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>
                <a:solidFill>
                  <a:schemeClr val="bg1"/>
                </a:solidFill>
              </a:rPr>
              <a:t>Долати комунікативні бар</a:t>
            </a:r>
            <a:r>
              <a:rPr lang="en-US" sz="2500" dirty="0" smtClean="0">
                <a:solidFill>
                  <a:schemeClr val="bg1"/>
                </a:solidFill>
              </a:rPr>
              <a:t>’</a:t>
            </a:r>
            <a:r>
              <a:rPr lang="uk-UA" sz="2500" dirty="0" err="1" smtClean="0">
                <a:solidFill>
                  <a:schemeClr val="bg1"/>
                </a:solidFill>
              </a:rPr>
              <a:t>єри</a:t>
            </a:r>
            <a:r>
              <a:rPr lang="uk-UA" sz="2500" dirty="0" smtClean="0">
                <a:solidFill>
                  <a:schemeClr val="bg1"/>
                </a:solidFill>
              </a:rPr>
              <a:t> у спілкуванні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508563" y="3882475"/>
            <a:ext cx="44619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>
                <a:solidFill>
                  <a:schemeClr val="bg1"/>
                </a:solidFill>
              </a:rPr>
              <a:t>Вміти вирішувати конфліктні ситуації у професійному середовищі і не тільки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зображення 10">
            <a:extLst>
              <a:ext uri="{FF2B5EF4-FFF2-40B4-BE49-F238E27FC236}">
                <a16:creationId xmlns:a16="http://schemas.microsoft.com/office/drawing/2014/main" id="{1C72D0B9-877D-4A78-9025-A564DF48D6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5125" y="108503"/>
            <a:ext cx="3640875" cy="2921721"/>
          </a:xfrm>
        </p:spPr>
      </p:pic>
      <p:pic>
        <p:nvPicPr>
          <p:cNvPr id="13" name="Місце для зображення 12">
            <a:extLst>
              <a:ext uri="{FF2B5EF4-FFF2-40B4-BE49-F238E27FC236}">
                <a16:creationId xmlns:a16="http://schemas.microsoft.com/office/drawing/2014/main" id="{4540136B-2780-4746-8C72-FD9D4FC530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Місце для зображення 7">
            <a:extLst>
              <a:ext uri="{FF2B5EF4-FFF2-40B4-BE49-F238E27FC236}">
                <a16:creationId xmlns:a16="http://schemas.microsoft.com/office/drawing/2014/main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96" b="17596"/>
          <a:stretch/>
        </p:blipFill>
        <p:spPr>
          <a:xfrm>
            <a:off x="336000" y="504000"/>
            <a:ext cx="4144125" cy="5774313"/>
          </a:xfrm>
        </p:spPr>
      </p:pic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>
            <a:off x="5993715" y="3542982"/>
            <a:ext cx="613694" cy="1011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04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6996000" y="3418943"/>
            <a:ext cx="446191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Розвивати навички ділового спілкування з колегами, партнерами, споживачами</a:t>
            </a:r>
            <a:endParaRPr lang="ru-RU" sz="2500" b="1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>
            <a:off x="5993715" y="5094000"/>
            <a:ext cx="613694" cy="101101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05</a:t>
            </a:r>
            <a:endParaRPr lang="ru-RU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6996000" y="4976260"/>
            <a:ext cx="44619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/>
              <a:t>П</a:t>
            </a:r>
            <a:r>
              <a:rPr lang="uk-UA" sz="2500" dirty="0" smtClean="0"/>
              <a:t>ристосовуватися</a:t>
            </a:r>
            <a:r>
              <a:rPr lang="uk-UA" dirty="0" smtClean="0"/>
              <a:t> </a:t>
            </a:r>
            <a:r>
              <a:rPr lang="uk-UA" sz="2500" dirty="0"/>
              <a:t>до нових умов (нових людей, нових </a:t>
            </a:r>
            <a:r>
              <a:rPr lang="uk-UA" sz="2500" dirty="0" err="1"/>
              <a:t>мовних</a:t>
            </a:r>
            <a:r>
              <a:rPr lang="uk-UA" sz="2500" dirty="0"/>
              <a:t> засобів, нових способів дії)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Місце для зображення 11">
            <a:extLst>
              <a:ext uri="{FF2B5EF4-FFF2-40B4-BE49-F238E27FC236}">
                <a16:creationId xmlns:a16="http://schemas.microsoft.com/office/drawing/2014/main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261742" y="2411301"/>
            <a:ext cx="8416586" cy="25854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C4B3C8-346F-458A-8B49-7EF2604C9252}"/>
              </a:ext>
            </a:extLst>
          </p:cNvPr>
          <p:cNvSpPr txBox="1"/>
          <p:nvPr/>
        </p:nvSpPr>
        <p:spPr>
          <a:xfrm>
            <a:off x="598073" y="3411626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06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68704-645E-47B3-B726-393C18C1C597}"/>
              </a:ext>
            </a:extLst>
          </p:cNvPr>
          <p:cNvSpPr txBox="1"/>
          <p:nvPr/>
        </p:nvSpPr>
        <p:spPr>
          <a:xfrm>
            <a:off x="4387396" y="3405797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07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569159" y="3453367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ВМІТИ ПРАЦЮВАТИ В КОМАНДІ</a:t>
            </a:r>
            <a:endParaRPr lang="ru-RU" sz="25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4335878" y="3396015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ФОРМУВАТИ ВЛАСНИЙ</a:t>
            </a:r>
          </a:p>
          <a:p>
            <a:pPr algn="ctr"/>
            <a:r>
              <a:rPr lang="uk-UA" sz="2500" dirty="0" smtClean="0"/>
              <a:t> ІМІДЖ ТА ІМІДЖ ОРГАНІЗАЦІЇ</a:t>
            </a:r>
            <a:endParaRPr lang="ru-RU" sz="25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484025" y="4738009"/>
            <a:ext cx="44619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dirty="0" smtClean="0"/>
              <a:t>БУТИ ГОТОВИМ ДО ПУБЛІЧНОГО ВИСТУПУ</a:t>
            </a:r>
            <a:endParaRPr lang="ru-RU" sz="25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4B3C8-346F-458A-8B49-7EF2604C9252}"/>
              </a:ext>
            </a:extLst>
          </p:cNvPr>
          <p:cNvSpPr txBox="1"/>
          <p:nvPr/>
        </p:nvSpPr>
        <p:spPr>
          <a:xfrm>
            <a:off x="569159" y="4770565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08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204</Words>
  <Application>Microsoft Office PowerPoint</Application>
  <PresentationFormat>Широкий екран</PresentationFormat>
  <Paragraphs>40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КОМУНІКАТИВНИЙ МЕНЕДЖМЕНТ: ЧОМУ ВИВЧАТИ СУЧАСНО І ПЕРСПЕКТИВНО? </vt:lpstr>
      <vt:lpstr> ВИВЧАТИ ДИСЦИПЛІНУ КОМУНІКАТИВНИЙ МЕНЕДЖМЕНТ– ЦЕ: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HP 450</cp:lastModifiedBy>
  <cp:revision>42</cp:revision>
  <dcterms:created xsi:type="dcterms:W3CDTF">2020-06-15T10:11:26Z</dcterms:created>
  <dcterms:modified xsi:type="dcterms:W3CDTF">2024-02-27T10:29:55Z</dcterms:modified>
</cp:coreProperties>
</file>