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475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AECD81-323C-4F63-8298-0ACE470D00C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0A7ACAE-C3CA-4841-9C56-083A0ED5E837}">
      <dgm:prSet/>
      <dgm:spPr/>
      <dgm:t>
        <a:bodyPr/>
        <a:lstStyle/>
        <a:p>
          <a:r>
            <a:rPr lang="ru-RU"/>
            <a:t>1.1.	Предмет, теоретичні та методологічні основи економічної статистики </a:t>
          </a:r>
          <a:endParaRPr lang="en-US"/>
        </a:p>
      </dgm:t>
    </dgm:pt>
    <dgm:pt modelId="{8E7E7BBC-9F97-4AC8-8B5B-B1A833384185}" type="parTrans" cxnId="{5384E6A9-3898-4B11-B676-4472095EC76F}">
      <dgm:prSet/>
      <dgm:spPr/>
      <dgm:t>
        <a:bodyPr/>
        <a:lstStyle/>
        <a:p>
          <a:endParaRPr lang="en-US"/>
        </a:p>
      </dgm:t>
    </dgm:pt>
    <dgm:pt modelId="{4BE1E2DA-A03E-4D21-827D-D9CD12DAF3E9}" type="sibTrans" cxnId="{5384E6A9-3898-4B11-B676-4472095EC76F}">
      <dgm:prSet/>
      <dgm:spPr/>
      <dgm:t>
        <a:bodyPr/>
        <a:lstStyle/>
        <a:p>
          <a:endParaRPr lang="en-US"/>
        </a:p>
      </dgm:t>
    </dgm:pt>
    <dgm:pt modelId="{C1B93159-FB01-4B88-87AE-630BBCACE4E0}">
      <dgm:prSet/>
      <dgm:spPr/>
      <dgm:t>
        <a:bodyPr/>
        <a:lstStyle/>
        <a:p>
          <a:r>
            <a:rPr lang="ru-RU"/>
            <a:t>1.2.	Завдання економічної статистики </a:t>
          </a:r>
          <a:endParaRPr lang="en-US"/>
        </a:p>
      </dgm:t>
    </dgm:pt>
    <dgm:pt modelId="{C1B73B95-B831-492B-BDB7-E5ACBACBEA53}" type="parTrans" cxnId="{A81FECE4-FA83-4ECF-9DA5-DAA17DC674DC}">
      <dgm:prSet/>
      <dgm:spPr/>
      <dgm:t>
        <a:bodyPr/>
        <a:lstStyle/>
        <a:p>
          <a:endParaRPr lang="en-US"/>
        </a:p>
      </dgm:t>
    </dgm:pt>
    <dgm:pt modelId="{E2C265F1-BE9D-41F3-A2E6-36F18430C611}" type="sibTrans" cxnId="{A81FECE4-FA83-4ECF-9DA5-DAA17DC674DC}">
      <dgm:prSet/>
      <dgm:spPr/>
      <dgm:t>
        <a:bodyPr/>
        <a:lstStyle/>
        <a:p>
          <a:endParaRPr lang="en-US"/>
        </a:p>
      </dgm:t>
    </dgm:pt>
    <dgm:pt modelId="{2632EE6C-8227-4CD5-99E4-CF82C7DFC3AB}">
      <dgm:prSet/>
      <dgm:spPr/>
      <dgm:t>
        <a:bodyPr/>
        <a:lstStyle/>
        <a:p>
          <a:r>
            <a:rPr lang="ru-RU"/>
            <a:t>1.3.	Система показників економічної статистики </a:t>
          </a:r>
          <a:endParaRPr lang="en-US"/>
        </a:p>
      </dgm:t>
    </dgm:pt>
    <dgm:pt modelId="{BEEF8228-3465-4732-A2C1-E001E18085BB}" type="parTrans" cxnId="{30D41D39-7832-4332-A144-8508BC4CB935}">
      <dgm:prSet/>
      <dgm:spPr/>
      <dgm:t>
        <a:bodyPr/>
        <a:lstStyle/>
        <a:p>
          <a:endParaRPr lang="en-US"/>
        </a:p>
      </dgm:t>
    </dgm:pt>
    <dgm:pt modelId="{C9091DA7-5343-4FB9-BA00-5B5A2584FFDE}" type="sibTrans" cxnId="{30D41D39-7832-4332-A144-8508BC4CB935}">
      <dgm:prSet/>
      <dgm:spPr/>
      <dgm:t>
        <a:bodyPr/>
        <a:lstStyle/>
        <a:p>
          <a:endParaRPr lang="en-US"/>
        </a:p>
      </dgm:t>
    </dgm:pt>
    <dgm:pt modelId="{FCA1FEAB-E3AD-476E-9AD0-13ABD975EAAF}">
      <dgm:prSet/>
      <dgm:spPr/>
      <dgm:t>
        <a:bodyPr/>
        <a:lstStyle/>
        <a:p>
          <a:r>
            <a:rPr lang="ru-RU"/>
            <a:t>1.4. Організація економічної статистики в Україні</a:t>
          </a:r>
          <a:endParaRPr lang="en-US"/>
        </a:p>
      </dgm:t>
    </dgm:pt>
    <dgm:pt modelId="{F7C02F5E-3E3F-4079-89AB-2AC7AFCEE3F4}" type="parTrans" cxnId="{1A29CF7D-AB97-4BB3-B111-CBE6DE665F21}">
      <dgm:prSet/>
      <dgm:spPr/>
      <dgm:t>
        <a:bodyPr/>
        <a:lstStyle/>
        <a:p>
          <a:endParaRPr lang="en-US"/>
        </a:p>
      </dgm:t>
    </dgm:pt>
    <dgm:pt modelId="{71471F35-D860-43BE-969A-23EC4A26A6CF}" type="sibTrans" cxnId="{1A29CF7D-AB97-4BB3-B111-CBE6DE665F21}">
      <dgm:prSet/>
      <dgm:spPr/>
      <dgm:t>
        <a:bodyPr/>
        <a:lstStyle/>
        <a:p>
          <a:endParaRPr lang="en-US"/>
        </a:p>
      </dgm:t>
    </dgm:pt>
    <dgm:pt modelId="{398C2714-7C3D-4A1D-9DC4-3A6AFA2065BF}" type="pres">
      <dgm:prSet presAssocID="{B6AECD81-323C-4F63-8298-0ACE470D00CF}" presName="linear" presStyleCnt="0">
        <dgm:presLayoutVars>
          <dgm:animLvl val="lvl"/>
          <dgm:resizeHandles val="exact"/>
        </dgm:presLayoutVars>
      </dgm:prSet>
      <dgm:spPr/>
    </dgm:pt>
    <dgm:pt modelId="{A7FB6714-56B8-4835-BDFD-1FD31DAA8DC7}" type="pres">
      <dgm:prSet presAssocID="{10A7ACAE-C3CA-4841-9C56-083A0ED5E83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68E354C-660D-4418-B9F6-F24AE75B9169}" type="pres">
      <dgm:prSet presAssocID="{4BE1E2DA-A03E-4D21-827D-D9CD12DAF3E9}" presName="spacer" presStyleCnt="0"/>
      <dgm:spPr/>
    </dgm:pt>
    <dgm:pt modelId="{F70737BE-9F6D-4A6A-B79B-2C6C36FDBA2D}" type="pres">
      <dgm:prSet presAssocID="{C1B93159-FB01-4B88-87AE-630BBCACE4E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4280AC7-6163-44CC-B5F9-C9CA1A56DD68}" type="pres">
      <dgm:prSet presAssocID="{E2C265F1-BE9D-41F3-A2E6-36F18430C611}" presName="spacer" presStyleCnt="0"/>
      <dgm:spPr/>
    </dgm:pt>
    <dgm:pt modelId="{07C1C235-F26E-4C07-AA07-67902A50D39A}" type="pres">
      <dgm:prSet presAssocID="{2632EE6C-8227-4CD5-99E4-CF82C7DFC3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8E8CDE8-B43F-4D12-A8AA-E918BC3AED8A}" type="pres">
      <dgm:prSet presAssocID="{C9091DA7-5343-4FB9-BA00-5B5A2584FFDE}" presName="spacer" presStyleCnt="0"/>
      <dgm:spPr/>
    </dgm:pt>
    <dgm:pt modelId="{0426CC06-3DAA-40DB-84DF-7E1A29129C7E}" type="pres">
      <dgm:prSet presAssocID="{FCA1FEAB-E3AD-476E-9AD0-13ABD975EAA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0D41D39-7832-4332-A144-8508BC4CB935}" srcId="{B6AECD81-323C-4F63-8298-0ACE470D00CF}" destId="{2632EE6C-8227-4CD5-99E4-CF82C7DFC3AB}" srcOrd="2" destOrd="0" parTransId="{BEEF8228-3465-4732-A2C1-E001E18085BB}" sibTransId="{C9091DA7-5343-4FB9-BA00-5B5A2584FFDE}"/>
    <dgm:cxn modelId="{6920FF5E-6E62-4209-B7FC-D96EFBEF1FC7}" type="presOf" srcId="{10A7ACAE-C3CA-4841-9C56-083A0ED5E837}" destId="{A7FB6714-56B8-4835-BDFD-1FD31DAA8DC7}" srcOrd="0" destOrd="0" presId="urn:microsoft.com/office/officeart/2005/8/layout/vList2"/>
    <dgm:cxn modelId="{2F371872-D4F4-4AFA-A283-014E6A0C532F}" type="presOf" srcId="{C1B93159-FB01-4B88-87AE-630BBCACE4E0}" destId="{F70737BE-9F6D-4A6A-B79B-2C6C36FDBA2D}" srcOrd="0" destOrd="0" presId="urn:microsoft.com/office/officeart/2005/8/layout/vList2"/>
    <dgm:cxn modelId="{EDDD7557-B05F-4C13-B5F1-446A924A4E5B}" type="presOf" srcId="{2632EE6C-8227-4CD5-99E4-CF82C7DFC3AB}" destId="{07C1C235-F26E-4C07-AA07-67902A50D39A}" srcOrd="0" destOrd="0" presId="urn:microsoft.com/office/officeart/2005/8/layout/vList2"/>
    <dgm:cxn modelId="{1A29CF7D-AB97-4BB3-B111-CBE6DE665F21}" srcId="{B6AECD81-323C-4F63-8298-0ACE470D00CF}" destId="{FCA1FEAB-E3AD-476E-9AD0-13ABD975EAAF}" srcOrd="3" destOrd="0" parTransId="{F7C02F5E-3E3F-4079-89AB-2AC7AFCEE3F4}" sibTransId="{71471F35-D860-43BE-969A-23EC4A26A6CF}"/>
    <dgm:cxn modelId="{5384E6A9-3898-4B11-B676-4472095EC76F}" srcId="{B6AECD81-323C-4F63-8298-0ACE470D00CF}" destId="{10A7ACAE-C3CA-4841-9C56-083A0ED5E837}" srcOrd="0" destOrd="0" parTransId="{8E7E7BBC-9F97-4AC8-8B5B-B1A833384185}" sibTransId="{4BE1E2DA-A03E-4D21-827D-D9CD12DAF3E9}"/>
    <dgm:cxn modelId="{6062BAC6-B84A-4410-98B2-22A953460DDE}" type="presOf" srcId="{FCA1FEAB-E3AD-476E-9AD0-13ABD975EAAF}" destId="{0426CC06-3DAA-40DB-84DF-7E1A29129C7E}" srcOrd="0" destOrd="0" presId="urn:microsoft.com/office/officeart/2005/8/layout/vList2"/>
    <dgm:cxn modelId="{1F6D02D0-EDC4-40E1-9AEB-A6EAE0C3F79B}" type="presOf" srcId="{B6AECD81-323C-4F63-8298-0ACE470D00CF}" destId="{398C2714-7C3D-4A1D-9DC4-3A6AFA2065BF}" srcOrd="0" destOrd="0" presId="urn:microsoft.com/office/officeart/2005/8/layout/vList2"/>
    <dgm:cxn modelId="{A81FECE4-FA83-4ECF-9DA5-DAA17DC674DC}" srcId="{B6AECD81-323C-4F63-8298-0ACE470D00CF}" destId="{C1B93159-FB01-4B88-87AE-630BBCACE4E0}" srcOrd="1" destOrd="0" parTransId="{C1B73B95-B831-492B-BDB7-E5ACBACBEA53}" sibTransId="{E2C265F1-BE9D-41F3-A2E6-36F18430C611}"/>
    <dgm:cxn modelId="{CB6DA211-AC36-4859-9D31-715B6E98FC7C}" type="presParOf" srcId="{398C2714-7C3D-4A1D-9DC4-3A6AFA2065BF}" destId="{A7FB6714-56B8-4835-BDFD-1FD31DAA8DC7}" srcOrd="0" destOrd="0" presId="urn:microsoft.com/office/officeart/2005/8/layout/vList2"/>
    <dgm:cxn modelId="{701FDB31-2BF4-47C0-A9CA-82CCBED1E8B8}" type="presParOf" srcId="{398C2714-7C3D-4A1D-9DC4-3A6AFA2065BF}" destId="{168E354C-660D-4418-B9F6-F24AE75B9169}" srcOrd="1" destOrd="0" presId="urn:microsoft.com/office/officeart/2005/8/layout/vList2"/>
    <dgm:cxn modelId="{6BDD8EAF-34BB-4B60-A18A-6343C70BE591}" type="presParOf" srcId="{398C2714-7C3D-4A1D-9DC4-3A6AFA2065BF}" destId="{F70737BE-9F6D-4A6A-B79B-2C6C36FDBA2D}" srcOrd="2" destOrd="0" presId="urn:microsoft.com/office/officeart/2005/8/layout/vList2"/>
    <dgm:cxn modelId="{67DB8FEA-E4E8-4A1B-BE32-97350ADD2DD8}" type="presParOf" srcId="{398C2714-7C3D-4A1D-9DC4-3A6AFA2065BF}" destId="{04280AC7-6163-44CC-B5F9-C9CA1A56DD68}" srcOrd="3" destOrd="0" presId="urn:microsoft.com/office/officeart/2005/8/layout/vList2"/>
    <dgm:cxn modelId="{A69AB75B-CF17-4227-9356-200533B16E77}" type="presParOf" srcId="{398C2714-7C3D-4A1D-9DC4-3A6AFA2065BF}" destId="{07C1C235-F26E-4C07-AA07-67902A50D39A}" srcOrd="4" destOrd="0" presId="urn:microsoft.com/office/officeart/2005/8/layout/vList2"/>
    <dgm:cxn modelId="{0F40C37E-C86E-469E-9264-F49D76BC1D93}" type="presParOf" srcId="{398C2714-7C3D-4A1D-9DC4-3A6AFA2065BF}" destId="{C8E8CDE8-B43F-4D12-A8AA-E918BC3AED8A}" srcOrd="5" destOrd="0" presId="urn:microsoft.com/office/officeart/2005/8/layout/vList2"/>
    <dgm:cxn modelId="{7E6A818A-07B2-4835-B962-2FDA25355887}" type="presParOf" srcId="{398C2714-7C3D-4A1D-9DC4-3A6AFA2065BF}" destId="{0426CC06-3DAA-40DB-84DF-7E1A29129C7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26096C-A54F-436E-A783-A16E1C254872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1677595-8A8C-48B8-9D63-1830C8F3EC5D}">
      <dgm:prSet/>
      <dgm:spPr/>
      <dgm:t>
        <a:bodyPr/>
        <a:lstStyle/>
        <a:p>
          <a:r>
            <a:rPr lang="en-US" b="1"/>
            <a:t>Економічна статистика вивчає </a:t>
          </a:r>
          <a:r>
            <a:rPr lang="en-US"/>
            <a:t>кількісний бік масових економічних явищ і процесів у нерозривному зв’язку з їхнім якісним змістом з метою визначення особливостей, тенденцій та закономірностей, що складаються в економіці країни.</a:t>
          </a:r>
        </a:p>
      </dgm:t>
    </dgm:pt>
    <dgm:pt modelId="{79260864-7F13-4EF5-8A2C-1B42DEE16B5D}" type="parTrans" cxnId="{54AC4260-449B-414E-B8A4-0D52AC48651A}">
      <dgm:prSet/>
      <dgm:spPr/>
      <dgm:t>
        <a:bodyPr/>
        <a:lstStyle/>
        <a:p>
          <a:endParaRPr lang="en-US"/>
        </a:p>
      </dgm:t>
    </dgm:pt>
    <dgm:pt modelId="{F4D4C61D-C4B7-4284-ACF0-ED78EB52EB8D}" type="sibTrans" cxnId="{54AC4260-449B-414E-B8A4-0D52AC48651A}">
      <dgm:prSet/>
      <dgm:spPr/>
      <dgm:t>
        <a:bodyPr/>
        <a:lstStyle/>
        <a:p>
          <a:endParaRPr lang="en-US"/>
        </a:p>
      </dgm:t>
    </dgm:pt>
    <dgm:pt modelId="{A14885BF-6FC6-4B47-B355-EC9752D5717B}">
      <dgm:prSet/>
      <dgm:spPr/>
      <dgm:t>
        <a:bodyPr/>
        <a:lstStyle/>
        <a:p>
          <a:r>
            <a:rPr lang="en-US" i="1" dirty="0" err="1"/>
            <a:t>Економічна</a:t>
          </a:r>
          <a:r>
            <a:rPr lang="en-US" i="1" dirty="0"/>
            <a:t> </a:t>
          </a:r>
          <a:r>
            <a:rPr lang="en-US" i="1" dirty="0" err="1"/>
            <a:t>статистика</a:t>
          </a:r>
          <a:r>
            <a:rPr lang="en-US" i="1" dirty="0"/>
            <a:t> </a:t>
          </a:r>
          <a:r>
            <a:rPr lang="en-US" dirty="0" err="1"/>
            <a:t>вивчає</a:t>
          </a:r>
          <a:r>
            <a:rPr lang="en-US" dirty="0"/>
            <a:t> </a:t>
          </a:r>
          <a:r>
            <a:rPr lang="en-US" dirty="0" err="1"/>
            <a:t>виробництво</a:t>
          </a:r>
          <a:r>
            <a:rPr lang="en-US" dirty="0"/>
            <a:t>, </a:t>
          </a:r>
          <a:r>
            <a:rPr lang="en-US" dirty="0" err="1"/>
            <a:t>розподіл</a:t>
          </a:r>
          <a:r>
            <a:rPr lang="en-US" dirty="0"/>
            <a:t> і </a:t>
          </a:r>
          <a:r>
            <a:rPr lang="en-US" dirty="0" err="1"/>
            <a:t>споживання</a:t>
          </a:r>
          <a:r>
            <a:rPr lang="en-US" dirty="0"/>
            <a:t> </a:t>
          </a:r>
          <a:r>
            <a:rPr lang="en-US" dirty="0" err="1"/>
            <a:t>матеріальних</a:t>
          </a:r>
          <a:r>
            <a:rPr lang="en-US" dirty="0"/>
            <a:t> </a:t>
          </a:r>
          <a:r>
            <a:rPr lang="en-US" dirty="0" err="1"/>
            <a:t>благ</a:t>
          </a:r>
          <a:r>
            <a:rPr lang="en-US" dirty="0"/>
            <a:t> і </a:t>
          </a:r>
          <a:r>
            <a:rPr lang="en-US" dirty="0" err="1"/>
            <a:t>послуг</a:t>
          </a:r>
          <a:r>
            <a:rPr lang="en-US" dirty="0"/>
            <a:t>, </a:t>
          </a:r>
          <a:r>
            <a:rPr lang="en-US" dirty="0" err="1"/>
            <a:t>закономірності</a:t>
          </a:r>
          <a:r>
            <a:rPr lang="en-US" dirty="0"/>
            <a:t> </a:t>
          </a:r>
          <a:r>
            <a:rPr lang="en-US" dirty="0" err="1"/>
            <a:t>їхніх</a:t>
          </a:r>
          <a:r>
            <a:rPr lang="en-US" dirty="0"/>
            <a:t> </a:t>
          </a:r>
          <a:r>
            <a:rPr lang="en-US" dirty="0" err="1"/>
            <a:t>змін</a:t>
          </a:r>
          <a:r>
            <a:rPr lang="en-US" dirty="0"/>
            <a:t>, </a:t>
          </a:r>
          <a:r>
            <a:rPr lang="en-US" dirty="0" err="1"/>
            <a:t>ефективність</a:t>
          </a:r>
          <a:r>
            <a:rPr lang="en-US" dirty="0"/>
            <a:t> </a:t>
          </a:r>
          <a:r>
            <a:rPr lang="en-US" dirty="0" err="1"/>
            <a:t>функціонування</a:t>
          </a:r>
          <a:r>
            <a:rPr lang="en-US" dirty="0"/>
            <a:t> </a:t>
          </a:r>
          <a:r>
            <a:rPr lang="en-US" dirty="0" err="1"/>
            <a:t>економічної</a:t>
          </a:r>
          <a:r>
            <a:rPr lang="en-US" dirty="0"/>
            <a:t> </a:t>
          </a:r>
          <a:r>
            <a:rPr lang="en-US" dirty="0" err="1"/>
            <a:t>системи</a:t>
          </a:r>
          <a:r>
            <a:rPr lang="en-US" dirty="0"/>
            <a:t> </a:t>
          </a:r>
          <a:r>
            <a:rPr lang="en-US" dirty="0" err="1"/>
            <a:t>держави</a:t>
          </a:r>
          <a:r>
            <a:rPr lang="en-US" dirty="0"/>
            <a:t>.</a:t>
          </a:r>
        </a:p>
      </dgm:t>
    </dgm:pt>
    <dgm:pt modelId="{C93352BE-C176-4732-81AF-0BE17656016B}" type="parTrans" cxnId="{264B4D20-11E3-4BE1-AF5D-4A5424BB4707}">
      <dgm:prSet/>
      <dgm:spPr/>
      <dgm:t>
        <a:bodyPr/>
        <a:lstStyle/>
        <a:p>
          <a:endParaRPr lang="en-US"/>
        </a:p>
      </dgm:t>
    </dgm:pt>
    <dgm:pt modelId="{B7BE5B20-6B6D-4ECE-B577-ACC8B349AE12}" type="sibTrans" cxnId="{264B4D20-11E3-4BE1-AF5D-4A5424BB4707}">
      <dgm:prSet/>
      <dgm:spPr/>
      <dgm:t>
        <a:bodyPr/>
        <a:lstStyle/>
        <a:p>
          <a:endParaRPr lang="en-US"/>
        </a:p>
      </dgm:t>
    </dgm:pt>
    <dgm:pt modelId="{A046A2AB-FC3A-4B99-B73E-41AE0DF3F20A}">
      <dgm:prSet/>
      <dgm:spPr/>
      <dgm:t>
        <a:bodyPr/>
        <a:lstStyle/>
        <a:p>
          <a:r>
            <a:rPr lang="en-US" i="1" dirty="0" err="1"/>
            <a:t>Економічна</a:t>
          </a:r>
          <a:r>
            <a:rPr lang="en-US" i="1" dirty="0"/>
            <a:t> </a:t>
          </a:r>
          <a:r>
            <a:rPr lang="en-US" i="1" dirty="0" err="1"/>
            <a:t>статистика</a:t>
          </a:r>
          <a:r>
            <a:rPr lang="en-US" i="1" dirty="0"/>
            <a:t> </a:t>
          </a:r>
          <a:r>
            <a:rPr lang="en-US" dirty="0" err="1"/>
            <a:t>напрацювала</a:t>
          </a:r>
          <a:r>
            <a:rPr lang="en-US" dirty="0"/>
            <a:t> </a:t>
          </a:r>
          <a:r>
            <a:rPr lang="en-US" dirty="0" err="1"/>
            <a:t>систему</a:t>
          </a:r>
          <a:r>
            <a:rPr lang="en-US" dirty="0"/>
            <a:t> </a:t>
          </a:r>
          <a:r>
            <a:rPr lang="en-US" dirty="0" err="1"/>
            <a:t>наукових</a:t>
          </a:r>
          <a:r>
            <a:rPr lang="en-US" dirty="0"/>
            <a:t> </a:t>
          </a:r>
          <a:r>
            <a:rPr lang="en-US" dirty="0" err="1"/>
            <a:t>понять</a:t>
          </a:r>
          <a:r>
            <a:rPr lang="en-US" dirty="0"/>
            <a:t>, </a:t>
          </a:r>
          <a:r>
            <a:rPr lang="en-US" dirty="0" err="1"/>
            <a:t>категорій</a:t>
          </a:r>
          <a:r>
            <a:rPr lang="en-US" dirty="0"/>
            <a:t> </a:t>
          </a:r>
          <a:r>
            <a:rPr lang="en-US" dirty="0" err="1"/>
            <a:t>та</a:t>
          </a:r>
          <a:r>
            <a:rPr lang="en-US" dirty="0"/>
            <a:t> </a:t>
          </a:r>
          <a:r>
            <a:rPr lang="en-US" dirty="0" err="1"/>
            <a:t>методів</a:t>
          </a:r>
          <a:r>
            <a:rPr lang="en-US" dirty="0"/>
            <a:t>, </a:t>
          </a:r>
          <a:r>
            <a:rPr lang="en-US" dirty="0" err="1"/>
            <a:t>за</a:t>
          </a:r>
          <a:r>
            <a:rPr lang="en-US" dirty="0"/>
            <a:t> </a:t>
          </a:r>
          <a:r>
            <a:rPr lang="en-US" dirty="0" err="1"/>
            <a:t>допомогою</a:t>
          </a:r>
          <a:r>
            <a:rPr lang="en-US" dirty="0"/>
            <a:t> </a:t>
          </a:r>
          <a:r>
            <a:rPr lang="en-US" dirty="0" err="1"/>
            <a:t>яких</a:t>
          </a:r>
          <a:r>
            <a:rPr lang="en-US" dirty="0"/>
            <a:t> </a:t>
          </a:r>
          <a:r>
            <a:rPr lang="en-US" dirty="0" err="1"/>
            <a:t>вона</a:t>
          </a:r>
          <a:r>
            <a:rPr lang="en-US" dirty="0"/>
            <a:t> </a:t>
          </a:r>
          <a:r>
            <a:rPr lang="en-US" dirty="0" err="1"/>
            <a:t>вивчає</a:t>
          </a:r>
          <a:r>
            <a:rPr lang="en-US" dirty="0"/>
            <a:t> </a:t>
          </a:r>
          <a:r>
            <a:rPr lang="en-US" dirty="0" err="1"/>
            <a:t>економічні</a:t>
          </a:r>
          <a:r>
            <a:rPr lang="en-US" dirty="0"/>
            <a:t> </a:t>
          </a:r>
          <a:r>
            <a:rPr lang="en-US" dirty="0" err="1"/>
            <a:t>явища</a:t>
          </a:r>
          <a:r>
            <a:rPr lang="en-US" dirty="0"/>
            <a:t> й </a:t>
          </a:r>
          <a:r>
            <a:rPr lang="en-US" dirty="0" err="1"/>
            <a:t>процеси</a:t>
          </a:r>
          <a:r>
            <a:rPr lang="en-US" dirty="0"/>
            <a:t>.</a:t>
          </a:r>
        </a:p>
      </dgm:t>
    </dgm:pt>
    <dgm:pt modelId="{45FDF7C1-10DF-4F14-B33F-07E56701D016}" type="parTrans" cxnId="{001A05F6-F8F2-4100-B119-8DF828B3D870}">
      <dgm:prSet/>
      <dgm:spPr/>
      <dgm:t>
        <a:bodyPr/>
        <a:lstStyle/>
        <a:p>
          <a:endParaRPr lang="en-US"/>
        </a:p>
      </dgm:t>
    </dgm:pt>
    <dgm:pt modelId="{E76DFF60-BA4C-400C-927E-63455A90833C}" type="sibTrans" cxnId="{001A05F6-F8F2-4100-B119-8DF828B3D870}">
      <dgm:prSet/>
      <dgm:spPr/>
      <dgm:t>
        <a:bodyPr/>
        <a:lstStyle/>
        <a:p>
          <a:endParaRPr lang="en-US"/>
        </a:p>
      </dgm:t>
    </dgm:pt>
    <dgm:pt modelId="{FCFA8AB4-BDDF-4100-8D0C-D21335617697}" type="pres">
      <dgm:prSet presAssocID="{B726096C-A54F-436E-A783-A16E1C254872}" presName="vert0" presStyleCnt="0">
        <dgm:presLayoutVars>
          <dgm:dir/>
          <dgm:animOne val="branch"/>
          <dgm:animLvl val="lvl"/>
        </dgm:presLayoutVars>
      </dgm:prSet>
      <dgm:spPr/>
    </dgm:pt>
    <dgm:pt modelId="{72B00AE7-3A8C-4227-92DB-F6DEE1CA7BAC}" type="pres">
      <dgm:prSet presAssocID="{D1677595-8A8C-48B8-9D63-1830C8F3EC5D}" presName="thickLine" presStyleLbl="alignNode1" presStyleIdx="0" presStyleCnt="3"/>
      <dgm:spPr/>
    </dgm:pt>
    <dgm:pt modelId="{EDF5168F-E29B-4204-93C2-8EEAD6127B64}" type="pres">
      <dgm:prSet presAssocID="{D1677595-8A8C-48B8-9D63-1830C8F3EC5D}" presName="horz1" presStyleCnt="0"/>
      <dgm:spPr/>
    </dgm:pt>
    <dgm:pt modelId="{14F49D00-842F-4007-A1AA-04A75388C808}" type="pres">
      <dgm:prSet presAssocID="{D1677595-8A8C-48B8-9D63-1830C8F3EC5D}" presName="tx1" presStyleLbl="revTx" presStyleIdx="0" presStyleCnt="3"/>
      <dgm:spPr/>
    </dgm:pt>
    <dgm:pt modelId="{232F0CBE-7F0B-4AFC-92AB-DAB6F03C839B}" type="pres">
      <dgm:prSet presAssocID="{D1677595-8A8C-48B8-9D63-1830C8F3EC5D}" presName="vert1" presStyleCnt="0"/>
      <dgm:spPr/>
    </dgm:pt>
    <dgm:pt modelId="{E5A18F56-8DBD-459E-B488-CF37234957FC}" type="pres">
      <dgm:prSet presAssocID="{A14885BF-6FC6-4B47-B355-EC9752D5717B}" presName="thickLine" presStyleLbl="alignNode1" presStyleIdx="1" presStyleCnt="3"/>
      <dgm:spPr/>
    </dgm:pt>
    <dgm:pt modelId="{B362929D-D2AA-4BE7-8181-C14B6327617F}" type="pres">
      <dgm:prSet presAssocID="{A14885BF-6FC6-4B47-B355-EC9752D5717B}" presName="horz1" presStyleCnt="0"/>
      <dgm:spPr/>
    </dgm:pt>
    <dgm:pt modelId="{8295444A-CE2F-4734-B6AA-9323B3A05051}" type="pres">
      <dgm:prSet presAssocID="{A14885BF-6FC6-4B47-B355-EC9752D5717B}" presName="tx1" presStyleLbl="revTx" presStyleIdx="1" presStyleCnt="3"/>
      <dgm:spPr/>
    </dgm:pt>
    <dgm:pt modelId="{706893D4-B56A-4D23-839A-A7985A423A74}" type="pres">
      <dgm:prSet presAssocID="{A14885BF-6FC6-4B47-B355-EC9752D5717B}" presName="vert1" presStyleCnt="0"/>
      <dgm:spPr/>
    </dgm:pt>
    <dgm:pt modelId="{995A1317-CF21-4193-B842-9F8AF92F0ED7}" type="pres">
      <dgm:prSet presAssocID="{A046A2AB-FC3A-4B99-B73E-41AE0DF3F20A}" presName="thickLine" presStyleLbl="alignNode1" presStyleIdx="2" presStyleCnt="3"/>
      <dgm:spPr/>
    </dgm:pt>
    <dgm:pt modelId="{B59DE1BC-5A02-41E1-BEFA-FF98FCDEB51A}" type="pres">
      <dgm:prSet presAssocID="{A046A2AB-FC3A-4B99-B73E-41AE0DF3F20A}" presName="horz1" presStyleCnt="0"/>
      <dgm:spPr/>
    </dgm:pt>
    <dgm:pt modelId="{7929D761-B4D5-4DE5-B9F1-9E10CC851FCF}" type="pres">
      <dgm:prSet presAssocID="{A046A2AB-FC3A-4B99-B73E-41AE0DF3F20A}" presName="tx1" presStyleLbl="revTx" presStyleIdx="2" presStyleCnt="3"/>
      <dgm:spPr/>
    </dgm:pt>
    <dgm:pt modelId="{8AD2733E-4DD1-4AE6-BB68-B9A6EA030D90}" type="pres">
      <dgm:prSet presAssocID="{A046A2AB-FC3A-4B99-B73E-41AE0DF3F20A}" presName="vert1" presStyleCnt="0"/>
      <dgm:spPr/>
    </dgm:pt>
  </dgm:ptLst>
  <dgm:cxnLst>
    <dgm:cxn modelId="{A8332313-1922-476C-B8F1-BECD529F53A1}" type="presOf" srcId="{A046A2AB-FC3A-4B99-B73E-41AE0DF3F20A}" destId="{7929D761-B4D5-4DE5-B9F1-9E10CC851FCF}" srcOrd="0" destOrd="0" presId="urn:microsoft.com/office/officeart/2008/layout/LinedList"/>
    <dgm:cxn modelId="{F755951D-3B18-4DB4-853A-8848C157861F}" type="presOf" srcId="{B726096C-A54F-436E-A783-A16E1C254872}" destId="{FCFA8AB4-BDDF-4100-8D0C-D21335617697}" srcOrd="0" destOrd="0" presId="urn:microsoft.com/office/officeart/2008/layout/LinedList"/>
    <dgm:cxn modelId="{264B4D20-11E3-4BE1-AF5D-4A5424BB4707}" srcId="{B726096C-A54F-436E-A783-A16E1C254872}" destId="{A14885BF-6FC6-4B47-B355-EC9752D5717B}" srcOrd="1" destOrd="0" parTransId="{C93352BE-C176-4732-81AF-0BE17656016B}" sibTransId="{B7BE5B20-6B6D-4ECE-B577-ACC8B349AE12}"/>
    <dgm:cxn modelId="{54AC4260-449B-414E-B8A4-0D52AC48651A}" srcId="{B726096C-A54F-436E-A783-A16E1C254872}" destId="{D1677595-8A8C-48B8-9D63-1830C8F3EC5D}" srcOrd="0" destOrd="0" parTransId="{79260864-7F13-4EF5-8A2C-1B42DEE16B5D}" sibTransId="{F4D4C61D-C4B7-4284-ACF0-ED78EB52EB8D}"/>
    <dgm:cxn modelId="{EDE6C793-FFB0-4538-BF61-EACDA18095F2}" type="presOf" srcId="{D1677595-8A8C-48B8-9D63-1830C8F3EC5D}" destId="{14F49D00-842F-4007-A1AA-04A75388C808}" srcOrd="0" destOrd="0" presId="urn:microsoft.com/office/officeart/2008/layout/LinedList"/>
    <dgm:cxn modelId="{F2AF0B97-5D00-48F6-87AE-08540366D6A3}" type="presOf" srcId="{A14885BF-6FC6-4B47-B355-EC9752D5717B}" destId="{8295444A-CE2F-4734-B6AA-9323B3A05051}" srcOrd="0" destOrd="0" presId="urn:microsoft.com/office/officeart/2008/layout/LinedList"/>
    <dgm:cxn modelId="{001A05F6-F8F2-4100-B119-8DF828B3D870}" srcId="{B726096C-A54F-436E-A783-A16E1C254872}" destId="{A046A2AB-FC3A-4B99-B73E-41AE0DF3F20A}" srcOrd="2" destOrd="0" parTransId="{45FDF7C1-10DF-4F14-B33F-07E56701D016}" sibTransId="{E76DFF60-BA4C-400C-927E-63455A90833C}"/>
    <dgm:cxn modelId="{FDBF8CCE-8C7D-49E4-A078-822007A01BA8}" type="presParOf" srcId="{FCFA8AB4-BDDF-4100-8D0C-D21335617697}" destId="{72B00AE7-3A8C-4227-92DB-F6DEE1CA7BAC}" srcOrd="0" destOrd="0" presId="urn:microsoft.com/office/officeart/2008/layout/LinedList"/>
    <dgm:cxn modelId="{CB698DC0-5224-4F9D-8915-BAC12302DD7F}" type="presParOf" srcId="{FCFA8AB4-BDDF-4100-8D0C-D21335617697}" destId="{EDF5168F-E29B-4204-93C2-8EEAD6127B64}" srcOrd="1" destOrd="0" presId="urn:microsoft.com/office/officeart/2008/layout/LinedList"/>
    <dgm:cxn modelId="{C5D1F190-1141-4E52-AC2B-7EFA563970FC}" type="presParOf" srcId="{EDF5168F-E29B-4204-93C2-8EEAD6127B64}" destId="{14F49D00-842F-4007-A1AA-04A75388C808}" srcOrd="0" destOrd="0" presId="urn:microsoft.com/office/officeart/2008/layout/LinedList"/>
    <dgm:cxn modelId="{F2F7E1FF-1B4A-4985-9356-031E7AC80E96}" type="presParOf" srcId="{EDF5168F-E29B-4204-93C2-8EEAD6127B64}" destId="{232F0CBE-7F0B-4AFC-92AB-DAB6F03C839B}" srcOrd="1" destOrd="0" presId="urn:microsoft.com/office/officeart/2008/layout/LinedList"/>
    <dgm:cxn modelId="{710D5048-9835-4F2B-8CFB-46C766820891}" type="presParOf" srcId="{FCFA8AB4-BDDF-4100-8D0C-D21335617697}" destId="{E5A18F56-8DBD-459E-B488-CF37234957FC}" srcOrd="2" destOrd="0" presId="urn:microsoft.com/office/officeart/2008/layout/LinedList"/>
    <dgm:cxn modelId="{92D2C4BA-9D7E-4B86-95D2-545F4B685759}" type="presParOf" srcId="{FCFA8AB4-BDDF-4100-8D0C-D21335617697}" destId="{B362929D-D2AA-4BE7-8181-C14B6327617F}" srcOrd="3" destOrd="0" presId="urn:microsoft.com/office/officeart/2008/layout/LinedList"/>
    <dgm:cxn modelId="{92B83F8F-AF5A-4999-863C-1B6F9D3EC943}" type="presParOf" srcId="{B362929D-D2AA-4BE7-8181-C14B6327617F}" destId="{8295444A-CE2F-4734-B6AA-9323B3A05051}" srcOrd="0" destOrd="0" presId="urn:microsoft.com/office/officeart/2008/layout/LinedList"/>
    <dgm:cxn modelId="{9EA2FF67-F890-4D31-AC77-04165D7ADD67}" type="presParOf" srcId="{B362929D-D2AA-4BE7-8181-C14B6327617F}" destId="{706893D4-B56A-4D23-839A-A7985A423A74}" srcOrd="1" destOrd="0" presId="urn:microsoft.com/office/officeart/2008/layout/LinedList"/>
    <dgm:cxn modelId="{54F21981-A633-4CDD-8832-E9B5EC7A1C12}" type="presParOf" srcId="{FCFA8AB4-BDDF-4100-8D0C-D21335617697}" destId="{995A1317-CF21-4193-B842-9F8AF92F0ED7}" srcOrd="4" destOrd="0" presId="urn:microsoft.com/office/officeart/2008/layout/LinedList"/>
    <dgm:cxn modelId="{16B08014-16B7-434E-BF6C-EBD611D3D548}" type="presParOf" srcId="{FCFA8AB4-BDDF-4100-8D0C-D21335617697}" destId="{B59DE1BC-5A02-41E1-BEFA-FF98FCDEB51A}" srcOrd="5" destOrd="0" presId="urn:microsoft.com/office/officeart/2008/layout/LinedList"/>
    <dgm:cxn modelId="{ECD9BC8E-AF51-482B-8023-0E6F7A7E0D9F}" type="presParOf" srcId="{B59DE1BC-5A02-41E1-BEFA-FF98FCDEB51A}" destId="{7929D761-B4D5-4DE5-B9F1-9E10CC851FCF}" srcOrd="0" destOrd="0" presId="urn:microsoft.com/office/officeart/2008/layout/LinedList"/>
    <dgm:cxn modelId="{74C80F52-02AF-4EF6-8694-F177DB03CB28}" type="presParOf" srcId="{B59DE1BC-5A02-41E1-BEFA-FF98FCDEB51A}" destId="{8AD2733E-4DD1-4AE6-BB68-B9A6EA030D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996B03-F835-4F75-AAE3-64C7CBC830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C24C48-75CF-4964-8986-49C53F14CCFA}">
      <dgm:prSet/>
      <dgm:spPr/>
      <dgm:t>
        <a:bodyPr/>
        <a:lstStyle/>
        <a:p>
          <a:r>
            <a:rPr lang="en-US" b="1" dirty="0" err="1"/>
            <a:t>Теоретичною</a:t>
          </a:r>
          <a:r>
            <a:rPr lang="en-US" b="1" dirty="0"/>
            <a:t> </a:t>
          </a:r>
          <a:r>
            <a:rPr lang="en-US" b="1" dirty="0" err="1"/>
            <a:t>основою</a:t>
          </a:r>
          <a:r>
            <a:rPr lang="en-US" b="1" dirty="0"/>
            <a:t> </a:t>
          </a:r>
          <a:r>
            <a:rPr lang="en-US" dirty="0" err="1"/>
            <a:t>економічної</a:t>
          </a:r>
          <a:r>
            <a:rPr lang="en-US" dirty="0"/>
            <a:t> </a:t>
          </a:r>
          <a:r>
            <a:rPr lang="en-US" dirty="0" err="1"/>
            <a:t>статистики</a:t>
          </a:r>
          <a:r>
            <a:rPr lang="en-US" dirty="0"/>
            <a:t> є </a:t>
          </a:r>
          <a:r>
            <a:rPr lang="en-US" dirty="0" err="1"/>
            <a:t>загальна</a:t>
          </a:r>
          <a:r>
            <a:rPr lang="en-US" dirty="0"/>
            <a:t> </a:t>
          </a:r>
          <a:r>
            <a:rPr lang="en-US" dirty="0" err="1"/>
            <a:t>економічна</a:t>
          </a:r>
          <a:r>
            <a:rPr lang="en-US" dirty="0"/>
            <a:t> </a:t>
          </a:r>
          <a:r>
            <a:rPr lang="en-US" dirty="0" err="1"/>
            <a:t>теорія</a:t>
          </a:r>
          <a:r>
            <a:rPr lang="en-US" dirty="0"/>
            <a:t>. </a:t>
          </a:r>
          <a:r>
            <a:rPr lang="en-US" dirty="0" err="1"/>
            <a:t>Економічна</a:t>
          </a:r>
          <a:r>
            <a:rPr lang="en-US" dirty="0"/>
            <a:t> </a:t>
          </a:r>
          <a:r>
            <a:rPr lang="en-US" dirty="0" err="1"/>
            <a:t>статистика</a:t>
          </a:r>
          <a:r>
            <a:rPr lang="en-US" dirty="0"/>
            <a:t> </a:t>
          </a:r>
          <a:r>
            <a:rPr lang="en-US" dirty="0" err="1"/>
            <a:t>використовує</a:t>
          </a:r>
          <a:r>
            <a:rPr lang="en-US" dirty="0"/>
            <a:t> </a:t>
          </a:r>
          <a:r>
            <a:rPr lang="en-US" dirty="0" err="1"/>
            <a:t>категорії</a:t>
          </a:r>
          <a:r>
            <a:rPr lang="en-US" dirty="0"/>
            <a:t> </a:t>
          </a:r>
          <a:r>
            <a:rPr lang="en-US" dirty="0" err="1"/>
            <a:t>та</a:t>
          </a:r>
          <a:r>
            <a:rPr lang="en-US" dirty="0"/>
            <a:t> </a:t>
          </a:r>
          <a:r>
            <a:rPr lang="en-US" dirty="0" err="1"/>
            <a:t>положення</a:t>
          </a:r>
          <a:r>
            <a:rPr lang="en-US" dirty="0"/>
            <a:t> </a:t>
          </a:r>
          <a:r>
            <a:rPr lang="en-US" dirty="0" err="1"/>
            <a:t>економічної</a:t>
          </a:r>
          <a:r>
            <a:rPr lang="en-US" dirty="0"/>
            <a:t> </a:t>
          </a:r>
          <a:r>
            <a:rPr lang="en-US" dirty="0" err="1"/>
            <a:t>теорії</a:t>
          </a:r>
          <a:r>
            <a:rPr lang="en-US" dirty="0"/>
            <a:t>, </a:t>
          </a:r>
          <a:r>
            <a:rPr lang="en-US" dirty="0" err="1"/>
            <a:t>результати</a:t>
          </a:r>
          <a:r>
            <a:rPr lang="en-US" dirty="0"/>
            <a:t> </a:t>
          </a:r>
          <a:r>
            <a:rPr lang="en-US" dirty="0" err="1"/>
            <a:t>вивчення</a:t>
          </a:r>
          <a:r>
            <a:rPr lang="en-US" dirty="0"/>
            <a:t> </a:t>
          </a:r>
          <a:r>
            <a:rPr lang="en-US" dirty="0" err="1"/>
            <a:t>якісних</a:t>
          </a:r>
          <a:r>
            <a:rPr lang="en-US" dirty="0"/>
            <a:t> </a:t>
          </a:r>
          <a:r>
            <a:rPr lang="en-US" dirty="0" err="1"/>
            <a:t>аспектів</a:t>
          </a:r>
          <a:r>
            <a:rPr lang="en-US" dirty="0"/>
            <a:t> </a:t>
          </a:r>
          <a:r>
            <a:rPr lang="en-US" dirty="0" err="1"/>
            <a:t>економічних</a:t>
          </a:r>
          <a:r>
            <a:rPr lang="en-US" dirty="0"/>
            <a:t> </a:t>
          </a:r>
          <a:r>
            <a:rPr lang="en-US" dirty="0" err="1"/>
            <a:t>процесів</a:t>
          </a:r>
          <a:r>
            <a:rPr lang="en-US" dirty="0"/>
            <a:t>. У </a:t>
          </a:r>
          <a:r>
            <a:rPr lang="en-US" dirty="0" err="1"/>
            <a:t>свою</a:t>
          </a:r>
          <a:r>
            <a:rPr lang="en-US" dirty="0"/>
            <a:t> </a:t>
          </a:r>
          <a:r>
            <a:rPr lang="en-US" dirty="0" err="1"/>
            <a:t>чергу</a:t>
          </a:r>
          <a:r>
            <a:rPr lang="en-US" dirty="0"/>
            <a:t> в </a:t>
          </a:r>
          <a:r>
            <a:rPr lang="en-US" dirty="0" err="1"/>
            <a:t>економічній</a:t>
          </a:r>
          <a:r>
            <a:rPr lang="en-US" dirty="0"/>
            <a:t> </a:t>
          </a:r>
          <a:r>
            <a:rPr lang="en-US" dirty="0" err="1"/>
            <a:t>теорії</a:t>
          </a:r>
          <a:r>
            <a:rPr lang="en-US" dirty="0"/>
            <a:t> </a:t>
          </a:r>
          <a:r>
            <a:rPr lang="en-US" dirty="0" err="1"/>
            <a:t>використовуються</a:t>
          </a:r>
          <a:r>
            <a:rPr lang="en-US" dirty="0"/>
            <a:t> </a:t>
          </a:r>
          <a:r>
            <a:rPr lang="en-US" dirty="0" err="1"/>
            <a:t>статистичні</a:t>
          </a:r>
          <a:r>
            <a:rPr lang="en-US" dirty="0"/>
            <a:t> </a:t>
          </a:r>
          <a:r>
            <a:rPr lang="en-US" dirty="0" err="1"/>
            <a:t>результати</a:t>
          </a:r>
          <a:r>
            <a:rPr lang="en-US" dirty="0"/>
            <a:t> </a:t>
          </a:r>
          <a:r>
            <a:rPr lang="en-US" dirty="0" err="1"/>
            <a:t>для</a:t>
          </a:r>
          <a:r>
            <a:rPr lang="en-US" dirty="0"/>
            <a:t> </a:t>
          </a:r>
          <a:r>
            <a:rPr lang="en-US" dirty="0" err="1"/>
            <a:t>перевірки</a:t>
          </a:r>
          <a:r>
            <a:rPr lang="en-US" dirty="0"/>
            <a:t> </a:t>
          </a:r>
          <a:r>
            <a:rPr lang="en-US" dirty="0" err="1"/>
            <a:t>або</a:t>
          </a:r>
          <a:r>
            <a:rPr lang="en-US" dirty="0"/>
            <a:t> </a:t>
          </a:r>
          <a:r>
            <a:rPr lang="en-US" dirty="0" err="1"/>
            <a:t>підтвердження</a:t>
          </a:r>
          <a:r>
            <a:rPr lang="en-US" dirty="0"/>
            <a:t> </a:t>
          </a:r>
          <a:r>
            <a:rPr lang="en-US" dirty="0" err="1"/>
            <a:t>окремих</a:t>
          </a:r>
          <a:r>
            <a:rPr lang="en-US" dirty="0"/>
            <a:t> </a:t>
          </a:r>
          <a:r>
            <a:rPr lang="en-US" dirty="0" err="1"/>
            <a:t>концепцій</a:t>
          </a:r>
          <a:r>
            <a:rPr lang="en-US" dirty="0"/>
            <a:t>, </a:t>
          </a:r>
          <a:r>
            <a:rPr lang="en-US" dirty="0" err="1"/>
            <a:t>положень</a:t>
          </a:r>
          <a:r>
            <a:rPr lang="en-US" dirty="0"/>
            <a:t> і </a:t>
          </a:r>
          <a:r>
            <a:rPr lang="en-US" dirty="0" err="1"/>
            <a:t>висновків</a:t>
          </a:r>
          <a:r>
            <a:rPr lang="en-US" dirty="0"/>
            <a:t>.</a:t>
          </a:r>
        </a:p>
      </dgm:t>
    </dgm:pt>
    <dgm:pt modelId="{D3AD1256-93F6-448D-B232-E2CDA01908CA}" type="parTrans" cxnId="{16B512F0-B21F-4E93-9EF4-C8CB5E04BBCE}">
      <dgm:prSet/>
      <dgm:spPr/>
      <dgm:t>
        <a:bodyPr/>
        <a:lstStyle/>
        <a:p>
          <a:endParaRPr lang="en-US"/>
        </a:p>
      </dgm:t>
    </dgm:pt>
    <dgm:pt modelId="{F895C93E-D37F-4608-8709-FAF83E0DB14C}" type="sibTrans" cxnId="{16B512F0-B21F-4E93-9EF4-C8CB5E04BBCE}">
      <dgm:prSet/>
      <dgm:spPr/>
      <dgm:t>
        <a:bodyPr/>
        <a:lstStyle/>
        <a:p>
          <a:endParaRPr lang="en-US"/>
        </a:p>
      </dgm:t>
    </dgm:pt>
    <dgm:pt modelId="{1ED47F4C-BA32-470B-96CF-2077B6BB234A}">
      <dgm:prSet/>
      <dgm:spPr/>
      <dgm:t>
        <a:bodyPr/>
        <a:lstStyle/>
        <a:p>
          <a:r>
            <a:rPr lang="en-US" b="1"/>
            <a:t>Методологічною основою </a:t>
          </a:r>
          <a:r>
            <a:rPr lang="en-US"/>
            <a:t>економічної статистики є загальний діалектичний метод, який вивчає економічні явища та процеси не в статиці, а в постійному русі, змінюванні та розвитку, а також методи загальної теорії статистики: метод масового статистичного спостереження, метод групування, методи відносних і середніх величин, аналіз рядів динаміки, індексний аналіз, статистичне моделювання та прогнозування.</a:t>
          </a:r>
        </a:p>
      </dgm:t>
    </dgm:pt>
    <dgm:pt modelId="{B443B6DF-581C-4283-8CF0-5AD77A50626C}" type="parTrans" cxnId="{3F7F9E56-BFCD-47EE-9401-4B81F377F13A}">
      <dgm:prSet/>
      <dgm:spPr/>
      <dgm:t>
        <a:bodyPr/>
        <a:lstStyle/>
        <a:p>
          <a:endParaRPr lang="en-US"/>
        </a:p>
      </dgm:t>
    </dgm:pt>
    <dgm:pt modelId="{9FD2251E-4101-41BA-8420-A518D17CBB22}" type="sibTrans" cxnId="{3F7F9E56-BFCD-47EE-9401-4B81F377F13A}">
      <dgm:prSet/>
      <dgm:spPr/>
      <dgm:t>
        <a:bodyPr/>
        <a:lstStyle/>
        <a:p>
          <a:endParaRPr lang="en-US"/>
        </a:p>
      </dgm:t>
    </dgm:pt>
    <dgm:pt modelId="{7BBAE18C-5204-438D-8624-B1E1FC40DB65}" type="pres">
      <dgm:prSet presAssocID="{B6996B03-F835-4F75-AAE3-64C7CBC830D5}" presName="linear" presStyleCnt="0">
        <dgm:presLayoutVars>
          <dgm:animLvl val="lvl"/>
          <dgm:resizeHandles val="exact"/>
        </dgm:presLayoutVars>
      </dgm:prSet>
      <dgm:spPr/>
    </dgm:pt>
    <dgm:pt modelId="{23A7666B-C3BF-4D1C-9960-504FF11FA57F}" type="pres">
      <dgm:prSet presAssocID="{78C24C48-75CF-4964-8986-49C53F14CC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436ED9C-B1DD-4701-80C2-57F9109BDD5E}" type="pres">
      <dgm:prSet presAssocID="{F895C93E-D37F-4608-8709-FAF83E0DB14C}" presName="spacer" presStyleCnt="0"/>
      <dgm:spPr/>
    </dgm:pt>
    <dgm:pt modelId="{1B10DD53-D981-4742-9AFF-772E45E6C394}" type="pres">
      <dgm:prSet presAssocID="{1ED47F4C-BA32-470B-96CF-2077B6BB234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A852B3F-F0E9-42F6-A822-288FEA4226F2}" type="presOf" srcId="{B6996B03-F835-4F75-AAE3-64C7CBC830D5}" destId="{7BBAE18C-5204-438D-8624-B1E1FC40DB65}" srcOrd="0" destOrd="0" presId="urn:microsoft.com/office/officeart/2005/8/layout/vList2"/>
    <dgm:cxn modelId="{3F7F9E56-BFCD-47EE-9401-4B81F377F13A}" srcId="{B6996B03-F835-4F75-AAE3-64C7CBC830D5}" destId="{1ED47F4C-BA32-470B-96CF-2077B6BB234A}" srcOrd="1" destOrd="0" parTransId="{B443B6DF-581C-4283-8CF0-5AD77A50626C}" sibTransId="{9FD2251E-4101-41BA-8420-A518D17CBB22}"/>
    <dgm:cxn modelId="{0F8600BB-67C7-447E-B9A1-AD477BBEC486}" type="presOf" srcId="{78C24C48-75CF-4964-8986-49C53F14CCFA}" destId="{23A7666B-C3BF-4D1C-9960-504FF11FA57F}" srcOrd="0" destOrd="0" presId="urn:microsoft.com/office/officeart/2005/8/layout/vList2"/>
    <dgm:cxn modelId="{DC73BDD9-293B-4B28-888B-2E33DBF7454F}" type="presOf" srcId="{1ED47F4C-BA32-470B-96CF-2077B6BB234A}" destId="{1B10DD53-D981-4742-9AFF-772E45E6C394}" srcOrd="0" destOrd="0" presId="urn:microsoft.com/office/officeart/2005/8/layout/vList2"/>
    <dgm:cxn modelId="{16B512F0-B21F-4E93-9EF4-C8CB5E04BBCE}" srcId="{B6996B03-F835-4F75-AAE3-64C7CBC830D5}" destId="{78C24C48-75CF-4964-8986-49C53F14CCFA}" srcOrd="0" destOrd="0" parTransId="{D3AD1256-93F6-448D-B232-E2CDA01908CA}" sibTransId="{F895C93E-D37F-4608-8709-FAF83E0DB14C}"/>
    <dgm:cxn modelId="{875A5D53-01D8-4EF2-8FE6-AC14DCD50069}" type="presParOf" srcId="{7BBAE18C-5204-438D-8624-B1E1FC40DB65}" destId="{23A7666B-C3BF-4D1C-9960-504FF11FA57F}" srcOrd="0" destOrd="0" presId="urn:microsoft.com/office/officeart/2005/8/layout/vList2"/>
    <dgm:cxn modelId="{573AF0E9-A0E7-4710-87DC-E194830A595C}" type="presParOf" srcId="{7BBAE18C-5204-438D-8624-B1E1FC40DB65}" destId="{0436ED9C-B1DD-4701-80C2-57F9109BDD5E}" srcOrd="1" destOrd="0" presId="urn:microsoft.com/office/officeart/2005/8/layout/vList2"/>
    <dgm:cxn modelId="{3F985458-F109-4C04-BB79-95272827B419}" type="presParOf" srcId="{7BBAE18C-5204-438D-8624-B1E1FC40DB65}" destId="{1B10DD53-D981-4742-9AFF-772E45E6C39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E33D36-103B-4386-833B-F4D05E0CD7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CCE4D8-700C-4BC5-83DF-5D8B38463099}">
      <dgm:prSet/>
      <dgm:spPr/>
      <dgm:t>
        <a:bodyPr/>
        <a:lstStyle/>
        <a:p>
          <a:r>
            <a:rPr lang="en-US" b="1"/>
            <a:t>Управлінська функція </a:t>
          </a:r>
          <a:r>
            <a:rPr lang="en-US"/>
            <a:t>полягає в виробленні обґрунтованих рішень по багатьох питаннях, пов’язаних із формуванням економічної політики, розробкою різних державних програм і заходів з їхньої реалізації.</a:t>
          </a:r>
        </a:p>
      </dgm:t>
    </dgm:pt>
    <dgm:pt modelId="{90B2EE32-39B6-47FD-AB6C-09932035229A}" type="parTrans" cxnId="{91B35428-D4A7-4492-9B4C-DECCA46558CF}">
      <dgm:prSet/>
      <dgm:spPr/>
      <dgm:t>
        <a:bodyPr/>
        <a:lstStyle/>
        <a:p>
          <a:endParaRPr lang="en-US"/>
        </a:p>
      </dgm:t>
    </dgm:pt>
    <dgm:pt modelId="{AF6711FC-5379-44EF-8D6E-A7AB0052E83A}" type="sibTrans" cxnId="{91B35428-D4A7-4492-9B4C-DECCA46558CF}">
      <dgm:prSet/>
      <dgm:spPr/>
      <dgm:t>
        <a:bodyPr/>
        <a:lstStyle/>
        <a:p>
          <a:endParaRPr lang="en-US"/>
        </a:p>
      </dgm:t>
    </dgm:pt>
    <dgm:pt modelId="{0EF8AFB6-BDF2-465F-8E5F-027AF7A87E5E}">
      <dgm:prSet/>
      <dgm:spPr/>
      <dgm:t>
        <a:bodyPr/>
        <a:lstStyle/>
        <a:p>
          <a:r>
            <a:rPr lang="en-US" b="1"/>
            <a:t>Стимулююча функція </a:t>
          </a:r>
          <a:r>
            <a:rPr lang="en-US"/>
            <a:t>дає змогу правильно відбити зміст та узагальнити об’єктивні властивості явищ.</a:t>
          </a:r>
        </a:p>
      </dgm:t>
    </dgm:pt>
    <dgm:pt modelId="{513BDA27-4791-4D07-BECF-0F6DF0D8FD13}" type="parTrans" cxnId="{DE277392-899C-426B-BE44-2AA9ED16B3CE}">
      <dgm:prSet/>
      <dgm:spPr/>
      <dgm:t>
        <a:bodyPr/>
        <a:lstStyle/>
        <a:p>
          <a:endParaRPr lang="en-US"/>
        </a:p>
      </dgm:t>
    </dgm:pt>
    <dgm:pt modelId="{21A1A444-E1F3-42C5-8B70-C7817911C6C4}" type="sibTrans" cxnId="{DE277392-899C-426B-BE44-2AA9ED16B3CE}">
      <dgm:prSet/>
      <dgm:spPr/>
      <dgm:t>
        <a:bodyPr/>
        <a:lstStyle/>
        <a:p>
          <a:endParaRPr lang="en-US"/>
        </a:p>
      </dgm:t>
    </dgm:pt>
    <dgm:pt modelId="{47F80409-D6FA-4E69-A7B4-AE67D5578ADD}">
      <dgm:prSet/>
      <dgm:spPr/>
      <dgm:t>
        <a:bodyPr/>
        <a:lstStyle/>
        <a:p>
          <a:r>
            <a:rPr lang="en-US" b="1"/>
            <a:t>Пізнавальна функція </a:t>
          </a:r>
          <a:r>
            <a:rPr lang="en-US"/>
            <a:t>дозволяє встановлювати тенденції розвитку економічних явищ, що аналізуються, спонукає розглядати їх у взаємозв’язку з іншими явищами.</a:t>
          </a:r>
        </a:p>
      </dgm:t>
    </dgm:pt>
    <dgm:pt modelId="{BAB2DD55-BB29-4372-AC6B-97C2883A5059}" type="parTrans" cxnId="{009CA9A1-A5C7-4685-BA7B-AB0881C2A25F}">
      <dgm:prSet/>
      <dgm:spPr/>
      <dgm:t>
        <a:bodyPr/>
        <a:lstStyle/>
        <a:p>
          <a:endParaRPr lang="en-US"/>
        </a:p>
      </dgm:t>
    </dgm:pt>
    <dgm:pt modelId="{3F34EA76-A073-4F0B-AF4C-72FA94A447FE}" type="sibTrans" cxnId="{009CA9A1-A5C7-4685-BA7B-AB0881C2A25F}">
      <dgm:prSet/>
      <dgm:spPr/>
      <dgm:t>
        <a:bodyPr/>
        <a:lstStyle/>
        <a:p>
          <a:endParaRPr lang="en-US"/>
        </a:p>
      </dgm:t>
    </dgm:pt>
    <dgm:pt modelId="{79B61FCF-F9D8-43FE-B65C-B7893A0702C4}" type="pres">
      <dgm:prSet presAssocID="{D1E33D36-103B-4386-833B-F4D05E0CD725}" presName="linear" presStyleCnt="0">
        <dgm:presLayoutVars>
          <dgm:animLvl val="lvl"/>
          <dgm:resizeHandles val="exact"/>
        </dgm:presLayoutVars>
      </dgm:prSet>
      <dgm:spPr/>
    </dgm:pt>
    <dgm:pt modelId="{F9535AE8-2408-4F0D-A33A-AEE1906F4B0E}" type="pres">
      <dgm:prSet presAssocID="{F9CCE4D8-700C-4BC5-83DF-5D8B384630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9A76B0E-088F-4AEE-805E-FBB5BC95D262}" type="pres">
      <dgm:prSet presAssocID="{AF6711FC-5379-44EF-8D6E-A7AB0052E83A}" presName="spacer" presStyleCnt="0"/>
      <dgm:spPr/>
    </dgm:pt>
    <dgm:pt modelId="{A7E60B19-E328-48DB-92DF-FB1816763B6C}" type="pres">
      <dgm:prSet presAssocID="{0EF8AFB6-BDF2-465F-8E5F-027AF7A87E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6B95BA-D666-43BD-8853-C68C47578767}" type="pres">
      <dgm:prSet presAssocID="{21A1A444-E1F3-42C5-8B70-C7817911C6C4}" presName="spacer" presStyleCnt="0"/>
      <dgm:spPr/>
    </dgm:pt>
    <dgm:pt modelId="{990E3127-9E36-4309-92F8-F281B9472D79}" type="pres">
      <dgm:prSet presAssocID="{47F80409-D6FA-4E69-A7B4-AE67D5578AD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975000F-860A-4DD6-A31E-DFE0B94EFEE2}" type="presOf" srcId="{0EF8AFB6-BDF2-465F-8E5F-027AF7A87E5E}" destId="{A7E60B19-E328-48DB-92DF-FB1816763B6C}" srcOrd="0" destOrd="0" presId="urn:microsoft.com/office/officeart/2005/8/layout/vList2"/>
    <dgm:cxn modelId="{91B35428-D4A7-4492-9B4C-DECCA46558CF}" srcId="{D1E33D36-103B-4386-833B-F4D05E0CD725}" destId="{F9CCE4D8-700C-4BC5-83DF-5D8B38463099}" srcOrd="0" destOrd="0" parTransId="{90B2EE32-39B6-47FD-AB6C-09932035229A}" sibTransId="{AF6711FC-5379-44EF-8D6E-A7AB0052E83A}"/>
    <dgm:cxn modelId="{B2C5CE6C-86BE-49D0-AEDC-CFFBE2FB3B13}" type="presOf" srcId="{F9CCE4D8-700C-4BC5-83DF-5D8B38463099}" destId="{F9535AE8-2408-4F0D-A33A-AEE1906F4B0E}" srcOrd="0" destOrd="0" presId="urn:microsoft.com/office/officeart/2005/8/layout/vList2"/>
    <dgm:cxn modelId="{DE277392-899C-426B-BE44-2AA9ED16B3CE}" srcId="{D1E33D36-103B-4386-833B-F4D05E0CD725}" destId="{0EF8AFB6-BDF2-465F-8E5F-027AF7A87E5E}" srcOrd="1" destOrd="0" parTransId="{513BDA27-4791-4D07-BECF-0F6DF0D8FD13}" sibTransId="{21A1A444-E1F3-42C5-8B70-C7817911C6C4}"/>
    <dgm:cxn modelId="{009CA9A1-A5C7-4685-BA7B-AB0881C2A25F}" srcId="{D1E33D36-103B-4386-833B-F4D05E0CD725}" destId="{47F80409-D6FA-4E69-A7B4-AE67D5578ADD}" srcOrd="2" destOrd="0" parTransId="{BAB2DD55-BB29-4372-AC6B-97C2883A5059}" sibTransId="{3F34EA76-A073-4F0B-AF4C-72FA94A447FE}"/>
    <dgm:cxn modelId="{E42417A5-D15D-47E7-A88F-C433D535ACDD}" type="presOf" srcId="{D1E33D36-103B-4386-833B-F4D05E0CD725}" destId="{79B61FCF-F9D8-43FE-B65C-B7893A0702C4}" srcOrd="0" destOrd="0" presId="urn:microsoft.com/office/officeart/2005/8/layout/vList2"/>
    <dgm:cxn modelId="{0A7D94E0-C82F-4F4D-B4E3-D25D76493DA7}" type="presOf" srcId="{47F80409-D6FA-4E69-A7B4-AE67D5578ADD}" destId="{990E3127-9E36-4309-92F8-F281B9472D79}" srcOrd="0" destOrd="0" presId="urn:microsoft.com/office/officeart/2005/8/layout/vList2"/>
    <dgm:cxn modelId="{C31DC701-0EFB-4610-B1DC-FEE9F57D78B3}" type="presParOf" srcId="{79B61FCF-F9D8-43FE-B65C-B7893A0702C4}" destId="{F9535AE8-2408-4F0D-A33A-AEE1906F4B0E}" srcOrd="0" destOrd="0" presId="urn:microsoft.com/office/officeart/2005/8/layout/vList2"/>
    <dgm:cxn modelId="{9F1EDFED-B407-4C7C-BC6F-803FC5B2BE9C}" type="presParOf" srcId="{79B61FCF-F9D8-43FE-B65C-B7893A0702C4}" destId="{C9A76B0E-088F-4AEE-805E-FBB5BC95D262}" srcOrd="1" destOrd="0" presId="urn:microsoft.com/office/officeart/2005/8/layout/vList2"/>
    <dgm:cxn modelId="{18874A3C-9C1D-42FB-8B4D-2D0B3A069E42}" type="presParOf" srcId="{79B61FCF-F9D8-43FE-B65C-B7893A0702C4}" destId="{A7E60B19-E328-48DB-92DF-FB1816763B6C}" srcOrd="2" destOrd="0" presId="urn:microsoft.com/office/officeart/2005/8/layout/vList2"/>
    <dgm:cxn modelId="{219BB42F-FE76-4512-9251-88E0CED905E6}" type="presParOf" srcId="{79B61FCF-F9D8-43FE-B65C-B7893A0702C4}" destId="{906B95BA-D666-43BD-8853-C68C47578767}" srcOrd="3" destOrd="0" presId="urn:microsoft.com/office/officeart/2005/8/layout/vList2"/>
    <dgm:cxn modelId="{9F4ADCFF-D726-4CB6-89C6-1A0224FE8764}" type="presParOf" srcId="{79B61FCF-F9D8-43FE-B65C-B7893A0702C4}" destId="{990E3127-9E36-4309-92F8-F281B9472D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CEF5E0-1A0D-4E05-913E-651BA55347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FD5B9B5-56EE-4122-B574-680CB604148B}">
      <dgm:prSet/>
      <dgm:spPr/>
      <dgm:t>
        <a:bodyPr/>
        <a:lstStyle/>
        <a:p>
          <a:r>
            <a:rPr lang="en-US"/>
            <a:t>а) показники населення та трудових ресурсів (показники чисельності, складу та розміщення трудових ресурсів, статевовікова структура трудових ресурсів, демографічні показники, рівень зайнятості населення, рівень безробіття та інші);</a:t>
          </a:r>
        </a:p>
      </dgm:t>
    </dgm:pt>
    <dgm:pt modelId="{A52B09A2-FF36-49C0-AC76-DB094BB55A81}" type="parTrans" cxnId="{5BD3163C-8764-4AD4-A17A-503E94E4A444}">
      <dgm:prSet/>
      <dgm:spPr/>
      <dgm:t>
        <a:bodyPr/>
        <a:lstStyle/>
        <a:p>
          <a:endParaRPr lang="en-US"/>
        </a:p>
      </dgm:t>
    </dgm:pt>
    <dgm:pt modelId="{D904DB98-8156-4E0B-8883-01C81FAD9F63}" type="sibTrans" cxnId="{5BD3163C-8764-4AD4-A17A-503E94E4A444}">
      <dgm:prSet/>
      <dgm:spPr/>
      <dgm:t>
        <a:bodyPr/>
        <a:lstStyle/>
        <a:p>
          <a:endParaRPr lang="en-US"/>
        </a:p>
      </dgm:t>
    </dgm:pt>
    <dgm:pt modelId="{4F333BB9-FDF5-4EF5-A737-AAFA67D5172F}">
      <dgm:prSet/>
      <dgm:spPr/>
      <dgm:t>
        <a:bodyPr/>
        <a:lstStyle/>
        <a:p>
          <a:r>
            <a:rPr lang="en-US"/>
            <a:t>б) показники національного багатства (показники матеріальних і природних ресурсів, показники технічного розвитку та інші).</a:t>
          </a:r>
        </a:p>
      </dgm:t>
    </dgm:pt>
    <dgm:pt modelId="{5340A51C-7990-4C01-87A0-A6487F3334CF}" type="parTrans" cxnId="{878E7488-F155-466B-8B20-0632377859AF}">
      <dgm:prSet/>
      <dgm:spPr/>
      <dgm:t>
        <a:bodyPr/>
        <a:lstStyle/>
        <a:p>
          <a:endParaRPr lang="en-US"/>
        </a:p>
      </dgm:t>
    </dgm:pt>
    <dgm:pt modelId="{4F03DBB0-B4E3-4A07-9480-A5C80E0F8237}" type="sibTrans" cxnId="{878E7488-F155-466B-8B20-0632377859AF}">
      <dgm:prSet/>
      <dgm:spPr/>
      <dgm:t>
        <a:bodyPr/>
        <a:lstStyle/>
        <a:p>
          <a:endParaRPr lang="en-US"/>
        </a:p>
      </dgm:t>
    </dgm:pt>
    <dgm:pt modelId="{8A2AD2D4-0863-4CB3-BD93-A241593A4B4B}" type="pres">
      <dgm:prSet presAssocID="{E6CEF5E0-1A0D-4E05-913E-651BA55347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382ACA-CE5D-4095-B8DD-439F845E865C}" type="pres">
      <dgm:prSet presAssocID="{FFD5B9B5-56EE-4122-B574-680CB604148B}" presName="hierRoot1" presStyleCnt="0"/>
      <dgm:spPr/>
    </dgm:pt>
    <dgm:pt modelId="{90ABA653-7F77-4FE5-8A71-9007B328FC50}" type="pres">
      <dgm:prSet presAssocID="{FFD5B9B5-56EE-4122-B574-680CB604148B}" presName="composite" presStyleCnt="0"/>
      <dgm:spPr/>
    </dgm:pt>
    <dgm:pt modelId="{B957820E-E5B5-4DAC-919E-AE0B5843ACC1}" type="pres">
      <dgm:prSet presAssocID="{FFD5B9B5-56EE-4122-B574-680CB604148B}" presName="background" presStyleLbl="node0" presStyleIdx="0" presStyleCnt="2"/>
      <dgm:spPr/>
    </dgm:pt>
    <dgm:pt modelId="{8552D9CB-FDAE-40AC-A265-7AD04697A0C9}" type="pres">
      <dgm:prSet presAssocID="{FFD5B9B5-56EE-4122-B574-680CB604148B}" presName="text" presStyleLbl="fgAcc0" presStyleIdx="0" presStyleCnt="2">
        <dgm:presLayoutVars>
          <dgm:chPref val="3"/>
        </dgm:presLayoutVars>
      </dgm:prSet>
      <dgm:spPr/>
    </dgm:pt>
    <dgm:pt modelId="{0D356AD7-4CFE-42AD-91BC-811786194FF9}" type="pres">
      <dgm:prSet presAssocID="{FFD5B9B5-56EE-4122-B574-680CB604148B}" presName="hierChild2" presStyleCnt="0"/>
      <dgm:spPr/>
    </dgm:pt>
    <dgm:pt modelId="{40E45007-0128-419F-AE78-27DA39636490}" type="pres">
      <dgm:prSet presAssocID="{4F333BB9-FDF5-4EF5-A737-AAFA67D5172F}" presName="hierRoot1" presStyleCnt="0"/>
      <dgm:spPr/>
    </dgm:pt>
    <dgm:pt modelId="{7123C936-2EFF-4F0C-BF03-C034BEB5B73D}" type="pres">
      <dgm:prSet presAssocID="{4F333BB9-FDF5-4EF5-A737-AAFA67D5172F}" presName="composite" presStyleCnt="0"/>
      <dgm:spPr/>
    </dgm:pt>
    <dgm:pt modelId="{07B9D16B-F5C3-43DA-B11C-B0B81613E85E}" type="pres">
      <dgm:prSet presAssocID="{4F333BB9-FDF5-4EF5-A737-AAFA67D5172F}" presName="background" presStyleLbl="node0" presStyleIdx="1" presStyleCnt="2"/>
      <dgm:spPr/>
    </dgm:pt>
    <dgm:pt modelId="{544CCD96-96F7-408E-9163-3AEB595C2353}" type="pres">
      <dgm:prSet presAssocID="{4F333BB9-FDF5-4EF5-A737-AAFA67D5172F}" presName="text" presStyleLbl="fgAcc0" presStyleIdx="1" presStyleCnt="2">
        <dgm:presLayoutVars>
          <dgm:chPref val="3"/>
        </dgm:presLayoutVars>
      </dgm:prSet>
      <dgm:spPr/>
    </dgm:pt>
    <dgm:pt modelId="{940EA61B-53C5-4381-A8AA-8F75B3AAA43F}" type="pres">
      <dgm:prSet presAssocID="{4F333BB9-FDF5-4EF5-A737-AAFA67D5172F}" presName="hierChild2" presStyleCnt="0"/>
      <dgm:spPr/>
    </dgm:pt>
  </dgm:ptLst>
  <dgm:cxnLst>
    <dgm:cxn modelId="{F7130A14-4E2E-4A81-9CA8-E7E759106396}" type="presOf" srcId="{FFD5B9B5-56EE-4122-B574-680CB604148B}" destId="{8552D9CB-FDAE-40AC-A265-7AD04697A0C9}" srcOrd="0" destOrd="0" presId="urn:microsoft.com/office/officeart/2005/8/layout/hierarchy1"/>
    <dgm:cxn modelId="{5BD3163C-8764-4AD4-A17A-503E94E4A444}" srcId="{E6CEF5E0-1A0D-4E05-913E-651BA55347E5}" destId="{FFD5B9B5-56EE-4122-B574-680CB604148B}" srcOrd="0" destOrd="0" parTransId="{A52B09A2-FF36-49C0-AC76-DB094BB55A81}" sibTransId="{D904DB98-8156-4E0B-8883-01C81FAD9F63}"/>
    <dgm:cxn modelId="{68207380-A9A0-46E2-8B1C-A46C96D70EA5}" type="presOf" srcId="{E6CEF5E0-1A0D-4E05-913E-651BA55347E5}" destId="{8A2AD2D4-0863-4CB3-BD93-A241593A4B4B}" srcOrd="0" destOrd="0" presId="urn:microsoft.com/office/officeart/2005/8/layout/hierarchy1"/>
    <dgm:cxn modelId="{878E7488-F155-466B-8B20-0632377859AF}" srcId="{E6CEF5E0-1A0D-4E05-913E-651BA55347E5}" destId="{4F333BB9-FDF5-4EF5-A737-AAFA67D5172F}" srcOrd="1" destOrd="0" parTransId="{5340A51C-7990-4C01-87A0-A6487F3334CF}" sibTransId="{4F03DBB0-B4E3-4A07-9480-A5C80E0F8237}"/>
    <dgm:cxn modelId="{5DB93CCD-9F0B-4DF1-B27A-A172EC17BCAA}" type="presOf" srcId="{4F333BB9-FDF5-4EF5-A737-AAFA67D5172F}" destId="{544CCD96-96F7-408E-9163-3AEB595C2353}" srcOrd="0" destOrd="0" presId="urn:microsoft.com/office/officeart/2005/8/layout/hierarchy1"/>
    <dgm:cxn modelId="{03047060-8145-40E1-9679-3CA97F4E4323}" type="presParOf" srcId="{8A2AD2D4-0863-4CB3-BD93-A241593A4B4B}" destId="{F8382ACA-CE5D-4095-B8DD-439F845E865C}" srcOrd="0" destOrd="0" presId="urn:microsoft.com/office/officeart/2005/8/layout/hierarchy1"/>
    <dgm:cxn modelId="{46F66061-F9DB-4D8D-A3DB-F183442E7354}" type="presParOf" srcId="{F8382ACA-CE5D-4095-B8DD-439F845E865C}" destId="{90ABA653-7F77-4FE5-8A71-9007B328FC50}" srcOrd="0" destOrd="0" presId="urn:microsoft.com/office/officeart/2005/8/layout/hierarchy1"/>
    <dgm:cxn modelId="{A3FBF4C2-66F9-458A-B714-D48A63313975}" type="presParOf" srcId="{90ABA653-7F77-4FE5-8A71-9007B328FC50}" destId="{B957820E-E5B5-4DAC-919E-AE0B5843ACC1}" srcOrd="0" destOrd="0" presId="urn:microsoft.com/office/officeart/2005/8/layout/hierarchy1"/>
    <dgm:cxn modelId="{9CC47614-7557-40D3-84A4-E9014A9EA23C}" type="presParOf" srcId="{90ABA653-7F77-4FE5-8A71-9007B328FC50}" destId="{8552D9CB-FDAE-40AC-A265-7AD04697A0C9}" srcOrd="1" destOrd="0" presId="urn:microsoft.com/office/officeart/2005/8/layout/hierarchy1"/>
    <dgm:cxn modelId="{88949494-3B54-4C33-BA65-56664F032208}" type="presParOf" srcId="{F8382ACA-CE5D-4095-B8DD-439F845E865C}" destId="{0D356AD7-4CFE-42AD-91BC-811786194FF9}" srcOrd="1" destOrd="0" presId="urn:microsoft.com/office/officeart/2005/8/layout/hierarchy1"/>
    <dgm:cxn modelId="{75E48821-D871-45AA-9CA8-A6484CA8E6C8}" type="presParOf" srcId="{8A2AD2D4-0863-4CB3-BD93-A241593A4B4B}" destId="{40E45007-0128-419F-AE78-27DA39636490}" srcOrd="1" destOrd="0" presId="urn:microsoft.com/office/officeart/2005/8/layout/hierarchy1"/>
    <dgm:cxn modelId="{8AF4DA04-846F-4D27-B0FA-5E4D3046F41E}" type="presParOf" srcId="{40E45007-0128-419F-AE78-27DA39636490}" destId="{7123C936-2EFF-4F0C-BF03-C034BEB5B73D}" srcOrd="0" destOrd="0" presId="urn:microsoft.com/office/officeart/2005/8/layout/hierarchy1"/>
    <dgm:cxn modelId="{1B2FBE37-109C-4249-A57B-719A75DD826E}" type="presParOf" srcId="{7123C936-2EFF-4F0C-BF03-C034BEB5B73D}" destId="{07B9D16B-F5C3-43DA-B11C-B0B81613E85E}" srcOrd="0" destOrd="0" presId="urn:microsoft.com/office/officeart/2005/8/layout/hierarchy1"/>
    <dgm:cxn modelId="{1CFDD29B-84DB-4A6E-9C68-8285F9AC3C78}" type="presParOf" srcId="{7123C936-2EFF-4F0C-BF03-C034BEB5B73D}" destId="{544CCD96-96F7-408E-9163-3AEB595C2353}" srcOrd="1" destOrd="0" presId="urn:microsoft.com/office/officeart/2005/8/layout/hierarchy1"/>
    <dgm:cxn modelId="{E95D922C-8186-4E67-A509-433BF492CFE8}" type="presParOf" srcId="{40E45007-0128-419F-AE78-27DA39636490}" destId="{940EA61B-53C5-4381-A8AA-8F75B3AAA4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CD0CB2-A5CE-46B0-A520-412230DAFFE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5D1A59-E96F-4803-BB6B-543576D42378}">
      <dgm:prSet/>
      <dgm:spPr/>
      <dgm:t>
        <a:bodyPr/>
        <a:lstStyle/>
        <a:p>
          <a:r>
            <a:rPr lang="en-US" dirty="0"/>
            <a:t>а)  </a:t>
          </a:r>
          <a:r>
            <a:rPr lang="en-US" dirty="0" err="1"/>
            <a:t>макроекономічні</a:t>
          </a:r>
          <a:r>
            <a:rPr lang="en-US" dirty="0"/>
            <a:t>  </a:t>
          </a:r>
          <a:r>
            <a:rPr lang="en-US" dirty="0" err="1"/>
            <a:t>показники</a:t>
          </a:r>
          <a:r>
            <a:rPr lang="en-US" dirty="0"/>
            <a:t>  </a:t>
          </a:r>
          <a:r>
            <a:rPr lang="en-US" dirty="0" err="1"/>
            <a:t>обсягу</a:t>
          </a:r>
          <a:r>
            <a:rPr lang="en-US" dirty="0"/>
            <a:t>  </a:t>
          </a:r>
          <a:r>
            <a:rPr lang="en-US" dirty="0" err="1"/>
            <a:t>валового</a:t>
          </a:r>
          <a:r>
            <a:rPr lang="en-US" dirty="0"/>
            <a:t>  </a:t>
          </a:r>
          <a:r>
            <a:rPr lang="en-US" dirty="0" err="1"/>
            <a:t>внутрішнього</a:t>
          </a:r>
          <a:r>
            <a:rPr lang="en-US" dirty="0"/>
            <a:t> </a:t>
          </a:r>
          <a:r>
            <a:rPr lang="en-US" dirty="0" err="1"/>
            <a:t>продукту</a:t>
          </a:r>
          <a:r>
            <a:rPr lang="en-US" dirty="0"/>
            <a:t>, </a:t>
          </a:r>
          <a:r>
            <a:rPr lang="en-US" dirty="0" err="1"/>
            <a:t>валового</a:t>
          </a:r>
          <a:r>
            <a:rPr lang="en-US" dirty="0"/>
            <a:t> </a:t>
          </a:r>
          <a:r>
            <a:rPr lang="en-US" dirty="0" err="1"/>
            <a:t>національного</a:t>
          </a:r>
          <a:r>
            <a:rPr lang="en-US" dirty="0"/>
            <a:t> </a:t>
          </a:r>
          <a:r>
            <a:rPr lang="en-US" dirty="0" err="1"/>
            <a:t>доходу</a:t>
          </a:r>
          <a:r>
            <a:rPr lang="en-US" dirty="0"/>
            <a:t>;</a:t>
          </a:r>
        </a:p>
      </dgm:t>
    </dgm:pt>
    <dgm:pt modelId="{8EB98D8A-5197-40B3-ACD2-C45C89AD5BB2}" type="parTrans" cxnId="{E73A7EE8-6EE2-4DDA-9EB2-027F4913D95C}">
      <dgm:prSet/>
      <dgm:spPr/>
      <dgm:t>
        <a:bodyPr/>
        <a:lstStyle/>
        <a:p>
          <a:endParaRPr lang="en-US"/>
        </a:p>
      </dgm:t>
    </dgm:pt>
    <dgm:pt modelId="{D70AA049-C4D0-4879-B405-64A1FC41E9B6}" type="sibTrans" cxnId="{E73A7EE8-6EE2-4DDA-9EB2-027F4913D95C}">
      <dgm:prSet/>
      <dgm:spPr/>
      <dgm:t>
        <a:bodyPr/>
        <a:lstStyle/>
        <a:p>
          <a:endParaRPr lang="en-US"/>
        </a:p>
      </dgm:t>
    </dgm:pt>
    <dgm:pt modelId="{50241DA6-4A93-4F41-8D98-A20A52C1BD0A}">
      <dgm:prSet/>
      <dgm:spPr/>
      <dgm:t>
        <a:bodyPr/>
        <a:lstStyle/>
        <a:p>
          <a:r>
            <a:rPr lang="en-US"/>
            <a:t>б) показники випуску продукції окремих галузей економіки;</a:t>
          </a:r>
        </a:p>
      </dgm:t>
    </dgm:pt>
    <dgm:pt modelId="{DF80500D-9230-4731-A6DB-84CD8EDAF03B}" type="parTrans" cxnId="{79F1DBAA-AC51-4155-A0E6-A149AA7D1DFF}">
      <dgm:prSet/>
      <dgm:spPr/>
      <dgm:t>
        <a:bodyPr/>
        <a:lstStyle/>
        <a:p>
          <a:endParaRPr lang="en-US"/>
        </a:p>
      </dgm:t>
    </dgm:pt>
    <dgm:pt modelId="{85DD6FF7-5CD0-49E0-862B-DD44517E7867}" type="sibTrans" cxnId="{79F1DBAA-AC51-4155-A0E6-A149AA7D1DFF}">
      <dgm:prSet/>
      <dgm:spPr/>
      <dgm:t>
        <a:bodyPr/>
        <a:lstStyle/>
        <a:p>
          <a:endParaRPr lang="en-US"/>
        </a:p>
      </dgm:t>
    </dgm:pt>
    <dgm:pt modelId="{F09AEB47-E564-4F44-B606-74D5A3485943}">
      <dgm:prSet/>
      <dgm:spPr/>
      <dgm:t>
        <a:bodyPr/>
        <a:lstStyle/>
        <a:p>
          <a:r>
            <a:rPr lang="uk-UA"/>
            <a:t>в</a:t>
          </a:r>
          <a:r>
            <a:rPr lang="en-US"/>
            <a:t>) показники продуктивності праці;</a:t>
          </a:r>
        </a:p>
      </dgm:t>
    </dgm:pt>
    <dgm:pt modelId="{271C2CF7-0919-4983-949B-031E43DF7F4B}" type="parTrans" cxnId="{B2DE7DAD-22F4-455C-B99D-078E758D3272}">
      <dgm:prSet/>
      <dgm:spPr/>
      <dgm:t>
        <a:bodyPr/>
        <a:lstStyle/>
        <a:p>
          <a:endParaRPr lang="en-US"/>
        </a:p>
      </dgm:t>
    </dgm:pt>
    <dgm:pt modelId="{35F41162-0246-4A20-81D1-CF9318B59304}" type="sibTrans" cxnId="{B2DE7DAD-22F4-455C-B99D-078E758D3272}">
      <dgm:prSet/>
      <dgm:spPr/>
      <dgm:t>
        <a:bodyPr/>
        <a:lstStyle/>
        <a:p>
          <a:endParaRPr lang="en-US"/>
        </a:p>
      </dgm:t>
    </dgm:pt>
    <dgm:pt modelId="{A33FDB68-1439-4DDC-9B77-9D7BB2A258EB}">
      <dgm:prSet/>
      <dgm:spPr/>
      <dgm:t>
        <a:bodyPr/>
        <a:lstStyle/>
        <a:p>
          <a:r>
            <a:rPr lang="uk-UA" dirty="0"/>
            <a:t>г</a:t>
          </a:r>
          <a:r>
            <a:rPr lang="en-US" dirty="0"/>
            <a:t>) </a:t>
          </a:r>
          <a:r>
            <a:rPr lang="en-US" dirty="0" err="1"/>
            <a:t>показники</a:t>
          </a:r>
          <a:r>
            <a:rPr lang="en-US" dirty="0"/>
            <a:t> </a:t>
          </a:r>
          <a:r>
            <a:rPr lang="en-US" dirty="0" err="1"/>
            <a:t>витрат</a:t>
          </a:r>
          <a:r>
            <a:rPr lang="en-US" dirty="0"/>
            <a:t> </a:t>
          </a:r>
          <a:r>
            <a:rPr lang="en-US" dirty="0" err="1"/>
            <a:t>на</a:t>
          </a:r>
          <a:r>
            <a:rPr lang="en-US" dirty="0"/>
            <a:t> </a:t>
          </a:r>
          <a:r>
            <a:rPr lang="en-US" dirty="0" err="1"/>
            <a:t>виробництво</a:t>
          </a:r>
          <a:r>
            <a:rPr lang="en-US" dirty="0"/>
            <a:t>.</a:t>
          </a:r>
        </a:p>
      </dgm:t>
    </dgm:pt>
    <dgm:pt modelId="{6FFDD36D-8FEF-417E-8BA9-2ABB9524024D}" type="parTrans" cxnId="{802C4C51-4959-497A-9A77-9833A01C68CE}">
      <dgm:prSet/>
      <dgm:spPr/>
      <dgm:t>
        <a:bodyPr/>
        <a:lstStyle/>
        <a:p>
          <a:endParaRPr lang="en-US"/>
        </a:p>
      </dgm:t>
    </dgm:pt>
    <dgm:pt modelId="{7420FB33-7BC8-4ABF-A0FD-28998F15E8F3}" type="sibTrans" cxnId="{802C4C51-4959-497A-9A77-9833A01C68CE}">
      <dgm:prSet/>
      <dgm:spPr/>
      <dgm:t>
        <a:bodyPr/>
        <a:lstStyle/>
        <a:p>
          <a:endParaRPr lang="en-US"/>
        </a:p>
      </dgm:t>
    </dgm:pt>
    <dgm:pt modelId="{22138EA3-1C25-4381-BA27-4BC5A35E5CAF}" type="pres">
      <dgm:prSet presAssocID="{9DCD0CB2-A5CE-46B0-A520-412230DAFFEB}" presName="matrix" presStyleCnt="0">
        <dgm:presLayoutVars>
          <dgm:chMax val="1"/>
          <dgm:dir/>
          <dgm:resizeHandles val="exact"/>
        </dgm:presLayoutVars>
      </dgm:prSet>
      <dgm:spPr/>
    </dgm:pt>
    <dgm:pt modelId="{0FC42313-B0E3-4BE0-B5ED-84D312629568}" type="pres">
      <dgm:prSet presAssocID="{9DCD0CB2-A5CE-46B0-A520-412230DAFFEB}" presName="diamond" presStyleLbl="bgShp" presStyleIdx="0" presStyleCnt="1" custScaleX="143710"/>
      <dgm:spPr/>
    </dgm:pt>
    <dgm:pt modelId="{4A53617E-E186-49A0-BEDA-8244F5959783}" type="pres">
      <dgm:prSet presAssocID="{9DCD0CB2-A5CE-46B0-A520-412230DAFFE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5E638D3-68F1-4616-B50E-57E9C55AEAFC}" type="pres">
      <dgm:prSet presAssocID="{9DCD0CB2-A5CE-46B0-A520-412230DAFFE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BFB7F71-D947-4322-90E0-B9F4C140EDD6}" type="pres">
      <dgm:prSet presAssocID="{9DCD0CB2-A5CE-46B0-A520-412230DAFFE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1FED7E7-7AE2-4568-ABBC-ABA3F0655B9D}" type="pres">
      <dgm:prSet presAssocID="{9DCD0CB2-A5CE-46B0-A520-412230DAFFE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B961823-E39F-4DA1-AF2D-C433184B0452}" type="presOf" srcId="{F09AEB47-E564-4F44-B606-74D5A3485943}" destId="{CBFB7F71-D947-4322-90E0-B9F4C140EDD6}" srcOrd="0" destOrd="0" presId="urn:microsoft.com/office/officeart/2005/8/layout/matrix3"/>
    <dgm:cxn modelId="{B2F4CC3B-925C-4E95-BE21-F2316EE2CD92}" type="presOf" srcId="{A33FDB68-1439-4DDC-9B77-9D7BB2A258EB}" destId="{B1FED7E7-7AE2-4568-ABBC-ABA3F0655B9D}" srcOrd="0" destOrd="0" presId="urn:microsoft.com/office/officeart/2005/8/layout/matrix3"/>
    <dgm:cxn modelId="{802C4C51-4959-497A-9A77-9833A01C68CE}" srcId="{9DCD0CB2-A5CE-46B0-A520-412230DAFFEB}" destId="{A33FDB68-1439-4DDC-9B77-9D7BB2A258EB}" srcOrd="3" destOrd="0" parTransId="{6FFDD36D-8FEF-417E-8BA9-2ABB9524024D}" sibTransId="{7420FB33-7BC8-4ABF-A0FD-28998F15E8F3}"/>
    <dgm:cxn modelId="{F3053972-4175-4E3F-8F6D-A06E4ED501F6}" type="presOf" srcId="{425D1A59-E96F-4803-BB6B-543576D42378}" destId="{4A53617E-E186-49A0-BEDA-8244F5959783}" srcOrd="0" destOrd="0" presId="urn:microsoft.com/office/officeart/2005/8/layout/matrix3"/>
    <dgm:cxn modelId="{ED1A6F84-FC31-4849-B369-EF8570E248F4}" type="presOf" srcId="{50241DA6-4A93-4F41-8D98-A20A52C1BD0A}" destId="{F5E638D3-68F1-4616-B50E-57E9C55AEAFC}" srcOrd="0" destOrd="0" presId="urn:microsoft.com/office/officeart/2005/8/layout/matrix3"/>
    <dgm:cxn modelId="{79F1DBAA-AC51-4155-A0E6-A149AA7D1DFF}" srcId="{9DCD0CB2-A5CE-46B0-A520-412230DAFFEB}" destId="{50241DA6-4A93-4F41-8D98-A20A52C1BD0A}" srcOrd="1" destOrd="0" parTransId="{DF80500D-9230-4731-A6DB-84CD8EDAF03B}" sibTransId="{85DD6FF7-5CD0-49E0-862B-DD44517E7867}"/>
    <dgm:cxn modelId="{B2DE7DAD-22F4-455C-B99D-078E758D3272}" srcId="{9DCD0CB2-A5CE-46B0-A520-412230DAFFEB}" destId="{F09AEB47-E564-4F44-B606-74D5A3485943}" srcOrd="2" destOrd="0" parTransId="{271C2CF7-0919-4983-949B-031E43DF7F4B}" sibTransId="{35F41162-0246-4A20-81D1-CF9318B59304}"/>
    <dgm:cxn modelId="{BF6083E2-B8F6-4760-A7EC-4BB2677460F1}" type="presOf" srcId="{9DCD0CB2-A5CE-46B0-A520-412230DAFFEB}" destId="{22138EA3-1C25-4381-BA27-4BC5A35E5CAF}" srcOrd="0" destOrd="0" presId="urn:microsoft.com/office/officeart/2005/8/layout/matrix3"/>
    <dgm:cxn modelId="{E73A7EE8-6EE2-4DDA-9EB2-027F4913D95C}" srcId="{9DCD0CB2-A5CE-46B0-A520-412230DAFFEB}" destId="{425D1A59-E96F-4803-BB6B-543576D42378}" srcOrd="0" destOrd="0" parTransId="{8EB98D8A-5197-40B3-ACD2-C45C89AD5BB2}" sibTransId="{D70AA049-C4D0-4879-B405-64A1FC41E9B6}"/>
    <dgm:cxn modelId="{2596A696-C1E8-4326-B998-45B4484EF478}" type="presParOf" srcId="{22138EA3-1C25-4381-BA27-4BC5A35E5CAF}" destId="{0FC42313-B0E3-4BE0-B5ED-84D312629568}" srcOrd="0" destOrd="0" presId="urn:microsoft.com/office/officeart/2005/8/layout/matrix3"/>
    <dgm:cxn modelId="{14936069-D34E-41EF-B547-13A31B94AE79}" type="presParOf" srcId="{22138EA3-1C25-4381-BA27-4BC5A35E5CAF}" destId="{4A53617E-E186-49A0-BEDA-8244F5959783}" srcOrd="1" destOrd="0" presId="urn:microsoft.com/office/officeart/2005/8/layout/matrix3"/>
    <dgm:cxn modelId="{DAAA78B1-2384-4010-8066-EF41B4AA0F34}" type="presParOf" srcId="{22138EA3-1C25-4381-BA27-4BC5A35E5CAF}" destId="{F5E638D3-68F1-4616-B50E-57E9C55AEAFC}" srcOrd="2" destOrd="0" presId="urn:microsoft.com/office/officeart/2005/8/layout/matrix3"/>
    <dgm:cxn modelId="{06C49577-31DD-4D17-8ECB-5F96565FB592}" type="presParOf" srcId="{22138EA3-1C25-4381-BA27-4BC5A35E5CAF}" destId="{CBFB7F71-D947-4322-90E0-B9F4C140EDD6}" srcOrd="3" destOrd="0" presId="urn:microsoft.com/office/officeart/2005/8/layout/matrix3"/>
    <dgm:cxn modelId="{49399870-9450-4BBC-A53C-45670A7C839B}" type="presParOf" srcId="{22138EA3-1C25-4381-BA27-4BC5A35E5CAF}" destId="{B1FED7E7-7AE2-4568-ABBC-ABA3F0655B9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1CEDA9-9D65-4B6A-A225-10B93F0D2BA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5CF904C-1905-4DFD-94DB-A5AB8D49F0C1}">
      <dgm:prSet/>
      <dgm:spPr/>
      <dgm:t>
        <a:bodyPr/>
        <a:lstStyle/>
        <a:p>
          <a:r>
            <a:rPr lang="en-US"/>
            <a:t>а) показники розподілу та перерозподілу доходів;</a:t>
          </a:r>
        </a:p>
      </dgm:t>
    </dgm:pt>
    <dgm:pt modelId="{830E0162-55A0-416B-9F71-23D70DA674DA}" type="parTrans" cxnId="{100F9B43-7B37-4CEA-8BB0-4C5A234FA395}">
      <dgm:prSet/>
      <dgm:spPr/>
      <dgm:t>
        <a:bodyPr/>
        <a:lstStyle/>
        <a:p>
          <a:endParaRPr lang="en-US"/>
        </a:p>
      </dgm:t>
    </dgm:pt>
    <dgm:pt modelId="{3B238CB5-5D95-41AB-8CB4-3FA5987ECA1F}" type="sibTrans" cxnId="{100F9B43-7B37-4CEA-8BB0-4C5A234FA395}">
      <dgm:prSet/>
      <dgm:spPr/>
      <dgm:t>
        <a:bodyPr/>
        <a:lstStyle/>
        <a:p>
          <a:endParaRPr lang="en-US"/>
        </a:p>
      </dgm:t>
    </dgm:pt>
    <dgm:pt modelId="{CF0CE7ED-AD5D-4C06-A198-D453548D48B3}">
      <dgm:prSet/>
      <dgm:spPr/>
      <dgm:t>
        <a:bodyPr/>
        <a:lstStyle/>
        <a:p>
          <a:r>
            <a:rPr lang="en-US"/>
            <a:t>б)  фінансові  показники  (заробітна  плата,  ціни  на  товари  та послуги);</a:t>
          </a:r>
        </a:p>
      </dgm:t>
    </dgm:pt>
    <dgm:pt modelId="{9A9E4E68-B8FA-40A7-9788-B89F49973D04}" type="parTrans" cxnId="{3648B89A-3BB1-4404-967C-050BFB91123F}">
      <dgm:prSet/>
      <dgm:spPr/>
      <dgm:t>
        <a:bodyPr/>
        <a:lstStyle/>
        <a:p>
          <a:endParaRPr lang="en-US"/>
        </a:p>
      </dgm:t>
    </dgm:pt>
    <dgm:pt modelId="{137701E4-3076-4332-9522-41620326A31C}" type="sibTrans" cxnId="{3648B89A-3BB1-4404-967C-050BFB91123F}">
      <dgm:prSet/>
      <dgm:spPr/>
      <dgm:t>
        <a:bodyPr/>
        <a:lstStyle/>
        <a:p>
          <a:endParaRPr lang="en-US"/>
        </a:p>
      </dgm:t>
    </dgm:pt>
    <dgm:pt modelId="{60035123-2BE6-40B7-9FFB-8A24DEA017F7}">
      <dgm:prSet/>
      <dgm:spPr/>
      <dgm:t>
        <a:bodyPr/>
        <a:lstStyle/>
        <a:p>
          <a:pPr algn="ctr"/>
          <a:r>
            <a:rPr lang="en-US" dirty="0"/>
            <a:t>в)</a:t>
          </a:r>
          <a:r>
            <a:rPr lang="uk-UA" dirty="0"/>
            <a:t> </a:t>
          </a:r>
          <a:r>
            <a:rPr lang="en-US" dirty="0" err="1"/>
            <a:t>показники</a:t>
          </a:r>
          <a:r>
            <a:rPr lang="uk-UA" dirty="0"/>
            <a:t> </a:t>
          </a:r>
          <a:r>
            <a:rPr lang="en-US" dirty="0" err="1"/>
            <a:t>проміжного</a:t>
          </a:r>
          <a:r>
            <a:rPr lang="uk-UA" dirty="0"/>
            <a:t> </a:t>
          </a:r>
          <a:r>
            <a:rPr lang="en-US" dirty="0" err="1"/>
            <a:t>споживання</a:t>
          </a:r>
          <a:r>
            <a:rPr lang="uk-UA" dirty="0"/>
            <a:t> </a:t>
          </a:r>
          <a:r>
            <a:rPr lang="en-US" dirty="0" err="1"/>
            <a:t>та</a:t>
          </a:r>
          <a:r>
            <a:rPr lang="uk-UA" dirty="0"/>
            <a:t> </a:t>
          </a:r>
          <a:r>
            <a:rPr lang="en-US" dirty="0" err="1"/>
            <a:t>кінцевого</a:t>
          </a:r>
          <a:r>
            <a:rPr lang="en-US" dirty="0"/>
            <a:t> </a:t>
          </a:r>
          <a:r>
            <a:rPr lang="en-US" dirty="0" err="1"/>
            <a:t>використання</a:t>
          </a:r>
          <a:r>
            <a:rPr lang="en-US" dirty="0"/>
            <a:t> </a:t>
          </a:r>
          <a:r>
            <a:rPr lang="en-US" dirty="0" err="1"/>
            <a:t>виробленого</a:t>
          </a:r>
          <a:r>
            <a:rPr lang="en-US" dirty="0"/>
            <a:t> </a:t>
          </a:r>
          <a:r>
            <a:rPr lang="en-US" dirty="0" err="1"/>
            <a:t>продукту</a:t>
          </a:r>
          <a:r>
            <a:rPr lang="en-US" dirty="0"/>
            <a:t>.</a:t>
          </a:r>
        </a:p>
      </dgm:t>
    </dgm:pt>
    <dgm:pt modelId="{C215731B-5884-478D-A773-5F1C1DE7E03D}" type="parTrans" cxnId="{B09AB193-1B58-4910-94C6-36110BCA444A}">
      <dgm:prSet/>
      <dgm:spPr/>
      <dgm:t>
        <a:bodyPr/>
        <a:lstStyle/>
        <a:p>
          <a:endParaRPr lang="en-US"/>
        </a:p>
      </dgm:t>
    </dgm:pt>
    <dgm:pt modelId="{E4B50CD4-9B8B-4CC3-B8D1-7000E241D14B}" type="sibTrans" cxnId="{B09AB193-1B58-4910-94C6-36110BCA444A}">
      <dgm:prSet/>
      <dgm:spPr/>
      <dgm:t>
        <a:bodyPr/>
        <a:lstStyle/>
        <a:p>
          <a:endParaRPr lang="en-US"/>
        </a:p>
      </dgm:t>
    </dgm:pt>
    <dgm:pt modelId="{E60EA5DE-1E44-4A41-BF23-F6525246DDD9}" type="pres">
      <dgm:prSet presAssocID="{7B1CEDA9-9D65-4B6A-A225-10B93F0D2B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50747DE-C348-49C6-A299-49608A879FD8}" type="pres">
      <dgm:prSet presAssocID="{A5CF904C-1905-4DFD-94DB-A5AB8D49F0C1}" presName="hierRoot1" presStyleCnt="0"/>
      <dgm:spPr/>
    </dgm:pt>
    <dgm:pt modelId="{DBC9AE9C-14C9-4EF5-91E6-86B19CBD9C47}" type="pres">
      <dgm:prSet presAssocID="{A5CF904C-1905-4DFD-94DB-A5AB8D49F0C1}" presName="composite" presStyleCnt="0"/>
      <dgm:spPr/>
    </dgm:pt>
    <dgm:pt modelId="{384654D3-A714-4167-B9D8-90A9F796A4B2}" type="pres">
      <dgm:prSet presAssocID="{A5CF904C-1905-4DFD-94DB-A5AB8D49F0C1}" presName="background" presStyleLbl="node0" presStyleIdx="0" presStyleCnt="3"/>
      <dgm:spPr/>
    </dgm:pt>
    <dgm:pt modelId="{C9F8CCD6-AC74-4770-983C-8C4BC2284821}" type="pres">
      <dgm:prSet presAssocID="{A5CF904C-1905-4DFD-94DB-A5AB8D49F0C1}" presName="text" presStyleLbl="fgAcc0" presStyleIdx="0" presStyleCnt="3">
        <dgm:presLayoutVars>
          <dgm:chPref val="3"/>
        </dgm:presLayoutVars>
      </dgm:prSet>
      <dgm:spPr/>
    </dgm:pt>
    <dgm:pt modelId="{EE265B02-5310-410D-98D3-7D703DAC9832}" type="pres">
      <dgm:prSet presAssocID="{A5CF904C-1905-4DFD-94DB-A5AB8D49F0C1}" presName="hierChild2" presStyleCnt="0"/>
      <dgm:spPr/>
    </dgm:pt>
    <dgm:pt modelId="{21591298-A020-4061-8C06-2B978246394B}" type="pres">
      <dgm:prSet presAssocID="{CF0CE7ED-AD5D-4C06-A198-D453548D48B3}" presName="hierRoot1" presStyleCnt="0"/>
      <dgm:spPr/>
    </dgm:pt>
    <dgm:pt modelId="{F32BD30F-52FB-4819-BAF0-C9D208BD5D8C}" type="pres">
      <dgm:prSet presAssocID="{CF0CE7ED-AD5D-4C06-A198-D453548D48B3}" presName="composite" presStyleCnt="0"/>
      <dgm:spPr/>
    </dgm:pt>
    <dgm:pt modelId="{D0BE3DB6-9315-40F4-BDE0-4EB39F9B67B8}" type="pres">
      <dgm:prSet presAssocID="{CF0CE7ED-AD5D-4C06-A198-D453548D48B3}" presName="background" presStyleLbl="node0" presStyleIdx="1" presStyleCnt="3"/>
      <dgm:spPr/>
    </dgm:pt>
    <dgm:pt modelId="{42137281-A8AA-4BE9-A429-DE823222C2AF}" type="pres">
      <dgm:prSet presAssocID="{CF0CE7ED-AD5D-4C06-A198-D453548D48B3}" presName="text" presStyleLbl="fgAcc0" presStyleIdx="1" presStyleCnt="3">
        <dgm:presLayoutVars>
          <dgm:chPref val="3"/>
        </dgm:presLayoutVars>
      </dgm:prSet>
      <dgm:spPr/>
    </dgm:pt>
    <dgm:pt modelId="{DE032C70-FF13-4F40-B549-4DDED123CD2C}" type="pres">
      <dgm:prSet presAssocID="{CF0CE7ED-AD5D-4C06-A198-D453548D48B3}" presName="hierChild2" presStyleCnt="0"/>
      <dgm:spPr/>
    </dgm:pt>
    <dgm:pt modelId="{60F49040-B3D6-4553-9E56-0ACB89F4F5A3}" type="pres">
      <dgm:prSet presAssocID="{60035123-2BE6-40B7-9FFB-8A24DEA017F7}" presName="hierRoot1" presStyleCnt="0"/>
      <dgm:spPr/>
    </dgm:pt>
    <dgm:pt modelId="{131E0E92-3C67-4F42-BECE-2B527BDE108C}" type="pres">
      <dgm:prSet presAssocID="{60035123-2BE6-40B7-9FFB-8A24DEA017F7}" presName="composite" presStyleCnt="0"/>
      <dgm:spPr/>
    </dgm:pt>
    <dgm:pt modelId="{CCC858D4-01BB-4CD3-825B-2365762014A7}" type="pres">
      <dgm:prSet presAssocID="{60035123-2BE6-40B7-9FFB-8A24DEA017F7}" presName="background" presStyleLbl="node0" presStyleIdx="2" presStyleCnt="3"/>
      <dgm:spPr/>
    </dgm:pt>
    <dgm:pt modelId="{02597326-7371-4AF2-B9E9-0174AC03D1EB}" type="pres">
      <dgm:prSet presAssocID="{60035123-2BE6-40B7-9FFB-8A24DEA017F7}" presName="text" presStyleLbl="fgAcc0" presStyleIdx="2" presStyleCnt="3" custScaleX="107257">
        <dgm:presLayoutVars>
          <dgm:chPref val="3"/>
        </dgm:presLayoutVars>
      </dgm:prSet>
      <dgm:spPr/>
    </dgm:pt>
    <dgm:pt modelId="{DD0AB157-10CD-4595-8FDA-6675A654740C}" type="pres">
      <dgm:prSet presAssocID="{60035123-2BE6-40B7-9FFB-8A24DEA017F7}" presName="hierChild2" presStyleCnt="0"/>
      <dgm:spPr/>
    </dgm:pt>
  </dgm:ptLst>
  <dgm:cxnLst>
    <dgm:cxn modelId="{2638543B-EC09-4FA1-BC0F-6E07CB88F2CA}" type="presOf" srcId="{7B1CEDA9-9D65-4B6A-A225-10B93F0D2BA1}" destId="{E60EA5DE-1E44-4A41-BF23-F6525246DDD9}" srcOrd="0" destOrd="0" presId="urn:microsoft.com/office/officeart/2005/8/layout/hierarchy1"/>
    <dgm:cxn modelId="{100F9B43-7B37-4CEA-8BB0-4C5A234FA395}" srcId="{7B1CEDA9-9D65-4B6A-A225-10B93F0D2BA1}" destId="{A5CF904C-1905-4DFD-94DB-A5AB8D49F0C1}" srcOrd="0" destOrd="0" parTransId="{830E0162-55A0-416B-9F71-23D70DA674DA}" sibTransId="{3B238CB5-5D95-41AB-8CB4-3FA5987ECA1F}"/>
    <dgm:cxn modelId="{8F0F4D8F-FA2D-4D38-9AC0-7EECB0BEE542}" type="presOf" srcId="{CF0CE7ED-AD5D-4C06-A198-D453548D48B3}" destId="{42137281-A8AA-4BE9-A429-DE823222C2AF}" srcOrd="0" destOrd="0" presId="urn:microsoft.com/office/officeart/2005/8/layout/hierarchy1"/>
    <dgm:cxn modelId="{B09AB193-1B58-4910-94C6-36110BCA444A}" srcId="{7B1CEDA9-9D65-4B6A-A225-10B93F0D2BA1}" destId="{60035123-2BE6-40B7-9FFB-8A24DEA017F7}" srcOrd="2" destOrd="0" parTransId="{C215731B-5884-478D-A773-5F1C1DE7E03D}" sibTransId="{E4B50CD4-9B8B-4CC3-B8D1-7000E241D14B}"/>
    <dgm:cxn modelId="{3648B89A-3BB1-4404-967C-050BFB91123F}" srcId="{7B1CEDA9-9D65-4B6A-A225-10B93F0D2BA1}" destId="{CF0CE7ED-AD5D-4C06-A198-D453548D48B3}" srcOrd="1" destOrd="0" parTransId="{9A9E4E68-B8FA-40A7-9788-B89F49973D04}" sibTransId="{137701E4-3076-4332-9522-41620326A31C}"/>
    <dgm:cxn modelId="{459527AE-724A-4AA1-AEAC-50C54A395B21}" type="presOf" srcId="{A5CF904C-1905-4DFD-94DB-A5AB8D49F0C1}" destId="{C9F8CCD6-AC74-4770-983C-8C4BC2284821}" srcOrd="0" destOrd="0" presId="urn:microsoft.com/office/officeart/2005/8/layout/hierarchy1"/>
    <dgm:cxn modelId="{CB2421F8-B3CD-4B82-81C1-8185CCF546AF}" type="presOf" srcId="{60035123-2BE6-40B7-9FFB-8A24DEA017F7}" destId="{02597326-7371-4AF2-B9E9-0174AC03D1EB}" srcOrd="0" destOrd="0" presId="urn:microsoft.com/office/officeart/2005/8/layout/hierarchy1"/>
    <dgm:cxn modelId="{02691B68-8FF3-4E7F-9404-9FF9E7A99991}" type="presParOf" srcId="{E60EA5DE-1E44-4A41-BF23-F6525246DDD9}" destId="{450747DE-C348-49C6-A299-49608A879FD8}" srcOrd="0" destOrd="0" presId="urn:microsoft.com/office/officeart/2005/8/layout/hierarchy1"/>
    <dgm:cxn modelId="{EE3D6FDF-3FDE-4F48-8604-88394FF2F397}" type="presParOf" srcId="{450747DE-C348-49C6-A299-49608A879FD8}" destId="{DBC9AE9C-14C9-4EF5-91E6-86B19CBD9C47}" srcOrd="0" destOrd="0" presId="urn:microsoft.com/office/officeart/2005/8/layout/hierarchy1"/>
    <dgm:cxn modelId="{87AE4EE7-C606-4AA3-A602-FFCCA9A25EA7}" type="presParOf" srcId="{DBC9AE9C-14C9-4EF5-91E6-86B19CBD9C47}" destId="{384654D3-A714-4167-B9D8-90A9F796A4B2}" srcOrd="0" destOrd="0" presId="urn:microsoft.com/office/officeart/2005/8/layout/hierarchy1"/>
    <dgm:cxn modelId="{7FC25AB4-D4AB-4876-817C-8BCEC9E246D3}" type="presParOf" srcId="{DBC9AE9C-14C9-4EF5-91E6-86B19CBD9C47}" destId="{C9F8CCD6-AC74-4770-983C-8C4BC2284821}" srcOrd="1" destOrd="0" presId="urn:microsoft.com/office/officeart/2005/8/layout/hierarchy1"/>
    <dgm:cxn modelId="{97B807C5-6CF8-4BBA-89C0-38427D9DD218}" type="presParOf" srcId="{450747DE-C348-49C6-A299-49608A879FD8}" destId="{EE265B02-5310-410D-98D3-7D703DAC9832}" srcOrd="1" destOrd="0" presId="urn:microsoft.com/office/officeart/2005/8/layout/hierarchy1"/>
    <dgm:cxn modelId="{5E5627FE-2039-4F7F-B822-138D169A0F7B}" type="presParOf" srcId="{E60EA5DE-1E44-4A41-BF23-F6525246DDD9}" destId="{21591298-A020-4061-8C06-2B978246394B}" srcOrd="1" destOrd="0" presId="urn:microsoft.com/office/officeart/2005/8/layout/hierarchy1"/>
    <dgm:cxn modelId="{52DED226-DC5E-409B-92FE-6B895143428A}" type="presParOf" srcId="{21591298-A020-4061-8C06-2B978246394B}" destId="{F32BD30F-52FB-4819-BAF0-C9D208BD5D8C}" srcOrd="0" destOrd="0" presId="urn:microsoft.com/office/officeart/2005/8/layout/hierarchy1"/>
    <dgm:cxn modelId="{DC0A033F-7B76-4F87-9816-73154858534B}" type="presParOf" srcId="{F32BD30F-52FB-4819-BAF0-C9D208BD5D8C}" destId="{D0BE3DB6-9315-40F4-BDE0-4EB39F9B67B8}" srcOrd="0" destOrd="0" presId="urn:microsoft.com/office/officeart/2005/8/layout/hierarchy1"/>
    <dgm:cxn modelId="{A712EA06-1586-4EEF-A997-AADAF42DE92E}" type="presParOf" srcId="{F32BD30F-52FB-4819-BAF0-C9D208BD5D8C}" destId="{42137281-A8AA-4BE9-A429-DE823222C2AF}" srcOrd="1" destOrd="0" presId="urn:microsoft.com/office/officeart/2005/8/layout/hierarchy1"/>
    <dgm:cxn modelId="{D49F95BF-1D61-4A15-ABB6-D8AEEBEA52A3}" type="presParOf" srcId="{21591298-A020-4061-8C06-2B978246394B}" destId="{DE032C70-FF13-4F40-B549-4DDED123CD2C}" srcOrd="1" destOrd="0" presId="urn:microsoft.com/office/officeart/2005/8/layout/hierarchy1"/>
    <dgm:cxn modelId="{C18ACFEB-CDC9-4937-B052-3C3425C415B2}" type="presParOf" srcId="{E60EA5DE-1E44-4A41-BF23-F6525246DDD9}" destId="{60F49040-B3D6-4553-9E56-0ACB89F4F5A3}" srcOrd="2" destOrd="0" presId="urn:microsoft.com/office/officeart/2005/8/layout/hierarchy1"/>
    <dgm:cxn modelId="{291FD2EA-706B-431C-9F95-C722CA9FBB19}" type="presParOf" srcId="{60F49040-B3D6-4553-9E56-0ACB89F4F5A3}" destId="{131E0E92-3C67-4F42-BECE-2B527BDE108C}" srcOrd="0" destOrd="0" presId="urn:microsoft.com/office/officeart/2005/8/layout/hierarchy1"/>
    <dgm:cxn modelId="{C4CFCE02-8AA8-4B5E-B2E3-09A9F2C281F8}" type="presParOf" srcId="{131E0E92-3C67-4F42-BECE-2B527BDE108C}" destId="{CCC858D4-01BB-4CD3-825B-2365762014A7}" srcOrd="0" destOrd="0" presId="urn:microsoft.com/office/officeart/2005/8/layout/hierarchy1"/>
    <dgm:cxn modelId="{F608D076-FE55-43BB-A87C-B6CD41087976}" type="presParOf" srcId="{131E0E92-3C67-4F42-BECE-2B527BDE108C}" destId="{02597326-7371-4AF2-B9E9-0174AC03D1EB}" srcOrd="1" destOrd="0" presId="urn:microsoft.com/office/officeart/2005/8/layout/hierarchy1"/>
    <dgm:cxn modelId="{972122F3-933C-4CAA-B4FB-3F25531F48DC}" type="presParOf" srcId="{60F49040-B3D6-4553-9E56-0ACB89F4F5A3}" destId="{DD0AB157-10CD-4595-8FDA-6675A65474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B6714-56B8-4835-BDFD-1FD31DAA8DC7}">
      <dsp:nvSpPr>
        <dsp:cNvPr id="0" name=""/>
        <dsp:cNvSpPr/>
      </dsp:nvSpPr>
      <dsp:spPr>
        <a:xfrm>
          <a:off x="0" y="629959"/>
          <a:ext cx="6666833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1.1.	Предмет, теоретичні та методологічні основи економічної статистики </a:t>
          </a:r>
          <a:endParaRPr lang="en-US" sz="2500" kern="1200"/>
        </a:p>
      </dsp:txBody>
      <dsp:txXfrm>
        <a:off x="48547" y="678506"/>
        <a:ext cx="6569739" cy="897406"/>
      </dsp:txXfrm>
    </dsp:sp>
    <dsp:sp modelId="{F70737BE-9F6D-4A6A-B79B-2C6C36FDBA2D}">
      <dsp:nvSpPr>
        <dsp:cNvPr id="0" name=""/>
        <dsp:cNvSpPr/>
      </dsp:nvSpPr>
      <dsp:spPr>
        <a:xfrm>
          <a:off x="0" y="1696460"/>
          <a:ext cx="6666833" cy="99450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1.2.	Завдання економічної статистики </a:t>
          </a:r>
          <a:endParaRPr lang="en-US" sz="2500" kern="1200"/>
        </a:p>
      </dsp:txBody>
      <dsp:txXfrm>
        <a:off x="48547" y="1745007"/>
        <a:ext cx="6569739" cy="897406"/>
      </dsp:txXfrm>
    </dsp:sp>
    <dsp:sp modelId="{07C1C235-F26E-4C07-AA07-67902A50D39A}">
      <dsp:nvSpPr>
        <dsp:cNvPr id="0" name=""/>
        <dsp:cNvSpPr/>
      </dsp:nvSpPr>
      <dsp:spPr>
        <a:xfrm>
          <a:off x="0" y="2762960"/>
          <a:ext cx="6666833" cy="99450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1.3.	Система показників економічної статистики </a:t>
          </a:r>
          <a:endParaRPr lang="en-US" sz="2500" kern="1200"/>
        </a:p>
      </dsp:txBody>
      <dsp:txXfrm>
        <a:off x="48547" y="2811507"/>
        <a:ext cx="6569739" cy="897406"/>
      </dsp:txXfrm>
    </dsp:sp>
    <dsp:sp modelId="{0426CC06-3DAA-40DB-84DF-7E1A29129C7E}">
      <dsp:nvSpPr>
        <dsp:cNvPr id="0" name=""/>
        <dsp:cNvSpPr/>
      </dsp:nvSpPr>
      <dsp:spPr>
        <a:xfrm>
          <a:off x="0" y="3829460"/>
          <a:ext cx="6666833" cy="9945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1.4. Організація економічної статистики в Україні</a:t>
          </a:r>
          <a:endParaRPr lang="en-US" sz="2500" kern="1200"/>
        </a:p>
      </dsp:txBody>
      <dsp:txXfrm>
        <a:off x="48547" y="3878007"/>
        <a:ext cx="6569739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00AE7-3A8C-4227-92DB-F6DEE1CA7BAC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F49D00-842F-4007-A1AA-04A75388C808}">
      <dsp:nvSpPr>
        <dsp:cNvPr id="0" name=""/>
        <dsp:cNvSpPr/>
      </dsp:nvSpPr>
      <dsp:spPr>
        <a:xfrm>
          <a:off x="0" y="2663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Економічна статистика вивчає </a:t>
          </a:r>
          <a:r>
            <a:rPr lang="en-US" sz="2200" kern="1200"/>
            <a:t>кількісний бік масових економічних явищ і процесів у нерозривному зв’язку з їхнім якісним змістом з метою визначення особливостей, тенденцій та закономірностей, що складаються в економіці країни.</a:t>
          </a:r>
        </a:p>
      </dsp:txBody>
      <dsp:txXfrm>
        <a:off x="0" y="2663"/>
        <a:ext cx="6666833" cy="1816197"/>
      </dsp:txXfrm>
    </dsp:sp>
    <dsp:sp modelId="{E5A18F56-8DBD-459E-B488-CF37234957FC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95444A-CE2F-4734-B6AA-9323B3A05051}">
      <dsp:nvSpPr>
        <dsp:cNvPr id="0" name=""/>
        <dsp:cNvSpPr/>
      </dsp:nvSpPr>
      <dsp:spPr>
        <a:xfrm>
          <a:off x="0" y="1818861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/>
            <a:t>Економічна</a:t>
          </a:r>
          <a:r>
            <a:rPr lang="en-US" sz="2200" i="1" kern="1200" dirty="0"/>
            <a:t> </a:t>
          </a:r>
          <a:r>
            <a:rPr lang="en-US" sz="2200" i="1" kern="1200" dirty="0" err="1"/>
            <a:t>статистика</a:t>
          </a:r>
          <a:r>
            <a:rPr lang="en-US" sz="2200" i="1" kern="1200" dirty="0"/>
            <a:t> </a:t>
          </a:r>
          <a:r>
            <a:rPr lang="en-US" sz="2200" kern="1200" dirty="0" err="1"/>
            <a:t>вивчає</a:t>
          </a:r>
          <a:r>
            <a:rPr lang="en-US" sz="2200" kern="1200" dirty="0"/>
            <a:t> </a:t>
          </a:r>
          <a:r>
            <a:rPr lang="en-US" sz="2200" kern="1200" dirty="0" err="1"/>
            <a:t>виробництво</a:t>
          </a:r>
          <a:r>
            <a:rPr lang="en-US" sz="2200" kern="1200" dirty="0"/>
            <a:t>, </a:t>
          </a:r>
          <a:r>
            <a:rPr lang="en-US" sz="2200" kern="1200" dirty="0" err="1"/>
            <a:t>розподіл</a:t>
          </a:r>
          <a:r>
            <a:rPr lang="en-US" sz="2200" kern="1200" dirty="0"/>
            <a:t> і </a:t>
          </a:r>
          <a:r>
            <a:rPr lang="en-US" sz="2200" kern="1200" dirty="0" err="1"/>
            <a:t>споживання</a:t>
          </a:r>
          <a:r>
            <a:rPr lang="en-US" sz="2200" kern="1200" dirty="0"/>
            <a:t> </a:t>
          </a:r>
          <a:r>
            <a:rPr lang="en-US" sz="2200" kern="1200" dirty="0" err="1"/>
            <a:t>матеріальних</a:t>
          </a:r>
          <a:r>
            <a:rPr lang="en-US" sz="2200" kern="1200" dirty="0"/>
            <a:t> </a:t>
          </a:r>
          <a:r>
            <a:rPr lang="en-US" sz="2200" kern="1200" dirty="0" err="1"/>
            <a:t>благ</a:t>
          </a:r>
          <a:r>
            <a:rPr lang="en-US" sz="2200" kern="1200" dirty="0"/>
            <a:t> і </a:t>
          </a:r>
          <a:r>
            <a:rPr lang="en-US" sz="2200" kern="1200" dirty="0" err="1"/>
            <a:t>послуг</a:t>
          </a:r>
          <a:r>
            <a:rPr lang="en-US" sz="2200" kern="1200" dirty="0"/>
            <a:t>, </a:t>
          </a:r>
          <a:r>
            <a:rPr lang="en-US" sz="2200" kern="1200" dirty="0" err="1"/>
            <a:t>закономірності</a:t>
          </a:r>
          <a:r>
            <a:rPr lang="en-US" sz="2200" kern="1200" dirty="0"/>
            <a:t> </a:t>
          </a:r>
          <a:r>
            <a:rPr lang="en-US" sz="2200" kern="1200" dirty="0" err="1"/>
            <a:t>їхніх</a:t>
          </a:r>
          <a:r>
            <a:rPr lang="en-US" sz="2200" kern="1200" dirty="0"/>
            <a:t> </a:t>
          </a:r>
          <a:r>
            <a:rPr lang="en-US" sz="2200" kern="1200" dirty="0" err="1"/>
            <a:t>змін</a:t>
          </a:r>
          <a:r>
            <a:rPr lang="en-US" sz="2200" kern="1200" dirty="0"/>
            <a:t>, </a:t>
          </a:r>
          <a:r>
            <a:rPr lang="en-US" sz="2200" kern="1200" dirty="0" err="1"/>
            <a:t>ефективність</a:t>
          </a:r>
          <a:r>
            <a:rPr lang="en-US" sz="2200" kern="1200" dirty="0"/>
            <a:t> </a:t>
          </a:r>
          <a:r>
            <a:rPr lang="en-US" sz="2200" kern="1200" dirty="0" err="1"/>
            <a:t>функціонування</a:t>
          </a:r>
          <a:r>
            <a:rPr lang="en-US" sz="2200" kern="1200" dirty="0"/>
            <a:t> </a:t>
          </a:r>
          <a:r>
            <a:rPr lang="en-US" sz="2200" kern="1200" dirty="0" err="1"/>
            <a:t>економічної</a:t>
          </a:r>
          <a:r>
            <a:rPr lang="en-US" sz="2200" kern="1200" dirty="0"/>
            <a:t> </a:t>
          </a:r>
          <a:r>
            <a:rPr lang="en-US" sz="2200" kern="1200" dirty="0" err="1"/>
            <a:t>системи</a:t>
          </a:r>
          <a:r>
            <a:rPr lang="en-US" sz="2200" kern="1200" dirty="0"/>
            <a:t> </a:t>
          </a:r>
          <a:r>
            <a:rPr lang="en-US" sz="2200" kern="1200" dirty="0" err="1"/>
            <a:t>держави</a:t>
          </a:r>
          <a:r>
            <a:rPr lang="en-US" sz="2200" kern="1200" dirty="0"/>
            <a:t>.</a:t>
          </a:r>
        </a:p>
      </dsp:txBody>
      <dsp:txXfrm>
        <a:off x="0" y="1818861"/>
        <a:ext cx="6666833" cy="1816197"/>
      </dsp:txXfrm>
    </dsp:sp>
    <dsp:sp modelId="{995A1317-CF21-4193-B842-9F8AF92F0ED7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29D761-B4D5-4DE5-B9F1-9E10CC851FCF}">
      <dsp:nvSpPr>
        <dsp:cNvPr id="0" name=""/>
        <dsp:cNvSpPr/>
      </dsp:nvSpPr>
      <dsp:spPr>
        <a:xfrm>
          <a:off x="0" y="3635058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/>
            <a:t>Економічна</a:t>
          </a:r>
          <a:r>
            <a:rPr lang="en-US" sz="2200" i="1" kern="1200" dirty="0"/>
            <a:t> </a:t>
          </a:r>
          <a:r>
            <a:rPr lang="en-US" sz="2200" i="1" kern="1200" dirty="0" err="1"/>
            <a:t>статистика</a:t>
          </a:r>
          <a:r>
            <a:rPr lang="en-US" sz="2200" i="1" kern="1200" dirty="0"/>
            <a:t> </a:t>
          </a:r>
          <a:r>
            <a:rPr lang="en-US" sz="2200" kern="1200" dirty="0" err="1"/>
            <a:t>напрацювала</a:t>
          </a:r>
          <a:r>
            <a:rPr lang="en-US" sz="2200" kern="1200" dirty="0"/>
            <a:t> </a:t>
          </a:r>
          <a:r>
            <a:rPr lang="en-US" sz="2200" kern="1200" dirty="0" err="1"/>
            <a:t>систему</a:t>
          </a:r>
          <a:r>
            <a:rPr lang="en-US" sz="2200" kern="1200" dirty="0"/>
            <a:t> </a:t>
          </a:r>
          <a:r>
            <a:rPr lang="en-US" sz="2200" kern="1200" dirty="0" err="1"/>
            <a:t>наукових</a:t>
          </a:r>
          <a:r>
            <a:rPr lang="en-US" sz="2200" kern="1200" dirty="0"/>
            <a:t> </a:t>
          </a:r>
          <a:r>
            <a:rPr lang="en-US" sz="2200" kern="1200" dirty="0" err="1"/>
            <a:t>понять</a:t>
          </a:r>
          <a:r>
            <a:rPr lang="en-US" sz="2200" kern="1200" dirty="0"/>
            <a:t>, </a:t>
          </a:r>
          <a:r>
            <a:rPr lang="en-US" sz="2200" kern="1200" dirty="0" err="1"/>
            <a:t>категорій</a:t>
          </a:r>
          <a:r>
            <a:rPr lang="en-US" sz="2200" kern="1200" dirty="0"/>
            <a:t> </a:t>
          </a:r>
          <a:r>
            <a:rPr lang="en-US" sz="2200" kern="1200" dirty="0" err="1"/>
            <a:t>та</a:t>
          </a:r>
          <a:r>
            <a:rPr lang="en-US" sz="2200" kern="1200" dirty="0"/>
            <a:t> </a:t>
          </a:r>
          <a:r>
            <a:rPr lang="en-US" sz="2200" kern="1200" dirty="0" err="1"/>
            <a:t>методів</a:t>
          </a:r>
          <a:r>
            <a:rPr lang="en-US" sz="2200" kern="1200" dirty="0"/>
            <a:t>, </a:t>
          </a:r>
          <a:r>
            <a:rPr lang="en-US" sz="2200" kern="1200" dirty="0" err="1"/>
            <a:t>за</a:t>
          </a:r>
          <a:r>
            <a:rPr lang="en-US" sz="2200" kern="1200" dirty="0"/>
            <a:t> </a:t>
          </a:r>
          <a:r>
            <a:rPr lang="en-US" sz="2200" kern="1200" dirty="0" err="1"/>
            <a:t>допомогою</a:t>
          </a:r>
          <a:r>
            <a:rPr lang="en-US" sz="2200" kern="1200" dirty="0"/>
            <a:t> </a:t>
          </a:r>
          <a:r>
            <a:rPr lang="en-US" sz="2200" kern="1200" dirty="0" err="1"/>
            <a:t>яких</a:t>
          </a:r>
          <a:r>
            <a:rPr lang="en-US" sz="2200" kern="1200" dirty="0"/>
            <a:t> </a:t>
          </a:r>
          <a:r>
            <a:rPr lang="en-US" sz="2200" kern="1200" dirty="0" err="1"/>
            <a:t>вона</a:t>
          </a:r>
          <a:r>
            <a:rPr lang="en-US" sz="2200" kern="1200" dirty="0"/>
            <a:t> </a:t>
          </a:r>
          <a:r>
            <a:rPr lang="en-US" sz="2200" kern="1200" dirty="0" err="1"/>
            <a:t>вивчає</a:t>
          </a:r>
          <a:r>
            <a:rPr lang="en-US" sz="2200" kern="1200" dirty="0"/>
            <a:t> </a:t>
          </a:r>
          <a:r>
            <a:rPr lang="en-US" sz="2200" kern="1200" dirty="0" err="1"/>
            <a:t>економічні</a:t>
          </a:r>
          <a:r>
            <a:rPr lang="en-US" sz="2200" kern="1200" dirty="0"/>
            <a:t> </a:t>
          </a:r>
          <a:r>
            <a:rPr lang="en-US" sz="2200" kern="1200" dirty="0" err="1"/>
            <a:t>явища</a:t>
          </a:r>
          <a:r>
            <a:rPr lang="en-US" sz="2200" kern="1200" dirty="0"/>
            <a:t> й </a:t>
          </a:r>
          <a:r>
            <a:rPr lang="en-US" sz="2200" kern="1200" dirty="0" err="1"/>
            <a:t>процеси</a:t>
          </a:r>
          <a:r>
            <a:rPr lang="en-US" sz="2200" kern="1200" dirty="0"/>
            <a:t>.</a:t>
          </a:r>
        </a:p>
      </dsp:txBody>
      <dsp:txXfrm>
        <a:off x="0" y="3635058"/>
        <a:ext cx="6666833" cy="1816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7666B-C3BF-4D1C-9960-504FF11FA57F}">
      <dsp:nvSpPr>
        <dsp:cNvPr id="0" name=""/>
        <dsp:cNvSpPr/>
      </dsp:nvSpPr>
      <dsp:spPr>
        <a:xfrm>
          <a:off x="0" y="194507"/>
          <a:ext cx="10429568" cy="2471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Теоретичною</a:t>
          </a:r>
          <a:r>
            <a:rPr lang="en-US" sz="2400" b="1" kern="1200" dirty="0"/>
            <a:t> </a:t>
          </a:r>
          <a:r>
            <a:rPr lang="en-US" sz="2400" b="1" kern="1200" dirty="0" err="1"/>
            <a:t>основою</a:t>
          </a:r>
          <a:r>
            <a:rPr lang="en-US" sz="2400" b="1" kern="1200" dirty="0"/>
            <a:t> </a:t>
          </a:r>
          <a:r>
            <a:rPr lang="en-US" sz="2400" kern="1200" dirty="0" err="1"/>
            <a:t>економічної</a:t>
          </a:r>
          <a:r>
            <a:rPr lang="en-US" sz="2400" kern="1200" dirty="0"/>
            <a:t> </a:t>
          </a:r>
          <a:r>
            <a:rPr lang="en-US" sz="2400" kern="1200" dirty="0" err="1"/>
            <a:t>статистики</a:t>
          </a:r>
          <a:r>
            <a:rPr lang="en-US" sz="2400" kern="1200" dirty="0"/>
            <a:t> є </a:t>
          </a:r>
          <a:r>
            <a:rPr lang="en-US" sz="2400" kern="1200" dirty="0" err="1"/>
            <a:t>загальна</a:t>
          </a:r>
          <a:r>
            <a:rPr lang="en-US" sz="2400" kern="1200" dirty="0"/>
            <a:t> </a:t>
          </a:r>
          <a:r>
            <a:rPr lang="en-US" sz="2400" kern="1200" dirty="0" err="1"/>
            <a:t>економічна</a:t>
          </a:r>
          <a:r>
            <a:rPr lang="en-US" sz="2400" kern="1200" dirty="0"/>
            <a:t> </a:t>
          </a:r>
          <a:r>
            <a:rPr lang="en-US" sz="2400" kern="1200" dirty="0" err="1"/>
            <a:t>теорія</a:t>
          </a:r>
          <a:r>
            <a:rPr lang="en-US" sz="2400" kern="1200" dirty="0"/>
            <a:t>. </a:t>
          </a:r>
          <a:r>
            <a:rPr lang="en-US" sz="2400" kern="1200" dirty="0" err="1"/>
            <a:t>Економічна</a:t>
          </a:r>
          <a:r>
            <a:rPr lang="en-US" sz="2400" kern="1200" dirty="0"/>
            <a:t> </a:t>
          </a:r>
          <a:r>
            <a:rPr lang="en-US" sz="2400" kern="1200" dirty="0" err="1"/>
            <a:t>статистика</a:t>
          </a:r>
          <a:r>
            <a:rPr lang="en-US" sz="2400" kern="1200" dirty="0"/>
            <a:t> </a:t>
          </a:r>
          <a:r>
            <a:rPr lang="en-US" sz="2400" kern="1200" dirty="0" err="1"/>
            <a:t>використовує</a:t>
          </a:r>
          <a:r>
            <a:rPr lang="en-US" sz="2400" kern="1200" dirty="0"/>
            <a:t> </a:t>
          </a:r>
          <a:r>
            <a:rPr lang="en-US" sz="2400" kern="1200" dirty="0" err="1"/>
            <a:t>категорії</a:t>
          </a:r>
          <a:r>
            <a:rPr lang="en-US" sz="2400" kern="1200" dirty="0"/>
            <a:t> </a:t>
          </a:r>
          <a:r>
            <a:rPr lang="en-US" sz="2400" kern="1200" dirty="0" err="1"/>
            <a:t>та</a:t>
          </a:r>
          <a:r>
            <a:rPr lang="en-US" sz="2400" kern="1200" dirty="0"/>
            <a:t> </a:t>
          </a:r>
          <a:r>
            <a:rPr lang="en-US" sz="2400" kern="1200" dirty="0" err="1"/>
            <a:t>положення</a:t>
          </a:r>
          <a:r>
            <a:rPr lang="en-US" sz="2400" kern="1200" dirty="0"/>
            <a:t> </a:t>
          </a:r>
          <a:r>
            <a:rPr lang="en-US" sz="2400" kern="1200" dirty="0" err="1"/>
            <a:t>економічної</a:t>
          </a:r>
          <a:r>
            <a:rPr lang="en-US" sz="2400" kern="1200" dirty="0"/>
            <a:t> </a:t>
          </a:r>
          <a:r>
            <a:rPr lang="en-US" sz="2400" kern="1200" dirty="0" err="1"/>
            <a:t>теорії</a:t>
          </a:r>
          <a:r>
            <a:rPr lang="en-US" sz="2400" kern="1200" dirty="0"/>
            <a:t>, </a:t>
          </a:r>
          <a:r>
            <a:rPr lang="en-US" sz="2400" kern="1200" dirty="0" err="1"/>
            <a:t>результати</a:t>
          </a:r>
          <a:r>
            <a:rPr lang="en-US" sz="2400" kern="1200" dirty="0"/>
            <a:t> </a:t>
          </a:r>
          <a:r>
            <a:rPr lang="en-US" sz="2400" kern="1200" dirty="0" err="1"/>
            <a:t>вивчення</a:t>
          </a:r>
          <a:r>
            <a:rPr lang="en-US" sz="2400" kern="1200" dirty="0"/>
            <a:t> </a:t>
          </a:r>
          <a:r>
            <a:rPr lang="en-US" sz="2400" kern="1200" dirty="0" err="1"/>
            <a:t>якісних</a:t>
          </a:r>
          <a:r>
            <a:rPr lang="en-US" sz="2400" kern="1200" dirty="0"/>
            <a:t> </a:t>
          </a:r>
          <a:r>
            <a:rPr lang="en-US" sz="2400" kern="1200" dirty="0" err="1"/>
            <a:t>аспектів</a:t>
          </a:r>
          <a:r>
            <a:rPr lang="en-US" sz="2400" kern="1200" dirty="0"/>
            <a:t> </a:t>
          </a:r>
          <a:r>
            <a:rPr lang="en-US" sz="2400" kern="1200" dirty="0" err="1"/>
            <a:t>економічних</a:t>
          </a:r>
          <a:r>
            <a:rPr lang="en-US" sz="2400" kern="1200" dirty="0"/>
            <a:t> </a:t>
          </a:r>
          <a:r>
            <a:rPr lang="en-US" sz="2400" kern="1200" dirty="0" err="1"/>
            <a:t>процесів</a:t>
          </a:r>
          <a:r>
            <a:rPr lang="en-US" sz="2400" kern="1200" dirty="0"/>
            <a:t>. У </a:t>
          </a:r>
          <a:r>
            <a:rPr lang="en-US" sz="2400" kern="1200" dirty="0" err="1"/>
            <a:t>свою</a:t>
          </a:r>
          <a:r>
            <a:rPr lang="en-US" sz="2400" kern="1200" dirty="0"/>
            <a:t> </a:t>
          </a:r>
          <a:r>
            <a:rPr lang="en-US" sz="2400" kern="1200" dirty="0" err="1"/>
            <a:t>чергу</a:t>
          </a:r>
          <a:r>
            <a:rPr lang="en-US" sz="2400" kern="1200" dirty="0"/>
            <a:t> в </a:t>
          </a:r>
          <a:r>
            <a:rPr lang="en-US" sz="2400" kern="1200" dirty="0" err="1"/>
            <a:t>економічній</a:t>
          </a:r>
          <a:r>
            <a:rPr lang="en-US" sz="2400" kern="1200" dirty="0"/>
            <a:t> </a:t>
          </a:r>
          <a:r>
            <a:rPr lang="en-US" sz="2400" kern="1200" dirty="0" err="1"/>
            <a:t>теорії</a:t>
          </a:r>
          <a:r>
            <a:rPr lang="en-US" sz="2400" kern="1200" dirty="0"/>
            <a:t> </a:t>
          </a:r>
          <a:r>
            <a:rPr lang="en-US" sz="2400" kern="1200" dirty="0" err="1"/>
            <a:t>використовуються</a:t>
          </a:r>
          <a:r>
            <a:rPr lang="en-US" sz="2400" kern="1200" dirty="0"/>
            <a:t> </a:t>
          </a:r>
          <a:r>
            <a:rPr lang="en-US" sz="2400" kern="1200" dirty="0" err="1"/>
            <a:t>статистичні</a:t>
          </a:r>
          <a:r>
            <a:rPr lang="en-US" sz="2400" kern="1200" dirty="0"/>
            <a:t> </a:t>
          </a:r>
          <a:r>
            <a:rPr lang="en-US" sz="2400" kern="1200" dirty="0" err="1"/>
            <a:t>результати</a:t>
          </a:r>
          <a:r>
            <a:rPr lang="en-US" sz="2400" kern="1200" dirty="0"/>
            <a:t> </a:t>
          </a:r>
          <a:r>
            <a:rPr lang="en-US" sz="2400" kern="1200" dirty="0" err="1"/>
            <a:t>для</a:t>
          </a:r>
          <a:r>
            <a:rPr lang="en-US" sz="2400" kern="1200" dirty="0"/>
            <a:t> </a:t>
          </a:r>
          <a:r>
            <a:rPr lang="en-US" sz="2400" kern="1200" dirty="0" err="1"/>
            <a:t>перевірки</a:t>
          </a:r>
          <a:r>
            <a:rPr lang="en-US" sz="2400" kern="1200" dirty="0"/>
            <a:t> </a:t>
          </a:r>
          <a:r>
            <a:rPr lang="en-US" sz="2400" kern="1200" dirty="0" err="1"/>
            <a:t>або</a:t>
          </a:r>
          <a:r>
            <a:rPr lang="en-US" sz="2400" kern="1200" dirty="0"/>
            <a:t> </a:t>
          </a:r>
          <a:r>
            <a:rPr lang="en-US" sz="2400" kern="1200" dirty="0" err="1"/>
            <a:t>підтвердження</a:t>
          </a:r>
          <a:r>
            <a:rPr lang="en-US" sz="2400" kern="1200" dirty="0"/>
            <a:t> </a:t>
          </a:r>
          <a:r>
            <a:rPr lang="en-US" sz="2400" kern="1200" dirty="0" err="1"/>
            <a:t>окремих</a:t>
          </a:r>
          <a:r>
            <a:rPr lang="en-US" sz="2400" kern="1200" dirty="0"/>
            <a:t> </a:t>
          </a:r>
          <a:r>
            <a:rPr lang="en-US" sz="2400" kern="1200" dirty="0" err="1"/>
            <a:t>концепцій</a:t>
          </a:r>
          <a:r>
            <a:rPr lang="en-US" sz="2400" kern="1200" dirty="0"/>
            <a:t>, </a:t>
          </a:r>
          <a:r>
            <a:rPr lang="en-US" sz="2400" kern="1200" dirty="0" err="1"/>
            <a:t>положень</a:t>
          </a:r>
          <a:r>
            <a:rPr lang="en-US" sz="2400" kern="1200" dirty="0"/>
            <a:t> і </a:t>
          </a:r>
          <a:r>
            <a:rPr lang="en-US" sz="2400" kern="1200" dirty="0" err="1"/>
            <a:t>висновків</a:t>
          </a:r>
          <a:r>
            <a:rPr lang="en-US" sz="2400" kern="1200" dirty="0"/>
            <a:t>.</a:t>
          </a:r>
        </a:p>
      </dsp:txBody>
      <dsp:txXfrm>
        <a:off x="120626" y="315133"/>
        <a:ext cx="10188316" cy="2229787"/>
      </dsp:txXfrm>
    </dsp:sp>
    <dsp:sp modelId="{1B10DD53-D981-4742-9AFF-772E45E6C394}">
      <dsp:nvSpPr>
        <dsp:cNvPr id="0" name=""/>
        <dsp:cNvSpPr/>
      </dsp:nvSpPr>
      <dsp:spPr>
        <a:xfrm>
          <a:off x="0" y="2734667"/>
          <a:ext cx="10429568" cy="2471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Методологічною основою </a:t>
          </a:r>
          <a:r>
            <a:rPr lang="en-US" sz="2400" kern="1200"/>
            <a:t>економічної статистики є загальний діалектичний метод, який вивчає економічні явища та процеси не в статиці, а в постійному русі, змінюванні та розвитку, а також методи загальної теорії статистики: метод масового статистичного спостереження, метод групування, методи відносних і середніх величин, аналіз рядів динаміки, індексний аналіз, статистичне моделювання та прогнозування.</a:t>
          </a:r>
        </a:p>
      </dsp:txBody>
      <dsp:txXfrm>
        <a:off x="120626" y="2855293"/>
        <a:ext cx="10188316" cy="2229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35AE8-2408-4F0D-A33A-AEE1906F4B0E}">
      <dsp:nvSpPr>
        <dsp:cNvPr id="0" name=""/>
        <dsp:cNvSpPr/>
      </dsp:nvSpPr>
      <dsp:spPr>
        <a:xfrm>
          <a:off x="0" y="415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Управлінська функція </a:t>
          </a:r>
          <a:r>
            <a:rPr lang="en-US" sz="2500" kern="1200"/>
            <a:t>полягає в виробленні обґрунтованих рішень по багатьох питаннях, пов’язаних із формуванням економічної політики, розробкою різних державних програм і заходів з їхньої реалізації.</a:t>
          </a:r>
        </a:p>
      </dsp:txBody>
      <dsp:txXfrm>
        <a:off x="67110" y="108654"/>
        <a:ext cx="10381380" cy="1240530"/>
      </dsp:txXfrm>
    </dsp:sp>
    <dsp:sp modelId="{A7E60B19-E328-48DB-92DF-FB1816763B6C}">
      <dsp:nvSpPr>
        <dsp:cNvPr id="0" name=""/>
        <dsp:cNvSpPr/>
      </dsp:nvSpPr>
      <dsp:spPr>
        <a:xfrm>
          <a:off x="0" y="148829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Стимулююча функція </a:t>
          </a:r>
          <a:r>
            <a:rPr lang="en-US" sz="2500" kern="1200"/>
            <a:t>дає змогу правильно відбити зміст та узагальнити об’єктивні властивості явищ.</a:t>
          </a:r>
        </a:p>
      </dsp:txBody>
      <dsp:txXfrm>
        <a:off x="67110" y="1555404"/>
        <a:ext cx="10381380" cy="1240530"/>
      </dsp:txXfrm>
    </dsp:sp>
    <dsp:sp modelId="{990E3127-9E36-4309-92F8-F281B9472D79}">
      <dsp:nvSpPr>
        <dsp:cNvPr id="0" name=""/>
        <dsp:cNvSpPr/>
      </dsp:nvSpPr>
      <dsp:spPr>
        <a:xfrm>
          <a:off x="0" y="29350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Пізнавальна функція </a:t>
          </a:r>
          <a:r>
            <a:rPr lang="en-US" sz="2500" kern="1200"/>
            <a:t>дозволяє встановлювати тенденції розвитку економічних явищ, що аналізуються, спонукає розглядати їх у взаємозв’язку з іншими явищами.</a:t>
          </a:r>
        </a:p>
      </dsp:txBody>
      <dsp:txXfrm>
        <a:off x="67110" y="3002154"/>
        <a:ext cx="10381380" cy="12405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7820E-E5B5-4DAC-919E-AE0B5843ACC1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2D9CB-FDAE-40AC-A265-7AD04697A0C9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а) показники населення та трудових ресурсів (показники чисельності, складу та розміщення трудових ресурсів, статевовікова структура трудових ресурсів, демографічні показники, рівень зайнятості населення, рівень безробіття та інші);</a:t>
          </a:r>
        </a:p>
      </dsp:txBody>
      <dsp:txXfrm>
        <a:off x="585701" y="1066737"/>
        <a:ext cx="4337991" cy="2693452"/>
      </dsp:txXfrm>
    </dsp:sp>
    <dsp:sp modelId="{07B9D16B-F5C3-43DA-B11C-B0B81613E85E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CCD96-96F7-408E-9163-3AEB595C2353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б) показники національного багатства (показники матеріальних і природних ресурсів, показники технічного розвитку та інші).</a:t>
          </a:r>
        </a:p>
      </dsp:txBody>
      <dsp:txXfrm>
        <a:off x="6092527" y="1066737"/>
        <a:ext cx="4337991" cy="26934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42313-B0E3-4BE0-B5ED-84D312629568}">
      <dsp:nvSpPr>
        <dsp:cNvPr id="0" name=""/>
        <dsp:cNvSpPr/>
      </dsp:nvSpPr>
      <dsp:spPr>
        <a:xfrm>
          <a:off x="2131146" y="0"/>
          <a:ext cx="6253307" cy="435133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3617E-E186-49A0-BEDA-8244F5959783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а)  </a:t>
          </a:r>
          <a:r>
            <a:rPr lang="en-US" sz="1300" kern="1200" dirty="0" err="1"/>
            <a:t>макроекономічні</a:t>
          </a:r>
          <a:r>
            <a:rPr lang="en-US" sz="1300" kern="1200" dirty="0"/>
            <a:t>  </a:t>
          </a:r>
          <a:r>
            <a:rPr lang="en-US" sz="1300" kern="1200" dirty="0" err="1"/>
            <a:t>показники</a:t>
          </a:r>
          <a:r>
            <a:rPr lang="en-US" sz="1300" kern="1200" dirty="0"/>
            <a:t>  </a:t>
          </a:r>
          <a:r>
            <a:rPr lang="en-US" sz="1300" kern="1200" dirty="0" err="1"/>
            <a:t>обсягу</a:t>
          </a:r>
          <a:r>
            <a:rPr lang="en-US" sz="1300" kern="1200" dirty="0"/>
            <a:t>  </a:t>
          </a:r>
          <a:r>
            <a:rPr lang="en-US" sz="1300" kern="1200" dirty="0" err="1"/>
            <a:t>валового</a:t>
          </a:r>
          <a:r>
            <a:rPr lang="en-US" sz="1300" kern="1200" dirty="0"/>
            <a:t>  </a:t>
          </a:r>
          <a:r>
            <a:rPr lang="en-US" sz="1300" kern="1200" dirty="0" err="1"/>
            <a:t>внутрішнього</a:t>
          </a:r>
          <a:r>
            <a:rPr lang="en-US" sz="1300" kern="1200" dirty="0"/>
            <a:t> </a:t>
          </a:r>
          <a:r>
            <a:rPr lang="en-US" sz="1300" kern="1200" dirty="0" err="1"/>
            <a:t>продукту</a:t>
          </a:r>
          <a:r>
            <a:rPr lang="en-US" sz="1300" kern="1200" dirty="0"/>
            <a:t>, </a:t>
          </a:r>
          <a:r>
            <a:rPr lang="en-US" sz="1300" kern="1200" dirty="0" err="1"/>
            <a:t>валового</a:t>
          </a:r>
          <a:r>
            <a:rPr lang="en-US" sz="1300" kern="1200" dirty="0"/>
            <a:t> </a:t>
          </a:r>
          <a:r>
            <a:rPr lang="en-US" sz="1300" kern="1200" dirty="0" err="1"/>
            <a:t>національного</a:t>
          </a:r>
          <a:r>
            <a:rPr lang="en-US" sz="1300" kern="1200" dirty="0"/>
            <a:t> </a:t>
          </a:r>
          <a:r>
            <a:rPr lang="en-US" sz="1300" kern="1200" dirty="0" err="1"/>
            <a:t>доходу</a:t>
          </a:r>
          <a:r>
            <a:rPr lang="en-US" sz="1300" kern="1200" dirty="0"/>
            <a:t>;</a:t>
          </a:r>
        </a:p>
      </dsp:txBody>
      <dsp:txXfrm>
        <a:off x="3578350" y="496219"/>
        <a:ext cx="1531337" cy="1531337"/>
      </dsp:txXfrm>
    </dsp:sp>
    <dsp:sp modelId="{F5E638D3-68F1-4616-B50E-57E9C55AEAFC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б) показники випуску продукції окремих галузей економіки;</a:t>
          </a:r>
        </a:p>
      </dsp:txBody>
      <dsp:txXfrm>
        <a:off x="5405912" y="496219"/>
        <a:ext cx="1531337" cy="1531337"/>
      </dsp:txXfrm>
    </dsp:sp>
    <dsp:sp modelId="{CBFB7F71-D947-4322-90E0-B9F4C140EDD6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/>
            <a:t>в</a:t>
          </a:r>
          <a:r>
            <a:rPr lang="en-US" sz="1300" kern="1200"/>
            <a:t>) показники продуктивності праці;</a:t>
          </a:r>
        </a:p>
      </dsp:txBody>
      <dsp:txXfrm>
        <a:off x="3578350" y="2323781"/>
        <a:ext cx="1531337" cy="1531337"/>
      </dsp:txXfrm>
    </dsp:sp>
    <dsp:sp modelId="{B1FED7E7-7AE2-4568-ABBC-ABA3F0655B9D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/>
            <a:t>г</a:t>
          </a:r>
          <a:r>
            <a:rPr lang="en-US" sz="1300" kern="1200" dirty="0"/>
            <a:t>) </a:t>
          </a:r>
          <a:r>
            <a:rPr lang="en-US" sz="1300" kern="1200" dirty="0" err="1"/>
            <a:t>показники</a:t>
          </a:r>
          <a:r>
            <a:rPr lang="en-US" sz="1300" kern="1200" dirty="0"/>
            <a:t> </a:t>
          </a:r>
          <a:r>
            <a:rPr lang="en-US" sz="1300" kern="1200" dirty="0" err="1"/>
            <a:t>витрат</a:t>
          </a:r>
          <a:r>
            <a:rPr lang="en-US" sz="1300" kern="1200" dirty="0"/>
            <a:t> </a:t>
          </a:r>
          <a:r>
            <a:rPr lang="en-US" sz="1300" kern="1200" dirty="0" err="1"/>
            <a:t>на</a:t>
          </a:r>
          <a:r>
            <a:rPr lang="en-US" sz="1300" kern="1200" dirty="0"/>
            <a:t> </a:t>
          </a:r>
          <a:r>
            <a:rPr lang="en-US" sz="1300" kern="1200" dirty="0" err="1"/>
            <a:t>виробництво</a:t>
          </a:r>
          <a:r>
            <a:rPr lang="en-US" sz="1300" kern="1200" dirty="0"/>
            <a:t>.</a:t>
          </a:r>
        </a:p>
      </dsp:txBody>
      <dsp:txXfrm>
        <a:off x="5405912" y="2323781"/>
        <a:ext cx="1531337" cy="15313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654D3-A714-4167-B9D8-90A9F796A4B2}">
      <dsp:nvSpPr>
        <dsp:cNvPr id="0" name=""/>
        <dsp:cNvSpPr/>
      </dsp:nvSpPr>
      <dsp:spPr>
        <a:xfrm>
          <a:off x="1730" y="729787"/>
          <a:ext cx="3011022" cy="19119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8CCD6-AC74-4770-983C-8C4BC2284821}">
      <dsp:nvSpPr>
        <dsp:cNvPr id="0" name=""/>
        <dsp:cNvSpPr/>
      </dsp:nvSpPr>
      <dsp:spPr>
        <a:xfrm>
          <a:off x="336288" y="1047617"/>
          <a:ext cx="3011022" cy="19119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а) показники розподілу та перерозподілу доходів;</a:t>
          </a:r>
        </a:p>
      </dsp:txBody>
      <dsp:txXfrm>
        <a:off x="392289" y="1103618"/>
        <a:ext cx="2899020" cy="1799997"/>
      </dsp:txXfrm>
    </dsp:sp>
    <dsp:sp modelId="{D0BE3DB6-9315-40F4-BDE0-4EB39F9B67B8}">
      <dsp:nvSpPr>
        <dsp:cNvPr id="0" name=""/>
        <dsp:cNvSpPr/>
      </dsp:nvSpPr>
      <dsp:spPr>
        <a:xfrm>
          <a:off x="3681869" y="729787"/>
          <a:ext cx="3011022" cy="19119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37281-A8AA-4BE9-A429-DE823222C2AF}">
      <dsp:nvSpPr>
        <dsp:cNvPr id="0" name=""/>
        <dsp:cNvSpPr/>
      </dsp:nvSpPr>
      <dsp:spPr>
        <a:xfrm>
          <a:off x="4016427" y="1047617"/>
          <a:ext cx="3011022" cy="19119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б)  фінансові  показники  (заробітна  плата,  ціни  на  товари  та послуги);</a:t>
          </a:r>
        </a:p>
      </dsp:txBody>
      <dsp:txXfrm>
        <a:off x="4072428" y="1103618"/>
        <a:ext cx="2899020" cy="1799997"/>
      </dsp:txXfrm>
    </dsp:sp>
    <dsp:sp modelId="{CCC858D4-01BB-4CD3-825B-2365762014A7}">
      <dsp:nvSpPr>
        <dsp:cNvPr id="0" name=""/>
        <dsp:cNvSpPr/>
      </dsp:nvSpPr>
      <dsp:spPr>
        <a:xfrm>
          <a:off x="7362007" y="729787"/>
          <a:ext cx="3229532" cy="19119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97326-7371-4AF2-B9E9-0174AC03D1EB}">
      <dsp:nvSpPr>
        <dsp:cNvPr id="0" name=""/>
        <dsp:cNvSpPr/>
      </dsp:nvSpPr>
      <dsp:spPr>
        <a:xfrm>
          <a:off x="7696565" y="1047617"/>
          <a:ext cx="3229532" cy="19119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в)</a:t>
          </a:r>
          <a:r>
            <a:rPr lang="uk-UA" sz="2200" kern="1200" dirty="0"/>
            <a:t> </a:t>
          </a:r>
          <a:r>
            <a:rPr lang="en-US" sz="2200" kern="1200" dirty="0" err="1"/>
            <a:t>показники</a:t>
          </a:r>
          <a:r>
            <a:rPr lang="uk-UA" sz="2200" kern="1200" dirty="0"/>
            <a:t> </a:t>
          </a:r>
          <a:r>
            <a:rPr lang="en-US" sz="2200" kern="1200" dirty="0" err="1"/>
            <a:t>проміжного</a:t>
          </a:r>
          <a:r>
            <a:rPr lang="uk-UA" sz="2200" kern="1200" dirty="0"/>
            <a:t> </a:t>
          </a:r>
          <a:r>
            <a:rPr lang="en-US" sz="2200" kern="1200" dirty="0" err="1"/>
            <a:t>споживання</a:t>
          </a:r>
          <a:r>
            <a:rPr lang="uk-UA" sz="2200" kern="1200" dirty="0"/>
            <a:t> </a:t>
          </a:r>
          <a:r>
            <a:rPr lang="en-US" sz="2200" kern="1200" dirty="0" err="1"/>
            <a:t>та</a:t>
          </a:r>
          <a:r>
            <a:rPr lang="uk-UA" sz="2200" kern="1200" dirty="0"/>
            <a:t> </a:t>
          </a:r>
          <a:r>
            <a:rPr lang="en-US" sz="2200" kern="1200" dirty="0" err="1"/>
            <a:t>кінцевого</a:t>
          </a:r>
          <a:r>
            <a:rPr lang="en-US" sz="2200" kern="1200" dirty="0"/>
            <a:t> </a:t>
          </a:r>
          <a:r>
            <a:rPr lang="en-US" sz="2200" kern="1200" dirty="0" err="1"/>
            <a:t>використання</a:t>
          </a:r>
          <a:r>
            <a:rPr lang="en-US" sz="2200" kern="1200" dirty="0"/>
            <a:t> </a:t>
          </a:r>
          <a:r>
            <a:rPr lang="en-US" sz="2200" kern="1200" dirty="0" err="1"/>
            <a:t>виробленого</a:t>
          </a:r>
          <a:r>
            <a:rPr lang="en-US" sz="2200" kern="1200" dirty="0"/>
            <a:t> </a:t>
          </a:r>
          <a:r>
            <a:rPr lang="en-US" sz="2200" kern="1200" dirty="0" err="1"/>
            <a:t>продукту</a:t>
          </a:r>
          <a:r>
            <a:rPr lang="en-US" sz="2200" kern="1200" dirty="0"/>
            <a:t>.</a:t>
          </a:r>
        </a:p>
      </dsp:txBody>
      <dsp:txXfrm>
        <a:off x="7752566" y="1103618"/>
        <a:ext cx="3117530" cy="1799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72A39-75B4-7F5C-BA15-CB0C68199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816C1A0-B03C-CC18-ECD9-4114A7699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B2BC09B-219E-189A-9496-5302A6B9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925E87B-016C-613E-921D-23FA1B95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366F34B-1728-E06E-C069-FF55B27A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2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7F565-C01B-8169-65B4-B71F8C05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67D1BAD-1D86-6E63-A2C6-385B9A7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426F07B-B61F-78B4-BE20-6441AA9C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AC22DA0-B7CC-C5B6-4D0B-E6E76588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BCF506C-5D67-1AEB-41A7-C1E01277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18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8EA6DFA-9CAD-A0CD-6378-9CEFDDDCC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FAB5480-F2B7-2B99-ECED-5A0535C73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E89ED1-8C28-E590-6701-541B8E711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EE4DC27-19FC-1293-E4B7-8C6DA5695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CDFC8A4-2378-8839-705D-0BC6B492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1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DCEE-AB9B-6548-D958-EA290469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B1C84F-DDA2-99ED-D986-7470B4CD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D983DC9-A197-C96E-33F0-80CBADAD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1CB5AC1-5946-E33F-A301-522931E5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F5CC04F-0933-3CE8-28AB-1B5D4A8CE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78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9C99E-03AB-236E-200A-ED52410C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2E1383A-C6C2-3AD9-9105-E0B500BF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C3798EC-C13B-C1E6-B9E3-52E36787D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DFC20F3-C683-149E-FBA0-55FC3D7B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7934A9-180D-7043-BD57-D6B23E17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16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C25E2-7946-3286-7412-403927C4F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B390DF-70EF-BD35-E663-1F9BA09B5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086DEAD-9675-5446-B3E9-965768DA1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496A171-036F-83D8-6D61-C214FC97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A4B6886-331B-71BB-D16A-59D3C5A7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2DB4B1A-F69A-FB08-109B-700BA245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61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2F708-513E-E474-DBF2-06266F8B6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989B1D6-8401-DFB1-2CBA-60F0A6D6C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964053E-1BA0-5FA6-CBE1-D5FF1CD7F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5FAB410-0F5C-9CC3-D92D-FF130A040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85C2603-70ED-F9B1-AA64-138FF4B0E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40C0A73-2812-1BCD-FFCB-81EDDFB6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6DA51AE-005D-2B71-863B-E05455F60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2CB3EDD-E2BA-56D6-D43B-28D33AA5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20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A30560-1162-BFAB-6DE3-3869FA18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7D7053A-6C2D-548D-B047-B1D825F3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447F2E9-81A4-3057-6379-F4B456A2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05DD04A-F871-0C2C-4007-61D95622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3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1718BDF-5D2D-C562-418A-6A628E6F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2FA9EE0-9288-9D3A-5FDF-6D65596F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719E8EA-A4D6-9854-F69A-2443DA62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34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B7C9F-07E1-E4C5-8962-F5540A4E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26C600-266E-9D2E-6CB8-1B6391B78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5A46A71-0310-4392-6C19-0B1A8ED39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3D93994-7B09-F9BA-0E5C-216DB919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D35BC29-5757-5588-0631-61377874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8A52629-7AA4-6380-E7EC-26A38678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2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4BCE3-53A5-6DA2-F64B-CDB2B3082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8BEB2A4-9789-7224-9A62-7A7E9E35E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55CA75B-0D71-C850-1FF1-4AFC53BA9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9338908-2246-C09B-7EA2-E7BC3B429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618F8DF-E2E3-D10C-BCE6-94249ACB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512CDFB-4E78-D2D8-8022-78CDE4DB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0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1B2F054-FA5E-DFA3-7452-3CE7A084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01CF211-965B-803E-BBAC-9007A60B7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D037A1E-BE20-9FF3-F06D-1D4419A19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8ED0-0B46-400A-A19B-91050DFF825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F28DC83-4BE3-3FB8-56D8-69A3C6BAA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777CA25-F38A-8CA5-CD53-51188B6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7F83D-A613-4958-95BC-0491B97AD26F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5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krstat.gov.u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C19E1-CB1C-AD0A-E69B-4EC745BA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ru-RU" sz="4800">
                <a:solidFill>
                  <a:srgbClr val="FFFFFF"/>
                </a:solidFill>
              </a:rPr>
              <a:t>ТЕОРЕТИЧНІ ТА МЕТОДОЛОГІЧНІ  ОСНОВИ ЕКОНОМІЧНОЇ  СТАТИСТИКИ</a:t>
            </a:r>
            <a:endParaRPr lang="en-GB" sz="4800">
              <a:solidFill>
                <a:srgbClr val="FFFFFF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AB34D39-62D1-9E33-7178-B1CE3FB17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uk-UA" dirty="0"/>
              <a:t>Тема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76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E7004-5C7C-BCF7-A87D-BCDD3550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2500">
                <a:solidFill>
                  <a:srgbClr val="FFFFFF"/>
                </a:solidFill>
              </a:rPr>
              <a:t>В основі економічної статистики закладено процес суспільного відтворення: виробництво – розподіл – споживання.</a:t>
            </a:r>
            <a:endParaRPr lang="en-GB" sz="25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B53FD5-ED20-1AFA-85CC-7390C5B01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ru-RU" sz="2000"/>
              <a:t>Система показників економічної статистики не залишається незмінною, вона змінюється й вдосконалюється відповідно до змін і вдосконалення економічної системи держави.</a:t>
            </a:r>
          </a:p>
          <a:p>
            <a:endParaRPr lang="ru-RU" sz="2000"/>
          </a:p>
          <a:p>
            <a:r>
              <a:rPr lang="uk-UA" sz="2000"/>
              <a:t>Зв’язок і взаємозалежність економічних явищ і процесів обумовлюють відповідний зв’язок показників системи економічної статистики. Вона містить взаємопов’язані показники, які характеризують окремі аспекти економічного розвитку країни.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26461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1F730-3830-34BC-D4B9-1498272D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1.	Показники передумов виробництва. </a:t>
            </a:r>
            <a:endParaRPr lang="en-GB" dirty="0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FCACDC2F-50A7-5C31-7848-343CD621FA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65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2F473-351B-B892-08A5-F59CCDC4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2.	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  <a:endParaRPr lang="en-GB" dirty="0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CF982853-FE61-E20D-754C-01294ED45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0382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134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AD63C-AE78-DD42-CACD-23BC4FED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3.	Показники розподілу та перерозподілу доходів, показники споживання виробленого продукту. </a:t>
            </a:r>
            <a:endParaRPr lang="en-GB" sz="3400">
              <a:solidFill>
                <a:srgbClr val="FFFFFF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95A48900-8764-4AEA-D9F1-96A7BDFBA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46210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458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80E41-307F-E110-0DFC-5EF42AEB7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4000">
                <a:solidFill>
                  <a:srgbClr val="FFFFFF"/>
                </a:solidFill>
              </a:rPr>
              <a:t>1.4. Організація економічної статистики в Україні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737D50-8822-91A2-3562-00B145EC9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649480"/>
            <a:ext cx="7831047" cy="5967630"/>
          </a:xfrm>
        </p:spPr>
        <p:txBody>
          <a:bodyPr anchor="ctr">
            <a:normAutofit/>
          </a:bodyPr>
          <a:lstStyle/>
          <a:p>
            <a:r>
              <a:rPr lang="ru-RU" sz="1800" dirty="0" err="1"/>
              <a:t>Організація</a:t>
            </a:r>
            <a:r>
              <a:rPr lang="ru-RU" sz="1800" dirty="0"/>
              <a:t> </a:t>
            </a:r>
            <a:r>
              <a:rPr lang="ru-RU" sz="1800" dirty="0" err="1"/>
              <a:t>статистичної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, в </a:t>
            </a:r>
            <a:r>
              <a:rPr lang="ru-RU" sz="1800" dirty="0" err="1"/>
              <a:t>різних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галузях</a:t>
            </a:r>
            <a:r>
              <a:rPr lang="ru-RU" sz="1800" dirty="0"/>
              <a:t> </a:t>
            </a:r>
            <a:r>
              <a:rPr lang="ru-RU" sz="1800" dirty="0" err="1"/>
              <a:t>здійснюється</a:t>
            </a:r>
            <a:r>
              <a:rPr lang="ru-RU" sz="1800" dirty="0"/>
              <a:t> Державною службою статистики </a:t>
            </a:r>
            <a:r>
              <a:rPr lang="ru-RU" sz="1800" dirty="0" err="1"/>
              <a:t>України</a:t>
            </a:r>
            <a:r>
              <a:rPr lang="ru-RU" sz="1800" dirty="0"/>
              <a:t> (Держстатом)</a:t>
            </a:r>
            <a:r>
              <a:rPr lang="en-GB" sz="1800" dirty="0"/>
              <a:t> </a:t>
            </a:r>
            <a:r>
              <a:rPr lang="en-GB" sz="1800" dirty="0">
                <a:hlinkClick r:id="rId2"/>
              </a:rPr>
              <a:t>https://www.ukrstat.gov.ua/</a:t>
            </a:r>
            <a:endParaRPr lang="uk-UA" sz="1800" dirty="0"/>
          </a:p>
          <a:p>
            <a:pPr marL="0" indent="0">
              <a:buNone/>
            </a:pPr>
            <a:r>
              <a:rPr lang="uk-UA" sz="1800" dirty="0"/>
              <a:t>Завдання:</a:t>
            </a:r>
          </a:p>
          <a:p>
            <a:pPr marL="0" indent="-514350">
              <a:spcBef>
                <a:spcPts val="0"/>
              </a:spcBef>
              <a:buAutoNum type="arabicParenR"/>
            </a:pPr>
            <a:r>
              <a:rPr lang="ru-RU" sz="1800" dirty="0" err="1"/>
              <a:t>Організація</a:t>
            </a:r>
            <a:r>
              <a:rPr lang="ru-RU" sz="1800" dirty="0"/>
              <a:t> і </a:t>
            </a:r>
            <a:r>
              <a:rPr lang="ru-RU" sz="1800" dirty="0" err="1"/>
              <a:t>проведення</a:t>
            </a:r>
            <a:r>
              <a:rPr lang="ru-RU" sz="1800" dirty="0"/>
              <a:t> </a:t>
            </a:r>
            <a:r>
              <a:rPr lang="ru-RU" sz="1800" dirty="0" err="1"/>
              <a:t>державних</a:t>
            </a:r>
            <a:r>
              <a:rPr lang="ru-RU" sz="1800" dirty="0"/>
              <a:t>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спостережень</a:t>
            </a:r>
            <a:r>
              <a:rPr lang="ru-RU" sz="1800" dirty="0"/>
              <a:t> за </a:t>
            </a:r>
            <a:r>
              <a:rPr lang="ru-RU" sz="1800" dirty="0" err="1"/>
              <a:t>соціально-економічними</a:t>
            </a:r>
            <a:r>
              <a:rPr lang="ru-RU" sz="1800" dirty="0"/>
              <a:t> й </a:t>
            </a:r>
            <a:r>
              <a:rPr lang="ru-RU" sz="1800" dirty="0" err="1"/>
              <a:t>демографічними</a:t>
            </a:r>
            <a:r>
              <a:rPr lang="ru-RU" sz="1800" dirty="0"/>
              <a:t> </a:t>
            </a:r>
            <a:r>
              <a:rPr lang="ru-RU" sz="1800" dirty="0" err="1"/>
              <a:t>процесами</a:t>
            </a:r>
            <a:r>
              <a:rPr lang="ru-RU" sz="1800" dirty="0"/>
              <a:t>, </a:t>
            </a:r>
            <a:r>
              <a:rPr lang="ru-RU" sz="1800" dirty="0" err="1"/>
              <a:t>екологічною</a:t>
            </a:r>
            <a:r>
              <a:rPr lang="ru-RU" sz="1800" dirty="0"/>
              <a:t> </a:t>
            </a:r>
            <a:r>
              <a:rPr lang="ru-RU" sz="1800" dirty="0" err="1"/>
              <a:t>ситуацією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 та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регіонах</a:t>
            </a:r>
            <a:r>
              <a:rPr lang="ru-RU" sz="1800" dirty="0"/>
              <a:t>, а також </a:t>
            </a:r>
            <a:r>
              <a:rPr lang="ru-RU" sz="1800" dirty="0" err="1"/>
              <a:t>підготовка</a:t>
            </a:r>
            <a:r>
              <a:rPr lang="ru-RU" sz="1800" dirty="0"/>
              <a:t> за </a:t>
            </a:r>
            <a:r>
              <a:rPr lang="ru-RU" sz="1800" dirty="0" err="1"/>
              <a:t>їх</a:t>
            </a:r>
            <a:r>
              <a:rPr lang="ru-RU" sz="1800" dirty="0"/>
              <a:t> результатами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публікацій</a:t>
            </a:r>
            <a:r>
              <a:rPr lang="ru-RU" sz="1800" dirty="0"/>
              <a:t> (</a:t>
            </a:r>
            <a:r>
              <a:rPr lang="ru-RU" sz="1800" dirty="0" err="1"/>
              <a:t>інформації</a:t>
            </a:r>
            <a:r>
              <a:rPr lang="ru-RU" sz="1800" dirty="0"/>
              <a:t>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2) </a:t>
            </a:r>
            <a:r>
              <a:rPr lang="ru-RU" sz="1800" dirty="0" err="1"/>
              <a:t>Моніторинг</a:t>
            </a:r>
            <a:r>
              <a:rPr lang="ru-RU" sz="1800" dirty="0"/>
              <a:t> </a:t>
            </a:r>
            <a:r>
              <a:rPr lang="ru-RU" sz="1800" dirty="0" err="1"/>
              <a:t>інформаційних</a:t>
            </a:r>
            <a:r>
              <a:rPr lang="ru-RU" sz="1800" dirty="0"/>
              <a:t> потреб </a:t>
            </a:r>
            <a:r>
              <a:rPr lang="ru-RU" sz="1800" dirty="0" err="1"/>
              <a:t>користувачів</a:t>
            </a:r>
            <a:r>
              <a:rPr lang="ru-RU" sz="1800" dirty="0"/>
              <a:t>,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вільного</a:t>
            </a:r>
            <a:r>
              <a:rPr lang="ru-RU" sz="1800" dirty="0"/>
              <a:t> доступу до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даних</a:t>
            </a:r>
            <a:r>
              <a:rPr lang="ru-RU" sz="1800" dirty="0"/>
              <a:t>, підвищення </a:t>
            </a:r>
            <a:r>
              <a:rPr lang="ru-RU" sz="1800" dirty="0" err="1"/>
              <a:t>рівня</a:t>
            </a:r>
            <a:r>
              <a:rPr lang="ru-RU" sz="1800" dirty="0"/>
              <a:t> </a:t>
            </a:r>
            <a:r>
              <a:rPr lang="ru-RU" sz="1800" dirty="0" err="1"/>
              <a:t>відкритості</a:t>
            </a:r>
            <a:r>
              <a:rPr lang="ru-RU" sz="1800" dirty="0"/>
              <a:t> та </a:t>
            </a:r>
            <a:r>
              <a:rPr lang="ru-RU" sz="1800" dirty="0" err="1"/>
              <a:t>прозорості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державної</a:t>
            </a:r>
            <a:r>
              <a:rPr lang="ru-RU" sz="1800" dirty="0"/>
              <a:t> статистики.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3) </a:t>
            </a:r>
            <a:r>
              <a:rPr lang="ru-RU" sz="1800" dirty="0" err="1"/>
              <a:t>Установлення</a:t>
            </a:r>
            <a:r>
              <a:rPr lang="ru-RU" sz="1800" dirty="0"/>
              <a:t> </a:t>
            </a:r>
            <a:r>
              <a:rPr lang="ru-RU" sz="1800" dirty="0" err="1"/>
              <a:t>партнерських</a:t>
            </a:r>
            <a:r>
              <a:rPr lang="ru-RU" sz="1800" dirty="0"/>
              <a:t> </a:t>
            </a:r>
            <a:r>
              <a:rPr lang="ru-RU" sz="1800" dirty="0" err="1"/>
              <a:t>стосунків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респондентами </a:t>
            </a:r>
            <a:r>
              <a:rPr lang="ru-RU" sz="1800" dirty="0" err="1"/>
              <a:t>державних</a:t>
            </a:r>
            <a:r>
              <a:rPr lang="ru-RU" sz="1800" dirty="0"/>
              <a:t>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спостережень</a:t>
            </a:r>
            <a:r>
              <a:rPr lang="ru-RU" sz="1800" dirty="0"/>
              <a:t>, </a:t>
            </a:r>
            <a:r>
              <a:rPr lang="ru-RU" sz="1800" dirty="0" err="1"/>
              <a:t>зменшення</a:t>
            </a:r>
            <a:r>
              <a:rPr lang="ru-RU" sz="1800" dirty="0"/>
              <a:t> </a:t>
            </a:r>
            <a:r>
              <a:rPr lang="ru-RU" sz="1800" dirty="0" err="1"/>
              <a:t>звітного</a:t>
            </a:r>
            <a:r>
              <a:rPr lang="ru-RU" sz="1800" dirty="0"/>
              <a:t> </a:t>
            </a:r>
            <a:r>
              <a:rPr lang="ru-RU" sz="1800" dirty="0" err="1"/>
              <a:t>навантаження</a:t>
            </a:r>
            <a:r>
              <a:rPr lang="ru-RU" sz="1800" dirty="0"/>
              <a:t>,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достовірності</a:t>
            </a:r>
            <a:r>
              <a:rPr lang="ru-RU" sz="1800" dirty="0"/>
              <a:t>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даних</a:t>
            </a:r>
            <a:r>
              <a:rPr lang="ru-RU" sz="18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4) </a:t>
            </a:r>
            <a:r>
              <a:rPr lang="ru-RU" sz="1800" dirty="0" err="1"/>
              <a:t>Розроблення</a:t>
            </a:r>
            <a:r>
              <a:rPr lang="ru-RU" sz="1800" dirty="0"/>
              <a:t> та </a:t>
            </a:r>
            <a:r>
              <a:rPr lang="ru-RU" sz="1800" dirty="0" err="1"/>
              <a:t>впровадження</a:t>
            </a:r>
            <a:r>
              <a:rPr lang="ru-RU" sz="1800" dirty="0"/>
              <a:t> </a:t>
            </a:r>
            <a:r>
              <a:rPr lang="ru-RU" sz="1800" dirty="0" err="1"/>
              <a:t>новітніх</a:t>
            </a:r>
            <a:r>
              <a:rPr lang="ru-RU" sz="1800" dirty="0"/>
              <a:t> </a:t>
            </a:r>
            <a:r>
              <a:rPr lang="ru-RU" sz="1800" dirty="0" err="1"/>
              <a:t>інформаційних</a:t>
            </a:r>
            <a:r>
              <a:rPr lang="ru-RU" sz="1800" dirty="0"/>
              <a:t> </a:t>
            </a:r>
            <a:r>
              <a:rPr lang="ru-RU" sz="1800" dirty="0" err="1"/>
              <a:t>технологій</a:t>
            </a:r>
            <a:r>
              <a:rPr lang="ru-RU" sz="1800" dirty="0"/>
              <a:t> </a:t>
            </a:r>
            <a:r>
              <a:rPr lang="ru-RU" sz="1800" dirty="0" err="1"/>
              <a:t>збирання</a:t>
            </a:r>
            <a:r>
              <a:rPr lang="ru-RU" sz="1800" dirty="0"/>
              <a:t>, </a:t>
            </a:r>
            <a:r>
              <a:rPr lang="ru-RU" sz="1800" dirty="0" err="1"/>
              <a:t>опрацювання</a:t>
            </a:r>
            <a:r>
              <a:rPr lang="ru-RU" sz="1800" dirty="0"/>
              <a:t> й </a:t>
            </a:r>
            <a:r>
              <a:rPr lang="ru-RU" sz="1800" dirty="0" err="1"/>
              <a:t>передачі</a:t>
            </a:r>
            <a:r>
              <a:rPr lang="ru-RU" sz="1800" dirty="0"/>
              <a:t> </a:t>
            </a:r>
            <a:r>
              <a:rPr lang="ru-RU" sz="1800" dirty="0" err="1"/>
              <a:t>статистичної</a:t>
            </a:r>
            <a:r>
              <a:rPr lang="ru-RU" sz="1800" dirty="0"/>
              <a:t> </a:t>
            </a:r>
            <a:r>
              <a:rPr lang="ru-RU" sz="1800" dirty="0" err="1"/>
              <a:t>інформації</a:t>
            </a:r>
            <a:r>
              <a:rPr lang="ru-RU" sz="18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5) </a:t>
            </a:r>
            <a:r>
              <a:rPr lang="ru-RU" sz="1800" dirty="0" err="1"/>
              <a:t>Розроблення</a:t>
            </a:r>
            <a:r>
              <a:rPr lang="ru-RU" sz="1800" dirty="0"/>
              <a:t> та </a:t>
            </a:r>
            <a:r>
              <a:rPr lang="ru-RU" sz="1800" dirty="0" err="1"/>
              <a:t>впровадження</a:t>
            </a:r>
            <a:r>
              <a:rPr lang="ru-RU" sz="1800" dirty="0"/>
              <a:t> </a:t>
            </a:r>
            <a:r>
              <a:rPr lang="ru-RU" sz="1800" dirty="0" err="1"/>
              <a:t>науково</a:t>
            </a:r>
            <a:r>
              <a:rPr lang="ru-RU" sz="1800" dirty="0"/>
              <a:t> </a:t>
            </a:r>
            <a:r>
              <a:rPr lang="ru-RU" sz="1800" dirty="0" err="1"/>
              <a:t>обґрунтованої</a:t>
            </a:r>
            <a:r>
              <a:rPr lang="ru-RU" sz="1800" dirty="0"/>
              <a:t> </a:t>
            </a:r>
            <a:r>
              <a:rPr lang="ru-RU" sz="1800" dirty="0" err="1"/>
              <a:t>статистичної</a:t>
            </a:r>
            <a:r>
              <a:rPr lang="ru-RU" sz="1800" dirty="0"/>
              <a:t> </a:t>
            </a:r>
            <a:r>
              <a:rPr lang="ru-RU" sz="1800" dirty="0" err="1"/>
              <a:t>методології</a:t>
            </a:r>
            <a:r>
              <a:rPr lang="ru-RU" sz="1800" dirty="0"/>
              <a:t>, </a:t>
            </a:r>
            <a:r>
              <a:rPr lang="ru-RU" sz="1800" dirty="0" err="1"/>
              <a:t>удосконалення</a:t>
            </a:r>
            <a:r>
              <a:rPr lang="ru-RU" sz="1800" dirty="0"/>
              <a:t> </a:t>
            </a:r>
            <a:r>
              <a:rPr lang="ru-RU" sz="1800" dirty="0" err="1"/>
              <a:t>звітно-статистичної</a:t>
            </a:r>
            <a:r>
              <a:rPr lang="ru-RU" sz="1800" dirty="0"/>
              <a:t> </a:t>
            </a:r>
            <a:r>
              <a:rPr lang="ru-RU" sz="1800" dirty="0" err="1"/>
              <a:t>документації</a:t>
            </a:r>
            <a:r>
              <a:rPr lang="ru-RU" sz="1800" dirty="0"/>
              <a:t> та </a:t>
            </a:r>
            <a:r>
              <a:rPr lang="ru-RU" sz="1800" dirty="0" err="1"/>
              <a:t>статистичної</a:t>
            </a:r>
            <a:r>
              <a:rPr lang="ru-RU" sz="1800" dirty="0"/>
              <a:t> </a:t>
            </a:r>
            <a:r>
              <a:rPr lang="ru-RU" sz="1800" dirty="0" err="1"/>
              <a:t>інфраструктури</a:t>
            </a:r>
            <a:r>
              <a:rPr lang="ru-RU" sz="18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6) </a:t>
            </a:r>
            <a:r>
              <a:rPr lang="ru-RU" sz="1800" dirty="0" err="1"/>
              <a:t>Удосконалення</a:t>
            </a:r>
            <a:r>
              <a:rPr lang="ru-RU" sz="1800" dirty="0"/>
              <a:t> нормативно-</a:t>
            </a:r>
            <a:r>
              <a:rPr lang="ru-RU" sz="1800" dirty="0" err="1"/>
              <a:t>правової</a:t>
            </a:r>
            <a:r>
              <a:rPr lang="ru-RU" sz="1800" dirty="0"/>
              <a:t> </a:t>
            </a:r>
            <a:r>
              <a:rPr lang="ru-RU" sz="1800" dirty="0" err="1"/>
              <a:t>бази</a:t>
            </a:r>
            <a:r>
              <a:rPr lang="ru-RU" sz="1800" dirty="0"/>
              <a:t> у </a:t>
            </a:r>
            <a:r>
              <a:rPr lang="ru-RU" sz="1800" dirty="0" err="1"/>
              <a:t>сфері</a:t>
            </a:r>
            <a:r>
              <a:rPr lang="ru-RU" sz="1800" dirty="0"/>
              <a:t> статистики;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7) </a:t>
            </a:r>
            <a:r>
              <a:rPr lang="ru-RU" sz="1800" dirty="0" err="1"/>
              <a:t>Запровадження</a:t>
            </a:r>
            <a:r>
              <a:rPr lang="ru-RU" sz="1800" dirty="0"/>
              <a:t> в практику </a:t>
            </a:r>
            <a:r>
              <a:rPr lang="ru-RU" sz="1800" dirty="0" err="1"/>
              <a:t>діяльності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державної</a:t>
            </a:r>
            <a:r>
              <a:rPr lang="ru-RU" sz="1800" dirty="0"/>
              <a:t> статистики </a:t>
            </a:r>
            <a:r>
              <a:rPr lang="ru-RU" sz="1800" dirty="0" err="1"/>
              <a:t>міжнародних</a:t>
            </a:r>
            <a:r>
              <a:rPr lang="ru-RU" sz="1800" dirty="0"/>
              <a:t>, </a:t>
            </a:r>
            <a:r>
              <a:rPr lang="ru-RU" sz="1800" dirty="0" err="1"/>
              <a:t>насамперед</a:t>
            </a:r>
            <a:r>
              <a:rPr lang="ru-RU" sz="1800" dirty="0"/>
              <a:t> </a:t>
            </a:r>
            <a:r>
              <a:rPr lang="ru-RU" sz="1800" dirty="0" err="1"/>
              <a:t>європейських</a:t>
            </a:r>
            <a:r>
              <a:rPr lang="ru-RU" sz="1800" dirty="0"/>
              <a:t>, </a:t>
            </a:r>
            <a:r>
              <a:rPr lang="ru-RU" sz="1800" dirty="0" err="1"/>
              <a:t>статистичних</a:t>
            </a:r>
            <a:r>
              <a:rPr lang="ru-RU" sz="1800" dirty="0"/>
              <a:t> </a:t>
            </a:r>
            <a:r>
              <a:rPr lang="ru-RU" sz="1800" dirty="0" err="1"/>
              <a:t>стандартів</a:t>
            </a:r>
            <a:r>
              <a:rPr lang="ru-RU" sz="1800" dirty="0"/>
              <a:t> і </a:t>
            </a:r>
            <a:r>
              <a:rPr lang="ru-RU" sz="1800" dirty="0" err="1"/>
              <a:t>рекомендацій</a:t>
            </a:r>
            <a:r>
              <a:rPr lang="ru-RU" sz="1800" dirty="0"/>
              <a:t>.</a:t>
            </a:r>
            <a:endParaRPr lang="uk-UA" sz="18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90933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FF99D-A0EE-A0EB-BDA4-F1A0B863F6F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uk-UA" dirty="0"/>
              <a:t>Забезпечення користувачів статистичною інформацією</a:t>
            </a:r>
            <a:endParaRPr lang="en-GB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936ACD06-160B-93D8-D8BC-A92656E93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825625"/>
            <a:ext cx="9429135" cy="4351338"/>
          </a:xfr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268261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30464-E8C8-232D-C5E3-4B8CE8D537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2400" dirty="0" err="1"/>
              <a:t>Міжнародне</a:t>
            </a:r>
            <a:r>
              <a:rPr lang="ru-RU" sz="2400" dirty="0"/>
              <a:t> </a:t>
            </a:r>
            <a:r>
              <a:rPr lang="ru-RU" sz="2400" dirty="0" err="1"/>
              <a:t>співробітництво</a:t>
            </a:r>
            <a:r>
              <a:rPr lang="ru-RU" sz="2400" dirty="0"/>
              <a:t> Держстату</a:t>
            </a:r>
            <a:br>
              <a:rPr lang="ru-RU" sz="2400" dirty="0"/>
            </a:br>
            <a:r>
              <a:rPr lang="ru-RU" sz="2400" dirty="0"/>
              <a:t>(участь у </a:t>
            </a:r>
            <a:r>
              <a:rPr lang="ru-RU" sz="2400" dirty="0" err="1"/>
              <a:t>спільних</a:t>
            </a:r>
            <a:r>
              <a:rPr lang="ru-RU" sz="2400" dirty="0"/>
              <a:t> проектах та </a:t>
            </a:r>
            <a:r>
              <a:rPr lang="ru-RU" sz="2400" dirty="0" err="1"/>
              <a:t>програмах</a:t>
            </a:r>
            <a:r>
              <a:rPr lang="ru-RU" sz="2400" dirty="0"/>
              <a:t> </a:t>
            </a:r>
            <a:r>
              <a:rPr lang="ru-RU" sz="2400" dirty="0" err="1"/>
              <a:t>технічної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)</a:t>
            </a:r>
            <a:endParaRPr lang="en-GB" sz="2400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8D1C47F-9542-1D5C-8F8E-C57CFFFCF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0262" y="1891506"/>
            <a:ext cx="7991475" cy="4219575"/>
          </a:xfrm>
        </p:spPr>
      </p:pic>
    </p:spTree>
    <p:extLst>
      <p:ext uri="{BB962C8B-B14F-4D97-AF65-F5344CB8AC3E}">
        <p14:creationId xmlns:p14="http://schemas.microsoft.com/office/powerpoint/2010/main" val="7427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FBA2C-AAB8-3215-189D-BEA679F2F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uk-UA" sz="4000">
                <a:solidFill>
                  <a:srgbClr val="FFFFFF"/>
                </a:solidFill>
              </a:rPr>
              <a:t>Зміст теми</a:t>
            </a:r>
            <a:endParaRPr lang="en-GB" sz="4000">
              <a:solidFill>
                <a:srgbClr val="FFFFFF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76856FD2-AB2B-6150-5C7F-3D4BDC249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6987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187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61192-5D85-EC6F-BA5B-14A545B8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ru-RU" sz="2500">
                <a:solidFill>
                  <a:srgbClr val="FFFFFF"/>
                </a:solidFill>
              </a:rPr>
              <a:t>1.1.	Предмет, теоретичні  та	методологічні основи економічної  статистики</a:t>
            </a:r>
            <a:endParaRPr lang="en-GB" sz="2500">
              <a:solidFill>
                <a:srgbClr val="FFFFFF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B8E15E02-109D-4897-63C8-B555B7528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4457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392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86C463B9-6D7A-9471-3885-3096AD453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096845"/>
              </p:ext>
            </p:extLst>
          </p:nvPr>
        </p:nvGraphicFramePr>
        <p:xfrm>
          <a:off x="924232" y="776748"/>
          <a:ext cx="10429568" cy="5400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89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9169B0-0508-830A-6E99-84A740B5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25" y="1819275"/>
            <a:ext cx="11732646" cy="4778375"/>
          </a:xfrm>
        </p:spPr>
        <p:txBody>
          <a:bodyPr anchor="ctr">
            <a:noAutofit/>
          </a:bodyPr>
          <a:lstStyle/>
          <a:p>
            <a:pPr marL="36000" marR="71120" indent="0" algn="just">
              <a:spcBef>
                <a:spcPts val="0"/>
              </a:spcBef>
              <a:spcAft>
                <a:spcPts val="600"/>
              </a:spcAft>
              <a:tabLst>
                <a:tab pos="1111250" algn="l"/>
                <a:tab pos="1781175" algn="l"/>
                <a:tab pos="2907030" algn="l"/>
                <a:tab pos="3659505" algn="l"/>
                <a:tab pos="4841240" algn="l"/>
                <a:tab pos="5182235" algn="l"/>
              </a:tabLst>
            </a:pPr>
            <a:r>
              <a:rPr lang="en-US" sz="2400" b="1" i="1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Статистична</a:t>
            </a:r>
            <a:r>
              <a:rPr lang="en-US" sz="2400" b="1" i="1" spc="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методологія</a:t>
            </a:r>
            <a:r>
              <a:rPr lang="en-US" sz="2400" b="1" i="1" spc="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en-US" sz="2400" spc="6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досліджувати</a:t>
            </a:r>
            <a:r>
              <a:rPr lang="en-US" sz="2400" spc="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всю</a:t>
            </a:r>
            <a:r>
              <a:rPr lang="en-US" sz="2400" spc="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сукупність</a:t>
            </a:r>
            <a:r>
              <a:rPr lang="en-US" sz="2400" spc="3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фактів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24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відображати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економічні</a:t>
            </a:r>
            <a:r>
              <a:rPr lang="en-US" sz="2400" spc="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явища</a:t>
            </a:r>
            <a:r>
              <a:rPr lang="en-US" sz="2400" spc="29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en-US" sz="2400" spc="24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процеси</a:t>
            </a:r>
            <a:r>
              <a:rPr lang="en-US" sz="2400" spc="27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sz="2400" spc="24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2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враховувати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spc="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4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тенденції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2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en-US" sz="2400" spc="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4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різноманіття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4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en-US" sz="24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en-US" sz="24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spc="-5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Вона</a:t>
            </a:r>
            <a:r>
              <a:rPr lang="uk-UA" sz="2400" spc="-1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uk-UA" sz="2400" spc="-1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en-US" sz="24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відкривати</a:t>
            </a:r>
            <a:r>
              <a:rPr lang="uk-UA" sz="24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en-US" sz="2400" spc="25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взаємозалежності</a:t>
            </a:r>
            <a:r>
              <a:rPr lang="en-US" sz="24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4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en-US" sz="24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en-US" sz="24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en-US" sz="24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spc="-1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marR="71120" indent="0" algn="just">
              <a:spcBef>
                <a:spcPts val="0"/>
              </a:spcBef>
              <a:spcAft>
                <a:spcPts val="600"/>
              </a:spcAft>
              <a:tabLst>
                <a:tab pos="1111250" algn="l"/>
                <a:tab pos="1781175" algn="l"/>
                <a:tab pos="2907030" algn="l"/>
                <a:tab pos="3659505" algn="l"/>
                <a:tab pos="4841240" algn="l"/>
                <a:tab pos="5182235" algn="l"/>
              </a:tabLst>
            </a:pPr>
            <a:endParaRPr lang="en-GB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indent="0" algn="just">
              <a:spcBef>
                <a:spcPts val="0"/>
              </a:spcBef>
              <a:spcAft>
                <a:spcPts val="600"/>
              </a:spcAft>
            </a:pP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Економічна</a:t>
            </a:r>
            <a:r>
              <a:rPr lang="en-US" sz="2400" spc="3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статистика</a:t>
            </a:r>
            <a:r>
              <a:rPr lang="en-US" sz="2400" spc="3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тісно</a:t>
            </a:r>
            <a:r>
              <a:rPr lang="en-US" sz="2400" spc="3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пов’язана</a:t>
            </a:r>
            <a:r>
              <a:rPr lang="en-US" sz="2400" spc="3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en-US" sz="2400" spc="36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en-US" sz="2400" spc="3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галузями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статистики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2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en-US" sz="2400" spc="19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першу</a:t>
            </a:r>
            <a:r>
              <a:rPr lang="en-US" sz="2400" spc="18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en-US" sz="2400" spc="18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en-US" sz="2400" spc="2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соціально</a:t>
            </a:r>
            <a:r>
              <a:rPr lang="en-US" sz="2400" spc="-10" dirty="0" err="1">
                <a:effectLst/>
                <a:ea typeface="Times New Roman" panose="02020603050405020304" pitchFamily="18" charset="0"/>
              </a:rPr>
              <a:t>-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демографічною</a:t>
            </a:r>
            <a:r>
              <a:rPr lang="en-US" sz="2400" spc="2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статистикою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4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предметом</a:t>
            </a:r>
            <a:r>
              <a:rPr lang="en-US" sz="2400" spc="2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en-US" sz="2400" spc="29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є</a:t>
            </a:r>
            <a:r>
              <a:rPr lang="en-US" sz="2400" spc="29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ретельне</a:t>
            </a:r>
            <a:r>
              <a:rPr lang="en-US" sz="2400" spc="27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соціально</a:t>
            </a:r>
            <a:r>
              <a:rPr lang="en-US" sz="2400" spc="-5" dirty="0" err="1">
                <a:effectLst/>
                <a:ea typeface="Times New Roman" panose="02020603050405020304" pitchFamily="18" charset="0"/>
              </a:rPr>
              <a:t>-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демографічних</a:t>
            </a:r>
            <a:r>
              <a:rPr lang="en-US" sz="2400" spc="1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процесів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2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статистикою</a:t>
            </a:r>
            <a:r>
              <a:rPr lang="en-US" sz="2400" spc="26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en-US" sz="2400" spc="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промисловості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2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сільського</a:t>
            </a:r>
            <a:r>
              <a:rPr lang="en-US" sz="2400" spc="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будівництва</a:t>
            </a:r>
            <a:r>
              <a:rPr lang="en-US" sz="2400" spc="1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завданням</a:t>
            </a:r>
            <a:r>
              <a:rPr lang="en-US" sz="2400" spc="12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en-US" sz="2400" spc="14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є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en-US" sz="2400" spc="3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глибокий</a:t>
            </a:r>
            <a:r>
              <a:rPr lang="en-US" sz="2400" spc="1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en-US" sz="2400" spc="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економіки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en-US" sz="2400" spc="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1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en-US" sz="2400" spc="14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відзначити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en-US" sz="2400" spc="2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межа</a:t>
            </a:r>
            <a:r>
              <a:rPr lang="en-US" sz="2400" spc="1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en-US" sz="2400" spc="9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економічною</a:t>
            </a:r>
            <a:r>
              <a:rPr lang="en-US" sz="2400" spc="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статистикою</a:t>
            </a:r>
            <a:r>
              <a:rPr lang="en-US" sz="2400" spc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en-US" sz="2400" spc="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галузевими</a:t>
            </a:r>
            <a:r>
              <a:rPr lang="en-US" sz="2400" spc="1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статистиками</a:t>
            </a:r>
            <a:r>
              <a:rPr lang="en-US" sz="2400" spc="1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en-US" sz="2400" spc="2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умовний</a:t>
            </a:r>
            <a:r>
              <a:rPr lang="en-US" sz="2400" spc="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характер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en-US" sz="2400" spc="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економічна</a:t>
            </a:r>
            <a:r>
              <a:rPr lang="en-US" sz="2400" spc="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статистика</a:t>
            </a:r>
            <a:r>
              <a:rPr lang="en-US" sz="2400" spc="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</a:t>
            </a:r>
            <a:r>
              <a:rPr lang="en-US" sz="2400" spc="5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en-US" sz="2400" spc="2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галузевих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статистик</a:t>
            </a:r>
            <a:r>
              <a:rPr lang="en-US" sz="2400" spc="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en-US" sz="2400" spc="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en-US" sz="24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узагальнюючих</a:t>
            </a:r>
            <a:r>
              <a:rPr lang="en-US" sz="24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en-US" sz="24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9136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5D8DE-1E90-18F9-AC22-39BCEF5E9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uk-UA" sz="4000">
                <a:solidFill>
                  <a:srgbClr val="FFFFFF"/>
                </a:solidFill>
              </a:rPr>
              <a:t>1.2.	Завдання  економічної  статистики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9524AA-5C66-CB73-F72D-67B0077C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55" y="1622745"/>
            <a:ext cx="12083841" cy="5043526"/>
          </a:xfrm>
        </p:spPr>
        <p:txBody>
          <a:bodyPr anchor="ctr">
            <a:normAutofit/>
          </a:bodyPr>
          <a:lstStyle/>
          <a:p>
            <a:pPr marL="71755" marR="68580" indent="450850">
              <a:spcBef>
                <a:spcPts val="0"/>
              </a:spcBef>
            </a:pP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en-US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</a:t>
            </a:r>
            <a:r>
              <a:rPr lang="en-US" sz="20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en-US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en-US" sz="20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коло</a:t>
            </a:r>
            <a:r>
              <a:rPr lang="en-US" sz="2000" spc="2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</a:t>
            </a:r>
            <a:r>
              <a:rPr lang="en-US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3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en-US" sz="2000" spc="3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en-US" sz="20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sz="20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глибоке</a:t>
            </a:r>
            <a:r>
              <a:rPr lang="en-US" sz="20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en-US" sz="20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стану</a:t>
            </a:r>
            <a:r>
              <a:rPr lang="en-US" sz="20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000" spc="3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en-US" sz="20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en-US" sz="20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en-US" sz="20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en-US" sz="20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en-US" sz="2000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en-US" sz="2000" spc="2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en-US" sz="20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шляхом</a:t>
            </a:r>
            <a:r>
              <a:rPr lang="en-US" sz="2000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en-US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en-US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lang="en-US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8580" indent="450850">
              <a:spcBef>
                <a:spcPts val="0"/>
              </a:spcBef>
            </a:pP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9215" indent="450850">
              <a:spcBef>
                <a:spcPts val="0"/>
              </a:spcBef>
            </a:pP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кожному</a:t>
            </a:r>
            <a:r>
              <a:rPr lang="en-US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en-US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en-US" sz="20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економічною</a:t>
            </a:r>
            <a:r>
              <a:rPr lang="en-US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статистикою</a:t>
            </a:r>
            <a:r>
              <a:rPr lang="en-US" sz="20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постають</a:t>
            </a:r>
            <a:r>
              <a:rPr lang="en-US" sz="20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20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обумовлено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характером</a:t>
            </a:r>
            <a:r>
              <a:rPr lang="en-US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етапу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en-US" sz="2000" spc="1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en-US" sz="20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en-US" sz="2000" spc="1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en-US" sz="20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</a:t>
            </a:r>
            <a:r>
              <a:rPr lang="en-US" sz="20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повинна</a:t>
            </a:r>
            <a:r>
              <a:rPr lang="en-US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9215" indent="450850">
              <a:spcBef>
                <a:spcPts val="0"/>
              </a:spcBef>
            </a:pP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5405" indent="450850">
              <a:spcBef>
                <a:spcPts val="0"/>
              </a:spcBef>
            </a:pP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en-US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en-US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повинна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приділятися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вдосконаленню</a:t>
            </a:r>
            <a:r>
              <a:rPr lang="en-US" sz="20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en-US" sz="20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пропорцій</a:t>
            </a:r>
            <a:r>
              <a:rPr lang="en-US" sz="2000" spc="2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en-US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0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споживанням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споживанням</a:t>
            </a:r>
            <a:r>
              <a:rPr lang="en-US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накопиченням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en-US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en-US" sz="20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en-US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en-US" sz="20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en-US" sz="2000" spc="1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r>
              <a:rPr lang="en-US" sz="20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en-US" sz="20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0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техніко-економічних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зрушень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виявленню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диспропорцій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en-US" sz="2000" spc="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en-US" sz="2000" spc="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spc="3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en-US" sz="2000" spc="3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en-US" sz="20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використанню</a:t>
            </a:r>
            <a:r>
              <a:rPr lang="en-US" sz="2000" spc="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en-US" sz="20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8635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E6DAE-52FE-C858-7A00-72DB9EA1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ru-RU" sz="4000" dirty="0" err="1"/>
              <a:t>Основними</a:t>
            </a:r>
            <a:r>
              <a:rPr lang="ru-RU" sz="4000" dirty="0"/>
              <a:t> </a:t>
            </a:r>
            <a:r>
              <a:rPr lang="ru-RU" sz="4000" dirty="0" err="1"/>
              <a:t>завданнями</a:t>
            </a:r>
            <a:r>
              <a:rPr lang="ru-RU" sz="4000" dirty="0"/>
              <a:t> </a:t>
            </a:r>
            <a:r>
              <a:rPr lang="ru-RU" sz="4000" dirty="0" err="1"/>
              <a:t>економічної</a:t>
            </a:r>
            <a:r>
              <a:rPr lang="ru-RU" sz="4000" dirty="0"/>
              <a:t> статистики є:</a:t>
            </a:r>
            <a:endParaRPr lang="en-GB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8408CD-4B58-6A79-97A9-225AEA2DF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631" y="294968"/>
            <a:ext cx="8303550" cy="5879690"/>
          </a:xfrm>
        </p:spPr>
        <p:txBody>
          <a:bodyPr anchor="t">
            <a:normAutofit lnSpcReduction="10000"/>
          </a:bodyPr>
          <a:lstStyle/>
          <a:p>
            <a:pPr marL="720000" marR="69215" lvl="2" indent="-228600">
              <a:spcBef>
                <a:spcPts val="16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"/>
              <a:tabLst>
                <a:tab pos="986790" algn="l"/>
              </a:tabLst>
            </a:pP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Збір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обробка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статистичної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інформації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щодо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економічних</a:t>
            </a:r>
            <a:r>
              <a:rPr lang="en-US" sz="1800" spc="3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процесів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явищ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pPr marL="720000" marR="68580" lvl="2" indent="-228600">
              <a:buSzPts val="1600"/>
              <a:buFont typeface="Wingdings" panose="05000000000000000000" pitchFamily="2" charset="2"/>
              <a:buChar char=""/>
              <a:tabLst>
                <a:tab pos="986790" algn="l"/>
              </a:tabLst>
            </a:pP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Надання</a:t>
            </a:r>
            <a:r>
              <a:rPr lang="en-US" sz="1800" spc="3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органам</a:t>
            </a:r>
            <a:r>
              <a:rPr lang="en-US" sz="1800" spc="3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державного</a:t>
            </a:r>
            <a:r>
              <a:rPr lang="en-US" sz="1800" spc="3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управління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інформації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2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необхідної</a:t>
            </a:r>
            <a:r>
              <a:rPr lang="en-US" sz="1800" spc="1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їм</a:t>
            </a:r>
            <a:r>
              <a:rPr lang="en-US" sz="1800" spc="1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для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прийняття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рішень</a:t>
            </a:r>
            <a:r>
              <a:rPr lang="en-US" sz="1800" spc="1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</a:t>
            </a:r>
            <a:r>
              <a:rPr lang="en-US" sz="1800" spc="1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багатьох</a:t>
            </a:r>
            <a:r>
              <a:rPr lang="en-US" sz="1800" spc="1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питань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пов’язаних</a:t>
            </a:r>
            <a:r>
              <a:rPr lang="en-US" sz="1800" spc="1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із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формуванням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економічної</a:t>
            </a:r>
            <a:r>
              <a:rPr lang="en-US" sz="1800" spc="1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політики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1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розробкою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різних</a:t>
            </a:r>
            <a:r>
              <a:rPr lang="en-US" sz="1800" spc="1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державних</a:t>
            </a:r>
            <a:r>
              <a:rPr lang="en-US" sz="1800" spc="1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програм</a:t>
            </a:r>
            <a:r>
              <a:rPr lang="en-US" sz="1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заходів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</a:t>
            </a:r>
            <a:r>
              <a:rPr lang="en-US" sz="1800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їхньої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реалізації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pPr marL="720000" marR="70485" lvl="2" indent="-228600">
              <a:spcBef>
                <a:spcPts val="5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"/>
              <a:tabLst>
                <a:tab pos="986790" algn="l"/>
              </a:tabLst>
            </a:pP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Забезпечення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інформацією</a:t>
            </a:r>
            <a:r>
              <a:rPr lang="en-US" sz="1800" spc="3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щодо</a:t>
            </a:r>
            <a:r>
              <a:rPr lang="en-US" sz="1800" spc="3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розвитку</a:t>
            </a:r>
            <a:r>
              <a:rPr lang="en-US" sz="1800" spc="2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економіки</a:t>
            </a:r>
            <a:r>
              <a:rPr lang="en-US" sz="1800" spc="2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керівників</a:t>
            </a:r>
            <a:r>
              <a:rPr lang="en-US" sz="1800" spc="1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фірм</a:t>
            </a:r>
            <a:r>
              <a:rPr lang="en-US" sz="1800" spc="1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2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компаній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2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менеджерів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 </a:t>
            </a:r>
            <a:r>
              <a:rPr lang="en-US" sz="1800" spc="1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бізнесменів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2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необхідної</a:t>
            </a:r>
            <a:r>
              <a:rPr lang="en-US" sz="1800" spc="3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їм</a:t>
            </a:r>
            <a:r>
              <a:rPr lang="en-US" sz="1800" spc="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при</a:t>
            </a:r>
            <a:r>
              <a:rPr lang="en-US" sz="1800" spc="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прийнятті</a:t>
            </a:r>
            <a:r>
              <a:rPr lang="en-US" sz="1800" spc="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рішень</a:t>
            </a:r>
            <a:r>
              <a:rPr lang="en-US" sz="1800" spc="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щодо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інвестицій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розширення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виробництва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40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організації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збуту</a:t>
            </a:r>
            <a:r>
              <a:rPr lang="en-US" sz="1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тощо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pPr marL="720000" marR="69215" lvl="2" indent="-228600">
              <a:spcBef>
                <a:spcPts val="1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"/>
              <a:tabLst>
                <a:tab pos="986790" algn="l"/>
              </a:tabLst>
            </a:pP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Інформування</a:t>
            </a:r>
            <a:r>
              <a:rPr lang="en-US" sz="1800" spc="2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про</a:t>
            </a:r>
            <a:r>
              <a:rPr lang="en-US" sz="1800" spc="2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основні</a:t>
            </a:r>
            <a:r>
              <a:rPr lang="en-US" sz="1800" spc="3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підсумки</a:t>
            </a:r>
            <a:r>
              <a:rPr lang="en-US" sz="1800" spc="3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3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тенденції</a:t>
            </a:r>
            <a:r>
              <a:rPr lang="en-US" sz="1800" spc="2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економічного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розвитку</a:t>
            </a:r>
            <a:r>
              <a:rPr lang="en-US" sz="1800" spc="1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громадськості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2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науково-дослідних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установ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громадсько-політичних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організацій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pPr marL="720000" marR="66040" lvl="2" indent="-228600">
              <a:spcBef>
                <a:spcPts val="5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"/>
              <a:tabLst>
                <a:tab pos="986790" algn="l"/>
              </a:tabLst>
            </a:pP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Взаємодія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інформаційної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системи</a:t>
            </a:r>
            <a:r>
              <a:rPr lang="en-US" sz="1800" spc="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органів</a:t>
            </a:r>
            <a:r>
              <a:rPr lang="en-US" sz="1800" spc="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державної</a:t>
            </a:r>
            <a:r>
              <a:rPr lang="en-US" sz="1800" spc="20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статистики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з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інформаційними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системами</a:t>
            </a:r>
            <a:r>
              <a:rPr lang="en-US" sz="1800" spc="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державних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органів</a:t>
            </a:r>
            <a:r>
              <a:rPr lang="en-US" sz="1800" spc="1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місцевого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самоврядування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інших</a:t>
            </a:r>
            <a:r>
              <a:rPr lang="en-US" sz="1800" spc="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юридичних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осіб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міжнародних</a:t>
            </a:r>
            <a:r>
              <a:rPr lang="en-US" sz="1800" spc="2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організацій</a:t>
            </a:r>
            <a:r>
              <a:rPr lang="en-US" sz="1800" spc="3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3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статистичних</a:t>
            </a:r>
            <a:r>
              <a:rPr lang="en-US" sz="1800" spc="3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служб</a:t>
            </a:r>
            <a:r>
              <a:rPr lang="en-US" sz="1800" spc="3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інших</a:t>
            </a:r>
            <a:r>
              <a:rPr lang="en-US" sz="1800" spc="3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країн</a:t>
            </a:r>
            <a:r>
              <a:rPr lang="en-US" sz="1800" spc="3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шляхом</a:t>
            </a:r>
            <a:r>
              <a:rPr lang="en-US" sz="1800" spc="3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взаємного</a:t>
            </a:r>
            <a:r>
              <a:rPr lang="en-US" sz="1800" spc="2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обміну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інформацією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2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проведення</a:t>
            </a:r>
            <a:r>
              <a:rPr lang="en-US" sz="1800" spc="2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методологічних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2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програмно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-</a:t>
            </a:r>
            <a:r>
              <a:rPr lang="en-US" sz="1800" spc="2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технологічних</a:t>
            </a:r>
            <a:r>
              <a:rPr lang="en-US" sz="1800" spc="3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та</a:t>
            </a:r>
            <a:r>
              <a:rPr lang="en-US" sz="1800" spc="3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інших</a:t>
            </a:r>
            <a:r>
              <a:rPr lang="en-US" sz="1800" spc="3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робіт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,</a:t>
            </a:r>
            <a:r>
              <a:rPr lang="en-US" sz="1800" spc="3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спрямованих</a:t>
            </a:r>
            <a:r>
              <a:rPr lang="en-US" sz="1800" spc="3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на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ефективне</a:t>
            </a:r>
            <a:r>
              <a:rPr lang="en-US" sz="1800" spc="1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використання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інформаційних</a:t>
            </a:r>
            <a:r>
              <a:rPr lang="en-US" sz="1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ресурсів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endParaRPr lang="uk-UA" sz="1300" dirty="0"/>
          </a:p>
          <a:p>
            <a:pPr algn="just"/>
            <a:r>
              <a:rPr lang="uk-UA" sz="1600" i="1" dirty="0"/>
              <a:t>Статистичні органи всіх країн світу зобов’язані надавати інформацію про стан і розвиток економіки в міжнародні економічні організації ООН, Міжнародний валютний фонд (МВФ), Світовий Банк та інші.</a:t>
            </a:r>
            <a:endParaRPr lang="en-GB" sz="1600" i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0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DED99-B35B-4FEE-A274-8E8DB6FEE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02473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esk with stethoscope and computer keyboard">
            <a:extLst>
              <a:ext uri="{FF2B5EF4-FFF2-40B4-BE49-F238E27FC236}">
                <a16:creationId xmlns:a16="http://schemas.microsoft.com/office/drawing/2014/main" id="{90FECBAA-F268-DEA2-EB71-95B4E47211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80" r="2108" b="-1"/>
          <a:stretch/>
        </p:blipFill>
        <p:spPr>
          <a:xfrm>
            <a:off x="7968222" y="10"/>
            <a:ext cx="4223778" cy="6857990"/>
          </a:xfrm>
          <a:custGeom>
            <a:avLst/>
            <a:gdLst/>
            <a:ahLst/>
            <a:cxnLst/>
            <a:rect l="l" t="t" r="r" b="b"/>
            <a:pathLst>
              <a:path w="4223778" h="6865951">
                <a:moveTo>
                  <a:pt x="478794" y="0"/>
                </a:moveTo>
                <a:lnTo>
                  <a:pt x="4223778" y="0"/>
                </a:lnTo>
                <a:lnTo>
                  <a:pt x="4223778" y="6865951"/>
                </a:lnTo>
                <a:lnTo>
                  <a:pt x="52221" y="6865951"/>
                </a:lnTo>
                <a:lnTo>
                  <a:pt x="49989" y="6844695"/>
                </a:lnTo>
                <a:cubicBezTo>
                  <a:pt x="46440" y="6810509"/>
                  <a:pt x="42891" y="6776323"/>
                  <a:pt x="41304" y="6765443"/>
                </a:cubicBezTo>
                <a:cubicBezTo>
                  <a:pt x="35681" y="6732842"/>
                  <a:pt x="13533" y="6716945"/>
                  <a:pt x="11182" y="6694817"/>
                </a:cubicBezTo>
                <a:cubicBezTo>
                  <a:pt x="16764" y="6697663"/>
                  <a:pt x="14835" y="6635151"/>
                  <a:pt x="10913" y="6627127"/>
                </a:cubicBezTo>
                <a:cubicBezTo>
                  <a:pt x="19564" y="6579282"/>
                  <a:pt x="-12861" y="6585665"/>
                  <a:pt x="5999" y="6527525"/>
                </a:cubicBezTo>
                <a:cubicBezTo>
                  <a:pt x="12287" y="6468687"/>
                  <a:pt x="19003" y="6409739"/>
                  <a:pt x="7685" y="6346547"/>
                </a:cubicBezTo>
                <a:cubicBezTo>
                  <a:pt x="31149" y="6240430"/>
                  <a:pt x="5895" y="6134229"/>
                  <a:pt x="12535" y="6084924"/>
                </a:cubicBezTo>
                <a:cubicBezTo>
                  <a:pt x="14696" y="6024961"/>
                  <a:pt x="53867" y="6020785"/>
                  <a:pt x="45320" y="5989742"/>
                </a:cubicBezTo>
                <a:cubicBezTo>
                  <a:pt x="41264" y="5940899"/>
                  <a:pt x="43258" y="5932095"/>
                  <a:pt x="40418" y="5889597"/>
                </a:cubicBezTo>
                <a:cubicBezTo>
                  <a:pt x="20860" y="5848611"/>
                  <a:pt x="51187" y="5792775"/>
                  <a:pt x="49796" y="5755774"/>
                </a:cubicBezTo>
                <a:cubicBezTo>
                  <a:pt x="43522" y="5734342"/>
                  <a:pt x="37368" y="5692606"/>
                  <a:pt x="49956" y="5684909"/>
                </a:cubicBezTo>
                <a:cubicBezTo>
                  <a:pt x="52825" y="5660429"/>
                  <a:pt x="62553" y="5623499"/>
                  <a:pt x="67011" y="5608897"/>
                </a:cubicBezTo>
                <a:lnTo>
                  <a:pt x="76701" y="5597290"/>
                </a:lnTo>
                <a:cubicBezTo>
                  <a:pt x="87717" y="5587442"/>
                  <a:pt x="82431" y="5550877"/>
                  <a:pt x="89120" y="5529641"/>
                </a:cubicBezTo>
                <a:cubicBezTo>
                  <a:pt x="69291" y="5496375"/>
                  <a:pt x="118554" y="5526326"/>
                  <a:pt x="94330" y="5470852"/>
                </a:cubicBezTo>
                <a:cubicBezTo>
                  <a:pt x="95483" y="5449506"/>
                  <a:pt x="114690" y="5429653"/>
                  <a:pt x="116139" y="5390946"/>
                </a:cubicBezTo>
                <a:cubicBezTo>
                  <a:pt x="127589" y="5337323"/>
                  <a:pt x="132794" y="5338384"/>
                  <a:pt x="135560" y="5284344"/>
                </a:cubicBezTo>
                <a:cubicBezTo>
                  <a:pt x="143629" y="5226223"/>
                  <a:pt x="148113" y="5192743"/>
                  <a:pt x="158141" y="5143920"/>
                </a:cubicBezTo>
                <a:cubicBezTo>
                  <a:pt x="170128" y="5118849"/>
                  <a:pt x="159838" y="5102006"/>
                  <a:pt x="174950" y="5088188"/>
                </a:cubicBezTo>
                <a:cubicBezTo>
                  <a:pt x="197620" y="5107654"/>
                  <a:pt x="181875" y="4983257"/>
                  <a:pt x="203603" y="5010764"/>
                </a:cubicBezTo>
                <a:lnTo>
                  <a:pt x="258582" y="4919969"/>
                </a:lnTo>
                <a:cubicBezTo>
                  <a:pt x="238838" y="4883087"/>
                  <a:pt x="271098" y="4853332"/>
                  <a:pt x="287910" y="4849612"/>
                </a:cubicBezTo>
                <a:cubicBezTo>
                  <a:pt x="294156" y="4811643"/>
                  <a:pt x="286101" y="4834074"/>
                  <a:pt x="305439" y="4799017"/>
                </a:cubicBezTo>
                <a:cubicBezTo>
                  <a:pt x="322572" y="4758926"/>
                  <a:pt x="352642" y="4705848"/>
                  <a:pt x="373456" y="4667754"/>
                </a:cubicBezTo>
                <a:cubicBezTo>
                  <a:pt x="384080" y="4649919"/>
                  <a:pt x="401158" y="4670663"/>
                  <a:pt x="407944" y="4574050"/>
                </a:cubicBezTo>
                <a:cubicBezTo>
                  <a:pt x="408098" y="4548109"/>
                  <a:pt x="427782" y="4503327"/>
                  <a:pt x="425133" y="4462469"/>
                </a:cubicBezTo>
                <a:lnTo>
                  <a:pt x="433890" y="4364681"/>
                </a:lnTo>
                <a:cubicBezTo>
                  <a:pt x="430018" y="4339230"/>
                  <a:pt x="435361" y="4287915"/>
                  <a:pt x="440691" y="4222147"/>
                </a:cubicBezTo>
                <a:cubicBezTo>
                  <a:pt x="451463" y="4164562"/>
                  <a:pt x="497377" y="4067298"/>
                  <a:pt x="503057" y="3977136"/>
                </a:cubicBezTo>
                <a:cubicBezTo>
                  <a:pt x="519229" y="3939837"/>
                  <a:pt x="472839" y="3875689"/>
                  <a:pt x="507582" y="3776020"/>
                </a:cubicBezTo>
                <a:cubicBezTo>
                  <a:pt x="497716" y="3757477"/>
                  <a:pt x="518006" y="3707185"/>
                  <a:pt x="521577" y="3692206"/>
                </a:cubicBezTo>
                <a:cubicBezTo>
                  <a:pt x="525148" y="3677227"/>
                  <a:pt x="526352" y="3687655"/>
                  <a:pt x="529009" y="3686147"/>
                </a:cubicBezTo>
                <a:cubicBezTo>
                  <a:pt x="531848" y="3650325"/>
                  <a:pt x="545504" y="3563351"/>
                  <a:pt x="551870" y="3514534"/>
                </a:cubicBezTo>
                <a:cubicBezTo>
                  <a:pt x="561331" y="3487751"/>
                  <a:pt x="581973" y="3426419"/>
                  <a:pt x="567205" y="3393248"/>
                </a:cubicBezTo>
                <a:cubicBezTo>
                  <a:pt x="585208" y="3400657"/>
                  <a:pt x="563566" y="3353906"/>
                  <a:pt x="579630" y="3344723"/>
                </a:cubicBezTo>
                <a:cubicBezTo>
                  <a:pt x="592861" y="3339338"/>
                  <a:pt x="589379" y="3323900"/>
                  <a:pt x="592672" y="3310978"/>
                </a:cubicBezTo>
                <a:cubicBezTo>
                  <a:pt x="605351" y="3299735"/>
                  <a:pt x="594296" y="3237176"/>
                  <a:pt x="589270" y="3216655"/>
                </a:cubicBezTo>
                <a:cubicBezTo>
                  <a:pt x="566909" y="3160431"/>
                  <a:pt x="626099" y="3142203"/>
                  <a:pt x="609663" y="3096973"/>
                </a:cubicBezTo>
                <a:cubicBezTo>
                  <a:pt x="609191" y="3084373"/>
                  <a:pt x="615889" y="3033331"/>
                  <a:pt x="618886" y="3023628"/>
                </a:cubicBezTo>
                <a:lnTo>
                  <a:pt x="630425" y="2998646"/>
                </a:lnTo>
                <a:lnTo>
                  <a:pt x="640017" y="2995914"/>
                </a:lnTo>
                <a:lnTo>
                  <a:pt x="643600" y="2978244"/>
                </a:lnTo>
                <a:lnTo>
                  <a:pt x="659520" y="2950805"/>
                </a:lnTo>
                <a:cubicBezTo>
                  <a:pt x="620152" y="2937671"/>
                  <a:pt x="687598" y="2860550"/>
                  <a:pt x="650890" y="2864933"/>
                </a:cubicBezTo>
                <a:cubicBezTo>
                  <a:pt x="663707" y="2817056"/>
                  <a:pt x="662078" y="2779813"/>
                  <a:pt x="640210" y="2741864"/>
                </a:cubicBezTo>
                <a:cubicBezTo>
                  <a:pt x="634452" y="2649732"/>
                  <a:pt x="665268" y="2597914"/>
                  <a:pt x="639387" y="2510931"/>
                </a:cubicBezTo>
                <a:cubicBezTo>
                  <a:pt x="645574" y="2407642"/>
                  <a:pt x="671719" y="2317589"/>
                  <a:pt x="680438" y="2227415"/>
                </a:cubicBezTo>
                <a:cubicBezTo>
                  <a:pt x="664175" y="2189847"/>
                  <a:pt x="704423" y="2141655"/>
                  <a:pt x="688135" y="2054289"/>
                </a:cubicBezTo>
                <a:cubicBezTo>
                  <a:pt x="683239" y="2048201"/>
                  <a:pt x="684029" y="1979567"/>
                  <a:pt x="681480" y="1972202"/>
                </a:cubicBezTo>
                <a:lnTo>
                  <a:pt x="686247" y="1917474"/>
                </a:lnTo>
                <a:lnTo>
                  <a:pt x="679783" y="1862721"/>
                </a:lnTo>
                <a:cubicBezTo>
                  <a:pt x="683677" y="1851209"/>
                  <a:pt x="688980" y="1824057"/>
                  <a:pt x="686639" y="1818227"/>
                </a:cubicBezTo>
                <a:lnTo>
                  <a:pt x="658235" y="1742488"/>
                </a:lnTo>
                <a:cubicBezTo>
                  <a:pt x="645662" y="1715201"/>
                  <a:pt x="661423" y="1719638"/>
                  <a:pt x="636990" y="1638389"/>
                </a:cubicBezTo>
                <a:cubicBezTo>
                  <a:pt x="626351" y="1601441"/>
                  <a:pt x="629414" y="1617134"/>
                  <a:pt x="602059" y="1570807"/>
                </a:cubicBezTo>
                <a:lnTo>
                  <a:pt x="570903" y="1513173"/>
                </a:lnTo>
                <a:cubicBezTo>
                  <a:pt x="570781" y="1503175"/>
                  <a:pt x="550561" y="1468055"/>
                  <a:pt x="550438" y="1458058"/>
                </a:cubicBezTo>
                <a:cubicBezTo>
                  <a:pt x="556848" y="1428101"/>
                  <a:pt x="546263" y="1422712"/>
                  <a:pt x="531416" y="1385478"/>
                </a:cubicBezTo>
                <a:cubicBezTo>
                  <a:pt x="527790" y="1370753"/>
                  <a:pt x="490725" y="1304050"/>
                  <a:pt x="501981" y="1265452"/>
                </a:cubicBezTo>
                <a:cubicBezTo>
                  <a:pt x="501825" y="1234781"/>
                  <a:pt x="490462" y="1187660"/>
                  <a:pt x="487370" y="1141743"/>
                </a:cubicBezTo>
                <a:cubicBezTo>
                  <a:pt x="484278" y="1095826"/>
                  <a:pt x="483852" y="1028118"/>
                  <a:pt x="483427" y="989948"/>
                </a:cubicBezTo>
                <a:cubicBezTo>
                  <a:pt x="483001" y="951779"/>
                  <a:pt x="494678" y="945984"/>
                  <a:pt x="484820" y="912725"/>
                </a:cubicBezTo>
                <a:cubicBezTo>
                  <a:pt x="467566" y="854951"/>
                  <a:pt x="510777" y="860797"/>
                  <a:pt x="475093" y="812798"/>
                </a:cubicBezTo>
                <a:cubicBezTo>
                  <a:pt x="461960" y="787034"/>
                  <a:pt x="498505" y="551948"/>
                  <a:pt x="461972" y="450605"/>
                </a:cubicBezTo>
                <a:cubicBezTo>
                  <a:pt x="470167" y="357604"/>
                  <a:pt x="458694" y="431306"/>
                  <a:pt x="465015" y="372906"/>
                </a:cubicBezTo>
                <a:cubicBezTo>
                  <a:pt x="503427" y="364177"/>
                  <a:pt x="489736" y="290341"/>
                  <a:pt x="490377" y="246134"/>
                </a:cubicBezTo>
                <a:cubicBezTo>
                  <a:pt x="491019" y="201927"/>
                  <a:pt x="449725" y="138160"/>
                  <a:pt x="468864" y="107666"/>
                </a:cubicBezTo>
                <a:cubicBezTo>
                  <a:pt x="468282" y="89794"/>
                  <a:pt x="477749" y="76947"/>
                  <a:pt x="477167" y="59075"/>
                </a:cubicBezTo>
                <a:lnTo>
                  <a:pt x="472992" y="14560"/>
                </a:ln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A8A9F-EF6E-232D-4656-65E1C11B0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6831188" cy="1322887"/>
          </a:xfrm>
        </p:spPr>
        <p:txBody>
          <a:bodyPr>
            <a:normAutofit/>
          </a:bodyPr>
          <a:lstStyle/>
          <a:p>
            <a:r>
              <a:rPr lang="ru-RU"/>
              <a:t>1.3.	Система показників економічної статистики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A15E01D-BF04-33C5-0B1A-B6AD282B9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2025445"/>
            <a:ext cx="7033819" cy="4660489"/>
          </a:xfrm>
        </p:spPr>
        <p:txBody>
          <a:bodyPr>
            <a:normAutofit fontScale="92500"/>
          </a:bodyPr>
          <a:lstStyle/>
          <a:p>
            <a:pPr marL="71755" marR="69215" indent="450850">
              <a:spcBef>
                <a:spcPts val="10"/>
              </a:spcBef>
              <a:spcAft>
                <a:spcPts val="0"/>
              </a:spcAft>
            </a:pPr>
            <a:r>
              <a:rPr lang="en-US" sz="1800" b="1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en-US" sz="1800" b="1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800" b="1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en-US" sz="1800" b="1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статистиці</a:t>
            </a:r>
            <a:r>
              <a:rPr lang="en-US" sz="1800" b="1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8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en-US" sz="18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узагальнююча</a:t>
            </a:r>
            <a:r>
              <a:rPr lang="en-US" sz="18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кількісна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якісно</a:t>
            </a:r>
            <a:r>
              <a:rPr lang="en-US" sz="1800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en-US" sz="18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en-US" sz="18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en-US" sz="18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en-U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spc="-1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9215" indent="450850">
              <a:spcBef>
                <a:spcPts val="1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marR="74295" indent="450850">
              <a:spcBef>
                <a:spcPts val="5"/>
              </a:spcBef>
              <a:spcAft>
                <a:spcPts val="0"/>
              </a:spcAft>
            </a:pP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en-US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en-US" sz="18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статистики</a:t>
            </a:r>
            <a:r>
              <a:rPr lang="en-US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en-US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8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en-US" sz="18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відносних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середніх</a:t>
            </a:r>
            <a:r>
              <a:rPr lang="en-U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74295" indent="450850">
              <a:spcBef>
                <a:spcPts val="5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72390">
              <a:spcBef>
                <a:spcPts val="160"/>
              </a:spcBef>
              <a:spcAft>
                <a:spcPts val="0"/>
              </a:spcAft>
            </a:pP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800" spc="3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spc="3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en-US" sz="1800" spc="3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en-US" sz="1800" spc="3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en-US" sz="1800" spc="3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800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en-US" sz="1800" spc="3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вони</a:t>
            </a:r>
            <a:r>
              <a:rPr lang="en-US" sz="18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en-US" sz="18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групові</a:t>
            </a:r>
            <a:r>
              <a:rPr lang="en-US" sz="1800" spc="3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18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en-US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зведеними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24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en-US" sz="1800" spc="2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відносяться</a:t>
            </a:r>
            <a:r>
              <a:rPr lang="en-US" sz="1800" spc="24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1800" spc="2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частини</a:t>
            </a:r>
            <a:r>
              <a:rPr lang="en-US" sz="1800" spc="24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en-US" sz="1800" spc="24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16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називають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регіональними</a:t>
            </a:r>
            <a:r>
              <a:rPr lang="en-US" sz="1800" spc="14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територіальними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17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en-US" sz="1800" spc="23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відносяться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1800" spc="1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en-US" sz="1800" spc="1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називають</a:t>
            </a:r>
            <a:r>
              <a:rPr lang="en-US" sz="1800" spc="13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галузевими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1800" spc="1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23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відносяться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економіки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en-US" sz="18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сукупними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US" sz="18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endParaRPr lang="uk-UA" sz="1800" spc="-5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1800" b="1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en-US" sz="1800" b="1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en-US" sz="1800" b="1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статистики</a:t>
            </a:r>
            <a:r>
              <a:rPr lang="en-US" sz="1800" b="1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800" spc="1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en-US" sz="18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en-US" sz="18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взаємоузгоджених</a:t>
            </a:r>
            <a:r>
              <a:rPr lang="en-US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18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en-US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en-US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1310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E488E-D295-83DB-2438-2AFE8D47B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Система показників економічної статистики виконує  функції: </a:t>
            </a:r>
            <a:endParaRPr lang="en-GB" dirty="0"/>
          </a:p>
        </p:txBody>
      </p:sp>
      <p:graphicFrame>
        <p:nvGraphicFramePr>
          <p:cNvPr id="12" name="Місце для вмісту 2">
            <a:extLst>
              <a:ext uri="{FF2B5EF4-FFF2-40B4-BE49-F238E27FC236}">
                <a16:creationId xmlns:a16="http://schemas.microsoft.com/office/drawing/2014/main" id="{9FC8EF51-D7EB-AF69-40A1-8658C4AF89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9585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1276</Words>
  <Application>Microsoft Office PowerPoint</Application>
  <PresentationFormat>Широкий екран</PresentationFormat>
  <Paragraphs>70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ТЕОРЕТИЧНІ ТА МЕТОДОЛОГІЧНІ  ОСНОВИ ЕКОНОМІЧНОЇ  СТАТИСТИКИ</vt:lpstr>
      <vt:lpstr>Зміст теми</vt:lpstr>
      <vt:lpstr>1.1. Предмет, теоретичні  та методологічні основи економічної  статистики</vt:lpstr>
      <vt:lpstr>Презентація PowerPoint</vt:lpstr>
      <vt:lpstr>Презентація PowerPoint</vt:lpstr>
      <vt:lpstr>1.2. Завдання  економічної  статистики</vt:lpstr>
      <vt:lpstr>Основними завданнями економічної статистики є:</vt:lpstr>
      <vt:lpstr>1.3. Система показників економічної статистики</vt:lpstr>
      <vt:lpstr>Система показників економічної статистики виконує  функції: </vt:lpstr>
      <vt:lpstr>В основі економічної статистики закладено процес суспільного відтворення: виробництво – розподіл – споживання.</vt:lpstr>
      <vt:lpstr>1. Показники передумов виробництва. </vt:lpstr>
      <vt:lpstr>2. Показники безпосереднього процесу виробництва. </vt:lpstr>
      <vt:lpstr>3. Показники розподілу та перерозподілу доходів, показники споживання виробленого продукту. </vt:lpstr>
      <vt:lpstr>1.4. Організація економічної статистики в Україні</vt:lpstr>
      <vt:lpstr>Забезпечення користувачів статистичною інформацією</vt:lpstr>
      <vt:lpstr>Міжнародне співробітництво Держстату (участь у спільних проектах та програмах технічної допомоги)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ТА МЕТОДОЛОГІЧНІ  ОСНОВИ ЕКОНОМІЧНОЇ  СТАТИСТИКИ</dc:title>
  <dc:creator>Olha Stakhiv</dc:creator>
  <cp:lastModifiedBy>Olha Stakhiv</cp:lastModifiedBy>
  <cp:revision>4</cp:revision>
  <dcterms:created xsi:type="dcterms:W3CDTF">2023-09-17T14:53:23Z</dcterms:created>
  <dcterms:modified xsi:type="dcterms:W3CDTF">2023-09-18T08:22:00Z</dcterms:modified>
</cp:coreProperties>
</file>