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5"/>
  </p:notesMasterIdLst>
  <p:sldIdLst>
    <p:sldId id="256" r:id="rId2"/>
    <p:sldId id="281" r:id="rId3"/>
    <p:sldId id="257" r:id="rId4"/>
    <p:sldId id="258" r:id="rId5"/>
    <p:sldId id="279" r:id="rId6"/>
    <p:sldId id="280" r:id="rId7"/>
    <p:sldId id="282" r:id="rId8"/>
    <p:sldId id="259" r:id="rId9"/>
    <p:sldId id="271" r:id="rId10"/>
    <p:sldId id="276" r:id="rId11"/>
    <p:sldId id="277" r:id="rId12"/>
    <p:sldId id="278" r:id="rId13"/>
    <p:sldId id="274" r:id="rId14"/>
    <p:sldId id="261" r:id="rId15"/>
    <p:sldId id="275" r:id="rId16"/>
    <p:sldId id="262" r:id="rId17"/>
    <p:sldId id="263" r:id="rId18"/>
    <p:sldId id="266" r:id="rId19"/>
    <p:sldId id="264" r:id="rId20"/>
    <p:sldId id="265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FFCC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>
        <p:scale>
          <a:sx n="80" d="100"/>
          <a:sy n="80" d="100"/>
        </p:scale>
        <p:origin x="-1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E3E8-77EC-4CAC-A2A4-F16294D65A79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7830-74F5-486F-B171-96FC05EBE5C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03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830-74F5-486F-B171-96FC05EBE5C0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830-74F5-486F-B171-96FC05EBE5C0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9CA4FE-6FB3-4012-BC7D-6A2F21E93166}" type="datetimeFigureOut">
              <a:rPr lang="ru-RU" smtClean="0"/>
              <a:pPr/>
              <a:t>13.12.2019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115616" y="3789040"/>
            <a:ext cx="504056" cy="504056"/>
          </a:xfrm>
        </p:spPr>
        <p:txBody>
          <a:bodyPr>
            <a:noAutofit/>
          </a:bodyPr>
          <a:lstStyle/>
          <a:p>
            <a:pPr lvl="0"/>
            <a:r>
              <a:rPr lang="uk-UA" sz="3600" dirty="0" smtClean="0"/>
              <a:t>  </a:t>
            </a:r>
            <a:endParaRPr lang="uk-UA" sz="3600" dirty="0"/>
          </a:p>
        </p:txBody>
      </p:sp>
      <p:pic>
        <p:nvPicPr>
          <p:cNvPr id="8194" name="Picture 2" descr="C:\Users\Valya\Desktop\Анатольєва\Новая папка\1513774149_086f80e38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466" y="260648"/>
            <a:ext cx="5835290" cy="3153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3016"/>
            <a:ext cx="9144000" cy="246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uk-UA" sz="44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4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algn="ctr"/>
            <a:r>
              <a:rPr lang="uk-UA" sz="4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4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Державно-правове становище України у складі Великого князівства Литовського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40690"/>
            <a:ext cx="9144000" cy="817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6040690"/>
            <a:ext cx="3528170" cy="70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CC"/>
                </a:solidFill>
              </a:rPr>
              <a:t>Підготувала </a:t>
            </a:r>
          </a:p>
          <a:p>
            <a:pPr algn="ctr"/>
            <a:r>
              <a:rPr lang="uk-UA" dirty="0">
                <a:solidFill>
                  <a:srgbClr val="FFFFCC"/>
                </a:solidFill>
              </a:rPr>
              <a:t>к.ю.н., </a:t>
            </a:r>
            <a:r>
              <a:rPr lang="uk-UA" dirty="0" smtClean="0">
                <a:solidFill>
                  <a:srgbClr val="FFFFCC"/>
                </a:solidFill>
              </a:rPr>
              <a:t>доцент</a:t>
            </a: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uk-UA" dirty="0" smtClean="0">
                <a:solidFill>
                  <a:srgbClr val="FFFFCC"/>
                </a:solidFill>
              </a:rPr>
              <a:t>О.І.Анатольєва</a:t>
            </a:r>
            <a:endParaRPr lang="ru-RU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462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Державний устрій Великого князівства Литовського</a:t>
            </a:r>
            <a:endParaRPr lang="ru-RU" sz="3600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Valya\Desktop\Анатольєва\Новая папка\1-44d0d81589fbd29f2b28641d6e357c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119" y="1639509"/>
            <a:ext cx="5204107" cy="409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lya\Desktop\Анатольєва\Новая папка\2687266_5_1494227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045171"/>
            <a:ext cx="6076950" cy="4048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 Великого князівства Литовського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800105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Вищі органи влади та управління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264320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Великий князь Литовський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(Господар)  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650" y="4519950"/>
            <a:ext cx="264320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Державна рада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Пани-рада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591388"/>
            <a:ext cx="2643206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Шляхетський вальний сейм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7226" y="2132856"/>
            <a:ext cx="264320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</a:rPr>
              <a:t>снеми</a:t>
            </a:r>
            <a:r>
              <a:rPr lang="uk-UA" sz="2800" dirty="0" smtClean="0">
                <a:solidFill>
                  <a:schemeClr val="tx1"/>
                </a:solidFill>
              </a:rPr>
              <a:t> – князівські з’їзди </a:t>
            </a:r>
            <a:r>
              <a:rPr lang="uk-UA" sz="2800" dirty="0" err="1" smtClean="0">
                <a:solidFill>
                  <a:schemeClr val="tx1"/>
                </a:solidFill>
              </a:rPr>
              <a:t>“старії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</a:rPr>
              <a:t>думи”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lya\Desktop\Анатольєва\Новая папка\герб пого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698760" cy="4717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 Великого князівства Литовського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6079" y="1142984"/>
            <a:ext cx="2566053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урядовці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656" y="1785926"/>
            <a:ext cx="281420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маршалок земський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56" y="2500306"/>
            <a:ext cx="281420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канцлер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656" y="3786190"/>
            <a:ext cx="281420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гетьман земський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4627" y="4500570"/>
            <a:ext cx="2095245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чашник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4627" y="5214950"/>
            <a:ext cx="2095245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ловчий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1785926"/>
            <a:ext cx="3096344" cy="63496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маршалок двірський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2500306"/>
            <a:ext cx="309634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підканцлер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3786190"/>
            <a:ext cx="309634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гетьман двірський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5143512"/>
            <a:ext cx="22402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кухмістер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04862" y="5733256"/>
            <a:ext cx="256605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кравчий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5755" y="4500570"/>
            <a:ext cx="2234597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стольник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19178" y="3286124"/>
            <a:ext cx="13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461656" y="3071810"/>
            <a:ext cx="2814200" cy="64522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підскарбій земський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3071810"/>
            <a:ext cx="3096344" cy="64522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двірський підскарбій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ya\Desktop\Анатольєва\Новая папка\nalogi_litvin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43" y="1268760"/>
            <a:ext cx="5227002" cy="2799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 Великого князівства Литовського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988840"/>
            <a:ext cx="230425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Місцеве управління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247844"/>
            <a:ext cx="2566053" cy="9894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Повіти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(старости)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221088"/>
            <a:ext cx="2566053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Воєводства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(воєводи)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4077072"/>
            <a:ext cx="2566053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Волосні і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сільські органи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(волосний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староста)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5" y="4378784"/>
            <a:ext cx="2500330" cy="1714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Центральний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повіт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воєводства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ya\Desktop\Анатольєва\Новая папка\book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52" y="1268760"/>
            <a:ext cx="4670789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81408"/>
            <a:ext cx="8572560" cy="2727912"/>
          </a:xfrm>
        </p:spPr>
        <p:txBody>
          <a:bodyPr>
            <a:noAutofit/>
          </a:bodyPr>
          <a:lstStyle/>
          <a:p>
            <a:pPr lvl="0" algn="r"/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Джерела та характерні риси права України у складі </a:t>
            </a:r>
            <a:b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Великого князівства Литовського</a:t>
            </a:r>
            <a:endParaRPr lang="uk-UA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Valya\Desktop\Анатольєва\Новая папка\Без названия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35922"/>
            <a:ext cx="4968552" cy="3422780"/>
          </a:xfrm>
          <a:prstGeom prst="rect">
            <a:avLst/>
          </a:prstGeom>
          <a:noFill/>
        </p:spPr>
      </p:pic>
      <p:pic>
        <p:nvPicPr>
          <p:cNvPr id="13315" name="Picture 3" descr="C:\Users\Valya\Desktop\Анатольєва\Новая папка\Без названия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429001"/>
            <a:ext cx="4824536" cy="3384376"/>
          </a:xfrm>
          <a:prstGeom prst="rect">
            <a:avLst/>
          </a:prstGeom>
          <a:noFill/>
        </p:spPr>
      </p:pic>
      <p:pic>
        <p:nvPicPr>
          <p:cNvPr id="13314" name="Picture 2" descr="C:\Users\Valya\Desktop\Анатольєва\Новая папка\Без названия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816424" cy="31932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 права Великого князівства Литовського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4971" y="1750204"/>
            <a:ext cx="342899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232280"/>
            <a:ext cx="3428992" cy="1143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привілеї </a:t>
            </a:r>
          </a:p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(приватні закони) литовських князів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375288"/>
            <a:ext cx="342899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загальноземські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232281"/>
            <a:ext cx="228030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Руська правда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32281"/>
            <a:ext cx="228030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звичаєве право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6753" y="3661196"/>
            <a:ext cx="4432965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1038" y="3661196"/>
            <a:ext cx="4432965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збірники законів (кодекси)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1038" y="4286280"/>
            <a:ext cx="4432965" cy="185736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Судебник Казимира IV </a:t>
            </a:r>
            <a:r>
              <a:rPr lang="uk-UA" sz="2800" dirty="0" err="1" smtClean="0">
                <a:solidFill>
                  <a:schemeClr val="tx1"/>
                </a:solidFill>
              </a:rPr>
              <a:t>Ягеллончика</a:t>
            </a:r>
            <a:r>
              <a:rPr lang="uk-UA" sz="2800" dirty="0" smtClean="0">
                <a:solidFill>
                  <a:schemeClr val="tx1"/>
                </a:solidFill>
              </a:rPr>
              <a:t> 1468 р. (місцеве звичаєве право та судова практика з кримінальних справ)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875354"/>
            <a:ext cx="3428992" cy="55364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обласні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518561"/>
            <a:ext cx="350046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міжнародні договори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4311" y="2285992"/>
            <a:ext cx="3851937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Литовська метрика (архів державної канцелярії) </a:t>
            </a:r>
          </a:p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ХІV – ХVІІІ ст.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3714752"/>
            <a:ext cx="3851937" cy="16919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магдебурзьке право законодавчі акти, судові вироки, декрети князів та панів-радних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ya\Desktop\Анатольєва\Новая папка\im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88395"/>
            <a:ext cx="8280920" cy="58430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 права Великого князівства Литовського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764704"/>
            <a:ext cx="3571900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Литовські статути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3056" y="3009492"/>
            <a:ext cx="2428892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Волинський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(1566)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3692" y="2276872"/>
            <a:ext cx="2562244" cy="13664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(1588)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2996952"/>
            <a:ext cx="2500330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Старий статут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(1529)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53056" y="4797152"/>
            <a:ext cx="2428892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Захищав інтереси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шляхти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84168" y="3857628"/>
            <a:ext cx="2571768" cy="23574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Закріпив утворення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Литовсько-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Польської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4808552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Закріплював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привілеї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феодалів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ya\Desktop\Анатольєва\Новая папка\31123648.301053.69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38" y="1988840"/>
            <a:ext cx="4176464" cy="25262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Майнове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260" y="1124744"/>
            <a:ext cx="35719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438" y="5740096"/>
            <a:ext cx="2160240" cy="1073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Заставне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земле-володіння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1770" y="4572008"/>
            <a:ext cx="392909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Куплена власність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770" y="5143512"/>
            <a:ext cx="392905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Вислужена власність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60540" y="1285860"/>
            <a:ext cx="35719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60540" y="2000240"/>
            <a:ext cx="357190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Королівські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60540" y="2571744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Великокнязівські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0540" y="3429000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Магнатські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60540" y="4143380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Шляхетські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60540" y="4857760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Церковні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0540" y="5857892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Родова власність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4702" y="5715016"/>
            <a:ext cx="151615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Отчини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4702" y="6286520"/>
            <a:ext cx="151615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Дідини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>
            <a:stCxn id="12" idx="1"/>
            <a:endCxn id="18" idx="3"/>
          </p:cNvCxnSpPr>
          <p:nvPr/>
        </p:nvCxnSpPr>
        <p:spPr>
          <a:xfrm flipH="1" flipV="1">
            <a:off x="4570860" y="4822041"/>
            <a:ext cx="389680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2" idx="1"/>
            <a:endCxn id="20" idx="3"/>
          </p:cNvCxnSpPr>
          <p:nvPr/>
        </p:nvCxnSpPr>
        <p:spPr>
          <a:xfrm flipH="1">
            <a:off x="4570828" y="5214950"/>
            <a:ext cx="38971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3" idx="1"/>
            <a:endCxn id="15" idx="3"/>
          </p:cNvCxnSpPr>
          <p:nvPr/>
        </p:nvCxnSpPr>
        <p:spPr>
          <a:xfrm flipH="1" flipV="1">
            <a:off x="4570860" y="5965049"/>
            <a:ext cx="3896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3" idx="1"/>
            <a:endCxn id="16" idx="3"/>
          </p:cNvCxnSpPr>
          <p:nvPr/>
        </p:nvCxnSpPr>
        <p:spPr>
          <a:xfrm flipH="1">
            <a:off x="4570860" y="6215082"/>
            <a:ext cx="389680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alya\Desktop\Анатольєва\Новая папка\Без названия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808312" cy="345638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Спадкове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8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законом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214554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заповітом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357298"/>
            <a:ext cx="1871068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основі звичаю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3500438"/>
            <a:ext cx="3571900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Спадкування майна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857760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Батьківського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857760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Материнського 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8" idx="0"/>
            <a:endCxn id="7" idx="2"/>
          </p:cNvCxnSpPr>
          <p:nvPr/>
        </p:nvCxnSpPr>
        <p:spPr>
          <a:xfrm flipV="1">
            <a:off x="4500562" y="3071810"/>
            <a:ext cx="86409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rot="5400000">
            <a:off x="4214810" y="457200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rot="16200000" flipH="1">
            <a:off x="4393405" y="4464851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alya\Desktop\Анатольєва\Новая папка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90" y="332656"/>
            <a:ext cx="3487446" cy="288032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152400"/>
            <a:ext cx="514980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Зобов’язальне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2952" y="1357298"/>
            <a:ext cx="4665512" cy="4875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844824"/>
            <a:ext cx="2332756" cy="6554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Купівлі-продажу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5708" y="1844824"/>
            <a:ext cx="2332756" cy="6554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Дарування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357562"/>
            <a:ext cx="271464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 угоди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357562"/>
            <a:ext cx="4714908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позовної давності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143380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Усна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4143380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Письмова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143380"/>
            <a:ext cx="264320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років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4143380"/>
            <a:ext cx="171451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років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9624" y="4929198"/>
            <a:ext cx="684852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Гарантії виконання зобов’язань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715016"/>
            <a:ext cx="221457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Порука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5715016"/>
            <a:ext cx="185738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Присяга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571501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65846" y="2500306"/>
            <a:ext cx="15862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55499" y="2500306"/>
            <a:ext cx="14929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0022" y="2500306"/>
            <a:ext cx="15862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1643042" y="400050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1750199" y="396478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750859" y="396478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929454" y="392906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7" idx="2"/>
            <a:endCxn id="20" idx="0"/>
          </p:cNvCxnSpPr>
          <p:nvPr/>
        </p:nvCxnSpPr>
        <p:spPr>
          <a:xfrm rot="5400000">
            <a:off x="4324348" y="5605478"/>
            <a:ext cx="214314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8" idx="0"/>
          </p:cNvCxnSpPr>
          <p:nvPr/>
        </p:nvCxnSpPr>
        <p:spPr>
          <a:xfrm rot="16200000" flipH="1">
            <a:off x="7125908" y="5589999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9" idx="0"/>
          </p:cNvCxnSpPr>
          <p:nvPr/>
        </p:nvCxnSpPr>
        <p:spPr>
          <a:xfrm rot="16200000" flipH="1">
            <a:off x="1571604" y="5572140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84784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Формування Великого князівства Литовського та його суспільний лад </a:t>
            </a:r>
            <a:endParaRPr lang="ru-RU" sz="3600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335699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Державний устрій Великого князівства Литовського</a:t>
            </a:r>
            <a:endParaRPr lang="ru-RU" sz="3600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229200"/>
            <a:ext cx="8572560" cy="108012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274320" marR="0" indent="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Джерела та характерні риси права України у складі Великого князівства Литовського</a:t>
            </a:r>
            <a:endParaRPr lang="uk-UA" sz="36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 descr="C:\Users\Valya\Desktop\Анатольєва\Новая папка\2ed7630ebd6f3f1f199d2ef3a855a469--historical-architecture-milit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87"/>
            <a:ext cx="2664296" cy="3273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63339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97" y="785794"/>
            <a:ext cx="2566053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власності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997" y="1500174"/>
            <a:ext cx="2566053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Крадіжки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997" y="2071678"/>
            <a:ext cx="2566053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Знищення чужого майна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997" y="2928934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Підпали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997" y="3429000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Грабіж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997" y="3929066"/>
            <a:ext cx="256605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Розбій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785794"/>
            <a:ext cx="2789188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сім’ї і моральності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714488"/>
            <a:ext cx="278918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Двоєжонство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2285992"/>
            <a:ext cx="278918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Шлюб з близькими родичами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3143248"/>
            <a:ext cx="27891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Звідництво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3571876"/>
            <a:ext cx="27891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Зґвалтування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785794"/>
            <a:ext cx="2789188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держави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1500174"/>
            <a:ext cx="278918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Втеча до ворожої землі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2214554"/>
            <a:ext cx="278918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Видача державної таємниці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3143248"/>
            <a:ext cx="27891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Здача замку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3643314"/>
            <a:ext cx="27891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Заколот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437112"/>
            <a:ext cx="3096344" cy="899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церкви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5229199"/>
            <a:ext cx="3096344" cy="5642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Богохульство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683058"/>
            <a:ext cx="3096344" cy="58184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Чаклунство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6164581"/>
            <a:ext cx="3096344" cy="52894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Віровідступництво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24128" y="4509120"/>
            <a:ext cx="3278168" cy="63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особи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5145792"/>
            <a:ext cx="3278168" cy="4191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Вбивство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4128" y="5574420"/>
            <a:ext cx="3278168" cy="3476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6288800"/>
            <a:ext cx="3278168" cy="38056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Членопошкодження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5931610"/>
            <a:ext cx="32781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Побої, поранення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785794"/>
            <a:ext cx="2566053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власності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1500174"/>
            <a:ext cx="2566053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Крадіжки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2071678"/>
            <a:ext cx="2566053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Знищення чужого майна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2928934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Підпали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3429000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Грабіж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4282" y="3929066"/>
            <a:ext cx="256605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Розбій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Valya\Desktop\Анатольєва\Новая папка\Без названия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024336" cy="226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lya\Desktop\Анатольєва\Новая папка\Без названия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584" y="1196752"/>
            <a:ext cx="2597312" cy="237626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Судочинство в Литовсько-Руській державі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45024"/>
            <a:ext cx="3494747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Учасники судового процесу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59404"/>
            <a:ext cx="3494747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Позивач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930908"/>
            <a:ext cx="3494747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Відповідач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788164"/>
            <a:ext cx="3494747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284984"/>
            <a:ext cx="3500461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Судові докази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999364"/>
            <a:ext cx="3500461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Показання свідків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570868"/>
            <a:ext cx="3500461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Присяга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5285248"/>
            <a:ext cx="3500461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Речові докази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85314"/>
            <a:ext cx="3500461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Катування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340768"/>
            <a:ext cx="3865632" cy="10024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Обвинувачувально-змагальний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ya\Desktop\Анатольєва\Новая папка\chvertav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968552" cy="495204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19492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Судовий процес в копних судах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523" y="204030"/>
            <a:ext cx="279007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1808" y="188640"/>
            <a:ext cx="279007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808" y="829114"/>
            <a:ext cx="279007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Розшук злочинця по гарячих слідах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68097" y="1196752"/>
            <a:ext cx="263635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62382" y="1196752"/>
            <a:ext cx="263635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8097" y="1821836"/>
            <a:ext cx="2636351" cy="15180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Судове слідство з представників сільського копного округу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7875" y="3789040"/>
            <a:ext cx="2639216" cy="790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3789040"/>
            <a:ext cx="2639216" cy="790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Завита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2160" y="4557000"/>
            <a:ext cx="2639216" cy="19683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остаточного вирішення справи та виконання вироку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покарань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Литовсько-Руській державі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4286280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Смертна кара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214422"/>
            <a:ext cx="385765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Тілесні покарання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1928826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Проста (повішення, відрубування голови)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785926"/>
            <a:ext cx="2357454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Кваліфікована (спалювання, четвертування, насадження на кіл тощо)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785926"/>
            <a:ext cx="150019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Болісні (биття батогами, киями)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785926"/>
            <a:ext cx="2357454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Калічницькі (відрубування руки, відрізання носа тощо)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715016"/>
            <a:ext cx="2857520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 волі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3571876"/>
            <a:ext cx="3143272" cy="71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Виставлення біля ганебного стовпа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857760"/>
            <a:ext cx="4714908" cy="71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Головщина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грошовий штраф за вбивство родичам убитого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357826"/>
            <a:ext cx="314327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Конфіскація майна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6" y="3571876"/>
            <a:ext cx="4714876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Виволання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(викрикування – громадська смерть для шляхтичів, з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– опала)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4500570"/>
            <a:ext cx="3143272" cy="71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 королю (великому князю)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lya\Desktop\Анатольєва\Новая папка\d4ebcfdd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80" y="1556792"/>
            <a:ext cx="6211664" cy="46998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471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Формування Великого князівства Литовського та його суспільний лад </a:t>
            </a:r>
            <a:endParaRPr lang="ru-RU" sz="3600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8477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Формування Великого князівства Литовського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340768"/>
            <a:ext cx="3639348" cy="20162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Велике князівство Литовське як ранньофеодальна монархія утворилося за князя </a:t>
            </a:r>
            <a:r>
              <a:rPr lang="uk-UA" sz="2000" dirty="0" err="1" smtClean="0">
                <a:solidFill>
                  <a:schemeClr val="tx1"/>
                </a:solidFill>
              </a:rPr>
              <a:t>Міндовга</a:t>
            </a:r>
            <a:r>
              <a:rPr lang="uk-UA" sz="2000" dirty="0" smtClean="0">
                <a:solidFill>
                  <a:schemeClr val="tx1"/>
                </a:solidFill>
              </a:rPr>
              <a:t> (1219 – 1263 рр.)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Valya\Desktop\Анатольєва\Новая папка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181" y="1124744"/>
            <a:ext cx="4519275" cy="2376264"/>
          </a:xfrm>
          <a:prstGeom prst="rect">
            <a:avLst/>
          </a:prstGeom>
          <a:noFill/>
        </p:spPr>
      </p:pic>
      <p:pic>
        <p:nvPicPr>
          <p:cNvPr id="2052" name="Picture 4" descr="C:\Users\Valya\Desktop\Анатольєва\Новая папка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44" y="4293097"/>
            <a:ext cx="3393376" cy="2088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3573016"/>
            <a:ext cx="8215370" cy="64636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Значно зміцнилася Литовська держава при великому князеві </a:t>
            </a:r>
            <a:r>
              <a:rPr lang="uk-UA" sz="2000" dirty="0" err="1" smtClean="0">
                <a:solidFill>
                  <a:schemeClr val="tx1"/>
                </a:solidFill>
              </a:rPr>
              <a:t>Гедиміні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(1316 – 1341 рр.)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365104"/>
            <a:ext cx="4648030" cy="5824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 1320 роках литовці поширили свій вплив на білоруські території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5085184"/>
            <a:ext cx="4720038" cy="12241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Утвердження Литви на українських землях розпочалося 1340 р., коли литовський князь посів князівський стіл на Галичині та Волині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185946" cy="10801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У середині XIV ст. князівство Литовське розпочало експансію на Наддніпрянську Україну. Литовський князь Ольгерд поширив свою владу на Чернігівщину та Новгород-Сіверський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Valya\Desktop\Анатольєва\Новая папка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10782"/>
            <a:ext cx="4579559" cy="24464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236610"/>
            <a:ext cx="8185946" cy="9286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1362 р. в битві під Синіми Водами князеві вдалося отримати перемогу над військами трьох татарських орд, що на той час контролювали Поділля і степові території Північного Причорномор’я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Формування Великого князівства Литовського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Valya\Desktop\Анатольєва\Новая папка\1465164163_01-vilnyus-vremen-yagayly-nachalo-15-go-ve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514258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05064"/>
            <a:ext cx="8215370" cy="22322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Характерно, що входження українських земель до Великого князівства Литовського проходило майже без збройної боротьби. Литовці здобули прихильність українського населення тим, що воювали з татарами, виганяючи їх з України, та дотримувалися місцевих звичаїв, мови, релігії. </a:t>
            </a:r>
            <a:r>
              <a:rPr lang="uk-UA" sz="2000" dirty="0" err="1" smtClean="0">
                <a:solidFill>
                  <a:schemeClr val="tx1"/>
                </a:solidFill>
              </a:rPr>
              <a:t>„Ми</a:t>
            </a:r>
            <a:r>
              <a:rPr lang="uk-UA" sz="2000" dirty="0" smtClean="0">
                <a:solidFill>
                  <a:schemeClr val="tx1"/>
                </a:solidFill>
              </a:rPr>
              <a:t> старини не чіпаємо і новини не </a:t>
            </a:r>
            <a:r>
              <a:rPr lang="uk-UA" sz="2000" dirty="0" err="1" smtClean="0">
                <a:solidFill>
                  <a:schemeClr val="tx1"/>
                </a:solidFill>
              </a:rPr>
              <a:t>вводимо”</a:t>
            </a:r>
            <a:r>
              <a:rPr lang="uk-UA" sz="2000" dirty="0" smtClean="0">
                <a:solidFill>
                  <a:schemeClr val="tx1"/>
                </a:solidFill>
              </a:rPr>
              <a:t>, – проголошували вони. І дійсно, місцеве управління, організація влади галицьких і волинських князів, норми права, устрій земель певний час залишались без змін.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Формування Великого князівства Литовського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1196753"/>
            <a:ext cx="302433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prstClr val="black"/>
                </a:solidFill>
              </a:rPr>
              <a:t>На початок 1360-х років майже всі українські землі, за винятком західних територій, підпорядкованих польському та угорському королям, належали литовським князям, нащадкам Гедиміна.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8229600" cy="22322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sz="1800" dirty="0" smtClean="0"/>
              <a:t>З укладенням династичного шлюбу між литовським князем Ягайлом і польською королевою Ядвігою та підписанням у 1385 р. Кревської унії об’єднавча ідея отримала втілення. Кревська унія зустріла опір частини литовської, української й білоруської шляхти. Однак на заваді процесу об’єднання став великий князь литовський </a:t>
            </a:r>
            <a:r>
              <a:rPr lang="uk-UA" sz="1800" dirty="0" err="1" smtClean="0"/>
              <a:t>Вітовт</a:t>
            </a:r>
            <a:r>
              <a:rPr lang="uk-UA" sz="1800" dirty="0" smtClean="0"/>
              <a:t>. У 1392 р. Ягайло затвердив </a:t>
            </a:r>
            <a:r>
              <a:rPr lang="uk-UA" sz="1800" dirty="0" err="1" smtClean="0"/>
              <a:t>Вітовта</a:t>
            </a:r>
            <a:r>
              <a:rPr lang="uk-UA" sz="1800" dirty="0" smtClean="0"/>
              <a:t> довічним великим князем литовським. </a:t>
            </a:r>
            <a:r>
              <a:rPr lang="uk-UA" sz="1800" dirty="0" err="1" smtClean="0"/>
              <a:t>Городельський</a:t>
            </a:r>
            <a:r>
              <a:rPr lang="uk-UA" sz="1800" dirty="0" smtClean="0"/>
              <a:t> сейм 1413 р. надав Литві гарантії того, що навіть після смерті </a:t>
            </a:r>
            <a:r>
              <a:rPr lang="uk-UA" sz="1800" dirty="0" err="1" smtClean="0"/>
              <a:t>Вітовта</a:t>
            </a:r>
            <a:r>
              <a:rPr lang="uk-UA" sz="1800" dirty="0" smtClean="0"/>
              <a:t>, вона матиме статус держави з власними органами управління. До 1569 р. Велике князівство Литовське, маючи тісні відносини з польською короною, існувало як самостійне державне утворення.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Формування Великого князівства Литовського</a:t>
            </a:r>
            <a:br>
              <a:rPr lang="uk-UA" i="1" dirty="0" smtClean="0"/>
            </a:br>
            <a:r>
              <a:rPr lang="uk-UA" i="1" dirty="0" smtClean="0"/>
              <a:t>Кревська унія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525658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З приєднанням наприкінці XIV ст. величезних східноєвропейських просторів становище Великого князівства Литовського на зовнішньополітичній арені не поліпшилося. Тиск Тевтонського ордену, набіги кримських татар, небезпека з боку Москви, яка проголосила своїм гаслом </a:t>
            </a:r>
            <a:r>
              <a:rPr lang="uk-UA" dirty="0" err="1" smtClean="0"/>
              <a:t>„збирання</a:t>
            </a:r>
            <a:r>
              <a:rPr lang="uk-UA" dirty="0" smtClean="0"/>
              <a:t> руських </a:t>
            </a:r>
            <a:r>
              <a:rPr lang="uk-UA" dirty="0" err="1" smtClean="0"/>
              <a:t>земель”</a:t>
            </a:r>
            <a:r>
              <a:rPr lang="uk-UA" dirty="0" smtClean="0"/>
              <a:t>, спонукали Литву до пошуків надійного союзника для організації опору зазіханням сусідніх держав. Ним стало Королівство Польське, що переживало період політичного піднесення.</a:t>
            </a: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096345" cy="27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ya\Desktop\Анатольєва\Новая папка\fe6b773364cbdd3d7eac54137b1c51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5040560" cy="2608055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8512"/>
            <a:ext cx="3995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Суспільний устрій Великого князівства Литовського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311" y="1851094"/>
            <a:ext cx="2841545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Боярсько-шляхетська аристократія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311" y="2636912"/>
            <a:ext cx="2841545" cy="114927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Князі: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“княжата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головні”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“княжата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повітники”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(службові)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311" y="3786190"/>
            <a:ext cx="2841545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Пани (магнати)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311" y="4214818"/>
            <a:ext cx="2841545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Шляхта – середні та дрібні землевласники, які отримали земельні наділи за особисту військову службу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311" y="5572140"/>
            <a:ext cx="2841545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“Путні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бояри”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“панцерні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слуги”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423300"/>
            <a:ext cx="2010509" cy="5154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Духівництво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3933056"/>
            <a:ext cx="2010509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римо-католицьке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(привілейоване)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3979" y="4653136"/>
            <a:ext cx="201050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православне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2852936"/>
            <a:ext cx="3522677" cy="441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Міщани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3579" y="3294674"/>
            <a:ext cx="3522677" cy="129158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Патриціат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(купецько-лихварська верхівка, цехові майстри, урядники місцевого самоврядування і суду)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3579" y="4586258"/>
            <a:ext cx="3522677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бюргери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(дрібні купці й торгівці)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3579" y="5443514"/>
            <a:ext cx="3522677" cy="8754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міський плебс (позацехові ремісники, міська біднота, слуги)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ya\Desktop\Анатольєва\Новая папка\Lithuanian_peas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91196"/>
            <a:ext cx="3265487" cy="4102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132856"/>
            <a:ext cx="2566053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Особисто вільні або </a:t>
            </a:r>
            <a:r>
              <a:rPr lang="uk-UA" sz="2800" dirty="0" err="1" smtClean="0">
                <a:solidFill>
                  <a:schemeClr val="tx1"/>
                </a:solidFill>
              </a:rPr>
              <a:t>“похожі”</a:t>
            </a:r>
            <a:r>
              <a:rPr lang="uk-UA" sz="2800" dirty="0" smtClean="0">
                <a:solidFill>
                  <a:schemeClr val="tx1"/>
                </a:solidFill>
              </a:rPr>
              <a:t> 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04426"/>
            <a:ext cx="25660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тяглі 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918806"/>
            <a:ext cx="25660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ремісники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561748"/>
            <a:ext cx="25660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службові селяни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276128"/>
            <a:ext cx="2566053" cy="80405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чиншові</a:t>
            </a:r>
            <a:r>
              <a:rPr lang="uk-UA" sz="2800" dirty="0" smtClean="0"/>
              <a:t> </a:t>
            </a:r>
          </a:p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3735842"/>
            <a:ext cx="2146246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Залежні 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4664536"/>
            <a:ext cx="214624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Раби</a:t>
            </a:r>
            <a:r>
              <a:rPr lang="uk-UA" sz="2800" dirty="0" smtClean="0"/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5307478"/>
            <a:ext cx="214624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Отчичі</a:t>
            </a:r>
            <a:r>
              <a:rPr lang="uk-UA" sz="2800" dirty="0" smtClean="0">
                <a:solidFill>
                  <a:schemeClr val="tx1"/>
                </a:solidFill>
              </a:rPr>
              <a:t>, кріпаки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2144256"/>
            <a:ext cx="216024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sz="2800" dirty="0" smtClean="0">
                <a:solidFill>
                  <a:schemeClr val="tx1"/>
                </a:solidFill>
              </a:rPr>
              <a:t>залежні селяни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2858636"/>
            <a:ext cx="216024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“закупи”</a:t>
            </a:r>
            <a:r>
              <a:rPr lang="uk-UA" sz="2800" dirty="0" smtClean="0">
                <a:solidFill>
                  <a:schemeClr val="tx1"/>
                </a:solidFill>
              </a:rPr>
              <a:t> або </a:t>
            </a:r>
            <a:r>
              <a:rPr lang="uk-UA" sz="2800" dirty="0" err="1" smtClean="0">
                <a:solidFill>
                  <a:schemeClr val="tx1"/>
                </a:solidFill>
              </a:rPr>
              <a:t>“непохожі”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3673" y="1268760"/>
            <a:ext cx="2002773" cy="586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Cambria"/>
                <a:ea typeface="+mj-ea"/>
                <a:cs typeface="+mj-cs"/>
              </a:rPr>
              <a:t>Селяни</a:t>
            </a:r>
            <a:endParaRPr lang="uk-UA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990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indent="450850" algn="ctr" fontAlgn="base">
              <a:spcAft>
                <a:spcPct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Суспільний устрій Великого князівства Литовського</a:t>
            </a:r>
            <a:endParaRPr lang="uk-UA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3818</TotalTime>
  <Words>815</Words>
  <Application>Microsoft Office PowerPoint</Application>
  <PresentationFormat>Экран (4:3)</PresentationFormat>
  <Paragraphs>233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  </vt:lpstr>
      <vt:lpstr>ПЛАН</vt:lpstr>
      <vt:lpstr>Презентация PowerPoint</vt:lpstr>
      <vt:lpstr>Формування Великого князівства Литовського</vt:lpstr>
      <vt:lpstr>Формування Великого князівства Литовського</vt:lpstr>
      <vt:lpstr>Формування Великого князівства Литовського</vt:lpstr>
      <vt:lpstr>Формування Великого князівства Литовського Кревська унія</vt:lpstr>
      <vt:lpstr>Презентация PowerPoint</vt:lpstr>
      <vt:lpstr>Суспільний устрій Великого князівства Литовського</vt:lpstr>
      <vt:lpstr>Презентация PowerPoint</vt:lpstr>
      <vt:lpstr>Державний устрій Великого князівства Литовського</vt:lpstr>
      <vt:lpstr>Державний устрій Великого князівства Литовського</vt:lpstr>
      <vt:lpstr>Державний устрій Великого князівства Литовського</vt:lpstr>
      <vt:lpstr>3. Джерела та характерні риси права України у складі  Великого князівства Литовського</vt:lpstr>
      <vt:lpstr>Джерела права Великого князівства Литовського</vt:lpstr>
      <vt:lpstr>Джерела права Великого князівства Литовського</vt:lpstr>
      <vt:lpstr>Майнове право Литовсько-Руської держави</vt:lpstr>
      <vt:lpstr>Спадкове право Литовсько-Руської держави</vt:lpstr>
      <vt:lpstr>Зобов’язальне право Литовсько-Руської держави</vt:lpstr>
      <vt:lpstr>Кримінальне право Литовсько-Руської держави</vt:lpstr>
      <vt:lpstr>Судочинство в Литовсько-Руській державі</vt:lpstr>
      <vt:lpstr>Судовий процес в копних судах</vt:lpstr>
      <vt:lpstr>Види покарань в Литовсько-Руській державі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RePack by Diakov</cp:lastModifiedBy>
  <cp:revision>61</cp:revision>
  <dcterms:created xsi:type="dcterms:W3CDTF">2018-07-29T18:09:53Z</dcterms:created>
  <dcterms:modified xsi:type="dcterms:W3CDTF">2019-12-13T17:40:01Z</dcterms:modified>
</cp:coreProperties>
</file>