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2402" autoAdjust="0"/>
  </p:normalViewPr>
  <p:slideViewPr>
    <p:cSldViewPr snapToGrid="0">
      <p:cViewPr varScale="1">
        <p:scale>
          <a:sx n="50" d="100"/>
          <a:sy n="50" d="100"/>
        </p:scale>
        <p:origin x="12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2AA37-09BB-4719-AA48-4359CE2954B0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A9084-7088-40D7-91FF-57DBB5C9384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9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A9084-7088-40D7-91FF-57DBB5C9384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0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290919"/>
            <a:ext cx="9448800" cy="188258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       ОРГАНІЗАЦІЯ ТА ТЕХНОЛОГІЇ </a:t>
            </a:r>
            <a:br>
              <a:rPr lang="uk-UA" sz="40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</a:t>
            </a:r>
            <a:br>
              <a:rPr lang="uk-UA" sz="4000" dirty="0" smtClean="0"/>
            </a:br>
            <a:r>
              <a:rPr lang="uk-UA" sz="4000" dirty="0"/>
              <a:t> </a:t>
            </a:r>
            <a:r>
              <a:rPr lang="uk-UA" sz="4000" dirty="0" smtClean="0"/>
              <a:t>      УПРАВЛІННЯ ПЕРСОНАЛОМ</a:t>
            </a:r>
            <a:endParaRPr lang="ru-RU" sz="4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54825"/>
            <a:ext cx="9448800" cy="1685364"/>
          </a:xfrm>
        </p:spPr>
        <p:txBody>
          <a:bodyPr/>
          <a:lstStyle/>
          <a:p>
            <a:r>
              <a:rPr lang="uk-UA" dirty="0" smtClean="0"/>
              <a:t>                                      ПРОФЕСОР КАФЕДРИ ТУРИЗМУ, ДОКУМЕНТНИХ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ТА МІЖКУЛЬТУРНИХ КОМУНІКАЦІЙ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96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КАДРОВА ПОЛІТИКА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7726" y="1925053"/>
            <a:ext cx="10848474" cy="4684293"/>
          </a:xfrm>
        </p:spPr>
        <p:txBody>
          <a:bodyPr/>
          <a:lstStyle/>
          <a:p>
            <a:r>
              <a:rPr lang="uk-UA" dirty="0" smtClean="0"/>
              <a:t>ЦЕ СИСТЕМА ПРАВИЛ І НОРМ, ПРАГНЕНЬ ТА ОБМЕЖЕНЬ У ВЗАЄМОВІДНОСИНАХ ПЕРСОНАЛУ І ОРГАНІЗАЦІЇ, НА ПІДСТАВІ ЯКИХ ДІЮТЬ ПРАЦІВНИКИ </a:t>
            </a:r>
            <a:r>
              <a:rPr lang="uk-UA" dirty="0"/>
              <a:t>У</a:t>
            </a:r>
            <a:r>
              <a:rPr lang="uk-UA" dirty="0" smtClean="0"/>
              <a:t> ВНУТРІШНЬОМУ ТА ЗОВНІШНЬОМУ СЕРЕДОВИЩІ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МЕТА КАДРОВОЇ ПОЛІТИКИ – СВОЄЧАСНЕ ЗАБЕЗПЕЧЕННЯ ОПТИМАЛЬНОГО БАЛАНСУ В ПРОЦЕСІ КОМПЛЕКТУВАННЯ, ЗБЕРЕЖЕННЯ І РОЗВИТКУ ПЕРСОНАЛУ ОРГАНІЗАЦІЇ ВІДПОВІДНО ДО ПОТРЕБ І ВИМОГ ЧИННОГО ЗАКАНОДАВСТВА І СИТУАЦІЇ НА РИНКУ ПРАЦІ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КАДРОВА ПОЛІТИКА ФОРМУЄТЬСЯ НАВКОЛО ТАКИХ НАПРЯМІВ РОБОТИ З ПЕРСОНАЛОМ: НАЙМАННЯ РОБОЧОЇ СИЛИ, СТАВЛЕННЯ ОРГАНІЗАЦІЇ ДО КАПІТАЛОВКЛАДЕНЬ У РОБОЧУ СИЛУ, РОЗВИТОК ВИМОГ ДО НОВИХ ПРАЦІВНИКІВ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6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ФОРМУВАННЯ КАДРОВОЇ ПОЛІТИКИ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1264" y="1892968"/>
            <a:ext cx="11024936" cy="496503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НОРМУВАННЯ – АНАЛІЗУЮТЬ КОРПОРАТИВНУ КУЛЬТУРУ, ЗАГАЛЬНУ СТРАТЕГІЮ, СТАН РОЗВИТКУ ФІРМИ; ПЕРЕДБАЧАЮТЬ МОЖЛИВІ ЗМІНИ ЦІЛЕЙ ЩОДО РОБОТИ З ПЕРСОНАЛОМ, ОПИСУЮТЬ ВИМОГИ ДО ПЕРСОНАЛУ ТА ЙОГО РОЗВИТКУ</a:t>
            </a:r>
          </a:p>
          <a:p>
            <a:r>
              <a:rPr lang="uk-UA" sz="2400" dirty="0" smtClean="0"/>
              <a:t>ПРОГРАМУВАННЯ – РОЗРОБКА ПРОГРАМИ КАДРОВОЇ РОБОТИ ТА КОНКРЕТНИХ ШЛЯХІВ ЇЇ РЕАЛІЗАЦІЇ, З УРАХУВАННЯМ МОЖЛИВИХ ЗМІН СИТУАЦІЇ. ЗДІЙСНЮЮТЬ ЗАХОДИ, СПРЯМОВАНІ НА ДОСЯГНЕННЯ ЦІЛЕЙ КАДРОВОЇ ПОЛІТИКИ; РОЗРОБЛЯЮТЬ ПРОГРАМИ НАБОРУ ПЕРСОНАЛУ; СТВОРЮЮТЬ АНКЕТИ, ТЕСТИ, ПЛАНИ СПІВБЕСІД ДЛЯ ВІДБОРУ ПРЕТЕНДЕНТІВ</a:t>
            </a:r>
          </a:p>
          <a:p>
            <a:r>
              <a:rPr lang="uk-UA" sz="2400" dirty="0" smtClean="0"/>
              <a:t>МОНІТОРИНГ -  РОЗРОБКА ПРОЦЕДУР ДІАГНОСТИКИ ТА ПРОГНОЗУВАННЯ КАДРОВИХ СИТУАЦІЙ: АНАЛІЗ СТАНУ КАДРОВОГО ПОТЕНЦІАЛУ; ДІАГНОСТИКА ЩОДО РОЗВИТКУ ПЕРСОНАЛУ, ОЦІНКА ЕФЕКТИВНОСТІ КАДРОВИХ ЗАХОДІВ; ОЦІНКА МІКРОКЛІМАТУ ФІРМИ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392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КАДРОВОЇ ПОЛІТИКИ ЗАЛЕЖНО ВІД ВПЛИВУ НА УПРАВЛІННЯ СИТУАЦІЄЮ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ПАСИВНА КАДРОВА ПОЛІТИКА – ЇЇ МЕТА – УСУНЕННЯ НЕГАТИВНИХ НАСЛІДКІВ, ВІДСУТНІСТЬ ПРОГНОЗУВАННЯ КАДРОВИХ ПОТРЕБ</a:t>
            </a:r>
          </a:p>
          <a:p>
            <a:r>
              <a:rPr lang="uk-UA" dirty="0" smtClean="0"/>
              <a:t>РЕАКТИВНА – КЕРІВНИЦТВО ВИЯВЛЯЄ НЕДОЛІКИ В РОБОТІ З ПЕРСОНАЛОМ, ЯК ПРАВИЛО ВІДСУТНЯ МОТИВАЦІЯ ДО ВИСОКОПРОДУКТИВНОЇ ПРАЦІ</a:t>
            </a:r>
          </a:p>
          <a:p>
            <a:r>
              <a:rPr lang="uk-UA" dirty="0" smtClean="0"/>
              <a:t>ПРЕВЕНТИВНА – ОБГРУНТОВАНІ ПРОГНОЗИ КАДРОВОЇ СИТУАЦІЇ, АЛЕ НЕ ВИКОРИСТОВУЮТЬ ЗАСОБИ ВПЛИВУ НА НЕЇ</a:t>
            </a:r>
          </a:p>
          <a:p>
            <a:r>
              <a:rPr lang="uk-UA" dirty="0" smtClean="0"/>
              <a:t>АКТИВНА – МАЄ І ПРОГНОЗИ КАДРОВОЇ ПОЛІТИКИ  І ЗАСОБИ ВПЛИВУ НА НЕЇ , РОЗРОБЛЮЮТЬ АНТИКРИЗОВУ КАДРОВУ ПОЛІТИКУ, ЗЖІЙСНЮЮТЬ МОНІТОРИНГ КАДРОВОЇ СИТУАЦІЇ. АКТИВНА ПОЛІТИКА МОЖЕ БУТИ РАЦІОНАЛЬНОЮ, А МОЖЕ - АВАНТЮРИСТИЧНОЮ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937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КАДРОВОЇ ПОЛІТИКИ ЗА СТУПЕНЕМ ВІДКРИТОСТІ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ВІДКРИТА КАДРОВА ПОЛІТИКА – ОРГАНІЗАЦІЯ ПОВИННА БУТИ «ПРОЗОРОЮ» ДЛЯ СПІВРОБІТНИКІВ ПРИ ПРИЙНЯТТІ НА ПОСАДУ; ПЕРЕВАЖНО НА РОБОТУ ПРИЙМАЮТЬ ВИСОКОКВАЛІФІКОВАНИХ ПРАЦІВНИКІВ НА ОСНОВІ КОНКУРСНОГО ВІДБОРУ; ХАРАКТЕРНА ДЛЯ ФІРМ ЯКІ ПРОВОДЯТЬ КОНКУРЕНТНУ ПОЛІТИКУ ТА ЗОРІЄНТОВАНІ НА ШВИДКИЙ РОЗВИТОК</a:t>
            </a:r>
          </a:p>
          <a:p>
            <a:r>
              <a:rPr lang="uk-UA" smtClean="0"/>
              <a:t>ЗАКРИТА КАДРОВА ПОЛІТИКА – ЗОРІЄНТОВАНА НА ПРОСУВАННЯ НА ВИЩІ ПОСАДИ ЛИШЕ ПРАЦІВНИКІВ ОРГАНІЗАЦІЇ, ДІЄ ЗА УМОВ ДЕФІЦИТУ КАДРІВ АБО ФОРМУВАННЯ В ОРГАНІЗАЦІЇ ДУХУ ПРИЧЕТНОСТІ ТА КОРПОРАТИВНОЇ КУЛЬТУРИ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01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персоналом- </a:t>
            </a:r>
            <a:r>
              <a:rPr lang="ru-RU" dirty="0" err="1" smtClean="0"/>
              <a:t>рівні</a:t>
            </a:r>
            <a:r>
              <a:rPr lang="ru-RU" dirty="0" smtClean="0"/>
              <a:t> та </a:t>
            </a:r>
            <a:r>
              <a:rPr lang="ru-RU" dirty="0" err="1" smtClean="0"/>
              <a:t>центри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723900" y="2457450"/>
            <a:ext cx="5429250" cy="382219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Загальне та лінійне керівництво</a:t>
            </a:r>
          </a:p>
          <a:p>
            <a:r>
              <a:rPr lang="uk-UA" sz="2400" dirty="0" smtClean="0"/>
              <a:t>Планування та маркетинг</a:t>
            </a:r>
          </a:p>
          <a:p>
            <a:r>
              <a:rPr lang="uk-UA" sz="2400" dirty="0" smtClean="0"/>
              <a:t>Управління набором та обліком персоналу</a:t>
            </a:r>
          </a:p>
          <a:p>
            <a:r>
              <a:rPr lang="uk-UA" sz="2400" dirty="0" smtClean="0"/>
              <a:t>Управління трудовими відносинами</a:t>
            </a:r>
          </a:p>
          <a:p>
            <a:r>
              <a:rPr lang="uk-UA" sz="2400" dirty="0" smtClean="0"/>
              <a:t>Забезпечення нормальних умов праці</a:t>
            </a:r>
            <a:endParaRPr lang="ru-RU" sz="24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53150" y="2457450"/>
            <a:ext cx="5353050" cy="3761234"/>
          </a:xfrm>
        </p:spPr>
        <p:txBody>
          <a:bodyPr/>
          <a:lstStyle/>
          <a:p>
            <a:r>
              <a:rPr lang="uk-UA" dirty="0" smtClean="0"/>
              <a:t>Підсистема правового забезпечення</a:t>
            </a:r>
          </a:p>
          <a:p>
            <a:r>
              <a:rPr lang="uk-UA" dirty="0" smtClean="0"/>
              <a:t>Управління мотивацією поведінки персоналу</a:t>
            </a:r>
          </a:p>
          <a:p>
            <a:r>
              <a:rPr lang="uk-UA" dirty="0" smtClean="0"/>
              <a:t>Підсистема управління соціальним розвитком</a:t>
            </a:r>
          </a:p>
          <a:p>
            <a:r>
              <a:rPr lang="uk-UA" dirty="0" smtClean="0"/>
              <a:t>Підсистема розвитку організаційної структури</a:t>
            </a:r>
          </a:p>
          <a:p>
            <a:r>
              <a:rPr lang="uk-UA" dirty="0" smtClean="0"/>
              <a:t>Підсистема інформаційного забезпечення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77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Кадрове планування відповідає на питання: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8650" y="2194560"/>
            <a:ext cx="10877550" cy="453009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ЯКА КІЛЬКІСТЬ ПРАЦІВНИКІВ ТУРИСТИЧНОЇ КВАЛІФІКАЦІЇ НЕОБХІДНА ФІРМІ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uk-UA" sz="2800" dirty="0" smtClean="0"/>
              <a:t>ЯКИМ ЧИНОМ МОЖНА ЗАЛУЧИТИ НЕОБХІДНИЙ І СКОРОТИТИ ЗАЙВИЙ ПЕРСОНАЛ БЕЗ СПРИЧИНЕННЯ СОЦІАЛЬНИХ ЗБИТКІВ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uk-UA" sz="2800" dirty="0" smtClean="0"/>
              <a:t>ЯК КРАЩЕ ВИКОРИСТОВУВАТИ ПЕРСОНАЛ З УРАХУВАННЯМ ЙОГО ЗДІБНОСТЕЙ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uk-UA" sz="2800" dirty="0" smtClean="0"/>
              <a:t>ЯКИМ ЧИНОМ ЗАБЕЗПЕЧИТИ РОЗВИТОК КАДРІВ ДЛЯ ВИКОНАННЯ НОВИХ ЗАВД</a:t>
            </a:r>
            <a:r>
              <a:rPr lang="uk-UA" sz="2800" dirty="0"/>
              <a:t>А</a:t>
            </a:r>
            <a:r>
              <a:rPr lang="uk-UA" sz="2800" dirty="0" smtClean="0"/>
              <a:t>НЬ ТУРИСТИЧНОГО БІЗНЕСУ</a:t>
            </a:r>
            <a:r>
              <a:rPr lang="en-US" sz="2800" dirty="0" smtClean="0"/>
              <a:t>?</a:t>
            </a:r>
            <a:endParaRPr lang="uk-UA" sz="2800" dirty="0" smtClean="0"/>
          </a:p>
          <a:p>
            <a:r>
              <a:rPr lang="uk-UA" sz="2800" dirty="0" smtClean="0"/>
              <a:t>ЯКИХ ВИТРАТ ПОТРЕБУЮТЬ КАДРОВІ ЗАХОДИ</a:t>
            </a:r>
            <a:r>
              <a:rPr lang="en-US" sz="2800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887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КАДРОВОГО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00050" y="2194560"/>
            <a:ext cx="11106150" cy="447294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1. ОЦІНКА НАЯВНОГО ПЕРСОНАЛУ</a:t>
            </a:r>
          </a:p>
          <a:p>
            <a:r>
              <a:rPr lang="uk-UA" sz="2800" dirty="0" smtClean="0"/>
              <a:t>2. ОЦІНКА МАЙБУТНІХ ПОТРЕБ У ПЕРСОНАЛІ ДЛЯ РЕАЛІЗАЦІЇ СТРАТЕГІЇ РОЗВИТКУ ФІРМИ</a:t>
            </a:r>
          </a:p>
          <a:p>
            <a:r>
              <a:rPr lang="uk-UA" sz="2800" dirty="0" smtClean="0"/>
              <a:t>3. РОЗРОБКА ПРОГРАМИ ЗАДОВОЛЕННЯ МАЙБУТНІХ ПОТРЕБ У ПЕРСОНАЛІ:</a:t>
            </a:r>
          </a:p>
          <a:p>
            <a:pPr marL="0" indent="0">
              <a:buNone/>
            </a:pPr>
            <a:r>
              <a:rPr lang="uk-UA" sz="2800" dirty="0" smtClean="0"/>
              <a:t> -  ПОТОЧНА ПОТРЕБА – ЦЕ ПОТРЕБА НА ДАНИЙ ЧАС, Є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РЕЗУЛЬТАТОМ РУХУ ПЕРСОНАЛУ</a:t>
            </a:r>
          </a:p>
          <a:p>
            <a:pPr marL="0" indent="0">
              <a:buNone/>
            </a:pPr>
            <a:r>
              <a:rPr lang="uk-UA" sz="2800" dirty="0" smtClean="0"/>
              <a:t> -  ДОВГОСТРОКОВА ПОТРЕБА – ПОТРЕБА У ПЕРСОНАЛІ НА  </a:t>
            </a:r>
          </a:p>
          <a:p>
            <a:pPr marL="0" indent="0">
              <a:buNone/>
            </a:pPr>
            <a:r>
              <a:rPr lang="uk-UA" sz="2800" dirty="0" smtClean="0"/>
              <a:t>  МАЙБУТНІ ПЕРІОДИ, ЗАЛЕЖИТЬ ВІД БАГАТЬОХ ФАКТОРІВ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182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-552450"/>
            <a:ext cx="8763000" cy="2747010"/>
          </a:xfrm>
        </p:spPr>
        <p:txBody>
          <a:bodyPr/>
          <a:lstStyle/>
          <a:p>
            <a:r>
              <a:rPr lang="uk-UA" dirty="0" smtClean="0"/>
              <a:t>ДОБІР КАДРІВ ЯК ПОШУК ПОТЕНЦІЙНИХ ПРАЦІВНИКІВ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5750" y="1508760"/>
            <a:ext cx="11239500" cy="534924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ПРОВЕДЕННЯ КАМПАНІЇ НАБОРУ – ОГОЛОШЕННЯ КОНКУРСУ</a:t>
            </a:r>
          </a:p>
          <a:p>
            <a:r>
              <a:rPr lang="uk-UA" sz="2800" dirty="0" smtClean="0"/>
              <a:t>ФОРМУВАННЯ БАЗИ ДАНИХ ПРО ПОТЕНЦІЙНИХ ПРЕТЕНДЕНТІВ</a:t>
            </a:r>
          </a:p>
          <a:p>
            <a:r>
              <a:rPr lang="uk-UA" sz="2800" dirty="0" smtClean="0"/>
              <a:t>ВЕДЕННЯ ПЕРЕЛІКУ ВАКАНТНИХ ПОСАД</a:t>
            </a:r>
          </a:p>
          <a:p>
            <a:r>
              <a:rPr lang="uk-UA" sz="2800" dirty="0" smtClean="0"/>
              <a:t>ФОРМУВАННЯ ВИМОГ ДО ПРЕТЕНДЕНТІВ НА КОЖНУ ПОСАДУ</a:t>
            </a:r>
          </a:p>
          <a:p>
            <a:r>
              <a:rPr lang="uk-UA" sz="2800" dirty="0" smtClean="0"/>
              <a:t>ПОШУК І ОБРОБЛЕННЯ ІНФОРМАЦІЇ ПРО МОЖЛИВИХ ПРЕТЕНДЕНТІВ</a:t>
            </a:r>
          </a:p>
          <a:p>
            <a:r>
              <a:rPr lang="uk-UA" sz="2800" dirty="0" smtClean="0"/>
              <a:t>ПЕРВИННЕ ЗНАЙОМСТВО З ПОТЕНЦІЙНИМИ ПРЕТЕНДЕНТАМИ</a:t>
            </a:r>
          </a:p>
          <a:p>
            <a:r>
              <a:rPr lang="uk-UA" sz="2800" dirty="0" smtClean="0"/>
              <a:t>ВІДБІР НАЙПРИДАТНІШОЇ КАНДИДАТУРИ</a:t>
            </a:r>
          </a:p>
          <a:p>
            <a:r>
              <a:rPr lang="uk-UA" sz="2800" dirty="0" smtClean="0"/>
              <a:t>НАЙНЯТТЯ ПРАЦІВНИКА ТА ОФОРМЛЕННЯ З НИМ ТРУДОВИХ ВІДНОСИН</a:t>
            </a:r>
          </a:p>
          <a:p>
            <a:r>
              <a:rPr lang="uk-UA" sz="2800" dirty="0" smtClean="0"/>
              <a:t>АДАПТАЦІЯ ПРАЦІВНИКА ДО РОБОЧОГО МІСЦЯ, В КОЛЕКТИВІ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3641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КРИТЕРІЇ ДОБОРУ КЕРІВНИКІВ ДЛЯ ТУРИСТИЧНИХ ФІРМ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2400" y="2194560"/>
            <a:ext cx="11353800" cy="453009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РІВЕНЬ ПРОФЕСІЙНОЇ ПІДГОТОВКИ І КВАЛІФІКАЦІЇ, В ТОМУ ЧИСЛІ ТЕОРЕТИЧНІ ЗНАННЯ Й УМІННЯ ЗАСТОСОВУВАТИ ЇХ НА ПРАКТИЦІ</a:t>
            </a:r>
          </a:p>
          <a:p>
            <a:r>
              <a:rPr lang="uk-UA" sz="2800" dirty="0" smtClean="0"/>
              <a:t>ЗДАТНІСТЬ ДО УПРАВЛІНСЬКОЇ ДІЯЛЬНОСТІ</a:t>
            </a:r>
          </a:p>
          <a:p>
            <a:r>
              <a:rPr lang="uk-UA" sz="2800" dirty="0" smtClean="0"/>
              <a:t>ВОЛОДІННЯ ПРИНЦІПАМИ ПРОФЕСІЙНОЇ ЕТИКИ</a:t>
            </a:r>
          </a:p>
          <a:p>
            <a:r>
              <a:rPr lang="uk-UA" sz="2800" dirty="0" smtClean="0"/>
              <a:t>ЗНАННЯ ЩОДО ОФОРМЛЕННЯ СЛУЖБОВОЇ ДОКУМЕНТАЦІЇ</a:t>
            </a:r>
          </a:p>
          <a:p>
            <a:pPr marL="0" indent="0">
              <a:buNone/>
            </a:pPr>
            <a:r>
              <a:rPr lang="uk-UA" sz="2800" dirty="0" smtClean="0"/>
              <a:t>        ПРИ ДОБОРІ СПЕЦІАЛІСТІВ ТУРИСТИЧНОГО БІЗНЕСУ 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ВИКОРИСТОВУЮТЬ МЕТОД ВІДПОВІДНОСТІ ТАКИМ 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КРИТЕРІЯМ: ОСВІТА, ВИРОБНИЧИЙ СТАЖ, ДОСВІД РОБОТИ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924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7567083" cy="1703917"/>
          </a:xfrm>
        </p:spPr>
        <p:txBody>
          <a:bodyPr/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24467" y="3505201"/>
            <a:ext cx="9338733" cy="1092200"/>
          </a:xfrm>
        </p:spPr>
        <p:txBody>
          <a:bodyPr/>
          <a:lstStyle/>
          <a:p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87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2800" dirty="0" smtClean="0"/>
              <a:t>ПОБУДОВА КАДРОВОЇ ПОЛІТИКИ</a:t>
            </a:r>
          </a:p>
          <a:p>
            <a:endParaRPr lang="uk-UA" sz="2800" dirty="0"/>
          </a:p>
          <a:p>
            <a:r>
              <a:rPr lang="uk-UA" sz="2800" dirty="0" smtClean="0"/>
              <a:t>РІВНІ УПРАВЛІННЯ ТА ЦЕНТРИ ВІДПОВІДАЛЬНОСТІ</a:t>
            </a:r>
          </a:p>
          <a:p>
            <a:endParaRPr lang="uk-UA" sz="2800" dirty="0"/>
          </a:p>
          <a:p>
            <a:r>
              <a:rPr lang="uk-UA" sz="2800" dirty="0" smtClean="0"/>
              <a:t>ДОБІР СПІВРОБІТНИКІВ ТУРИСТИЧНОЇ ФІРМИ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699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7953" y="-394447"/>
            <a:ext cx="7938247" cy="2402541"/>
          </a:xfrm>
        </p:spPr>
        <p:txBody>
          <a:bodyPr/>
          <a:lstStyle/>
          <a:p>
            <a:r>
              <a:rPr lang="uk-UA" dirty="0" smtClean="0"/>
              <a:t>УПРАВЛІННЯ ПЕРСОНАЛОМ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4753" y="1470212"/>
            <a:ext cx="10681446" cy="5163670"/>
          </a:xfrm>
        </p:spPr>
        <p:txBody>
          <a:bodyPr>
            <a:normAutofit/>
          </a:bodyPr>
          <a:lstStyle/>
          <a:p>
            <a:r>
              <a:rPr lang="uk-UA" dirty="0" smtClean="0"/>
              <a:t>ЦЕ СПЕЦИФІЧНА ФУНКЦІЯ УПРАВЛІНСЬКОЇ ДІЯЛЬНОСТІ, ГОЛОВНИМ ОБ’ЄКТОМ ЯКОЇ Є ЛЮДИ, ЩО ВХОДЯТЬ В ПЕВНІ СОЦІАЛЬНІ ГРУПИ І ТРУДОВІ КОЛЕКТИВИ</a:t>
            </a:r>
          </a:p>
          <a:p>
            <a:r>
              <a:rPr lang="uk-UA" dirty="0" smtClean="0"/>
              <a:t>ЦЕ ЦІЛЕСПРЯМОВАНА ДІЯЛЬНІСТЬ КЕРУЮЧОЇ СИСТЕМИ ОРГАНІЗАЦІЇ НА РОЗРОБКУ І ВПРОВАДЖЕННЯ  КАДРОВОЇ ПОЛІТИКИ, ТА ЗАСТОСУВАННЯ МЕТОДІВ УПРАВЛІННЯ ПЕРСОНАЛОМ</a:t>
            </a:r>
          </a:p>
          <a:p>
            <a:r>
              <a:rPr lang="uk-UA" dirty="0" smtClean="0"/>
              <a:t>ФУНКЦІОНАЛЬНИЙ АСПЕКТ  ПРОЯВЛЯЄТЬСЯ В ТОМУ, ЩО УПРАВЛІННЯ ПЕРСОНАЛОМ РОЗГЛЯДАЄТЬСЯ ЯК СУКУПНІСТЬ ВАЖЛИВИХ ПРОЦЕСІВ: ВИЗНАЧЕННЯ КАДРОВОЇ СТРАТЕГІЇ ТА ПОЛІТИКИ, ПЛАНУВАННЯ ПОТРЕБИ В ПЕРСОНАЛІ, ЗАЛУЧЕННЯ  І РОЗВИТОК ПЕРСОНАЛУ, УПРАВЛІННЯ ВИТРАТАМИ НА ПЕРСОНАЛ</a:t>
            </a:r>
          </a:p>
          <a:p>
            <a:r>
              <a:rPr lang="uk-UA" dirty="0" smtClean="0"/>
              <a:t>ОРГАНІЗАЦІЙНИЙ АСПЕКТ – УПРАВЛІННЯ ПЕРСОНАЛОМ ОХОПЛЮЄ СТРУКТУРНО, СИСТЕМНО ВСІХ РОБІТНИКІВ ТА ВСІ СТРУКТУРНІ ПІДРОЗДІЛИ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61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ПЕРСОНАЛОМ ЯК НАУКА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 smtClean="0"/>
              <a:t>                                      ІСНУЄ НА ДВОХ РІВНЯХ:</a:t>
            </a:r>
          </a:p>
          <a:p>
            <a:r>
              <a:rPr lang="uk-UA" sz="2400" dirty="0" smtClean="0"/>
              <a:t>ТЕОРЕТИЧНОМУ ,      ДЕ МЕТА- ОДЕРЖАННЯ НОВИХ ЗНАНЬ ШЛЯХОМ ОПИСУ І КЛАСИФІКАЦІЇ ЯВИЩ, ВСТАНОВЛЕННЯ ПРИЧИННО-НАСЛІДКОВИХ ТА ФУНКЦІОНАЛЬНИХ ЗВ’ЯЗКІВ І ЗАКОНОМІРНОСТЕЙ МІЖ НИМИ, ПРОГНОЗУВАННЯ ТИПОВИХ ОРГАНІЗАЦІЙНИХ СТРУКТУР</a:t>
            </a:r>
          </a:p>
          <a:p>
            <a:endParaRPr lang="uk-UA" sz="2400" dirty="0"/>
          </a:p>
          <a:p>
            <a:r>
              <a:rPr lang="uk-UA" sz="2400" dirty="0" smtClean="0"/>
              <a:t>ПРИКЛАДНОМУ,        ДЕ УПРАВЛІННЯ ПЕРСОНАЛОМ ЗАЙМАЄТЬСЯ ПИТАННЯМИ ЗМІНИ ТА ПЕРЕТВОРЕННЯ РЕАЛЬНИХ ВИРОБНИЧИХ СИТУАЦІЙ, РОЗРОБКОЮ КОНКРЕТНИХ МОДЕЛЕЙ, ПРОЕКТІВ, ПРОПОЗИЦІЙ ДЛЯ ПІДВИЩЕННЯ ЕФЕКТИВНОСТІ ВИКОРИСТАННЯ ПРАЦІВНИКІВ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407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ЛЮДИНА ЯК ОБ’ЄКТ УПРАВЛІННЯ ПЕРСОНАЛОМ ТА СУБ’ЄКТ ВИРОБНИЧОЇ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25642" y="2194560"/>
            <a:ext cx="10880558" cy="4543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dirty="0" smtClean="0"/>
              <a:t>                                   РІВНІ ХАРАКТЕРИСТИКИ ЛЮДИНИ:</a:t>
            </a:r>
          </a:p>
          <a:p>
            <a:r>
              <a:rPr lang="uk-UA" sz="2400" dirty="0" smtClean="0"/>
              <a:t>ЕКОНОМІЧНИЙ – ВИРОБНИК І СПОЖИВАЧ БЛАГ</a:t>
            </a:r>
          </a:p>
          <a:p>
            <a:r>
              <a:rPr lang="uk-UA" sz="2400" dirty="0" smtClean="0"/>
              <a:t>БІОЛОГІЧНИЙ – НОСІЙ ФІЗИЧНОГО ЗДОРОВ’Я</a:t>
            </a:r>
          </a:p>
          <a:p>
            <a:r>
              <a:rPr lang="uk-UA" sz="2400" dirty="0" smtClean="0"/>
              <a:t>СОЦІАЛЬНИЙ – ЧЛЕН ПЕВНОЇ ГРУПИ</a:t>
            </a:r>
          </a:p>
          <a:p>
            <a:r>
              <a:rPr lang="uk-UA" sz="2400" dirty="0" smtClean="0"/>
              <a:t>ПОЛІТИЧНИЙ – РЕЗИДЕНТ, НЕРЕЗИДЕНТ, ЧЛЕН ПАРТІЇ ЧИ ПРОФСПІЛКИ</a:t>
            </a:r>
          </a:p>
          <a:p>
            <a:r>
              <a:rPr lang="uk-UA" sz="2400" dirty="0" smtClean="0"/>
              <a:t>ПРАВОВИЙ – ВЛАСНИХ ПЕВНИХ ПРАВ І ОБОВ’ЯЗКІВ</a:t>
            </a:r>
          </a:p>
          <a:p>
            <a:r>
              <a:rPr lang="uk-UA" sz="2400" dirty="0" smtClean="0"/>
              <a:t>КУЛЬТУРНИЙ- ПЕВНИЙ МЕНТАЛІТЕТ, СИСТЕМА ЦІННОСТЕЙ, ТРАДИЦІЙ</a:t>
            </a:r>
          </a:p>
          <a:p>
            <a:r>
              <a:rPr lang="uk-UA" sz="2400" dirty="0" smtClean="0"/>
              <a:t>МОРАЛЬНИЙ – МОРАЛЬНІ НОРМИ ТА ЦІННІСТНІ ОРІЄНТАЦІЇ</a:t>
            </a:r>
          </a:p>
          <a:p>
            <a:r>
              <a:rPr lang="uk-UA" sz="2400" dirty="0" smtClean="0"/>
              <a:t>КОНФЕСІОНАЛЬНИЙ – РЕЛІГІЙНА ЛЮДИНА АБО АТЕЇСТ</a:t>
            </a:r>
          </a:p>
          <a:p>
            <a:r>
              <a:rPr lang="uk-UA" sz="2400" dirty="0" smtClean="0"/>
              <a:t>ЕМОЦІЙНО-ВОЛЬОВИЙ – ПСИХОЛОГІЧНИЙ СКЛАД</a:t>
            </a:r>
          </a:p>
          <a:p>
            <a:r>
              <a:rPr lang="uk-UA" sz="2400" dirty="0" smtClean="0"/>
              <a:t>ІНТЕЛЕКТУАЛЬНИЙ – ПЕВНА СИСТЕМА ТА РІВЕНЬ ЗНАНЬ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208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МЕНЕДЖМЕНТ ПЕРСОНАЛУ ТУРИСТИЧНОЇ КОМПАНІЇ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17096" y="2245895"/>
            <a:ext cx="11089104" cy="461210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ПЕРСОНАЛ ЗДАТЕН ОДНОЧАСНО ВИСТУПАТИ ОБ’ЄКТОМ І СУБ’ЄКТОМ УПРАВЛІННЯ</a:t>
            </a:r>
          </a:p>
          <a:p>
            <a:r>
              <a:rPr lang="uk-UA" sz="2400" dirty="0" smtClean="0"/>
              <a:t>ПРЕДМЕТ МЕНЕДЖМЕНТУ ПЕРСОНАЛУ ТУРИСТИЧНОЇ КОМПАНІЇ – ВИВЧЕННЯ СТОСУНКІВ ПРАЦІВНИКІВ У ПРОЦЕСІ НАДАННЯ ПОСЛУГ З ТОЧКИ ЗОРУ НАЙБІЛЬШ ПОВНОГО ВИКОРИСТАННЯ ЇХ ПОТЕНЦІАЛУ ЗА УМОВ ФУНКЦІОНУВАННЯ ВИРОБНИЧОЇ СИСТЕМИ</a:t>
            </a:r>
          </a:p>
          <a:p>
            <a:r>
              <a:rPr lang="uk-UA" sz="2400" dirty="0" smtClean="0"/>
              <a:t>МЕТА МЕНЕДЖМЕНТУ ПЕРСОНАЛУ – ПОЕДНАННЯ ЕФЕКТИВНОГО НАВЧАННЯ ПЕРСОНАЛУ, ПІДВИЩЕННЯ КВАЛІФІКАЦІЇ ТА ТРУДОВОЇ МОТИВАЦІЇ ДЛЯ РОЗВИТКУ ЗДІБНОСТЕЙ ПРАЦІВНИКІВ І СТИМУЛЮВАННЯ Ї</a:t>
            </a:r>
            <a:r>
              <a:rPr lang="ru-RU" sz="2400" dirty="0" smtClean="0"/>
              <a:t>Х ДО ВИКОНАННЯ РОБІТ ВИЩОГО РІВНЯ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19692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КОНЦЕПЦІЯ УПРАВЛІННЯ ПЕРСОНАЛОМ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37937" y="1941096"/>
            <a:ext cx="10768262" cy="4700336"/>
          </a:xfrm>
        </p:spPr>
        <p:txBody>
          <a:bodyPr/>
          <a:lstStyle/>
          <a:p>
            <a:r>
              <a:rPr lang="uk-UA" dirty="0" smtClean="0"/>
              <a:t>ЦЕ СУКУПНІСТЬ ПРИНЦИПІВ, ПРАВИЛ, ЦІЛЕЙ ДІЯЛЬНОСТІ З ПЕРСОНАЛОМ, КОНКРЕТИЗОВАНИХ ЗА ТИПОМ ОРГАНІЗАЦІЙНОЇ СТРУКТУРИ:</a:t>
            </a:r>
          </a:p>
          <a:p>
            <a:r>
              <a:rPr lang="uk-UA" dirty="0" smtClean="0"/>
              <a:t>РОЗРОБКА ПРИНЦИПІВ, НАПРЯМІВ, МЕТОДІВ УПРАВЛІННЯ ПЕРСОНАЛОМ</a:t>
            </a:r>
          </a:p>
          <a:p>
            <a:r>
              <a:rPr lang="uk-UA" dirty="0" smtClean="0"/>
              <a:t>УРАХУВАННЯ РОБОТИ З ПЕРСОНАЛОМ НА РІВНЯХ СТРАТЕГІЧНОГО ПЛАНУВАННЯ</a:t>
            </a:r>
          </a:p>
          <a:p>
            <a:r>
              <a:rPr lang="uk-UA" dirty="0" smtClean="0"/>
              <a:t>УПРОВАДЖЕННЯ НОВИХ МЕТОДІВ І СИСТЕМ НАВЧАННЯ ТА ПІДВИЩЕННЯ КВАЛІФІКАЦІЇ ПЕРСОНАЛУ</a:t>
            </a:r>
          </a:p>
          <a:p>
            <a:r>
              <a:rPr lang="uk-UA" dirty="0" smtClean="0"/>
              <a:t>ПРОВЕДЕННЯ СКООРДИНОВАНОЇ ЄДИНОЇ ТАРИФНОЇ ПОЛІТИКИ Й ОПЛАТИ ПРАЦІ</a:t>
            </a:r>
          </a:p>
          <a:p>
            <a:r>
              <a:rPr lang="uk-UA" dirty="0" smtClean="0"/>
              <a:t>РОЗРОБКА І ЗАСТОСУВАННЯ ЕКОНОМІЧНИХ СТИМУЛІВ І СОЦІАЛЬНИХ ГАРАНТІЙ</a:t>
            </a:r>
          </a:p>
          <a:p>
            <a:r>
              <a:rPr lang="uk-UA" dirty="0" smtClean="0"/>
              <a:t>РОЗРОБКА ЗАХОДІВ ЩОДО СОЦІАЛЬНОГО ПАРТНЕРСТВА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41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МЕТОДОЛОГІЧНІ ЗАСАДИ КОНЦЕПЦІЇ УПРАВЛІННЯ ПЕРСОНАЛОМ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37937" y="2229852"/>
            <a:ext cx="10768262" cy="4315327"/>
          </a:xfrm>
        </p:spPr>
        <p:txBody>
          <a:bodyPr/>
          <a:lstStyle/>
          <a:p>
            <a:r>
              <a:rPr lang="uk-UA" dirty="0" smtClean="0"/>
              <a:t>КОЖНЕ ПІДПРИЄМСТВО ЗАЛУЧАЄ НЕОБХІДНІ ДЛЯ ДОСЯГНЕННЯ ЦІЛЕЙ ЛЮДСЬКІ РЕСУРСИ ЗАВДЯКИ ДОБОРУ ТА РАНЖУВАННЮ ПРАЦІВНИКІВ</a:t>
            </a:r>
          </a:p>
          <a:p>
            <a:r>
              <a:rPr lang="uk-UA" dirty="0" smtClean="0"/>
              <a:t>ВСІ ПІДПРИЄМСТВА ПРОВОДЯТЬ НАВЧАННЯ СВОЇХ ПРАЦІВНИКІВ, ЩОБ ПОЯСНИТИ СУТЬ ЗАВДАНЬ, ЩО ПЕРЕД НИМИ СТОЯТЬ</a:t>
            </a:r>
          </a:p>
          <a:p>
            <a:r>
              <a:rPr lang="uk-UA" dirty="0" smtClean="0"/>
              <a:t>ПІДПРИЄМСТВА ПРОВОДЯТЬ ОЦІНЮВАННЯ УЧАСТІ КОЖНОГО ІЗ ПРАЦІВНИКІВ У ДОСЯГНЕННІ ПОСТАВЛЕНИХ ЦІЛЕЙ, НАПРИКЛАД, ШЛЯХОМ ЩОРІЧНОЇ АТЕСТАЦІЇ</a:t>
            </a:r>
          </a:p>
          <a:p>
            <a:r>
              <a:rPr lang="uk-UA" dirty="0" smtClean="0"/>
              <a:t>КОЖНЕ ПІДПРИЄМСТВО В ТІЙ АБО ІНШІЙ ФОРМІ ВИНАГОРОДЖУЄ СВОЇХ ПРАЦІВНИКІВ, ТОБТО КОМПЕНСУЄ ВИТРАТИ ЧАСУ, ЕНЕРГІЇ, ІНТЕЛЕКТУ В ДОСЯГНЕННІ ЦІЛЕЙ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89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НОВІТНІ ПІДХОДИ ДО СИСИТЕМ ВИНАГОРОД ПЕРСОНАЛУ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СИСТЕМА ПЛАТИ ЗА ЗНАННЯ І КЛЮЧОВІ ДЛЯ ФІРМИ КОМПЕТЕНЦІЇ  , А НЕ ЗА ПОСАДУ В ІЄРАРХІЧНІЙ СТРУКТУРІ</a:t>
            </a:r>
          </a:p>
          <a:p>
            <a:r>
              <a:rPr lang="uk-UA" dirty="0" smtClean="0"/>
              <a:t>ЗБІЛЬШУЄТЬСЯ ЧАСТКА ЗМІННОЇ ЧАСТИНИ В ПРИБУТКУ – ПОНАД 70% ПРОВІДНИХ КОМПАНІЙ ЗАСТОСОВУЮТЬ МЕТОД ПІЛЬГОВОГО ПРОДАЖУ АКЦІЙ СВОЇМ ПРАЦІВНИКАМ; 66% - НАДАЮТЬ МОЖЛИВІСТЬ УЧАСТІ В ПРИБУТКАХ; 70%- СПЕЦІАЛЬНІ СИСТЕМИ ПРЕМІЮВАННЯ ЗА РЕЗУЛЬТАТАМИ</a:t>
            </a:r>
          </a:p>
          <a:p>
            <a:r>
              <a:rPr lang="uk-UA" dirty="0" smtClean="0"/>
              <a:t>НАДАННЯ ПРАЦІВНИКАМ ГНУЧКИХ ПІЛЬГ (МЕДИЧНЕ СТРАХУВАННЯ, СТРАХУВАННЯ ЖИТТЯ) ЗА ВИБОРОМ ПРАЦІВНИКА</a:t>
            </a:r>
          </a:p>
          <a:p>
            <a:r>
              <a:rPr lang="uk-UA" dirty="0" smtClean="0"/>
              <a:t>ПОСТУПОВЕ ЗНИЖЕННЯ ВПЛИВУ НА РОЗМІР ЗАРОБІТНОЇ ПЛАТИ СТАЖУ РОБОТИ, ФАХОВОЇ БІОГРАФІЇ НА КОРИСТЬ КОМПЕТЕНЦІЙ ТА ЗМІН КОН’ЮНКТУРИ РИНКУ ПРАЦІ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18179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334</TotalTime>
  <Words>1200</Words>
  <Application>Microsoft Office PowerPoint</Application>
  <PresentationFormat>Широкий екран</PresentationFormat>
  <Paragraphs>120</Paragraphs>
  <Slides>19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Century Gothic</vt:lpstr>
      <vt:lpstr>Туман</vt:lpstr>
      <vt:lpstr>       ОРГАНІЗАЦІЯ ТА ТЕХНОЛОГІЇ                 УПРАВЛІННЯ ПЕРСОНАЛОМ</vt:lpstr>
      <vt:lpstr>ПРОБЛЕМИ ДО ОБГОВОРЕННЯ</vt:lpstr>
      <vt:lpstr>УПРАВЛІННЯ ПЕРСОНАЛОМ</vt:lpstr>
      <vt:lpstr>УПРАВЛІННЯ ПЕРСОНАЛОМ ЯК НАУКА</vt:lpstr>
      <vt:lpstr>ЛЮДИНА ЯК ОБ’ЄКТ УПРАВЛІННЯ ПЕРСОНАЛОМ ТА СУБ’ЄКТ ВИРОБНИЧОЇ ДІЯЛЬНОСТІ</vt:lpstr>
      <vt:lpstr>МЕНЕДЖМЕНТ ПЕРСОНАЛУ ТУРИСТИЧНОЇ КОМПАНІЇ</vt:lpstr>
      <vt:lpstr>КОНЦЕПЦІЯ УПРАВЛІННЯ ПЕРСОНАЛОМ</vt:lpstr>
      <vt:lpstr>МЕТОДОЛОГІЧНІ ЗАСАДИ КОНЦЕПЦІЇ УПРАВЛІННЯ ПЕРСОНАЛОМ</vt:lpstr>
      <vt:lpstr>НОВІТНІ ПІДХОДИ ДО СИСИТЕМ ВИНАГОРОД ПЕРСОНАЛУ</vt:lpstr>
      <vt:lpstr>КАДРОВА ПОЛІТИКА</vt:lpstr>
      <vt:lpstr>ЕТАПИ ФОРМУВАННЯ КАДРОВОЇ ПОЛІТИКИ</vt:lpstr>
      <vt:lpstr>ВИДИ КАДРОВОЇ ПОЛІТИКИ ЗАЛЕЖНО ВІД ВПЛИВУ НА УПРАВЛІННЯ СИТУАЦІЄЮ</vt:lpstr>
      <vt:lpstr>ВИДИ КАДРОВОЇ ПОЛІТИКИ ЗА СТУПЕНЕМ ВІДКРИТОСТІ</vt:lpstr>
      <vt:lpstr>Система  управління персоналом- рівні та центри відповідальності</vt:lpstr>
      <vt:lpstr>Кадрове планування відповідає на питання:</vt:lpstr>
      <vt:lpstr>ЕТАПИ КАДРОВОГО ПЛАНУВАННЯ</vt:lpstr>
      <vt:lpstr>ДОБІР КАДРІВ ЯК ПОШУК ПОТЕНЦІЙНИХ ПРАЦІВНИКІВ</vt:lpstr>
      <vt:lpstr>КРИТЕРІЇ ДОБОРУ КЕРІВНИКІВ ДЛЯ ТУРИСТИЧНИХ ФІРМ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ТА ТЕХНОЛОГІЇ                 УПРАВЛІННЯ ПЕРСОНАЛОМ</dc:title>
  <dc:creator>Пользователь</dc:creator>
  <cp:lastModifiedBy>Пользователь</cp:lastModifiedBy>
  <cp:revision>28</cp:revision>
  <dcterms:created xsi:type="dcterms:W3CDTF">2021-02-19T16:32:51Z</dcterms:created>
  <dcterms:modified xsi:type="dcterms:W3CDTF">2021-02-20T12:43:43Z</dcterms:modified>
</cp:coreProperties>
</file>