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9" r:id="rId1"/>
  </p:sldMasterIdLst>
  <p:notesMasterIdLst>
    <p:notesMasterId r:id="rId15"/>
  </p:notesMasterIdLst>
  <p:handoutMasterIdLst>
    <p:handoutMasterId r:id="rId16"/>
  </p:handoutMasterIdLst>
  <p:sldIdLst>
    <p:sldId id="261" r:id="rId2"/>
    <p:sldId id="534" r:id="rId3"/>
    <p:sldId id="536" r:id="rId4"/>
    <p:sldId id="557" r:id="rId5"/>
    <p:sldId id="563" r:id="rId6"/>
    <p:sldId id="558" r:id="rId7"/>
    <p:sldId id="559" r:id="rId8"/>
    <p:sldId id="560" r:id="rId9"/>
    <p:sldId id="561" r:id="rId10"/>
    <p:sldId id="562" r:id="rId11"/>
    <p:sldId id="564" r:id="rId12"/>
    <p:sldId id="550" r:id="rId13"/>
    <p:sldId id="535" r:id="rId14"/>
  </p:sldIdLst>
  <p:sldSz cx="9144000" cy="6858000" type="screen4x3"/>
  <p:notesSz cx="6858000" cy="9144000"/>
  <p:defaultTextStyle>
    <a:defPPr>
      <a:defRPr lang="uk-UA"/>
    </a:defPPr>
    <a:lvl1pPr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48" autoAdjust="0"/>
    <p:restoredTop sz="94660" autoAdjust="0"/>
  </p:normalViewPr>
  <p:slideViewPr>
    <p:cSldViewPr>
      <p:cViewPr varScale="1">
        <p:scale>
          <a:sx n="77" d="100"/>
          <a:sy n="77" d="100"/>
        </p:scale>
        <p:origin x="107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7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7F5F0BB-52B4-4897-B624-826F7DAD56BF}" type="datetimeFigureOut">
              <a:rPr lang="uk-UA"/>
              <a:pPr>
                <a:defRPr/>
              </a:pPr>
              <a:t>16.11.2022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C300085-13B9-4F5D-A784-8BF6924CB684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118863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024372-951D-4A42-9526-7C93E97D5390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8160E-329D-4789-99E0-F7AEAE497D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332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D2420B-A1B9-47F6-B4D1-98282297FE3F}" type="datetimeFigureOut">
              <a:rPr lang="ru-RU" smtClean="0"/>
              <a:pPr>
                <a:defRPr/>
              </a:pPr>
              <a:t>16.11.2022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C3C2AB-1958-4036-96E6-BAB03605D49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13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1085E1-6551-4ABE-9B5B-2B1910EAD040}" type="datetimeFigureOut">
              <a:rPr lang="ru-RU" smtClean="0"/>
              <a:pPr>
                <a:defRPr/>
              </a:pPr>
              <a:t>16.11.2022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D1A1CA-CA96-48F7-A442-0DCD8556E02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767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FE440C-77EF-42F9-8BB0-11549C640973}" type="datetimeFigureOut">
              <a:rPr lang="ru-RU" smtClean="0"/>
              <a:pPr>
                <a:defRPr/>
              </a:pPr>
              <a:t>16.11.2022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D3177B-E777-44C0-88E5-C9EF88A1720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83401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80010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14400" y="2362200"/>
            <a:ext cx="3924300" cy="3733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91100" y="2362200"/>
            <a:ext cx="3924300" cy="3733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A65391-EF9D-4316-9625-5688279609A5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242259741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045107-74CC-4BFD-9C9F-4EA0D53536DF}" type="datetimeFigureOut">
              <a:rPr lang="ru-RU" smtClean="0"/>
              <a:pPr>
                <a:defRPr/>
              </a:pPr>
              <a:t>16.11.2022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288E87-F0C2-4432-BE39-FAECC28F532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310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67581D-D395-4C02-8516-91B887AFBD1E}" type="datetimeFigureOut">
              <a:rPr lang="ru-RU" smtClean="0"/>
              <a:pPr>
                <a:defRPr/>
              </a:pPr>
              <a:t>16.11.2022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4F8735-A12C-49B3-87D0-08183CCE32F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2679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A80B836-432A-4B1A-A610-DD4848137BCA}" type="datetimeFigureOut">
              <a:rPr lang="ru-RU" smtClean="0"/>
              <a:pPr>
                <a:defRPr/>
              </a:pPr>
              <a:t>16.11.2022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0688D-26B3-4F1B-9100-A5C95F739A5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926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50F714-3E7C-4AEA-85E3-1D4DE66C93D2}" type="datetimeFigureOut">
              <a:rPr lang="ru-RU" smtClean="0"/>
              <a:pPr>
                <a:defRPr/>
              </a:pPr>
              <a:t>16.11.2022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802836-4BFB-4575-8F0E-F5A57FDC3B3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794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3409A6-877A-4583-8EE9-1EF2469ACAA6}" type="datetimeFigureOut">
              <a:rPr lang="ru-RU" smtClean="0"/>
              <a:pPr>
                <a:defRPr/>
              </a:pPr>
              <a:t>16.11.2022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7A308D-4E8B-44BA-AC9B-20F63C8E1DC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0387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7A523F-8DD3-4E5D-B985-44E3A57892EF}" type="datetimeFigureOut">
              <a:rPr lang="ru-RU" smtClean="0"/>
              <a:pPr>
                <a:defRPr/>
              </a:pPr>
              <a:t>16.11.2022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03FADD-0833-43C2-84FC-268C84F59AE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5326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CE4CC7-A487-47AD-B3F8-2B191C6B3315}" type="datetimeFigureOut">
              <a:rPr lang="ru-RU" smtClean="0"/>
              <a:pPr>
                <a:defRPr/>
              </a:pPr>
              <a:t>16.11.2022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E1110A-880B-47C0-9A2E-BE47F5A36F0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13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B4799A-3FB2-4470-BADE-9AF652416EFE}" type="datetimeFigureOut">
              <a:rPr lang="ru-RU" smtClean="0"/>
              <a:pPr>
                <a:defRPr/>
              </a:pPr>
              <a:t>16.11.2022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F43FA4-8524-466D-84F7-D7500D2F52F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3611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4F4159C-D879-42A5-8B4F-530FA2FE6182}" type="datetimeFigureOut">
              <a:rPr lang="ru-RU" smtClean="0"/>
              <a:pPr>
                <a:defRPr/>
              </a:pPr>
              <a:t>16.11.2022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CAD3B0C-15F5-4621-BFE5-E4E72497C9C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6478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0" r:id="rId1"/>
    <p:sldLayoutId id="2147484111" r:id="rId2"/>
    <p:sldLayoutId id="2147484112" r:id="rId3"/>
    <p:sldLayoutId id="2147484113" r:id="rId4"/>
    <p:sldLayoutId id="2147484114" r:id="rId5"/>
    <p:sldLayoutId id="2147484115" r:id="rId6"/>
    <p:sldLayoutId id="2147484116" r:id="rId7"/>
    <p:sldLayoutId id="2147484117" r:id="rId8"/>
    <p:sldLayoutId id="2147484118" r:id="rId9"/>
    <p:sldLayoutId id="2147484119" r:id="rId10"/>
    <p:sldLayoutId id="2147484120" r:id="rId11"/>
    <p:sldLayoutId id="2147484134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emf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1981200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uk-UA" sz="20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Васильківський фаховий коледж ВНЗ «Відкритий міжнародний університет розвитку людини «Україна»</a:t>
            </a:r>
            <a:r>
              <a:rPr lang="uk-UA" sz="2000" b="1" i="1" cap="all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2000" b="1" i="1" cap="all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b="1" i="1" cap="all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uk-UA" sz="2000" b="1" i="1" cap="all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2000" b="1" i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Навчальна дисципліна   </a:t>
            </a:r>
            <a:r>
              <a:rPr lang="uk-UA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Інформаційні технології </a:t>
            </a:r>
            <a:br>
              <a:rPr lang="uk-UA" sz="2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000" b="1" dirty="0" smtClean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98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20754" y="2133600"/>
            <a:ext cx="9130553" cy="434340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lnSpc>
                <a:spcPct val="150000"/>
              </a:lnSpc>
              <a:buClr>
                <a:schemeClr val="accent3"/>
              </a:buClr>
              <a:buNone/>
              <a:defRPr/>
            </a:pPr>
            <a:r>
              <a:rPr lang="uk-UA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Практична робота </a:t>
            </a:r>
          </a:p>
          <a:p>
            <a:pPr marL="0" indent="0" algn="ctr">
              <a:lnSpc>
                <a:spcPct val="150000"/>
              </a:lnSpc>
              <a:buClr>
                <a:schemeClr val="accent3"/>
              </a:buClr>
              <a:buNone/>
              <a:defRPr/>
            </a:pPr>
            <a:r>
              <a:rPr lang="uk-UA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(до теми 7 Основи структури та принципи створення бази даних)</a:t>
            </a:r>
            <a:endParaRPr lang="uk-UA" sz="2800" b="1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indent="-256032" algn="ctr">
              <a:buClr>
                <a:schemeClr val="accent3"/>
              </a:buClr>
              <a:buNone/>
              <a:defRPr/>
            </a:pPr>
            <a:endParaRPr lang="uk-UA" sz="2200" b="1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Clr>
                <a:schemeClr val="accent3"/>
              </a:buClr>
              <a:buNone/>
              <a:defRPr/>
            </a:pPr>
            <a:r>
              <a:rPr lang="uk-UA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uk-UA" sz="2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Інформаційні об’єкти предметної області </a:t>
            </a:r>
            <a:r>
              <a:rPr lang="uk-UA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(частина 2)</a:t>
            </a:r>
          </a:p>
          <a:p>
            <a:pPr marL="0" indent="0" algn="ctr">
              <a:lnSpc>
                <a:spcPct val="150000"/>
              </a:lnSpc>
              <a:buClr>
                <a:schemeClr val="accent3"/>
              </a:buClr>
              <a:buNone/>
              <a:defRPr/>
            </a:pPr>
            <a:r>
              <a:rPr lang="uk-UA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Методичні вказівки</a:t>
            </a:r>
          </a:p>
          <a:p>
            <a:pPr marL="0" indent="0" algn="ctr">
              <a:lnSpc>
                <a:spcPct val="150000"/>
              </a:lnSpc>
              <a:buClr>
                <a:schemeClr val="accent3"/>
              </a:buClr>
              <a:buNone/>
              <a:defRPr/>
            </a:pPr>
            <a:r>
              <a:rPr lang="uk-UA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uk-UA" sz="2200" b="1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indent="-256032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uk-UA" sz="22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indent="-256032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uk-UA" sz="2200" b="1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indent="-256032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endParaRPr lang="uk-UA" sz="2200" b="1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0" indent="-256032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None/>
              <a:defRPr/>
            </a:pPr>
            <a:r>
              <a:rPr lang="uk-UA" sz="22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 р.</a:t>
            </a:r>
            <a:endParaRPr lang="ru-RU" sz="2200" b="1" dirty="0" smtClean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0" name="Rectangle 51"/>
          <p:cNvSpPr>
            <a:spLocks noChangeArrowheads="1"/>
          </p:cNvSpPr>
          <p:nvPr/>
        </p:nvSpPr>
        <p:spPr bwMode="auto">
          <a:xfrm>
            <a:off x="477838" y="2209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Прямоугольник 3"/>
          <p:cNvSpPr/>
          <p:nvPr/>
        </p:nvSpPr>
        <p:spPr>
          <a:xfrm>
            <a:off x="4175" y="28184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60375" indent="901700" algn="l">
              <a:spcBef>
                <a:spcPts val="300"/>
              </a:spcBef>
              <a:spcAft>
                <a:spcPts val="0"/>
              </a:spcAft>
            </a:pPr>
            <a:r>
              <a:rPr lang="uk-UA" sz="2000" dirty="0" smtClean="0">
                <a:ea typeface="Times New Roman" panose="02020603050405020304" pitchFamily="18" charset="0"/>
              </a:rPr>
              <a:t>Таблиці</a:t>
            </a:r>
            <a:r>
              <a:rPr lang="uk-UA" sz="2000" spc="-5" dirty="0" smtClean="0">
                <a:ea typeface="Times New Roman" panose="02020603050405020304" pitchFamily="18" charset="0"/>
              </a:rPr>
              <a:t> 4</a:t>
            </a:r>
            <a:r>
              <a:rPr lang="uk-UA" sz="2000" dirty="0" smtClean="0">
                <a:ea typeface="Times New Roman" panose="02020603050405020304" pitchFamily="18" charset="0"/>
              </a:rPr>
              <a:t>. </a:t>
            </a:r>
            <a:r>
              <a:rPr lang="uk-UA" sz="2000" b="1" dirty="0">
                <a:ea typeface="Times New Roman" panose="02020603050405020304" pitchFamily="18" charset="0"/>
              </a:rPr>
              <a:t>Реквізитний склад ІО</a:t>
            </a:r>
            <a:endParaRPr lang="uk-UA" sz="2000" b="1" dirty="0" smtClean="0">
              <a:ea typeface="Times New Roman" panose="02020603050405020304" pitchFamily="18" charset="0"/>
            </a:endParaRPr>
          </a:p>
          <a:p>
            <a:pPr marL="325755" marR="459740" indent="190500" algn="just">
              <a:spcBef>
                <a:spcPts val="5"/>
              </a:spcBef>
              <a:spcAft>
                <a:spcPts val="0"/>
              </a:spcAft>
              <a:tabLst>
                <a:tab pos="685800" algn="l"/>
                <a:tab pos="8793163" algn="l"/>
              </a:tabLst>
            </a:pPr>
            <a:endParaRPr lang="uk-UA" sz="2000" dirty="0">
              <a:ea typeface="Times New Roman" panose="02020603050405020304" pitchFamily="18" charset="0"/>
            </a:endParaRPr>
          </a:p>
          <a:p>
            <a:pPr marL="325755" marR="459740" indent="190500" algn="just">
              <a:spcBef>
                <a:spcPts val="5"/>
              </a:spcBef>
              <a:spcAft>
                <a:spcPts val="0"/>
              </a:spcAft>
              <a:tabLst>
                <a:tab pos="685800" algn="l"/>
                <a:tab pos="8793163" algn="l"/>
              </a:tabLst>
            </a:pPr>
            <a:endParaRPr lang="uk-UA" sz="2000" dirty="0" smtClean="0">
              <a:ea typeface="Times New Roman" panose="02020603050405020304" pitchFamily="18" charset="0"/>
            </a:endParaRPr>
          </a:p>
          <a:p>
            <a:pPr marL="325755" marR="459740" indent="190500" algn="just">
              <a:spcBef>
                <a:spcPts val="5"/>
              </a:spcBef>
              <a:spcAft>
                <a:spcPts val="0"/>
              </a:spcAft>
              <a:tabLst>
                <a:tab pos="685800" algn="l"/>
                <a:tab pos="8793163" algn="l"/>
              </a:tabLst>
            </a:pPr>
            <a:endParaRPr lang="uk-UA" sz="2000" dirty="0" smtClean="0">
              <a:ea typeface="Times New Roman" panose="02020603050405020304" pitchFamily="18" charset="0"/>
            </a:endParaRPr>
          </a:p>
          <a:p>
            <a:pPr marL="742950" marR="183515" lvl="1" indent="-285750" algn="just">
              <a:spcAft>
                <a:spcPts val="0"/>
              </a:spcAft>
              <a:buSzPts val="1100"/>
              <a:buFont typeface="Times New Roman" panose="02020603050405020304" pitchFamily="18" charset="0"/>
              <a:buAutoNum type="arabicPeriod"/>
              <a:tabLst>
                <a:tab pos="685800" algn="l"/>
              </a:tabLst>
            </a:pPr>
            <a:endParaRPr lang="en-US" sz="2000" dirty="0">
              <a:ea typeface="Times New Roman" panose="02020603050405020304" pitchFamily="18" charset="0"/>
            </a:endParaRPr>
          </a:p>
          <a:p>
            <a:pPr marL="742950" marR="460375" lvl="1" indent="-285750" algn="just">
              <a:spcAft>
                <a:spcPts val="0"/>
              </a:spcAft>
              <a:buSzPts val="1100"/>
              <a:buFont typeface="Times New Roman" panose="02020603050405020304" pitchFamily="18" charset="0"/>
              <a:buAutoNum type="arabicPeriod"/>
              <a:tabLst>
                <a:tab pos="685800" algn="l"/>
                <a:tab pos="8793163" algn="l"/>
              </a:tabLst>
            </a:pPr>
            <a:endParaRPr lang="en-US" sz="2000" dirty="0">
              <a:ea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435382"/>
            <a:ext cx="5557273" cy="6434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73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2366460"/>
            <a:ext cx="8991600" cy="1465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87313" marR="5080" lvl="0" indent="450850" algn="just" defTabSz="914400" rtl="0" eaLnBrk="1" fontAlgn="auto" latinLnBrk="0" hangingPunct="1">
              <a:lnSpc>
                <a:spcPct val="100000"/>
              </a:lnSpc>
              <a:spcBef>
                <a:spcPts val="605"/>
              </a:spcBef>
              <a:spcAft>
                <a:spcPts val="0"/>
              </a:spcAft>
              <a:buClrTx/>
              <a:buSzTx/>
              <a:buFontTx/>
              <a:buNone/>
              <a:tabLst>
                <a:tab pos="372745" algn="l"/>
              </a:tabLst>
              <a:defRPr/>
            </a:pPr>
            <a:endParaRPr kumimoji="0" lang="uk-UA" sz="2000" b="0" i="0" u="none" strike="noStrike" kern="1200" cap="none" spc="-5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87313" marR="5080" lvl="0" indent="450850" algn="just" defTabSz="914400" rtl="0" eaLnBrk="1" fontAlgn="auto" latinLnBrk="0" hangingPunct="1">
              <a:lnSpc>
                <a:spcPct val="100000"/>
              </a:lnSpc>
              <a:spcBef>
                <a:spcPts val="25"/>
              </a:spcBef>
              <a:spcAft>
                <a:spcPts val="0"/>
              </a:spcAft>
              <a:buClrTx/>
              <a:buSzTx/>
              <a:buFontTx/>
              <a:buNone/>
              <a:tabLst>
                <a:tab pos="462915" algn="l"/>
              </a:tabLst>
              <a:defRPr/>
            </a:pPr>
            <a:endParaRPr kumimoji="0" lang="uk-UA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87313" marR="5080" lvl="0" indent="450850" algn="just" defTabSz="914400" rtl="0" eaLnBrk="1" fontAlgn="auto" latinLnBrk="0" hangingPunct="1">
              <a:lnSpc>
                <a:spcPct val="100000"/>
              </a:lnSpc>
              <a:spcBef>
                <a:spcPts val="605"/>
              </a:spcBef>
              <a:spcAft>
                <a:spcPts val="0"/>
              </a:spcAft>
              <a:buClrTx/>
              <a:buSzTx/>
              <a:buFontTx/>
              <a:buNone/>
              <a:tabLst>
                <a:tab pos="372745" algn="l"/>
              </a:tabLst>
              <a:defRPr/>
            </a:pPr>
            <a:endParaRPr kumimoji="0" lang="uk-UA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Times New Roman" panose="02020603050405020304" pitchFamily="18" charset="0"/>
              <a:cs typeface="Times New Roman"/>
            </a:endParaRPr>
          </a:p>
          <a:p>
            <a:pPr marL="87313" marR="5080" lvl="0" indent="450850" algn="just" defTabSz="914400" rtl="0" eaLnBrk="1" fontAlgn="auto" latinLnBrk="0" hangingPunct="1">
              <a:lnSpc>
                <a:spcPct val="95800"/>
              </a:lnSpc>
              <a:spcBef>
                <a:spcPts val="605"/>
              </a:spcBef>
              <a:spcAft>
                <a:spcPts val="0"/>
              </a:spcAft>
              <a:buClrTx/>
              <a:buSzTx/>
              <a:buFontTx/>
              <a:buNone/>
              <a:tabLst>
                <a:tab pos="372745" algn="l"/>
              </a:tabLst>
              <a:defRPr/>
            </a:pPr>
            <a:endParaRPr kumimoji="1" lang="uk-UA" sz="20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5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050" name="Rectangle 51"/>
          <p:cNvSpPr>
            <a:spLocks noChangeArrowheads="1"/>
          </p:cNvSpPr>
          <p:nvPr/>
        </p:nvSpPr>
        <p:spPr bwMode="auto">
          <a:xfrm>
            <a:off x="477838" y="2209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76200" y="226512"/>
            <a:ext cx="9144000" cy="4157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183515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ts val="1100"/>
              <a:buFontTx/>
              <a:buNone/>
              <a:tabLst>
                <a:tab pos="685800" algn="l"/>
              </a:tabLst>
              <a:defRPr/>
            </a:pPr>
            <a:endParaRPr kumimoji="1" lang="uk-UA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Times New Roman" panose="02020603050405020304" pitchFamily="18" charset="0"/>
              <a:cs typeface="+mn-cs"/>
            </a:endParaRPr>
          </a:p>
          <a:p>
            <a:pPr marL="516255" marR="0" lvl="0" indent="0" algn="just" defTabSz="914400" rtl="0" eaLnBrk="1" fontAlgn="base" latinLnBrk="0" hangingPunct="1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Tx/>
              <a:buSzTx/>
              <a:buFontTx/>
              <a:buNone/>
              <a:tabLst>
                <a:tab pos="685800" algn="l"/>
                <a:tab pos="8793163" algn="l"/>
              </a:tabLst>
              <a:defRPr/>
            </a:pPr>
            <a:r>
              <a:rPr kumimoji="1" lang="uk-UA" sz="2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Times New Roman" panose="02020603050405020304" pitchFamily="18" charset="0"/>
                <a:cs typeface="+mn-cs"/>
              </a:rPr>
              <a:t>Завдання</a:t>
            </a:r>
            <a:r>
              <a:rPr kumimoji="1" lang="uk-UA" sz="2000" b="1" i="0" u="none" strike="noStrike" kern="1200" cap="none" spc="-2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1" lang="uk-UA" sz="2000" b="1" i="0" u="none" strike="noStrike" kern="1200" cap="none" spc="-2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Times New Roman" panose="02020603050405020304" pitchFamily="18" charset="0"/>
                <a:cs typeface="+mn-cs"/>
              </a:rPr>
              <a:t>3</a:t>
            </a:r>
            <a:r>
              <a:rPr kumimoji="1" lang="uk-UA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itchFamily="18" charset="0"/>
                <a:ea typeface="Times New Roman" panose="02020603050405020304" pitchFamily="18" charset="0"/>
                <a:cs typeface="+mn-cs"/>
              </a:rPr>
              <a:t>.</a:t>
            </a:r>
            <a:r>
              <a:rPr kumimoji="1" lang="uk-UA" sz="2000" b="0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1" lang="uk-UA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Times New Roman" panose="02020603050405020304" pitchFamily="18" charset="0"/>
                <a:cs typeface="+mn-cs"/>
              </a:rPr>
              <a:t>Нормалізація даних</a:t>
            </a:r>
          </a:p>
          <a:p>
            <a:pPr marL="742950" marR="183515" lvl="1" indent="-285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ts val="1100"/>
              <a:buFont typeface="Times New Roman" panose="02020603050405020304" pitchFamily="18" charset="0"/>
              <a:buAutoNum type="arabicPeriod"/>
              <a:tabLst>
                <a:tab pos="685800" algn="l"/>
              </a:tabLst>
              <a:defRPr/>
            </a:pPr>
            <a:endParaRPr kumimoji="1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Times New Roman" panose="02020603050405020304" pitchFamily="18" charset="0"/>
              <a:cs typeface="+mn-cs"/>
            </a:endParaRPr>
          </a:p>
          <a:p>
            <a:pPr marL="457200" marR="460375" lvl="1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Pts val="1100"/>
              <a:buFontTx/>
              <a:buNone/>
              <a:tabLst>
                <a:tab pos="685800" algn="l"/>
                <a:tab pos="8793163" algn="l"/>
              </a:tabLst>
              <a:defRPr/>
            </a:pPr>
            <a:r>
              <a:rPr kumimoji="1" lang="uk-UA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Times New Roman" panose="02020603050405020304" pitchFamily="18" charset="0"/>
                <a:cs typeface="+mn-cs"/>
              </a:rPr>
              <a:t>1.	Розкрийте у звіті визначення поняття «нормалізація даних».</a:t>
            </a:r>
          </a:p>
          <a:p>
            <a:pPr marL="457200" marR="460375" lvl="1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Pts val="1100"/>
              <a:buFontTx/>
              <a:buNone/>
              <a:tabLst>
                <a:tab pos="685800" algn="l"/>
                <a:tab pos="8793163" algn="l"/>
              </a:tabLst>
              <a:defRPr/>
            </a:pPr>
            <a:r>
              <a:rPr kumimoji="1" lang="uk-UA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Times New Roman" panose="02020603050405020304" pitchFamily="18" charset="0"/>
                <a:cs typeface="+mn-cs"/>
              </a:rPr>
              <a:t>2.	Сформулюйте у звіті умови перших чотирьох форм нормалі- </a:t>
            </a:r>
            <a:r>
              <a:rPr kumimoji="1" lang="uk-UA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Times New Roman" panose="02020603050405020304" pitchFamily="18" charset="0"/>
                <a:cs typeface="+mn-cs"/>
              </a:rPr>
              <a:t>зації</a:t>
            </a:r>
            <a:r>
              <a:rPr kumimoji="1" lang="uk-UA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Times New Roman" panose="02020603050405020304" pitchFamily="18" charset="0"/>
                <a:cs typeface="+mn-cs"/>
              </a:rPr>
              <a:t> даних.</a:t>
            </a:r>
          </a:p>
          <a:p>
            <a:pPr marL="457200" marR="460375" lvl="1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Pts val="1100"/>
              <a:buFontTx/>
              <a:buNone/>
              <a:tabLst>
                <a:tab pos="685800" algn="l"/>
                <a:tab pos="8793163" algn="l"/>
              </a:tabLst>
              <a:defRPr/>
            </a:pPr>
            <a:r>
              <a:rPr kumimoji="1" lang="uk-UA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Times New Roman" panose="02020603050405020304" pitchFamily="18" charset="0"/>
                <a:cs typeface="+mn-cs"/>
              </a:rPr>
              <a:t>3.	Проаналізуйте документи дод. 1, визначаючи форми нормалі- </a:t>
            </a:r>
            <a:r>
              <a:rPr kumimoji="1" lang="uk-UA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Times New Roman" panose="02020603050405020304" pitchFamily="18" charset="0"/>
                <a:cs typeface="+mn-cs"/>
              </a:rPr>
              <a:t>зації</a:t>
            </a:r>
            <a:r>
              <a:rPr kumimoji="1" lang="uk-UA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Times New Roman" panose="02020603050405020304" pitchFamily="18" charset="0"/>
                <a:cs typeface="+mn-cs"/>
              </a:rPr>
              <a:t> кожного документа. Результати викладіть у звіті.</a:t>
            </a:r>
          </a:p>
          <a:p>
            <a:pPr marL="457200" marR="460375" lvl="1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Pts val="1100"/>
              <a:buFontTx/>
              <a:buNone/>
              <a:tabLst>
                <a:tab pos="685800" algn="l"/>
                <a:tab pos="8793163" algn="l"/>
              </a:tabLst>
              <a:defRPr/>
            </a:pPr>
            <a:r>
              <a:rPr kumimoji="1" lang="uk-UA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Times New Roman" panose="02020603050405020304" pitchFamily="18" charset="0"/>
                <a:cs typeface="+mn-cs"/>
              </a:rPr>
              <a:t>4.	Дайте відповіді на контрольні запитання.</a:t>
            </a:r>
          </a:p>
          <a:p>
            <a:pPr marL="457200" marR="460375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Pts val="1100"/>
              <a:buFontTx/>
              <a:buNone/>
              <a:tabLst>
                <a:tab pos="685800" algn="l"/>
                <a:tab pos="8793163" algn="l"/>
              </a:tabLst>
              <a:defRPr/>
            </a:pPr>
            <a:endParaRPr kumimoji="1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Times New Roman" panose="020206030504050203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321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76200" y="127517"/>
            <a:ext cx="8991600" cy="6156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87313" marR="5080" lvl="0" algn="ctr" eaLnBrk="1" fontAlgn="auto" hangingPunct="1">
              <a:spcBef>
                <a:spcPts val="605"/>
              </a:spcBef>
              <a:spcAft>
                <a:spcPts val="0"/>
              </a:spcAft>
              <a:tabLst>
                <a:tab pos="372745" algn="l"/>
              </a:tabLst>
            </a:pPr>
            <a:r>
              <a:rPr kumimoji="0" lang="uk-UA" b="1" spc="-5" dirty="0" smtClean="0">
                <a:solidFill>
                  <a:srgbClr val="0070C0"/>
                </a:solidFill>
                <a:latin typeface="Times New Roman"/>
                <a:cs typeface="Times New Roman"/>
              </a:rPr>
              <a:t>Додатки</a:t>
            </a:r>
          </a:p>
          <a:p>
            <a:pPr marL="87313" marR="5080" lvl="0" indent="450850" algn="just" eaLnBrk="1" fontAlgn="auto" hangingPunct="1">
              <a:spcBef>
                <a:spcPts val="605"/>
              </a:spcBef>
              <a:spcAft>
                <a:spcPts val="0"/>
              </a:spcAft>
              <a:tabLst>
                <a:tab pos="372745" algn="l"/>
              </a:tabLst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7313" lvl="0" algn="ctr" eaLnBrk="1" fontAlgn="auto" hangingPunct="1">
              <a:spcBef>
                <a:spcPts val="665"/>
              </a:spcBef>
              <a:spcAft>
                <a:spcPts val="0"/>
              </a:spcAft>
              <a:tabLst/>
            </a:pPr>
            <a:r>
              <a:rPr kumimoji="0" lang="uk-UA" sz="2000" b="1" spc="-10" dirty="0" smtClean="0">
                <a:solidFill>
                  <a:prstClr val="black"/>
                </a:solidFill>
                <a:latin typeface="Cambria"/>
                <a:cs typeface="Cambria"/>
              </a:rPr>
              <a:t>До</a:t>
            </a:r>
            <a:r>
              <a:rPr kumimoji="0" lang="uk-UA" sz="2000" b="1" spc="5" dirty="0" smtClean="0">
                <a:solidFill>
                  <a:prstClr val="black"/>
                </a:solidFill>
                <a:latin typeface="Cambria"/>
                <a:cs typeface="Cambria"/>
              </a:rPr>
              <a:t>д</a:t>
            </a:r>
            <a:r>
              <a:rPr kumimoji="0" lang="uk-UA" sz="2000" b="1" spc="-15" dirty="0" smtClean="0">
                <a:solidFill>
                  <a:prstClr val="black"/>
                </a:solidFill>
                <a:latin typeface="Cambria"/>
                <a:cs typeface="Cambria"/>
              </a:rPr>
              <a:t>а</a:t>
            </a:r>
            <a:r>
              <a:rPr kumimoji="0" lang="uk-UA" sz="2000" b="1" spc="-5" dirty="0" smtClean="0">
                <a:solidFill>
                  <a:prstClr val="black"/>
                </a:solidFill>
                <a:latin typeface="Cambria"/>
                <a:cs typeface="Cambria"/>
              </a:rPr>
              <a:t>т</a:t>
            </a:r>
            <a:r>
              <a:rPr kumimoji="0" lang="uk-UA" sz="2000" b="1" dirty="0" smtClean="0">
                <a:solidFill>
                  <a:prstClr val="black"/>
                </a:solidFill>
                <a:latin typeface="Cambria"/>
                <a:cs typeface="Cambria"/>
              </a:rPr>
              <a:t>о</a:t>
            </a:r>
            <a:r>
              <a:rPr kumimoji="0" lang="uk-UA" sz="2000" b="1" spc="-5" dirty="0" smtClean="0">
                <a:solidFill>
                  <a:prstClr val="black"/>
                </a:solidFill>
                <a:latin typeface="Cambria"/>
                <a:cs typeface="Cambria"/>
              </a:rPr>
              <a:t>к</a:t>
            </a:r>
            <a:r>
              <a:rPr kumimoji="0" lang="uk-UA" sz="2000" b="1" spc="-10" dirty="0" smtClean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kumimoji="0" lang="uk-UA" sz="2000" b="1" spc="-5" dirty="0" smtClean="0">
                <a:solidFill>
                  <a:prstClr val="black"/>
                </a:solidFill>
                <a:latin typeface="Cambria"/>
                <a:cs typeface="Cambria"/>
              </a:rPr>
              <a:t>1</a:t>
            </a:r>
            <a:endParaRPr kumimoji="0" lang="uk-UA" sz="2000" dirty="0" smtClean="0">
              <a:solidFill>
                <a:prstClr val="black"/>
              </a:solidFill>
              <a:latin typeface="Cambria"/>
              <a:cs typeface="Cambria"/>
            </a:endParaRPr>
          </a:p>
          <a:p>
            <a:pPr marL="87313" marR="962660" lvl="0" algn="ctr" eaLnBrk="1" fontAlgn="auto" hangingPunct="1">
              <a:spcBef>
                <a:spcPts val="45"/>
              </a:spcBef>
              <a:spcAft>
                <a:spcPts val="0"/>
              </a:spcAft>
              <a:tabLst/>
            </a:pPr>
            <a:r>
              <a:rPr kumimoji="0" lang="uk-UA" sz="2000" b="1" spc="-5" dirty="0" smtClean="0">
                <a:solidFill>
                  <a:prstClr val="black"/>
                </a:solidFill>
                <a:latin typeface="Cambria"/>
                <a:cs typeface="Cambria"/>
              </a:rPr>
              <a:t>Документи технічної </a:t>
            </a:r>
            <a:r>
              <a:rPr kumimoji="0" lang="uk-UA" sz="2000" b="1" dirty="0" smtClean="0">
                <a:solidFill>
                  <a:prstClr val="black"/>
                </a:solidFill>
                <a:latin typeface="Cambria"/>
                <a:cs typeface="Cambria"/>
              </a:rPr>
              <a:t>служби </a:t>
            </a:r>
            <a:r>
              <a:rPr kumimoji="0" lang="uk-UA" sz="2000" b="1" spc="5" dirty="0" smtClean="0">
                <a:solidFill>
                  <a:prstClr val="black"/>
                </a:solidFill>
                <a:latin typeface="Cambria"/>
                <a:cs typeface="Cambria"/>
              </a:rPr>
              <a:t> </a:t>
            </a:r>
            <a:r>
              <a:rPr kumimoji="0" lang="uk-UA" sz="2000" b="1" spc="-5" dirty="0" smtClean="0">
                <a:solidFill>
                  <a:prstClr val="black"/>
                </a:solidFill>
                <a:latin typeface="Cambria"/>
                <a:cs typeface="Cambria"/>
              </a:rPr>
              <a:t>автотранспортного</a:t>
            </a:r>
            <a:r>
              <a:rPr kumimoji="0" lang="uk-UA" sz="2000" b="1" spc="-45" dirty="0" smtClean="0">
                <a:solidFill>
                  <a:prstClr val="black"/>
                </a:solidFill>
                <a:latin typeface="Cambria"/>
                <a:cs typeface="Cambria"/>
              </a:rPr>
              <a:t> п</a:t>
            </a:r>
            <a:r>
              <a:rPr kumimoji="0" lang="uk-UA" sz="2000" b="1" spc="-5" dirty="0" smtClean="0">
                <a:solidFill>
                  <a:prstClr val="black"/>
                </a:solidFill>
                <a:latin typeface="Cambria"/>
                <a:cs typeface="Cambria"/>
              </a:rPr>
              <a:t>ідприємства</a:t>
            </a:r>
            <a:endParaRPr kumimoji="0" lang="uk-UA" sz="2000" dirty="0" smtClean="0">
              <a:solidFill>
                <a:prstClr val="black"/>
              </a:solidFill>
              <a:latin typeface="Cambria"/>
              <a:cs typeface="Cambria"/>
            </a:endParaRPr>
          </a:p>
          <a:p>
            <a:pPr marL="87313" marR="5080" lvl="0" indent="450850" algn="just" eaLnBrk="1" fontAlgn="auto" hangingPunct="1">
              <a:spcBef>
                <a:spcPts val="605"/>
              </a:spcBef>
              <a:spcAft>
                <a:spcPts val="0"/>
              </a:spcAft>
              <a:tabLst>
                <a:tab pos="372745" algn="l"/>
              </a:tabLst>
            </a:pP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7313" marR="5080" lvl="0" indent="450850" algn="just" eaLnBrk="1" fontAlgn="auto" hangingPunct="1">
              <a:spcBef>
                <a:spcPts val="605"/>
              </a:spcBef>
              <a:spcAft>
                <a:spcPts val="0"/>
              </a:spcAft>
              <a:tabLst>
                <a:tab pos="372745" algn="l"/>
              </a:tabLst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7313" marR="5080" lvl="0" indent="450850" algn="just" eaLnBrk="1" fontAlgn="auto" hangingPunct="1">
              <a:spcBef>
                <a:spcPts val="605"/>
              </a:spcBef>
              <a:spcAft>
                <a:spcPts val="0"/>
              </a:spcAft>
              <a:tabLst>
                <a:tab pos="372745" algn="l"/>
              </a:tabLst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r>
              <a:rPr kumimoji="0" lang="ru-RU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Рис.</a:t>
            </a:r>
            <a:r>
              <a:rPr kumimoji="0" lang="ru-RU" sz="20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ru-RU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Д1.1.</a:t>
            </a:r>
            <a:r>
              <a:rPr kumimoji="0" lang="ru-RU" sz="20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ru-RU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Форма</a:t>
            </a:r>
            <a:r>
              <a:rPr kumimoji="0" lang="ru-RU" sz="2000" spc="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ru-RU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документа</a:t>
            </a:r>
            <a:r>
              <a:rPr kumimoji="0" lang="ru-RU" sz="20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ru-RU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«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Класифікатор</a:t>
            </a:r>
            <a:r>
              <a:rPr kumimoji="0" lang="uk-UA" sz="2000" spc="1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м</a:t>
            </a:r>
            <a:r>
              <a:rPr kumimoji="0" lang="ru-RU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арок</a:t>
            </a:r>
            <a:r>
              <a:rPr kumimoji="0" lang="ru-RU" sz="2000" spc="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ru-RU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ТЗ</a:t>
            </a:r>
            <a:r>
              <a:rPr kumimoji="0" lang="ru-RU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»</a:t>
            </a: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ru-RU" sz="20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7313" marR="5080" lvl="0" indent="450850" algn="just" eaLnBrk="1" fontAlgn="auto" hangingPunct="1">
              <a:spcBef>
                <a:spcPts val="605"/>
              </a:spcBef>
              <a:spcAft>
                <a:spcPts val="0"/>
              </a:spcAft>
              <a:tabLst>
                <a:tab pos="372745" algn="l"/>
              </a:tabLst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7313" marR="5080" lvl="0" indent="450850" algn="just" eaLnBrk="1" fontAlgn="auto" hangingPunct="1">
              <a:spcBef>
                <a:spcPts val="605"/>
              </a:spcBef>
              <a:spcAft>
                <a:spcPts val="0"/>
              </a:spcAft>
              <a:tabLst>
                <a:tab pos="372745" algn="l"/>
              </a:tabLst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7313" marR="5080" lvl="0" indent="450850" algn="just" eaLnBrk="1" fontAlgn="auto" hangingPunct="1">
              <a:spcBef>
                <a:spcPts val="605"/>
              </a:spcBef>
              <a:spcAft>
                <a:spcPts val="0"/>
              </a:spcAft>
              <a:tabLst>
                <a:tab pos="372745" algn="l"/>
              </a:tabLst>
            </a:pPr>
            <a:endParaRPr kumimoji="0" lang="uk-UA" sz="2000" dirty="0">
              <a:solidFill>
                <a:prstClr val="black"/>
              </a:solidFill>
              <a:latin typeface="Times New Roman"/>
              <a:ea typeface="Times New Roman" panose="02020603050405020304" pitchFamily="18" charset="0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r>
              <a:rPr kumimoji="0" lang="ru-RU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Рис.</a:t>
            </a:r>
            <a:r>
              <a:rPr kumimoji="0" lang="ru-RU" sz="20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ru-RU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Д1.2.</a:t>
            </a:r>
            <a:r>
              <a:rPr kumimoji="0" lang="ru-RU" sz="20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ru-RU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Форма</a:t>
            </a:r>
            <a:r>
              <a:rPr kumimoji="0" lang="ru-RU" sz="2000" spc="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ru-RU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документа</a:t>
            </a:r>
            <a:r>
              <a:rPr kumimoji="0" lang="ru-RU" sz="2000" spc="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ru-RU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«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Класифікатор</a:t>
            </a:r>
            <a:r>
              <a:rPr kumimoji="0" lang="ru-RU" sz="2000" spc="1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ru-RU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деталей</a:t>
            </a:r>
            <a:r>
              <a:rPr kumimoji="0" lang="ru-RU" sz="20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ru-RU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ТЗ»</a:t>
            </a:r>
            <a:endParaRPr kumimoji="0" lang="ru-RU" sz="20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87313" marR="5080" lvl="0" algn="ctr" eaLnBrk="1" fontAlgn="auto" hangingPunct="1">
              <a:lnSpc>
                <a:spcPct val="95800"/>
              </a:lnSpc>
              <a:spcBef>
                <a:spcPts val="605"/>
              </a:spcBef>
              <a:spcAft>
                <a:spcPts val="0"/>
              </a:spcAft>
              <a:tabLst>
                <a:tab pos="372745" algn="l"/>
              </a:tabLst>
            </a:pPr>
            <a:endParaRPr lang="uk-UA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lvl="0" algn="ctr" eaLnBrk="1" fontAlgn="auto" hangingPunct="1">
              <a:spcBef>
                <a:spcPts val="95"/>
              </a:spcBef>
              <a:spcAft>
                <a:spcPts val="0"/>
              </a:spcAft>
              <a:tabLst/>
            </a:pP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Рис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. Д1.3.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Класифікатор </a:t>
            </a:r>
            <a:r>
              <a:rPr kumimoji="0" lang="uk-UA" sz="2000" spc="-10" dirty="0" smtClean="0">
                <a:solidFill>
                  <a:prstClr val="black"/>
                </a:solidFill>
                <a:latin typeface="Times New Roman"/>
                <a:cs typeface="Times New Roman"/>
              </a:rPr>
              <a:t>ТЗ</a:t>
            </a:r>
            <a:endParaRPr lang="uk-UA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0" name="Rectangle 51"/>
          <p:cNvSpPr>
            <a:spLocks noChangeArrowheads="1"/>
          </p:cNvSpPr>
          <p:nvPr/>
        </p:nvSpPr>
        <p:spPr bwMode="auto">
          <a:xfrm>
            <a:off x="477838" y="2209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5352" y="1824891"/>
            <a:ext cx="6902897" cy="90253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571" y="3344402"/>
            <a:ext cx="6843507" cy="112091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9264" y="4963947"/>
            <a:ext cx="6834814" cy="903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4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257"/>
            <a:ext cx="9144000" cy="602343"/>
          </a:xfrm>
        </p:spPr>
        <p:txBody>
          <a:bodyPr>
            <a:noAutofit/>
          </a:bodyPr>
          <a:lstStyle/>
          <a:p>
            <a:pPr algn="ctr"/>
            <a:r>
              <a:rPr lang="uk-UA" altLang="en-US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Дайте стислі відповіді на вказані Контрольні запитання 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4131" y="760395"/>
            <a:ext cx="9103498" cy="6093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indent="444500" algn="ctr"/>
            <a:endParaRPr kumimoji="0" lang="uk-UA" altLang="en-US" sz="1000" b="1" dirty="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lvl="0" indent="444500"/>
            <a:r>
              <a:rPr kumimoji="0" lang="uk-UA" altLang="en-US" sz="2000" dirty="0" smtClean="0">
                <a:cs typeface="Arial" panose="020B0604020202020204" pitchFamily="34" charset="0"/>
              </a:rPr>
              <a:t>1. Що </a:t>
            </a:r>
            <a:r>
              <a:rPr kumimoji="0" lang="uk-UA" altLang="en-US" sz="2000" dirty="0">
                <a:cs typeface="Arial" panose="020B0604020202020204" pitchFamily="34" charset="0"/>
              </a:rPr>
              <a:t>означає поняття «сутність предметної області»?</a:t>
            </a:r>
          </a:p>
          <a:p>
            <a:pPr lvl="0" indent="444500"/>
            <a:r>
              <a:rPr kumimoji="0" lang="uk-UA" altLang="en-US" sz="2000" dirty="0" smtClean="0">
                <a:cs typeface="Arial" panose="020B0604020202020204" pitchFamily="34" charset="0"/>
              </a:rPr>
              <a:t>2. Що </a:t>
            </a:r>
            <a:r>
              <a:rPr kumimoji="0" lang="uk-UA" altLang="en-US" sz="2000" dirty="0">
                <a:cs typeface="Arial" panose="020B0604020202020204" pitchFamily="34" charset="0"/>
              </a:rPr>
              <a:t>являє собою екземпляр інформаційних </a:t>
            </a:r>
            <a:r>
              <a:rPr kumimoji="0" lang="uk-UA" altLang="en-US" sz="2000" dirty="0" smtClean="0">
                <a:cs typeface="Arial" panose="020B0604020202020204" pitchFamily="34" charset="0"/>
              </a:rPr>
              <a:t>об’єктів (ІО) Склад ЗЧ</a:t>
            </a:r>
            <a:r>
              <a:rPr kumimoji="0" lang="uk-UA" altLang="en-US" sz="2000" dirty="0">
                <a:cs typeface="Arial" panose="020B0604020202020204" pitchFamily="34" charset="0"/>
              </a:rPr>
              <a:t>?</a:t>
            </a:r>
          </a:p>
          <a:p>
            <a:pPr lvl="0" indent="444500"/>
            <a:r>
              <a:rPr kumimoji="0" lang="uk-UA" altLang="en-US" sz="2000" dirty="0" smtClean="0">
                <a:cs typeface="Arial" panose="020B0604020202020204" pitchFamily="34" charset="0"/>
              </a:rPr>
              <a:t>3. В </a:t>
            </a:r>
            <a:r>
              <a:rPr kumimoji="0" lang="uk-UA" altLang="en-US" sz="2000" dirty="0">
                <a:cs typeface="Arial" panose="020B0604020202020204" pitchFamily="34" charset="0"/>
              </a:rPr>
              <a:t>якому разі описовий реквізит функціонально повно </a:t>
            </a:r>
            <a:r>
              <a:rPr kumimoji="0" lang="uk-UA" altLang="en-US" sz="2000" dirty="0" smtClean="0">
                <a:cs typeface="Arial" panose="020B0604020202020204" pitchFamily="34" charset="0"/>
              </a:rPr>
              <a:t>залежить </a:t>
            </a:r>
            <a:r>
              <a:rPr kumimoji="0" lang="uk-UA" altLang="en-US" sz="2000" dirty="0">
                <a:cs typeface="Arial" panose="020B0604020202020204" pitchFamily="34" charset="0"/>
              </a:rPr>
              <a:t>від ключа?</a:t>
            </a:r>
          </a:p>
          <a:p>
            <a:pPr lvl="0" indent="444500"/>
            <a:r>
              <a:rPr kumimoji="0" lang="uk-UA" altLang="en-US" sz="2000" dirty="0" smtClean="0">
                <a:cs typeface="Arial" panose="020B0604020202020204" pitchFamily="34" charset="0"/>
              </a:rPr>
              <a:t>4. Як </a:t>
            </a:r>
            <a:r>
              <a:rPr kumimoji="0" lang="uk-UA" altLang="en-US" sz="2000" dirty="0">
                <a:cs typeface="Arial" panose="020B0604020202020204" pitchFamily="34" charset="0"/>
              </a:rPr>
              <a:t>впливає нормалізація даних на властивості бази даних?</a:t>
            </a:r>
          </a:p>
          <a:p>
            <a:pPr lvl="0" indent="444500"/>
            <a:r>
              <a:rPr kumimoji="0" lang="uk-UA" altLang="en-US" sz="2000" dirty="0" smtClean="0">
                <a:cs typeface="Arial" panose="020B0604020202020204" pitchFamily="34" charset="0"/>
              </a:rPr>
              <a:t>5. Чи повинні </a:t>
            </a:r>
            <a:r>
              <a:rPr kumimoji="0" lang="uk-UA" altLang="en-US" sz="2000" dirty="0">
                <a:cs typeface="Arial" panose="020B0604020202020204" pitchFamily="34" charset="0"/>
              </a:rPr>
              <a:t>ІО, </a:t>
            </a:r>
            <a:r>
              <a:rPr kumimoji="0" lang="uk-UA" altLang="en-US" sz="2000" dirty="0" smtClean="0">
                <a:cs typeface="Arial" panose="020B0604020202020204" pitchFamily="34" charset="0"/>
              </a:rPr>
              <a:t>які відповідають </a:t>
            </a:r>
            <a:r>
              <a:rPr kumimoji="0" lang="uk-UA" altLang="en-US" sz="2000" dirty="0">
                <a:cs typeface="Arial" panose="020B0604020202020204" pitchFamily="34" charset="0"/>
              </a:rPr>
              <a:t>умовам нормалізації, мати  унікальний ключ?</a:t>
            </a:r>
          </a:p>
          <a:p>
            <a:pPr lvl="0" indent="444500"/>
            <a:r>
              <a:rPr kumimoji="0" lang="uk-UA" altLang="en-US" sz="2000" dirty="0" smtClean="0">
                <a:cs typeface="Arial" panose="020B0604020202020204" pitchFamily="34" charset="0"/>
              </a:rPr>
              <a:t>6. Чи </a:t>
            </a:r>
            <a:r>
              <a:rPr kumimoji="0" lang="uk-UA" altLang="en-US" sz="2000" dirty="0">
                <a:cs typeface="Arial" panose="020B0604020202020204" pitchFamily="34" charset="0"/>
              </a:rPr>
              <a:t>можуть описові реквізити, що входять до ІО, який </a:t>
            </a:r>
            <a:r>
              <a:rPr kumimoji="0" lang="uk-UA" altLang="en-US" sz="2000" dirty="0" smtClean="0">
                <a:cs typeface="Arial" panose="020B0604020202020204" pitchFamily="34" charset="0"/>
              </a:rPr>
              <a:t>відповідає </a:t>
            </a:r>
            <a:r>
              <a:rPr kumimoji="0" lang="uk-UA" altLang="en-US" sz="2000" dirty="0">
                <a:cs typeface="Arial" panose="020B0604020202020204" pitchFamily="34" charset="0"/>
              </a:rPr>
              <a:t>умовам нормалізації, бути залежними один від одного?</a:t>
            </a:r>
          </a:p>
          <a:p>
            <a:pPr lvl="0" indent="444500"/>
            <a:r>
              <a:rPr kumimoji="0" lang="uk-UA" altLang="en-US" sz="2000" dirty="0" smtClean="0">
                <a:cs typeface="Arial" panose="020B0604020202020204" pitchFamily="34" charset="0"/>
              </a:rPr>
              <a:t>7. Чи </a:t>
            </a:r>
            <a:r>
              <a:rPr kumimoji="0" lang="uk-UA" altLang="en-US" sz="2000" dirty="0">
                <a:cs typeface="Arial" panose="020B0604020202020204" pitchFamily="34" charset="0"/>
              </a:rPr>
              <a:t>може описовий реквізит, що входить до ІО, який відповідає  умовам нормалізації, залежати від ключа через проміжний реквізит?</a:t>
            </a:r>
          </a:p>
          <a:p>
            <a:pPr lvl="0" indent="444500"/>
            <a:r>
              <a:rPr kumimoji="0" lang="uk-UA" altLang="en-US" sz="2000" dirty="0" smtClean="0">
                <a:cs typeface="Arial" panose="020B0604020202020204" pitchFamily="34" charset="0"/>
              </a:rPr>
              <a:t>8. Як </a:t>
            </a:r>
            <a:r>
              <a:rPr kumimoji="0" lang="uk-UA" altLang="en-US" sz="2000" dirty="0">
                <a:cs typeface="Arial" panose="020B0604020202020204" pitchFamily="34" charset="0"/>
              </a:rPr>
              <a:t>усувається транзитивна залежність між реквізитами?</a:t>
            </a:r>
          </a:p>
          <a:p>
            <a:pPr lvl="0" indent="444500"/>
            <a:r>
              <a:rPr kumimoji="0" lang="uk-UA" altLang="en-US" sz="2000" dirty="0" smtClean="0">
                <a:cs typeface="Arial" panose="020B0604020202020204" pitchFamily="34" charset="0"/>
              </a:rPr>
              <a:t>9. Чи </a:t>
            </a:r>
            <a:r>
              <a:rPr kumimoji="0" lang="uk-UA" altLang="en-US" sz="2000" dirty="0">
                <a:cs typeface="Arial" panose="020B0604020202020204" pitchFamily="34" charset="0"/>
              </a:rPr>
              <a:t>правильне твердження, що документи є основними </a:t>
            </a:r>
            <a:r>
              <a:rPr kumimoji="0" lang="uk-UA" altLang="en-US" sz="2000" dirty="0" smtClean="0">
                <a:cs typeface="Arial" panose="020B0604020202020204" pitchFamily="34" charset="0"/>
              </a:rPr>
              <a:t>носіями </a:t>
            </a:r>
            <a:r>
              <a:rPr kumimoji="0" lang="uk-UA" altLang="en-US" sz="2000" dirty="0">
                <a:cs typeface="Arial" panose="020B0604020202020204" pitchFamily="34" charset="0"/>
              </a:rPr>
              <a:t>даних </a:t>
            </a:r>
            <a:r>
              <a:rPr kumimoji="0" lang="uk-UA" altLang="en-US" sz="2000" dirty="0" smtClean="0">
                <a:cs typeface="Arial" panose="020B0604020202020204" pitchFamily="34" charset="0"/>
              </a:rPr>
              <a:t>поза машинної </a:t>
            </a:r>
            <a:r>
              <a:rPr kumimoji="0" lang="uk-UA" altLang="en-US" sz="2000" dirty="0">
                <a:cs typeface="Arial" panose="020B0604020202020204" pitchFamily="34" charset="0"/>
              </a:rPr>
              <a:t>сфери?</a:t>
            </a:r>
          </a:p>
          <a:p>
            <a:pPr lvl="0" indent="444500"/>
            <a:r>
              <a:rPr kumimoji="0" lang="uk-UA" altLang="en-US" sz="2000" dirty="0" smtClean="0">
                <a:cs typeface="Arial" panose="020B0604020202020204" pitchFamily="34" charset="0"/>
              </a:rPr>
              <a:t>10. Які </a:t>
            </a:r>
            <a:r>
              <a:rPr kumimoji="0" lang="uk-UA" altLang="en-US" sz="2000" dirty="0">
                <a:cs typeface="Arial" panose="020B0604020202020204" pitchFamily="34" charset="0"/>
              </a:rPr>
              <a:t>формальні правила виділення ІО?</a:t>
            </a:r>
          </a:p>
          <a:p>
            <a:pPr lvl="0" indent="444500"/>
            <a:r>
              <a:rPr kumimoji="0" lang="uk-UA" altLang="en-US" sz="2000" dirty="0" smtClean="0">
                <a:cs typeface="Arial" panose="020B0604020202020204" pitchFamily="34" charset="0"/>
              </a:rPr>
              <a:t>11. Чи </a:t>
            </a:r>
            <a:r>
              <a:rPr kumimoji="0" lang="uk-UA" altLang="en-US" sz="2000" dirty="0">
                <a:cs typeface="Arial" panose="020B0604020202020204" pitchFamily="34" charset="0"/>
              </a:rPr>
              <a:t>може реквізит одночасно бути ключовим для одних </a:t>
            </a:r>
            <a:r>
              <a:rPr kumimoji="0" lang="uk-UA" altLang="en-US" sz="2000" dirty="0" smtClean="0">
                <a:cs typeface="Arial" panose="020B0604020202020204" pitchFamily="34" charset="0"/>
              </a:rPr>
              <a:t>реквізитів </a:t>
            </a:r>
            <a:r>
              <a:rPr kumimoji="0" lang="uk-UA" altLang="en-US" sz="2000" dirty="0">
                <a:cs typeface="Arial" panose="020B0604020202020204" pitchFamily="34" charset="0"/>
              </a:rPr>
              <a:t>і описовим для інших?</a:t>
            </a:r>
          </a:p>
          <a:p>
            <a:pPr lvl="0" indent="444500"/>
            <a:endParaRPr kumimoji="0" lang="uk-UA" altLang="en-US" sz="2000" dirty="0">
              <a:cs typeface="Arial" panose="020B0604020202020204" pitchFamily="34" charset="0"/>
            </a:endParaRPr>
          </a:p>
          <a:p>
            <a:pPr lvl="0" indent="444500"/>
            <a:endParaRPr kumimoji="0" lang="uk-UA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68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0251" y="457200"/>
            <a:ext cx="9103498" cy="5799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indent="444500" algn="ctr"/>
            <a:endParaRPr kumimoji="0" lang="uk-UA" altLang="en-US" sz="1000" b="1" dirty="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lvl="0" indent="444500"/>
            <a:r>
              <a:rPr kumimoji="0" lang="uk-UA" alt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 роботи </a:t>
            </a:r>
            <a:r>
              <a:rPr kumimoji="0" lang="uk-UA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набуття навиків визначення інформаційних  об’єктів предметної області (ПО) </a:t>
            </a:r>
            <a:r>
              <a:rPr kumimoji="0" lang="uk-UA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бази даних (БД).</a:t>
            </a:r>
          </a:p>
          <a:p>
            <a:pPr lvl="0" indent="444500"/>
            <a:endParaRPr kumimoji="0" lang="uk-UA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kumimoji="0" lang="uk-UA" alt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проектування бази даних предметної </a:t>
            </a:r>
            <a:r>
              <a:rPr kumimoji="0" lang="uk-UA" alt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області</a:t>
            </a:r>
          </a:p>
          <a:p>
            <a:pPr lvl="0" indent="444500"/>
            <a:endParaRPr kumimoji="0" lang="uk-UA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44500"/>
            <a:r>
              <a:rPr kumimoji="0" lang="uk-UA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дозволяє на основі наукових засад здійснити перехід  від паперової технології управління до ІТ. Процес створення </a:t>
            </a:r>
            <a:r>
              <a:rPr kumimoji="0" lang="uk-UA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проекту </a:t>
            </a:r>
            <a:r>
              <a:rPr kumimoji="0" lang="uk-UA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бази даних предметної області (БД ПО) поділяється на </a:t>
            </a:r>
            <a:r>
              <a:rPr kumimoji="0" lang="uk-UA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три  етапи</a:t>
            </a:r>
            <a:r>
              <a:rPr kumimoji="0" lang="uk-UA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 indent="444500"/>
            <a:endParaRPr kumimoji="0" lang="uk-UA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44500"/>
            <a:r>
              <a:rPr kumimoji="0" lang="uk-UA" altLang="en-US" sz="2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Етап 1.</a:t>
            </a:r>
            <a:r>
              <a:rPr kumimoji="0" lang="uk-UA" altLang="en-US" sz="2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Визначення інформаційних об’єктів ПО.</a:t>
            </a:r>
          </a:p>
          <a:p>
            <a:pPr lvl="0" indent="444500"/>
            <a:r>
              <a:rPr kumimoji="0" lang="uk-UA" altLang="en-US" sz="20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Установлення </a:t>
            </a:r>
            <a:r>
              <a:rPr kumimoji="0" lang="uk-UA" altLang="en-US" sz="2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функціональної залежності реквізитів </a:t>
            </a:r>
            <a:r>
              <a:rPr kumimoji="0" lang="uk-UA" altLang="en-US" sz="20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 </a:t>
            </a:r>
            <a:r>
              <a:rPr kumimoji="0" lang="uk-UA" altLang="en-US" sz="2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ПО.</a:t>
            </a:r>
          </a:p>
          <a:p>
            <a:pPr lvl="0" indent="444500"/>
            <a:r>
              <a:rPr kumimoji="0" lang="uk-UA" altLang="en-US" sz="20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Розподіл </a:t>
            </a:r>
            <a:r>
              <a:rPr kumimoji="0" lang="uk-UA" altLang="en-US" sz="2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реквізитів документів на ключові й описові.</a:t>
            </a:r>
          </a:p>
          <a:p>
            <a:pPr lvl="0" indent="444500"/>
            <a:r>
              <a:rPr kumimoji="0" lang="uk-UA" altLang="en-US" sz="20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Визначення </a:t>
            </a:r>
            <a:r>
              <a:rPr kumimoji="0" lang="uk-UA" altLang="en-US" sz="20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складу інформаційних об’єктів</a:t>
            </a:r>
            <a:r>
              <a:rPr kumimoji="0" lang="uk-UA" altLang="en-US" sz="2000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 indent="444500"/>
            <a:endParaRPr kumimoji="0" lang="uk-UA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6350" lvl="0" indent="444500" eaLnBrk="1" fontAlgn="auto" hangingPunct="1">
              <a:spcBef>
                <a:spcPts val="55"/>
              </a:spcBef>
              <a:spcAft>
                <a:spcPts val="0"/>
              </a:spcAft>
              <a:tabLst/>
            </a:pPr>
            <a:r>
              <a:rPr kumimoji="0" lang="uk-UA" sz="2000" b="1" spc="-5" dirty="0">
                <a:solidFill>
                  <a:prstClr val="black"/>
                </a:solidFill>
                <a:latin typeface="Times New Roman"/>
                <a:cs typeface="Times New Roman"/>
              </a:rPr>
              <a:t>Етап</a:t>
            </a:r>
            <a:r>
              <a:rPr kumimoji="0" lang="uk-UA" sz="2000" b="1" spc="21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b="1" dirty="0">
                <a:solidFill>
                  <a:prstClr val="black"/>
                </a:solidFill>
                <a:latin typeface="Times New Roman"/>
                <a:cs typeface="Times New Roman"/>
              </a:rPr>
              <a:t>2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  <a:r>
              <a:rPr kumimoji="0" lang="uk-UA" sz="2000" spc="2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Побудова</a:t>
            </a:r>
            <a:r>
              <a:rPr kumimoji="0" lang="uk-UA" sz="2000" spc="22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канонічної</a:t>
            </a:r>
            <a:r>
              <a:rPr kumimoji="0" lang="uk-UA" sz="2000" spc="22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інформаційно-логічної</a:t>
            </a:r>
            <a:r>
              <a:rPr kumimoji="0" lang="uk-UA" sz="2000" spc="22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моделі </a:t>
            </a:r>
            <a:r>
              <a:rPr kumimoji="0" lang="uk-UA" sz="2000" spc="-26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(ІЛМ)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ПО.</a:t>
            </a:r>
            <a:endParaRPr kumimoji="0" lang="uk-UA" sz="20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0" lvl="1" indent="450850" eaLnBrk="1" fontAlgn="auto" hangingPunct="1">
              <a:spcBef>
                <a:spcPts val="0"/>
              </a:spcBef>
              <a:spcAft>
                <a:spcPts val="0"/>
              </a:spcAft>
              <a:tabLst>
                <a:tab pos="494665" algn="l"/>
              </a:tabLst>
            </a:pP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1. Встановлення</a:t>
            </a:r>
            <a:r>
              <a:rPr kumimoji="0" lang="uk-UA" sz="2000" spc="35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структурних</a:t>
            </a:r>
            <a:r>
              <a:rPr kumimoji="0" lang="uk-UA" sz="2000" spc="36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err="1">
                <a:solidFill>
                  <a:prstClr val="black"/>
                </a:solidFill>
                <a:latin typeface="Times New Roman"/>
                <a:cs typeface="Times New Roman"/>
              </a:rPr>
              <a:t>зв’язків</a:t>
            </a:r>
            <a:r>
              <a:rPr kumimoji="0" lang="uk-UA" sz="2000" spc="36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між</a:t>
            </a:r>
            <a:r>
              <a:rPr kumimoji="0" lang="uk-UA" sz="2000" spc="36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інформаційними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об’єктами</a:t>
            </a:r>
            <a:r>
              <a:rPr kumimoji="0" lang="uk-UA" sz="2000" spc="-5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(ІО).</a:t>
            </a:r>
            <a:endParaRPr kumimoji="0" lang="uk-UA" sz="20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0" lvl="1" indent="450850" eaLnBrk="1" fontAlgn="auto" hangingPunct="1">
              <a:spcBef>
                <a:spcPts val="0"/>
              </a:spcBef>
              <a:spcAft>
                <a:spcPts val="0"/>
              </a:spcAft>
              <a:tabLst>
                <a:tab pos="448945" algn="l"/>
              </a:tabLst>
            </a:pP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2. Побудова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10" dirty="0">
                <a:solidFill>
                  <a:prstClr val="black"/>
                </a:solidFill>
                <a:latin typeface="Times New Roman"/>
                <a:cs typeface="Times New Roman"/>
              </a:rPr>
              <a:t>ІЛМ</a:t>
            </a:r>
            <a:r>
              <a:rPr kumimoji="0" lang="uk-UA" sz="20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ПО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 в</a:t>
            </a:r>
            <a:r>
              <a:rPr kumimoji="0" lang="uk-UA" sz="20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канонічній</a:t>
            </a:r>
            <a:r>
              <a:rPr kumimoji="0" lang="uk-UA" sz="20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формі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</a:p>
          <a:p>
            <a:pPr marL="0" lvl="1" indent="4445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 startAt="2"/>
              <a:tabLst>
                <a:tab pos="448945" algn="l"/>
              </a:tabLst>
            </a:pPr>
            <a:endParaRPr kumimoji="0" lang="uk-UA" sz="2000" dirty="0">
              <a:solidFill>
                <a:prstClr val="black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0165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15658"/>
            <a:ext cx="8874898" cy="6599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5715" lvl="0" indent="444500" eaLnBrk="1" fontAlgn="auto" hangingPunct="1">
              <a:spcBef>
                <a:spcPts val="55"/>
              </a:spcBef>
              <a:spcAft>
                <a:spcPts val="0"/>
              </a:spcAft>
              <a:tabLst/>
            </a:pPr>
            <a:r>
              <a:rPr kumimoji="0" lang="uk-UA" sz="2000" b="1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Етап</a:t>
            </a:r>
            <a:r>
              <a:rPr kumimoji="0" lang="uk-UA" sz="2000" b="1" spc="6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b="1" dirty="0">
                <a:solidFill>
                  <a:prstClr val="black"/>
                </a:solidFill>
                <a:latin typeface="Times New Roman"/>
                <a:cs typeface="Times New Roman"/>
              </a:rPr>
              <a:t>3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  <a:r>
              <a:rPr kumimoji="0" lang="uk-UA" sz="2000" spc="6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Створення</a:t>
            </a:r>
            <a:r>
              <a:rPr kumimoji="0" lang="uk-UA" sz="2000" spc="6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проекту</a:t>
            </a:r>
            <a:r>
              <a:rPr kumimoji="0" lang="uk-UA" sz="2000" spc="5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БД</a:t>
            </a:r>
            <a:r>
              <a:rPr kumimoji="0" lang="uk-UA" sz="2000" spc="6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технічної</a:t>
            </a:r>
            <a:r>
              <a:rPr kumimoji="0" lang="uk-UA" sz="2000" spc="6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служби</a:t>
            </a:r>
            <a:r>
              <a:rPr kumimoji="0" lang="uk-UA" sz="2000" spc="6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b="1" dirty="0" smtClean="0">
                <a:latin typeface="Times New Roman"/>
                <a:cs typeface="Times New Roman"/>
              </a:rPr>
              <a:t>логістики</a:t>
            </a:r>
            <a:r>
              <a:rPr kumimoji="0" lang="uk-UA" sz="20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підприємства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.</a:t>
            </a:r>
            <a:endParaRPr kumimoji="0" lang="uk-UA" sz="20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0" lvl="1" indent="450850" eaLnBrk="1" fontAlgn="auto" hangingPunct="1">
              <a:spcBef>
                <a:spcPts val="0"/>
              </a:spcBef>
              <a:spcAft>
                <a:spcPts val="0"/>
              </a:spcAft>
              <a:tabLst>
                <a:tab pos="448945" algn="l"/>
              </a:tabLst>
            </a:pP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1. Побудова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логічної</a:t>
            </a:r>
            <a:r>
              <a:rPr kumimoji="0" lang="uk-UA" sz="2000" spc="1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моделі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реляційної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БД</a:t>
            </a:r>
            <a:r>
              <a:rPr kumimoji="0" lang="uk-UA" sz="20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ПО.</a:t>
            </a:r>
            <a:endParaRPr kumimoji="0" lang="uk-UA" sz="20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0" lvl="1" indent="450850" eaLnBrk="1" fontAlgn="auto" hangingPunct="1">
              <a:spcBef>
                <a:spcPts val="0"/>
              </a:spcBef>
              <a:spcAft>
                <a:spcPts val="0"/>
              </a:spcAft>
              <a:tabLst>
                <a:tab pos="448945" algn="l"/>
              </a:tabLst>
            </a:pP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2. Створення</a:t>
            </a:r>
            <a:r>
              <a:rPr kumimoji="0" lang="uk-UA" sz="2000" spc="-2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макетів</a:t>
            </a:r>
            <a:r>
              <a:rPr kumimoji="0" lang="uk-UA" sz="2000" spc="-20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10" dirty="0" smtClean="0">
                <a:solidFill>
                  <a:prstClr val="black"/>
                </a:solidFill>
                <a:latin typeface="Times New Roman"/>
                <a:cs typeface="Times New Roman"/>
              </a:rPr>
              <a:t>БД.</a:t>
            </a:r>
          </a:p>
          <a:p>
            <a:pPr marL="0" lvl="1" indent="450850" eaLnBrk="1" fontAlgn="auto" hangingPunct="1">
              <a:spcBef>
                <a:spcPts val="0"/>
              </a:spcBef>
              <a:spcAft>
                <a:spcPts val="0"/>
              </a:spcAft>
              <a:tabLst>
                <a:tab pos="448945" algn="l"/>
              </a:tabLst>
            </a:pPr>
            <a:endParaRPr kumimoji="0" lang="uk-UA" altLang="en-US" sz="2000" b="0" i="0" u="none" strike="noStrike" cap="none" spc="-10" normalizeH="0" baseline="0" dirty="0">
              <a:ln>
                <a:noFill/>
              </a:ln>
              <a:solidFill>
                <a:prstClr val="black"/>
              </a:solidFill>
              <a:effectLst/>
              <a:latin typeface="Times New Roman"/>
              <a:cs typeface="Times New Roman"/>
            </a:endParaRPr>
          </a:p>
          <a:p>
            <a:pPr lvl="0" algn="ctr" eaLnBrk="1" fontAlgn="auto" hangingPunct="1">
              <a:spcBef>
                <a:spcPts val="595"/>
              </a:spcBef>
              <a:spcAft>
                <a:spcPts val="0"/>
              </a:spcAft>
              <a:tabLst/>
            </a:pPr>
            <a:r>
              <a:rPr kumimoji="0" lang="uk-UA" sz="2000" b="1" spc="-5" dirty="0">
                <a:solidFill>
                  <a:srgbClr val="0070C0"/>
                </a:solidFill>
                <a:latin typeface="Cambria"/>
                <a:cs typeface="Cambria"/>
              </a:rPr>
              <a:t>Теоретична</a:t>
            </a:r>
            <a:r>
              <a:rPr kumimoji="0" lang="uk-UA" sz="2000" b="1" spc="-30" dirty="0">
                <a:solidFill>
                  <a:srgbClr val="0070C0"/>
                </a:solidFill>
                <a:latin typeface="Cambria"/>
                <a:cs typeface="Cambria"/>
              </a:rPr>
              <a:t> </a:t>
            </a:r>
            <a:r>
              <a:rPr kumimoji="0" lang="uk-UA" sz="2000" b="1" spc="-5" dirty="0">
                <a:solidFill>
                  <a:srgbClr val="0070C0"/>
                </a:solidFill>
                <a:latin typeface="Cambria"/>
                <a:cs typeface="Cambria"/>
              </a:rPr>
              <a:t>частина</a:t>
            </a:r>
            <a:endParaRPr kumimoji="0" lang="uk-UA" sz="2000" dirty="0">
              <a:solidFill>
                <a:srgbClr val="0070C0"/>
              </a:solidFill>
              <a:latin typeface="Cambria"/>
              <a:cs typeface="Cambria"/>
            </a:endParaRPr>
          </a:p>
          <a:p>
            <a:pPr marL="12700" marR="5080" lvl="0" indent="438150" algn="just" eaLnBrk="1" fontAlgn="auto" hangingPunct="1">
              <a:lnSpc>
                <a:spcPct val="95700"/>
              </a:lnSpc>
              <a:spcBef>
                <a:spcPts val="580"/>
              </a:spcBef>
              <a:spcAft>
                <a:spcPts val="0"/>
              </a:spcAft>
              <a:tabLst/>
            </a:pPr>
            <a:r>
              <a:rPr kumimoji="0" lang="uk-UA" sz="2000" b="1" dirty="0" smtClean="0">
                <a:latin typeface="Times New Roman"/>
                <a:cs typeface="Times New Roman"/>
              </a:rPr>
              <a:t>Реляційна </a:t>
            </a:r>
            <a:r>
              <a:rPr kumimoji="0" lang="uk-UA" sz="2000" b="1" spc="-5" dirty="0">
                <a:latin typeface="Times New Roman"/>
                <a:cs typeface="Times New Roman"/>
              </a:rPr>
              <a:t>модель даних (РМД)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деякої ПО являє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собою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набір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відношень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, що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змінюються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в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часі. Під час створення </a:t>
            </a:r>
            <a:r>
              <a:rPr kumimoji="0" lang="uk-UA" sz="2000" spc="-10" dirty="0">
                <a:solidFill>
                  <a:prstClr val="black"/>
                </a:solidFill>
                <a:latin typeface="Times New Roman"/>
                <a:cs typeface="Times New Roman"/>
              </a:rPr>
              <a:t>ІС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сукупність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відношень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дозволяє зберігати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дані про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об’єкти </a:t>
            </a:r>
            <a:r>
              <a:rPr kumimoji="0" lang="uk-UA" sz="2000" spc="-10" dirty="0">
                <a:solidFill>
                  <a:prstClr val="black"/>
                </a:solidFill>
                <a:latin typeface="Times New Roman"/>
                <a:cs typeface="Times New Roman"/>
              </a:rPr>
              <a:t>ПО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і моделювати </a:t>
            </a:r>
            <a:r>
              <a:rPr kumimoji="0" lang="uk-UA" sz="2000" spc="5" dirty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зв’язки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між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ними. Елементи РМД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і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форми </a:t>
            </a:r>
            <a:r>
              <a:rPr kumimoji="0" lang="uk-UA" sz="2000" dirty="0">
                <a:solidFill>
                  <a:prstClr val="black"/>
                </a:solidFill>
                <a:latin typeface="Times New Roman"/>
                <a:cs typeface="Times New Roman"/>
              </a:rPr>
              <a:t>їх подання </a:t>
            </a:r>
            <a:r>
              <a:rPr kumimoji="0" lang="uk-UA" sz="2000" spc="-5" dirty="0">
                <a:solidFill>
                  <a:prstClr val="black"/>
                </a:solidFill>
                <a:latin typeface="Times New Roman"/>
                <a:cs typeface="Times New Roman"/>
              </a:rPr>
              <a:t>наведені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у </a:t>
            </a:r>
            <a:r>
              <a:rPr kumimoji="0" lang="uk-UA" sz="2000" spc="5" dirty="0" smtClean="0">
                <a:solidFill>
                  <a:prstClr val="black"/>
                </a:solidFill>
                <a:latin typeface="Times New Roman"/>
                <a:cs typeface="Times New Roman"/>
              </a:rPr>
              <a:t> </a:t>
            </a:r>
            <a:r>
              <a:rPr kumimoji="0" lang="uk-UA" sz="2000" dirty="0" smtClean="0">
                <a:solidFill>
                  <a:prstClr val="black"/>
                </a:solidFill>
                <a:latin typeface="Times New Roman"/>
                <a:cs typeface="Times New Roman"/>
              </a:rPr>
              <a:t>таблиці</a:t>
            </a: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 1.</a:t>
            </a:r>
          </a:p>
          <a:p>
            <a:pPr marL="12700" marR="5080" lvl="0" indent="438150" algn="just" eaLnBrk="1" fontAlgn="auto" hangingPunct="1">
              <a:lnSpc>
                <a:spcPct val="95700"/>
              </a:lnSpc>
              <a:spcBef>
                <a:spcPts val="580"/>
              </a:spcBef>
              <a:spcAft>
                <a:spcPts val="0"/>
              </a:spcAft>
              <a:tabLst/>
            </a:pPr>
            <a:r>
              <a:rPr kumimoji="0" lang="uk-UA" sz="2000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Таблиця 1. </a:t>
            </a:r>
            <a:r>
              <a:rPr kumimoji="0" lang="uk-UA" sz="2000" b="1" spc="-5" dirty="0" smtClean="0">
                <a:solidFill>
                  <a:prstClr val="black"/>
                </a:solidFill>
                <a:latin typeface="Times New Roman"/>
                <a:cs typeface="Times New Roman"/>
              </a:rPr>
              <a:t>Елементи реляційної моделі даних</a:t>
            </a:r>
          </a:p>
          <a:p>
            <a:pPr marL="12700" marR="5080" lvl="0" indent="438150" algn="just" eaLnBrk="1" fontAlgn="auto" hangingPunct="1">
              <a:lnSpc>
                <a:spcPct val="95700"/>
              </a:lnSpc>
              <a:spcBef>
                <a:spcPts val="580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marR="5080" lvl="0" indent="438150" algn="just" eaLnBrk="1" fontAlgn="auto" hangingPunct="1">
              <a:lnSpc>
                <a:spcPct val="95700"/>
              </a:lnSpc>
              <a:spcBef>
                <a:spcPts val="580"/>
              </a:spcBef>
              <a:spcAft>
                <a:spcPts val="0"/>
              </a:spcAft>
              <a:tabLst/>
            </a:pP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marR="5080" lvl="0" indent="438150" algn="just" eaLnBrk="1" fontAlgn="auto" hangingPunct="1">
              <a:lnSpc>
                <a:spcPct val="95700"/>
              </a:lnSpc>
              <a:spcBef>
                <a:spcPts val="580"/>
              </a:spcBef>
              <a:spcAft>
                <a:spcPts val="0"/>
              </a:spcAft>
              <a:tabLst/>
            </a:pPr>
            <a:endParaRPr kumimoji="0" lang="uk-UA" sz="2000" spc="-5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marR="5080" lvl="0" indent="438150" algn="just" eaLnBrk="1" fontAlgn="auto" hangingPunct="1">
              <a:lnSpc>
                <a:spcPct val="95700"/>
              </a:lnSpc>
              <a:spcBef>
                <a:spcPts val="580"/>
              </a:spcBef>
              <a:spcAft>
                <a:spcPts val="0"/>
              </a:spcAft>
              <a:tabLst/>
            </a:pPr>
            <a:endParaRPr kumimoji="0" lang="uk-UA" sz="2000" spc="-5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12700" marR="5080" lvl="0" indent="438150" algn="just" eaLnBrk="1" fontAlgn="auto" hangingPunct="1">
              <a:lnSpc>
                <a:spcPct val="95700"/>
              </a:lnSpc>
              <a:spcBef>
                <a:spcPts val="580"/>
              </a:spcBef>
              <a:spcAft>
                <a:spcPts val="0"/>
              </a:spcAft>
              <a:tabLst/>
            </a:pPr>
            <a:endParaRPr kumimoji="0" lang="uk-UA" sz="2000" dirty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0" lvl="1" indent="450850" eaLnBrk="1" fontAlgn="auto" hangingPunct="1">
              <a:spcBef>
                <a:spcPts val="0"/>
              </a:spcBef>
              <a:spcAft>
                <a:spcPts val="0"/>
              </a:spcAft>
              <a:tabLst>
                <a:tab pos="448945" algn="l"/>
              </a:tabLst>
            </a:pPr>
            <a:endParaRPr kumimoji="0" lang="uk-UA" altLang="en-US" sz="2000" spc="-10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0" lvl="1" indent="450850" eaLnBrk="1" fontAlgn="auto" hangingPunct="1">
              <a:spcBef>
                <a:spcPts val="0"/>
              </a:spcBef>
              <a:spcAft>
                <a:spcPts val="0"/>
              </a:spcAft>
              <a:tabLst>
                <a:tab pos="448945" algn="l"/>
              </a:tabLst>
            </a:pPr>
            <a:endParaRPr kumimoji="0" lang="uk-UA" altLang="en-US" sz="2000" b="0" i="0" u="none" strike="noStrike" cap="none" spc="-10" normalizeH="0" baseline="0" dirty="0">
              <a:ln>
                <a:noFill/>
              </a:ln>
              <a:solidFill>
                <a:prstClr val="black"/>
              </a:solidFill>
              <a:effectLst/>
              <a:latin typeface="Times New Roman"/>
              <a:cs typeface="Times New Roman"/>
            </a:endParaRPr>
          </a:p>
          <a:p>
            <a:pPr marL="0" lvl="1" indent="450850" eaLnBrk="1" fontAlgn="auto" hangingPunct="1">
              <a:spcBef>
                <a:spcPts val="0"/>
              </a:spcBef>
              <a:spcAft>
                <a:spcPts val="0"/>
              </a:spcAft>
              <a:tabLst>
                <a:tab pos="448945" algn="l"/>
              </a:tabLst>
            </a:pPr>
            <a:endParaRPr kumimoji="0" lang="uk-UA" altLang="en-US" sz="2000" spc="-10" dirty="0" smtClean="0">
              <a:solidFill>
                <a:prstClr val="black"/>
              </a:solidFill>
              <a:latin typeface="Times New Roman"/>
              <a:cs typeface="Times New Roman"/>
            </a:endParaRPr>
          </a:p>
          <a:p>
            <a:pPr marL="0" lvl="1" indent="450850" eaLnBrk="1" fontAlgn="auto" hangingPunct="1">
              <a:spcBef>
                <a:spcPts val="0"/>
              </a:spcBef>
              <a:spcAft>
                <a:spcPts val="0"/>
              </a:spcAft>
              <a:tabLst>
                <a:tab pos="448945" algn="l"/>
              </a:tabLst>
            </a:pPr>
            <a:endParaRPr kumimoji="0" lang="uk-UA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3428999"/>
            <a:ext cx="7010400" cy="3453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75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2366460"/>
            <a:ext cx="8991600" cy="1465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87313" marR="5080" lvl="0" indent="450850" algn="just" eaLnBrk="1" fontAlgn="auto" hangingPunct="1">
              <a:spcBef>
                <a:spcPts val="605"/>
              </a:spcBef>
              <a:spcAft>
                <a:spcPts val="0"/>
              </a:spcAft>
              <a:tabLst>
                <a:tab pos="372745" algn="l"/>
              </a:tabLst>
            </a:pPr>
            <a:endParaRPr kumimoji="0" lang="uk-UA" sz="2000" spc="-5" dirty="0" smtClean="0">
              <a:latin typeface="Times New Roman"/>
              <a:cs typeface="Times New Roman"/>
            </a:endParaRPr>
          </a:p>
          <a:p>
            <a:pPr marL="87313" marR="5080" lvl="0" indent="450850" algn="just" eaLnBrk="1" fontAlgn="auto" hangingPunct="1">
              <a:spcBef>
                <a:spcPts val="25"/>
              </a:spcBef>
              <a:spcAft>
                <a:spcPts val="0"/>
              </a:spcAft>
              <a:tabLst>
                <a:tab pos="462915" algn="l"/>
              </a:tabLst>
            </a:pPr>
            <a:endParaRPr kumimoji="0" lang="uk-UA" sz="2000" dirty="0">
              <a:latin typeface="Times New Roman"/>
              <a:cs typeface="Times New Roman"/>
            </a:endParaRPr>
          </a:p>
          <a:p>
            <a:pPr marL="87313" marR="5080" lvl="0" indent="450850" algn="just" eaLnBrk="1" fontAlgn="auto" hangingPunct="1">
              <a:spcBef>
                <a:spcPts val="605"/>
              </a:spcBef>
              <a:spcAft>
                <a:spcPts val="0"/>
              </a:spcAft>
              <a:tabLst>
                <a:tab pos="372745" algn="l"/>
              </a:tabLst>
            </a:pPr>
            <a:endParaRPr kumimoji="0" lang="uk-UA" sz="2000" dirty="0">
              <a:solidFill>
                <a:prstClr val="black"/>
              </a:solidFill>
              <a:latin typeface="Times New Roman"/>
              <a:ea typeface="Times New Roman" panose="02020603050405020304" pitchFamily="18" charset="0"/>
              <a:cs typeface="Times New Roman"/>
            </a:endParaRPr>
          </a:p>
          <a:p>
            <a:pPr marL="87313" marR="5080" lvl="0" indent="450850" algn="just" eaLnBrk="1" fontAlgn="auto" hangingPunct="1">
              <a:lnSpc>
                <a:spcPct val="95800"/>
              </a:lnSpc>
              <a:spcBef>
                <a:spcPts val="605"/>
              </a:spcBef>
              <a:spcAft>
                <a:spcPts val="0"/>
              </a:spcAft>
              <a:tabLst>
                <a:tab pos="372745" algn="l"/>
              </a:tabLst>
            </a:pPr>
            <a:endParaRPr lang="uk-UA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0" name="Rectangle 51"/>
          <p:cNvSpPr>
            <a:spLocks noChangeArrowheads="1"/>
          </p:cNvSpPr>
          <p:nvPr/>
        </p:nvSpPr>
        <p:spPr bwMode="auto">
          <a:xfrm>
            <a:off x="477838" y="2209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Прямоугольник 3"/>
          <p:cNvSpPr/>
          <p:nvPr/>
        </p:nvSpPr>
        <p:spPr>
          <a:xfrm>
            <a:off x="-76200" y="226512"/>
            <a:ext cx="9144000" cy="6311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6255" algn="just">
              <a:spcBef>
                <a:spcPts val="460"/>
              </a:spcBef>
              <a:spcAft>
                <a:spcPts val="0"/>
              </a:spcAft>
              <a:tabLst>
                <a:tab pos="685800" algn="l"/>
                <a:tab pos="8793163" algn="l"/>
              </a:tabLst>
            </a:pPr>
            <a:r>
              <a:rPr lang="uk-UA" sz="2000" b="1" dirty="0">
                <a:solidFill>
                  <a:srgbClr val="0070C0"/>
                </a:solidFill>
                <a:ea typeface="Times New Roman" panose="02020603050405020304" pitchFamily="18" charset="0"/>
              </a:rPr>
              <a:t>Завдання</a:t>
            </a:r>
            <a:r>
              <a:rPr lang="uk-UA" sz="2000" b="1" spc="-20" dirty="0">
                <a:solidFill>
                  <a:srgbClr val="0070C0"/>
                </a:solidFill>
                <a:ea typeface="Times New Roman" panose="02020603050405020304" pitchFamily="18" charset="0"/>
              </a:rPr>
              <a:t> </a:t>
            </a:r>
            <a:r>
              <a:rPr lang="uk-UA" sz="2000" b="1" dirty="0" smtClean="0">
                <a:solidFill>
                  <a:srgbClr val="0070C0"/>
                </a:solidFill>
                <a:ea typeface="Times New Roman" panose="02020603050405020304" pitchFamily="18" charset="0"/>
              </a:rPr>
              <a:t>2</a:t>
            </a:r>
            <a:r>
              <a:rPr lang="uk-UA" sz="2000" dirty="0">
                <a:solidFill>
                  <a:srgbClr val="0070C0"/>
                </a:solidFill>
                <a:ea typeface="Times New Roman" panose="02020603050405020304" pitchFamily="18" charset="0"/>
              </a:rPr>
              <a:t>.</a:t>
            </a:r>
            <a:r>
              <a:rPr lang="uk-UA" sz="2000" spc="-5" dirty="0">
                <a:ea typeface="Times New Roman" panose="02020603050405020304" pitchFamily="18" charset="0"/>
              </a:rPr>
              <a:t> </a:t>
            </a:r>
            <a:r>
              <a:rPr lang="uk-UA" sz="2000" b="1" dirty="0">
                <a:ea typeface="Times New Roman" panose="02020603050405020304" pitchFamily="18" charset="0"/>
              </a:rPr>
              <a:t>Виділення</a:t>
            </a:r>
            <a:r>
              <a:rPr lang="uk-UA" sz="2000" b="1" spc="-10" dirty="0">
                <a:ea typeface="Times New Roman" panose="02020603050405020304" pitchFamily="18" charset="0"/>
              </a:rPr>
              <a:t> </a:t>
            </a:r>
            <a:r>
              <a:rPr lang="uk-UA" sz="2000" b="1" dirty="0">
                <a:ea typeface="Times New Roman" panose="02020603050405020304" pitchFamily="18" charset="0"/>
              </a:rPr>
              <a:t>інформаційних</a:t>
            </a:r>
            <a:r>
              <a:rPr lang="uk-UA" sz="2000" b="1" spc="-10" dirty="0">
                <a:ea typeface="Times New Roman" panose="02020603050405020304" pitchFamily="18" charset="0"/>
              </a:rPr>
              <a:t> </a:t>
            </a:r>
            <a:r>
              <a:rPr lang="uk-UA" sz="2000" b="1" dirty="0" smtClean="0">
                <a:ea typeface="Times New Roman" panose="02020603050405020304" pitchFamily="18" charset="0"/>
              </a:rPr>
              <a:t>об’єктів</a:t>
            </a:r>
          </a:p>
          <a:p>
            <a:pPr marL="516255" algn="just">
              <a:spcBef>
                <a:spcPts val="460"/>
              </a:spcBef>
              <a:spcAft>
                <a:spcPts val="0"/>
              </a:spcAft>
              <a:tabLst>
                <a:tab pos="685800" algn="l"/>
                <a:tab pos="8793163" algn="l"/>
              </a:tabLst>
            </a:pPr>
            <a:endParaRPr lang="en-US" sz="2000" dirty="0">
              <a:ea typeface="Times New Roman" panose="02020603050405020304" pitchFamily="18" charset="0"/>
            </a:endParaRPr>
          </a:p>
          <a:p>
            <a:pPr marL="325755" marR="459740" indent="190500" algn="just">
              <a:spcBef>
                <a:spcPts val="5"/>
              </a:spcBef>
              <a:spcAft>
                <a:spcPts val="0"/>
              </a:spcAft>
              <a:tabLst>
                <a:tab pos="685800" algn="l"/>
                <a:tab pos="8793163" algn="l"/>
              </a:tabLst>
            </a:pPr>
            <a:r>
              <a:rPr lang="uk-UA" sz="2000" dirty="0">
                <a:ea typeface="Times New Roman" panose="02020603050405020304" pitchFamily="18" charset="0"/>
              </a:rPr>
              <a:t>Дана методика реалізується на основі документів, створених під</a:t>
            </a:r>
            <a:r>
              <a:rPr lang="uk-UA" sz="2000" spc="5" dirty="0">
                <a:ea typeface="Times New Roman" panose="02020603050405020304" pitchFamily="18" charset="0"/>
              </a:rPr>
              <a:t> </a:t>
            </a:r>
            <a:r>
              <a:rPr lang="uk-UA" sz="2000" dirty="0">
                <a:ea typeface="Times New Roman" panose="02020603050405020304" pitchFamily="18" charset="0"/>
              </a:rPr>
              <a:t>час виконання Завдання 1, а саме: Класифікатора марок ТЗ, </a:t>
            </a:r>
            <a:r>
              <a:rPr lang="uk-UA" sz="2000" dirty="0" smtClean="0">
                <a:ea typeface="Times New Roman" panose="02020603050405020304" pitchFamily="18" charset="0"/>
              </a:rPr>
              <a:t>Класифікатора </a:t>
            </a:r>
            <a:r>
              <a:rPr lang="uk-UA" sz="2000" dirty="0">
                <a:ea typeface="Times New Roman" panose="02020603050405020304" pitchFamily="18" charset="0"/>
              </a:rPr>
              <a:t>груп деталей ТЗ, Класифікатора підгруп деталей ТЗ, </a:t>
            </a:r>
            <a:r>
              <a:rPr lang="uk-UA" sz="2000" dirty="0" smtClean="0">
                <a:ea typeface="Times New Roman" panose="02020603050405020304" pitchFamily="18" charset="0"/>
              </a:rPr>
              <a:t>Класифікатора </a:t>
            </a:r>
            <a:r>
              <a:rPr lang="uk-UA" sz="2000" dirty="0">
                <a:ea typeface="Times New Roman" panose="02020603050405020304" pitchFamily="18" charset="0"/>
              </a:rPr>
              <a:t>деталей ТЗ, модифікованої Картки складського обліку</a:t>
            </a:r>
            <a:r>
              <a:rPr lang="uk-UA" sz="2000" spc="5" dirty="0">
                <a:ea typeface="Times New Roman" panose="02020603050405020304" pitchFamily="18" charset="0"/>
              </a:rPr>
              <a:t> </a:t>
            </a:r>
            <a:r>
              <a:rPr lang="uk-UA" sz="2000" dirty="0">
                <a:ea typeface="Times New Roman" panose="02020603050405020304" pitchFamily="18" charset="0"/>
              </a:rPr>
              <a:t>деталей, Вимоги на видачу запчастин. Цей перелік документів для</a:t>
            </a:r>
            <a:r>
              <a:rPr lang="uk-UA" sz="2000" spc="5" dirty="0">
                <a:ea typeface="Times New Roman" panose="02020603050405020304" pitchFamily="18" charset="0"/>
              </a:rPr>
              <a:t> </a:t>
            </a:r>
            <a:r>
              <a:rPr lang="uk-UA" sz="2000" dirty="0">
                <a:ea typeface="Times New Roman" panose="02020603050405020304" pitchFamily="18" charset="0"/>
              </a:rPr>
              <a:t>реальної системи управління Технічною службою АТП буде тільки</a:t>
            </a:r>
            <a:r>
              <a:rPr lang="uk-UA" sz="2000" spc="5" dirty="0">
                <a:ea typeface="Times New Roman" panose="02020603050405020304" pitchFamily="18" charset="0"/>
              </a:rPr>
              <a:t> </a:t>
            </a:r>
            <a:r>
              <a:rPr lang="uk-UA" sz="2000" dirty="0">
                <a:ea typeface="Times New Roman" panose="02020603050405020304" pitchFamily="18" charset="0"/>
              </a:rPr>
              <a:t>фрагментом</a:t>
            </a:r>
            <a:r>
              <a:rPr lang="uk-UA" sz="2000" spc="-10" dirty="0">
                <a:ea typeface="Times New Roman" panose="02020603050405020304" pitchFamily="18" charset="0"/>
              </a:rPr>
              <a:t> </a:t>
            </a:r>
            <a:r>
              <a:rPr lang="uk-UA" sz="2000" dirty="0">
                <a:ea typeface="Times New Roman" panose="02020603050405020304" pitchFamily="18" charset="0"/>
              </a:rPr>
              <a:t>БД ПО</a:t>
            </a:r>
            <a:r>
              <a:rPr lang="uk-UA" sz="2000" dirty="0" smtClean="0">
                <a:ea typeface="Times New Roman" panose="02020603050405020304" pitchFamily="18" charset="0"/>
              </a:rPr>
              <a:t>.</a:t>
            </a:r>
          </a:p>
          <a:p>
            <a:pPr marL="325755" marR="459740" indent="190500" algn="just">
              <a:spcBef>
                <a:spcPts val="5"/>
              </a:spcBef>
              <a:spcAft>
                <a:spcPts val="0"/>
              </a:spcAft>
              <a:tabLst>
                <a:tab pos="685800" algn="l"/>
                <a:tab pos="8793163" algn="l"/>
              </a:tabLst>
            </a:pPr>
            <a:endParaRPr lang="en-US" sz="2000" dirty="0">
              <a:ea typeface="Times New Roman" panose="02020603050405020304" pitchFamily="18" charset="0"/>
            </a:endParaRPr>
          </a:p>
          <a:p>
            <a:pPr marR="462915" lvl="1" algn="just">
              <a:spcBef>
                <a:spcPts val="5"/>
              </a:spcBef>
              <a:spcAft>
                <a:spcPts val="0"/>
              </a:spcAft>
              <a:buSzPts val="1100"/>
              <a:tabLst>
                <a:tab pos="685800" algn="l"/>
                <a:tab pos="8793163" algn="l"/>
              </a:tabLst>
            </a:pPr>
            <a:r>
              <a:rPr lang="uk-UA" sz="2000" dirty="0" smtClean="0">
                <a:ea typeface="Times New Roman" panose="02020603050405020304" pitchFamily="18" charset="0"/>
              </a:rPr>
              <a:t>1. Перегляньте</a:t>
            </a:r>
            <a:r>
              <a:rPr lang="uk-UA" sz="2000" spc="5" dirty="0" smtClean="0">
                <a:ea typeface="Times New Roman" panose="02020603050405020304" pitchFamily="18" charset="0"/>
              </a:rPr>
              <a:t> </a:t>
            </a:r>
            <a:r>
              <a:rPr lang="uk-UA" sz="2000" dirty="0">
                <a:ea typeface="Times New Roman" panose="02020603050405020304" pitchFamily="18" charset="0"/>
              </a:rPr>
              <a:t>структуру таблиць</a:t>
            </a:r>
            <a:r>
              <a:rPr lang="uk-UA" sz="2000" spc="5" dirty="0">
                <a:ea typeface="Times New Roman" panose="02020603050405020304" pitchFamily="18" charset="0"/>
              </a:rPr>
              <a:t> </a:t>
            </a:r>
            <a:r>
              <a:rPr lang="uk-UA" sz="2000" dirty="0">
                <a:ea typeface="Times New Roman" panose="02020603050405020304" pitchFamily="18" charset="0"/>
              </a:rPr>
              <a:t>реляційної</a:t>
            </a:r>
            <a:r>
              <a:rPr lang="uk-UA" sz="2000" spc="5" dirty="0">
                <a:ea typeface="Times New Roman" panose="02020603050405020304" pitchFamily="18" charset="0"/>
              </a:rPr>
              <a:t> </a:t>
            </a:r>
            <a:r>
              <a:rPr lang="uk-UA" sz="2000" dirty="0">
                <a:ea typeface="Times New Roman" panose="02020603050405020304" pitchFamily="18" charset="0"/>
              </a:rPr>
              <a:t>БД</a:t>
            </a:r>
            <a:r>
              <a:rPr lang="uk-UA" sz="2000" spc="5" dirty="0">
                <a:ea typeface="Times New Roman" panose="02020603050405020304" pitchFamily="18" charset="0"/>
              </a:rPr>
              <a:t> </a:t>
            </a:r>
            <a:r>
              <a:rPr lang="uk-UA" sz="2000" dirty="0">
                <a:ea typeface="Times New Roman" panose="02020603050405020304" pitchFamily="18" charset="0"/>
              </a:rPr>
              <a:t>на</a:t>
            </a:r>
            <a:r>
              <a:rPr lang="uk-UA" sz="2000" spc="5" dirty="0">
                <a:ea typeface="Times New Roman" panose="02020603050405020304" pitchFamily="18" charset="0"/>
              </a:rPr>
              <a:t> </a:t>
            </a:r>
            <a:r>
              <a:rPr lang="uk-UA" sz="2000" dirty="0">
                <a:ea typeface="Times New Roman" panose="02020603050405020304" pitchFamily="18" charset="0"/>
              </a:rPr>
              <a:t>прикладі</a:t>
            </a:r>
            <a:r>
              <a:rPr lang="uk-UA" sz="2000" spc="-260" dirty="0">
                <a:ea typeface="Times New Roman" panose="02020603050405020304" pitchFamily="18" charset="0"/>
              </a:rPr>
              <a:t> </a:t>
            </a:r>
            <a:r>
              <a:rPr lang="uk-UA" sz="2000" dirty="0">
                <a:ea typeface="Times New Roman" panose="02020603050405020304" pitchFamily="18" charset="0"/>
              </a:rPr>
              <a:t>ПО «Управління</a:t>
            </a:r>
            <a:r>
              <a:rPr lang="uk-UA" sz="2000" spc="-5" dirty="0">
                <a:ea typeface="Times New Roman" panose="02020603050405020304" pitchFamily="18" charset="0"/>
              </a:rPr>
              <a:t> </a:t>
            </a:r>
            <a:r>
              <a:rPr lang="uk-UA" sz="2000" dirty="0">
                <a:ea typeface="Times New Roman" panose="02020603050405020304" pitchFamily="18" charset="0"/>
              </a:rPr>
              <a:t>технічною службою</a:t>
            </a:r>
            <a:r>
              <a:rPr lang="uk-UA" sz="2000" spc="5" dirty="0">
                <a:ea typeface="Times New Roman" panose="02020603050405020304" pitchFamily="18" charset="0"/>
              </a:rPr>
              <a:t> </a:t>
            </a:r>
            <a:r>
              <a:rPr lang="uk-UA" sz="2000" dirty="0">
                <a:ea typeface="Times New Roman" panose="02020603050405020304" pitchFamily="18" charset="0"/>
              </a:rPr>
              <a:t>АТП»</a:t>
            </a:r>
            <a:r>
              <a:rPr lang="uk-UA" sz="2000" spc="-25" dirty="0">
                <a:ea typeface="Times New Roman" panose="02020603050405020304" pitchFamily="18" charset="0"/>
              </a:rPr>
              <a:t> </a:t>
            </a:r>
            <a:r>
              <a:rPr lang="uk-UA" sz="2000" dirty="0">
                <a:ea typeface="Times New Roman" panose="02020603050405020304" pitchFamily="18" charset="0"/>
              </a:rPr>
              <a:t>(</a:t>
            </a:r>
            <a:r>
              <a:rPr lang="uk-UA" sz="2000" dirty="0" smtClean="0">
                <a:ea typeface="Times New Roman" panose="02020603050405020304" pitchFamily="18" charset="0"/>
              </a:rPr>
              <a:t>додаток</a:t>
            </a:r>
            <a:r>
              <a:rPr lang="uk-UA" sz="2000" spc="-5" dirty="0" smtClean="0">
                <a:ea typeface="Times New Roman" panose="02020603050405020304" pitchFamily="18" charset="0"/>
              </a:rPr>
              <a:t> </a:t>
            </a:r>
            <a:r>
              <a:rPr lang="uk-UA" sz="2000" dirty="0">
                <a:ea typeface="Times New Roman" panose="02020603050405020304" pitchFamily="18" charset="0"/>
              </a:rPr>
              <a:t>2</a:t>
            </a:r>
            <a:r>
              <a:rPr lang="uk-UA" sz="2000" dirty="0" smtClean="0">
                <a:ea typeface="Times New Roman" panose="02020603050405020304" pitchFamily="18" charset="0"/>
              </a:rPr>
              <a:t>).</a:t>
            </a:r>
          </a:p>
          <a:p>
            <a:pPr marR="462915" lvl="1" algn="just">
              <a:spcBef>
                <a:spcPts val="5"/>
              </a:spcBef>
              <a:spcAft>
                <a:spcPts val="0"/>
              </a:spcAft>
              <a:buSzPts val="1100"/>
              <a:tabLst>
                <a:tab pos="685800" algn="l"/>
                <a:tab pos="8793163" algn="l"/>
              </a:tabLst>
            </a:pPr>
            <a:r>
              <a:rPr lang="uk-UA" sz="2000" dirty="0" smtClean="0">
                <a:ea typeface="Times New Roman" panose="02020603050405020304" pitchFamily="18" charset="0"/>
              </a:rPr>
              <a:t>2. Перепишіть </a:t>
            </a:r>
            <a:r>
              <a:rPr lang="uk-UA" sz="2000" dirty="0">
                <a:ea typeface="Times New Roman" panose="02020603050405020304" pitchFamily="18" charset="0"/>
              </a:rPr>
              <a:t>у</a:t>
            </a:r>
            <a:r>
              <a:rPr lang="uk-UA" sz="2000" spc="-20" dirty="0">
                <a:ea typeface="Times New Roman" panose="02020603050405020304" pitchFamily="18" charset="0"/>
              </a:rPr>
              <a:t> </a:t>
            </a:r>
            <a:r>
              <a:rPr lang="uk-UA" sz="2000" dirty="0">
                <a:ea typeface="Times New Roman" panose="02020603050405020304" pitchFamily="18" charset="0"/>
              </a:rPr>
              <a:t>звіт</a:t>
            </a:r>
            <a:r>
              <a:rPr lang="uk-UA" sz="2000" spc="-5" dirty="0">
                <a:ea typeface="Times New Roman" panose="02020603050405020304" pitchFamily="18" charset="0"/>
              </a:rPr>
              <a:t> </a:t>
            </a:r>
            <a:r>
              <a:rPr lang="uk-UA" sz="2000" dirty="0">
                <a:ea typeface="Times New Roman" panose="02020603050405020304" pitchFamily="18" charset="0"/>
              </a:rPr>
              <a:t>табл.</a:t>
            </a:r>
            <a:r>
              <a:rPr lang="uk-UA" sz="2000" spc="-5" dirty="0"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a typeface="Times New Roman" panose="02020603050405020304" pitchFamily="18" charset="0"/>
              </a:rPr>
              <a:t>2,</a:t>
            </a:r>
            <a:r>
              <a:rPr lang="uk-UA" sz="2000" spc="-5" dirty="0" smtClean="0">
                <a:ea typeface="Times New Roman" panose="02020603050405020304" pitchFamily="18" charset="0"/>
              </a:rPr>
              <a:t> </a:t>
            </a:r>
            <a:r>
              <a:rPr lang="uk-UA" sz="2000" dirty="0">
                <a:ea typeface="Times New Roman" panose="02020603050405020304" pitchFamily="18" charset="0"/>
              </a:rPr>
              <a:t>починаючи</a:t>
            </a:r>
            <a:r>
              <a:rPr lang="uk-UA" sz="2000" spc="-5" dirty="0">
                <a:ea typeface="Times New Roman" panose="02020603050405020304" pitchFamily="18" charset="0"/>
              </a:rPr>
              <a:t> </a:t>
            </a:r>
            <a:r>
              <a:rPr lang="uk-UA" sz="2000" dirty="0">
                <a:ea typeface="Times New Roman" panose="02020603050405020304" pitchFamily="18" charset="0"/>
              </a:rPr>
              <a:t>з</a:t>
            </a:r>
            <a:r>
              <a:rPr lang="uk-UA" sz="2000" spc="-5" dirty="0">
                <a:ea typeface="Times New Roman" panose="02020603050405020304" pitchFamily="18" charset="0"/>
              </a:rPr>
              <a:t> </a:t>
            </a:r>
            <a:r>
              <a:rPr lang="uk-UA" sz="2000" dirty="0">
                <a:ea typeface="Times New Roman" panose="02020603050405020304" pitchFamily="18" charset="0"/>
              </a:rPr>
              <a:t>рядка</a:t>
            </a:r>
            <a:r>
              <a:rPr lang="uk-UA" sz="2000" spc="-5" dirty="0">
                <a:ea typeface="Times New Roman" panose="02020603050405020304" pitchFamily="18" charset="0"/>
              </a:rPr>
              <a:t> </a:t>
            </a:r>
            <a:r>
              <a:rPr lang="uk-UA" sz="2000" dirty="0">
                <a:ea typeface="Times New Roman" panose="02020603050405020304" pitchFamily="18" charset="0"/>
              </a:rPr>
              <a:t>6.</a:t>
            </a:r>
            <a:endParaRPr lang="en-US" sz="2000" dirty="0">
              <a:ea typeface="Times New Roman" panose="02020603050405020304" pitchFamily="18" charset="0"/>
            </a:endParaRPr>
          </a:p>
          <a:p>
            <a:pPr marR="460375" lvl="1" algn="just">
              <a:spcAft>
                <a:spcPts val="0"/>
              </a:spcAft>
              <a:buSzPts val="1100"/>
              <a:tabLst>
                <a:tab pos="685800" algn="l"/>
                <a:tab pos="8793163" algn="l"/>
              </a:tabLst>
            </a:pPr>
            <a:r>
              <a:rPr lang="uk-UA" sz="2000" dirty="0" smtClean="0">
                <a:ea typeface="Times New Roman" panose="02020603050405020304" pitchFamily="18" charset="0"/>
              </a:rPr>
              <a:t>3. Визначте </a:t>
            </a:r>
            <a:r>
              <a:rPr lang="uk-UA" sz="2000" dirty="0">
                <a:ea typeface="Times New Roman" panose="02020603050405020304" pitchFamily="18" charset="0"/>
              </a:rPr>
              <a:t>та занесіть до звіту значення </a:t>
            </a:r>
            <a:r>
              <a:rPr lang="uk-UA" sz="2000" dirty="0" smtClean="0">
                <a:ea typeface="Times New Roman" panose="02020603050405020304" pitchFamily="18" charset="0"/>
              </a:rPr>
              <a:t>терміну </a:t>
            </a:r>
            <a:r>
              <a:rPr lang="uk-UA" sz="2000" dirty="0">
                <a:ea typeface="Times New Roman" panose="02020603050405020304" pitchFamily="18" charset="0"/>
              </a:rPr>
              <a:t>«</a:t>
            </a:r>
            <a:r>
              <a:rPr lang="uk-UA" sz="2000" dirty="0" smtClean="0">
                <a:ea typeface="Times New Roman" panose="02020603050405020304" pitchFamily="18" charset="0"/>
              </a:rPr>
              <a:t>функціональна </a:t>
            </a:r>
            <a:r>
              <a:rPr lang="uk-UA" sz="2000" dirty="0">
                <a:ea typeface="Times New Roman" panose="02020603050405020304" pitchFamily="18" charset="0"/>
              </a:rPr>
              <a:t>залежність даних» та типи функціональних </a:t>
            </a:r>
            <a:r>
              <a:rPr lang="uk-UA" sz="2000" dirty="0" err="1">
                <a:ea typeface="Times New Roman" panose="02020603050405020304" pitchFamily="18" charset="0"/>
              </a:rPr>
              <a:t>залежностей</a:t>
            </a:r>
            <a:r>
              <a:rPr lang="uk-UA" sz="2000" dirty="0">
                <a:ea typeface="Times New Roman" panose="02020603050405020304" pitchFamily="18" charset="0"/>
              </a:rPr>
              <a:t>. Про-</a:t>
            </a:r>
            <a:r>
              <a:rPr lang="uk-UA" sz="2000" spc="5" dirty="0">
                <a:ea typeface="Times New Roman" panose="02020603050405020304" pitchFamily="18" charset="0"/>
              </a:rPr>
              <a:t> </a:t>
            </a:r>
            <a:r>
              <a:rPr lang="uk-UA" sz="2000" dirty="0">
                <a:ea typeface="Times New Roman" panose="02020603050405020304" pitchFamily="18" charset="0"/>
              </a:rPr>
              <a:t>аналізуйте функціональну залежність реквізитів документа «</a:t>
            </a:r>
            <a:r>
              <a:rPr lang="uk-UA" sz="2000" dirty="0" smtClean="0">
                <a:ea typeface="Times New Roman" panose="02020603050405020304" pitchFamily="18" charset="0"/>
              </a:rPr>
              <a:t>Вимога </a:t>
            </a:r>
            <a:r>
              <a:rPr lang="uk-UA" sz="2000" dirty="0">
                <a:ea typeface="Times New Roman" panose="02020603050405020304" pitchFamily="18" charset="0"/>
              </a:rPr>
              <a:t>на видачу деталі». Результати занесіть у стовпець 5 табл. </a:t>
            </a:r>
            <a:r>
              <a:rPr lang="uk-UA" sz="2000" dirty="0" smtClean="0">
                <a:ea typeface="Times New Roman" panose="02020603050405020304" pitchFamily="18" charset="0"/>
              </a:rPr>
              <a:t>2</a:t>
            </a:r>
            <a:r>
              <a:rPr lang="uk-UA" sz="2000" dirty="0">
                <a:ea typeface="Times New Roman" panose="02020603050405020304" pitchFamily="18" charset="0"/>
              </a:rPr>
              <a:t>.</a:t>
            </a:r>
            <a:r>
              <a:rPr lang="uk-UA" sz="2000" spc="5" dirty="0">
                <a:ea typeface="Times New Roman" panose="02020603050405020304" pitchFamily="18" charset="0"/>
              </a:rPr>
              <a:t> </a:t>
            </a:r>
            <a:r>
              <a:rPr lang="uk-UA" sz="2000" dirty="0">
                <a:ea typeface="Times New Roman" panose="02020603050405020304" pitchFamily="18" charset="0"/>
              </a:rPr>
              <a:t>Зверніть увагу на реквізити, що мають транзитивну залежність, і</a:t>
            </a:r>
            <a:r>
              <a:rPr lang="uk-UA" sz="2000" spc="5" dirty="0">
                <a:ea typeface="Times New Roman" panose="02020603050405020304" pitchFamily="18" charset="0"/>
              </a:rPr>
              <a:t> </a:t>
            </a:r>
            <a:r>
              <a:rPr lang="uk-UA" sz="2000" dirty="0">
                <a:ea typeface="Times New Roman" panose="02020603050405020304" pitchFamily="18" charset="0"/>
              </a:rPr>
              <a:t>зазначте</a:t>
            </a:r>
            <a:r>
              <a:rPr lang="uk-UA" sz="2000" spc="-5" dirty="0">
                <a:ea typeface="Times New Roman" panose="02020603050405020304" pitchFamily="18" charset="0"/>
              </a:rPr>
              <a:t> </a:t>
            </a:r>
            <a:r>
              <a:rPr lang="uk-UA" sz="2000" dirty="0">
                <a:ea typeface="Times New Roman" panose="02020603050405020304" pitchFamily="18" charset="0"/>
              </a:rPr>
              <a:t>це у</a:t>
            </a:r>
            <a:r>
              <a:rPr lang="uk-UA" sz="2000" spc="-15" dirty="0">
                <a:ea typeface="Times New Roman" panose="02020603050405020304" pitchFamily="18" charset="0"/>
              </a:rPr>
              <a:t> </a:t>
            </a:r>
            <a:r>
              <a:rPr lang="uk-UA" sz="2000" dirty="0">
                <a:ea typeface="Times New Roman" panose="02020603050405020304" pitchFamily="18" charset="0"/>
              </a:rPr>
              <a:t>звіті</a:t>
            </a:r>
            <a:r>
              <a:rPr lang="uk-UA" sz="2000" dirty="0" smtClean="0">
                <a:ea typeface="Times New Roman" panose="02020603050405020304" pitchFamily="18" charset="0"/>
              </a:rPr>
              <a:t>.</a:t>
            </a:r>
          </a:p>
          <a:p>
            <a:pPr marR="183515" lvl="1" algn="just">
              <a:spcAft>
                <a:spcPts val="0"/>
              </a:spcAft>
              <a:buSzPts val="1100"/>
              <a:tabLst>
                <a:tab pos="685800" algn="l"/>
              </a:tabLst>
            </a:pPr>
            <a:r>
              <a:rPr lang="uk-UA" sz="2000" dirty="0" smtClean="0">
                <a:ea typeface="Times New Roman" panose="02020603050405020304" pitchFamily="18" charset="0"/>
              </a:rPr>
              <a:t>4. Порівняйте</a:t>
            </a:r>
            <a:r>
              <a:rPr lang="uk-UA" sz="2000" spc="280" dirty="0" smtClean="0">
                <a:ea typeface="Times New Roman" panose="02020603050405020304" pitchFamily="18" charset="0"/>
              </a:rPr>
              <a:t> </a:t>
            </a:r>
            <a:r>
              <a:rPr lang="uk-UA" sz="2000" dirty="0">
                <a:ea typeface="Times New Roman" panose="02020603050405020304" pitchFamily="18" charset="0"/>
              </a:rPr>
              <a:t>описові</a:t>
            </a:r>
            <a:r>
              <a:rPr lang="uk-UA" sz="2000" spc="280" dirty="0">
                <a:ea typeface="Times New Roman" panose="02020603050405020304" pitchFamily="18" charset="0"/>
              </a:rPr>
              <a:t> </a:t>
            </a:r>
            <a:r>
              <a:rPr lang="uk-UA" sz="2000" dirty="0">
                <a:ea typeface="Times New Roman" panose="02020603050405020304" pitchFamily="18" charset="0"/>
              </a:rPr>
              <a:t>реквізити</a:t>
            </a:r>
            <a:r>
              <a:rPr lang="uk-UA" sz="2000" spc="280" dirty="0">
                <a:ea typeface="Times New Roman" panose="02020603050405020304" pitchFamily="18" charset="0"/>
              </a:rPr>
              <a:t> </a:t>
            </a:r>
            <a:r>
              <a:rPr lang="uk-UA" sz="2000" dirty="0">
                <a:ea typeface="Times New Roman" panose="02020603050405020304" pitchFamily="18" charset="0"/>
              </a:rPr>
              <a:t>документів  </a:t>
            </a:r>
            <a:r>
              <a:rPr lang="uk-UA" sz="2000" spc="5" dirty="0">
                <a:ea typeface="Times New Roman" panose="02020603050405020304" pitchFamily="18" charset="0"/>
              </a:rPr>
              <a:t> </a:t>
            </a:r>
            <a:r>
              <a:rPr lang="uk-UA" sz="2000" dirty="0">
                <a:ea typeface="Times New Roman" panose="02020603050405020304" pitchFamily="18" charset="0"/>
              </a:rPr>
              <a:t>табл. </a:t>
            </a:r>
            <a:r>
              <a:rPr lang="uk-UA" sz="2000" dirty="0" smtClean="0">
                <a:ea typeface="Times New Roman" panose="02020603050405020304" pitchFamily="18" charset="0"/>
              </a:rPr>
              <a:t>2  </a:t>
            </a:r>
            <a:r>
              <a:rPr lang="uk-UA" sz="2000" spc="5" dirty="0" smtClean="0">
                <a:ea typeface="Times New Roman" panose="02020603050405020304" pitchFamily="18" charset="0"/>
              </a:rPr>
              <a:t> </a:t>
            </a:r>
            <a:r>
              <a:rPr lang="uk-UA" sz="2000" dirty="0">
                <a:ea typeface="Times New Roman" panose="02020603050405020304" pitchFamily="18" charset="0"/>
              </a:rPr>
              <a:t>та</a:t>
            </a:r>
            <a:r>
              <a:rPr lang="uk-UA" sz="2000" spc="5" dirty="0">
                <a:ea typeface="Times New Roman" panose="02020603050405020304" pitchFamily="18" charset="0"/>
              </a:rPr>
              <a:t> </a:t>
            </a:r>
            <a:r>
              <a:rPr lang="uk-UA" sz="2000" dirty="0">
                <a:ea typeface="Times New Roman" panose="02020603050405020304" pitchFamily="18" charset="0"/>
              </a:rPr>
              <a:t>табл. </a:t>
            </a:r>
            <a:r>
              <a:rPr lang="uk-UA" sz="2000" dirty="0" smtClean="0">
                <a:ea typeface="Times New Roman" panose="02020603050405020304" pitchFamily="18" charset="0"/>
              </a:rPr>
              <a:t>3</a:t>
            </a:r>
            <a:r>
              <a:rPr lang="uk-UA" sz="2000" dirty="0">
                <a:ea typeface="Times New Roman" panose="02020603050405020304" pitchFamily="18" charset="0"/>
              </a:rPr>
              <a:t>. Зазначте у звіті причину, за якою описовий реквізит не</a:t>
            </a:r>
            <a:r>
              <a:rPr lang="uk-UA" sz="2000" spc="5" dirty="0">
                <a:ea typeface="Times New Roman" panose="02020603050405020304" pitchFamily="18" charset="0"/>
              </a:rPr>
              <a:t> </a:t>
            </a:r>
            <a:r>
              <a:rPr lang="uk-UA" sz="2000" dirty="0">
                <a:ea typeface="Times New Roman" panose="02020603050405020304" pitchFamily="18" charset="0"/>
              </a:rPr>
              <a:t>був</a:t>
            </a:r>
            <a:r>
              <a:rPr lang="uk-UA" sz="2000" spc="-10" dirty="0">
                <a:ea typeface="Times New Roman" panose="02020603050405020304" pitchFamily="18" charset="0"/>
              </a:rPr>
              <a:t> </a:t>
            </a:r>
            <a:r>
              <a:rPr lang="uk-UA" sz="2000" dirty="0">
                <a:ea typeface="Times New Roman" panose="02020603050405020304" pitchFamily="18" charset="0"/>
              </a:rPr>
              <a:t>занесений до табл. </a:t>
            </a:r>
            <a:r>
              <a:rPr lang="uk-UA" sz="2000" dirty="0" smtClean="0">
                <a:ea typeface="Times New Roman" panose="02020603050405020304" pitchFamily="18" charset="0"/>
              </a:rPr>
              <a:t>3</a:t>
            </a:r>
            <a:r>
              <a:rPr lang="uk-UA" sz="2000" dirty="0">
                <a:ea typeface="Times New Roman" panose="02020603050405020304" pitchFamily="18" charset="0"/>
              </a:rPr>
              <a:t>.</a:t>
            </a:r>
            <a:endParaRPr lang="en-US" sz="2000" dirty="0">
              <a:ea typeface="Times New Roman" panose="02020603050405020304" pitchFamily="18" charset="0"/>
            </a:endParaRPr>
          </a:p>
          <a:p>
            <a:pPr marL="742950" marR="460375" lvl="1" indent="-285750" algn="just">
              <a:spcAft>
                <a:spcPts val="0"/>
              </a:spcAft>
              <a:buSzPts val="1100"/>
              <a:buFont typeface="Times New Roman" panose="02020603050405020304" pitchFamily="18" charset="0"/>
              <a:buAutoNum type="arabicPeriod"/>
              <a:tabLst>
                <a:tab pos="685800" algn="l"/>
                <a:tab pos="8793163" algn="l"/>
              </a:tabLst>
            </a:pPr>
            <a:endParaRPr lang="en-US" sz="20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6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2366460"/>
            <a:ext cx="8991600" cy="1465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87313" marR="5080" lvl="0" indent="450850" algn="just" eaLnBrk="1" fontAlgn="auto" hangingPunct="1">
              <a:spcBef>
                <a:spcPts val="605"/>
              </a:spcBef>
              <a:spcAft>
                <a:spcPts val="0"/>
              </a:spcAft>
              <a:tabLst>
                <a:tab pos="372745" algn="l"/>
              </a:tabLst>
            </a:pPr>
            <a:endParaRPr kumimoji="0" lang="uk-UA" sz="2000" spc="-5" dirty="0" smtClean="0">
              <a:latin typeface="Times New Roman"/>
              <a:cs typeface="Times New Roman"/>
            </a:endParaRPr>
          </a:p>
          <a:p>
            <a:pPr marL="87313" marR="5080" lvl="0" indent="450850" algn="just" eaLnBrk="1" fontAlgn="auto" hangingPunct="1">
              <a:spcBef>
                <a:spcPts val="25"/>
              </a:spcBef>
              <a:spcAft>
                <a:spcPts val="0"/>
              </a:spcAft>
              <a:tabLst>
                <a:tab pos="462915" algn="l"/>
              </a:tabLst>
            </a:pPr>
            <a:endParaRPr kumimoji="0" lang="uk-UA" sz="2000" dirty="0">
              <a:latin typeface="Times New Roman"/>
              <a:cs typeface="Times New Roman"/>
            </a:endParaRPr>
          </a:p>
          <a:p>
            <a:pPr marL="87313" marR="5080" lvl="0" indent="450850" algn="just" eaLnBrk="1" fontAlgn="auto" hangingPunct="1">
              <a:spcBef>
                <a:spcPts val="605"/>
              </a:spcBef>
              <a:spcAft>
                <a:spcPts val="0"/>
              </a:spcAft>
              <a:tabLst>
                <a:tab pos="372745" algn="l"/>
              </a:tabLst>
            </a:pPr>
            <a:endParaRPr kumimoji="0" lang="uk-UA" sz="2000" dirty="0">
              <a:solidFill>
                <a:prstClr val="black"/>
              </a:solidFill>
              <a:latin typeface="Times New Roman"/>
              <a:ea typeface="Times New Roman" panose="02020603050405020304" pitchFamily="18" charset="0"/>
              <a:cs typeface="Times New Roman"/>
            </a:endParaRPr>
          </a:p>
          <a:p>
            <a:pPr marL="87313" marR="5080" lvl="0" indent="450850" algn="just" eaLnBrk="1" fontAlgn="auto" hangingPunct="1">
              <a:lnSpc>
                <a:spcPct val="95800"/>
              </a:lnSpc>
              <a:spcBef>
                <a:spcPts val="605"/>
              </a:spcBef>
              <a:spcAft>
                <a:spcPts val="0"/>
              </a:spcAft>
              <a:tabLst>
                <a:tab pos="372745" algn="l"/>
              </a:tabLst>
            </a:pPr>
            <a:endParaRPr lang="uk-UA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0" name="Rectangle 51"/>
          <p:cNvSpPr>
            <a:spLocks noChangeArrowheads="1"/>
          </p:cNvSpPr>
          <p:nvPr/>
        </p:nvSpPr>
        <p:spPr bwMode="auto">
          <a:xfrm>
            <a:off x="477838" y="2209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Прямоугольник 3"/>
          <p:cNvSpPr/>
          <p:nvPr/>
        </p:nvSpPr>
        <p:spPr>
          <a:xfrm>
            <a:off x="-76200" y="226512"/>
            <a:ext cx="91440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83515" lvl="1" algn="just">
              <a:spcAft>
                <a:spcPts val="0"/>
              </a:spcAft>
              <a:buSzPts val="1100"/>
              <a:tabLst>
                <a:tab pos="685800" algn="l"/>
              </a:tabLst>
            </a:pPr>
            <a:endParaRPr lang="uk-UA" sz="2000" dirty="0" smtClean="0">
              <a:ea typeface="Times New Roman" panose="02020603050405020304" pitchFamily="18" charset="0"/>
            </a:endParaRPr>
          </a:p>
          <a:p>
            <a:pPr marR="183515" lvl="1" algn="just">
              <a:spcAft>
                <a:spcPts val="0"/>
              </a:spcAft>
              <a:buSzPts val="1100"/>
              <a:tabLst>
                <a:tab pos="685800" algn="l"/>
              </a:tabLst>
            </a:pPr>
            <a:r>
              <a:rPr lang="uk-UA" sz="2000" dirty="0" smtClean="0">
                <a:ea typeface="Times New Roman" panose="02020603050405020304" pitchFamily="18" charset="0"/>
              </a:rPr>
              <a:t>5</a:t>
            </a:r>
            <a:r>
              <a:rPr lang="uk-UA" sz="2000" dirty="0">
                <a:ea typeface="Times New Roman" panose="02020603050405020304" pitchFamily="18" charset="0"/>
              </a:rPr>
              <a:t>.	Порівняйте ключові реквізити документів табл. </a:t>
            </a:r>
            <a:r>
              <a:rPr lang="uk-UA" sz="2000" dirty="0" smtClean="0">
                <a:ea typeface="Times New Roman" panose="02020603050405020304" pitchFamily="18" charset="0"/>
              </a:rPr>
              <a:t>2 </a:t>
            </a:r>
            <a:r>
              <a:rPr lang="uk-UA" sz="2000" dirty="0">
                <a:ea typeface="Times New Roman" panose="02020603050405020304" pitchFamily="18" charset="0"/>
              </a:rPr>
              <a:t>із </a:t>
            </a:r>
            <a:r>
              <a:rPr lang="uk-UA" sz="2000" dirty="0" smtClean="0">
                <a:ea typeface="Times New Roman" panose="02020603050405020304" pitchFamily="18" charset="0"/>
              </a:rPr>
              <a:t>ключовими </a:t>
            </a:r>
            <a:r>
              <a:rPr lang="uk-UA" sz="2000" dirty="0">
                <a:ea typeface="Times New Roman" panose="02020603050405020304" pitchFamily="18" charset="0"/>
              </a:rPr>
              <a:t>реквізитами тих самих документів табл. </a:t>
            </a:r>
            <a:r>
              <a:rPr lang="uk-UA" sz="2000" dirty="0" smtClean="0">
                <a:ea typeface="Times New Roman" panose="02020603050405020304" pitchFamily="18" charset="0"/>
              </a:rPr>
              <a:t>3</a:t>
            </a:r>
            <a:r>
              <a:rPr lang="uk-UA" sz="2000" dirty="0">
                <a:ea typeface="Times New Roman" panose="02020603050405020304" pitchFamily="18" charset="0"/>
              </a:rPr>
              <a:t>. Наведіть </a:t>
            </a:r>
            <a:r>
              <a:rPr lang="uk-UA" sz="2000" dirty="0" smtClean="0">
                <a:ea typeface="Times New Roman" panose="02020603050405020304" pitchFamily="18" charset="0"/>
              </a:rPr>
              <a:t>в звіті </a:t>
            </a:r>
            <a:r>
              <a:rPr lang="uk-UA" sz="2000" dirty="0">
                <a:ea typeface="Times New Roman" panose="02020603050405020304" pitchFamily="18" charset="0"/>
              </a:rPr>
              <a:t>пояснення розбіжностей у складі ключових реквізитів.</a:t>
            </a:r>
          </a:p>
          <a:p>
            <a:pPr marR="183515" lvl="1" algn="just">
              <a:spcAft>
                <a:spcPts val="0"/>
              </a:spcAft>
              <a:buSzPts val="1100"/>
              <a:tabLst>
                <a:tab pos="685800" algn="l"/>
              </a:tabLst>
            </a:pPr>
            <a:r>
              <a:rPr lang="uk-UA" sz="2000" dirty="0">
                <a:ea typeface="Times New Roman" panose="02020603050405020304" pitchFamily="18" charset="0"/>
              </a:rPr>
              <a:t>6.	Дайте у звіті пояснення, чому у стовпці 5 табл. </a:t>
            </a:r>
            <a:r>
              <a:rPr lang="uk-UA" sz="2000" dirty="0" smtClean="0">
                <a:ea typeface="Times New Roman" panose="02020603050405020304" pitchFamily="18" charset="0"/>
              </a:rPr>
              <a:t>3 </a:t>
            </a:r>
            <a:r>
              <a:rPr lang="uk-UA" sz="2000" dirty="0">
                <a:ea typeface="Times New Roman" panose="02020603050405020304" pitchFamily="18" charset="0"/>
              </a:rPr>
              <a:t>наведені дві можливі назви інформаційного об’єкта. Яку назву варто зали- шити і чому?</a:t>
            </a:r>
          </a:p>
          <a:p>
            <a:pPr marR="183515" lvl="1" algn="just">
              <a:spcAft>
                <a:spcPts val="0"/>
              </a:spcAft>
              <a:buSzPts val="1100"/>
              <a:tabLst>
                <a:tab pos="685800" algn="l"/>
              </a:tabLst>
            </a:pPr>
            <a:r>
              <a:rPr lang="uk-UA" sz="2000" dirty="0">
                <a:ea typeface="Times New Roman" panose="02020603050405020304" pitchFamily="18" charset="0"/>
              </a:rPr>
              <a:t>7.	Перепишіть у звіт структуру і останній рядок табл. </a:t>
            </a:r>
            <a:r>
              <a:rPr lang="uk-UA" sz="2000" dirty="0" smtClean="0">
                <a:ea typeface="Times New Roman" panose="02020603050405020304" pitchFamily="18" charset="0"/>
              </a:rPr>
              <a:t>4</a:t>
            </a:r>
            <a:r>
              <a:rPr lang="uk-UA" sz="2000" dirty="0">
                <a:ea typeface="Times New Roman" panose="02020603050405020304" pitchFamily="18" charset="0"/>
              </a:rPr>
              <a:t>.</a:t>
            </a:r>
          </a:p>
          <a:p>
            <a:pPr marR="183515" lvl="1" algn="just">
              <a:spcAft>
                <a:spcPts val="0"/>
              </a:spcAft>
              <a:buSzPts val="1100"/>
              <a:tabLst>
                <a:tab pos="685800" algn="l"/>
              </a:tabLst>
            </a:pPr>
            <a:r>
              <a:rPr lang="uk-UA" sz="2000" dirty="0">
                <a:ea typeface="Times New Roman" panose="02020603050405020304" pitchFamily="18" charset="0"/>
              </a:rPr>
              <a:t>8.	Заповніть рядок табл. </a:t>
            </a:r>
            <a:r>
              <a:rPr lang="uk-UA" sz="2000" dirty="0" smtClean="0">
                <a:ea typeface="Times New Roman" panose="02020603050405020304" pitchFamily="18" charset="0"/>
              </a:rPr>
              <a:t>4 </a:t>
            </a:r>
            <a:r>
              <a:rPr lang="uk-UA" sz="2000" dirty="0">
                <a:ea typeface="Times New Roman" panose="02020603050405020304" pitchFamily="18" charset="0"/>
              </a:rPr>
              <a:t>даними інформаційного об’єкта </a:t>
            </a:r>
            <a:r>
              <a:rPr lang="uk-UA" sz="2000" dirty="0" err="1" smtClean="0">
                <a:ea typeface="Times New Roman" panose="02020603050405020304" pitchFamily="18" charset="0"/>
              </a:rPr>
              <a:t>ВимогаТ</a:t>
            </a:r>
            <a:r>
              <a:rPr lang="uk-UA" sz="2000" dirty="0" smtClean="0">
                <a:ea typeface="Times New Roman" panose="02020603050405020304" pitchFamily="18" charset="0"/>
              </a:rPr>
              <a:t> </a:t>
            </a:r>
            <a:r>
              <a:rPr lang="uk-UA" sz="2000" dirty="0">
                <a:ea typeface="Times New Roman" panose="02020603050405020304" pitchFamily="18" charset="0"/>
              </a:rPr>
              <a:t>на основі табл. </a:t>
            </a:r>
            <a:r>
              <a:rPr lang="uk-UA" sz="2000" dirty="0" smtClean="0">
                <a:ea typeface="Times New Roman" panose="02020603050405020304" pitchFamily="18" charset="0"/>
              </a:rPr>
              <a:t>2 </a:t>
            </a:r>
            <a:r>
              <a:rPr lang="uk-UA" sz="2000" dirty="0">
                <a:ea typeface="Times New Roman" panose="02020603050405020304" pitchFamily="18" charset="0"/>
              </a:rPr>
              <a:t>та табл. </a:t>
            </a:r>
            <a:r>
              <a:rPr lang="uk-UA" sz="2000" dirty="0" smtClean="0">
                <a:ea typeface="Times New Roman" panose="02020603050405020304" pitchFamily="18" charset="0"/>
              </a:rPr>
              <a:t>3</a:t>
            </a:r>
            <a:r>
              <a:rPr lang="uk-UA" sz="2000" dirty="0">
                <a:ea typeface="Times New Roman" panose="02020603050405020304" pitchFamily="18" charset="0"/>
              </a:rPr>
              <a:t>.</a:t>
            </a:r>
          </a:p>
          <a:p>
            <a:pPr marR="183515" lvl="1" algn="just">
              <a:spcAft>
                <a:spcPts val="0"/>
              </a:spcAft>
              <a:buSzPts val="1100"/>
              <a:tabLst>
                <a:tab pos="685800" algn="l"/>
              </a:tabLst>
            </a:pPr>
            <a:r>
              <a:rPr lang="uk-UA" sz="2000" dirty="0">
                <a:ea typeface="Times New Roman" panose="02020603050405020304" pitchFamily="18" charset="0"/>
              </a:rPr>
              <a:t>9.	Сформулюйте у звіті умови, коли можна виконати злиття описових реквізитів з різних документів у єдиному </a:t>
            </a:r>
            <a:r>
              <a:rPr lang="uk-UA" sz="2000" dirty="0" smtClean="0">
                <a:ea typeface="Times New Roman" panose="02020603050405020304" pitchFamily="18" charset="0"/>
              </a:rPr>
              <a:t>інформаційному </a:t>
            </a:r>
            <a:r>
              <a:rPr lang="uk-UA" sz="2000" dirty="0">
                <a:ea typeface="Times New Roman" panose="02020603050405020304" pitchFamily="18" charset="0"/>
              </a:rPr>
              <a:t>об’єкті.</a:t>
            </a:r>
          </a:p>
          <a:p>
            <a:pPr marL="742950" marR="183515" lvl="1" indent="-285750" algn="just">
              <a:spcAft>
                <a:spcPts val="0"/>
              </a:spcAft>
              <a:buSzPts val="1100"/>
              <a:buFont typeface="Times New Roman" panose="02020603050405020304" pitchFamily="18" charset="0"/>
              <a:buAutoNum type="arabicPeriod"/>
              <a:tabLst>
                <a:tab pos="685800" algn="l"/>
              </a:tabLst>
            </a:pPr>
            <a:endParaRPr lang="en-US" sz="2000" dirty="0">
              <a:ea typeface="Times New Roman" panose="02020603050405020304" pitchFamily="18" charset="0"/>
            </a:endParaRPr>
          </a:p>
          <a:p>
            <a:pPr marL="742950" marR="460375" lvl="1" indent="-285750" algn="just">
              <a:spcAft>
                <a:spcPts val="0"/>
              </a:spcAft>
              <a:buSzPts val="1100"/>
              <a:buFont typeface="Times New Roman" panose="02020603050405020304" pitchFamily="18" charset="0"/>
              <a:buAutoNum type="arabicPeriod"/>
              <a:tabLst>
                <a:tab pos="685800" algn="l"/>
                <a:tab pos="8793163" algn="l"/>
              </a:tabLst>
            </a:pPr>
            <a:endParaRPr lang="en-US" sz="20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135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2366460"/>
            <a:ext cx="8991600" cy="1465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87313" marR="5080" lvl="0" indent="450850" algn="just" eaLnBrk="1" fontAlgn="auto" hangingPunct="1">
              <a:spcBef>
                <a:spcPts val="605"/>
              </a:spcBef>
              <a:spcAft>
                <a:spcPts val="0"/>
              </a:spcAft>
              <a:tabLst>
                <a:tab pos="372745" algn="l"/>
              </a:tabLst>
            </a:pPr>
            <a:endParaRPr kumimoji="0" lang="uk-UA" sz="2000" spc="-5" dirty="0" smtClean="0">
              <a:latin typeface="Times New Roman"/>
              <a:cs typeface="Times New Roman"/>
            </a:endParaRPr>
          </a:p>
          <a:p>
            <a:pPr marL="87313" marR="5080" lvl="0" indent="450850" algn="just" eaLnBrk="1" fontAlgn="auto" hangingPunct="1">
              <a:spcBef>
                <a:spcPts val="25"/>
              </a:spcBef>
              <a:spcAft>
                <a:spcPts val="0"/>
              </a:spcAft>
              <a:tabLst>
                <a:tab pos="462915" algn="l"/>
              </a:tabLst>
            </a:pPr>
            <a:endParaRPr kumimoji="0" lang="uk-UA" sz="2000" dirty="0">
              <a:latin typeface="Times New Roman"/>
              <a:cs typeface="Times New Roman"/>
            </a:endParaRPr>
          </a:p>
          <a:p>
            <a:pPr marL="87313" marR="5080" lvl="0" indent="450850" algn="just" eaLnBrk="1" fontAlgn="auto" hangingPunct="1">
              <a:spcBef>
                <a:spcPts val="605"/>
              </a:spcBef>
              <a:spcAft>
                <a:spcPts val="0"/>
              </a:spcAft>
              <a:tabLst>
                <a:tab pos="372745" algn="l"/>
              </a:tabLst>
            </a:pPr>
            <a:endParaRPr kumimoji="0" lang="uk-UA" sz="2000" dirty="0">
              <a:solidFill>
                <a:prstClr val="black"/>
              </a:solidFill>
              <a:latin typeface="Times New Roman"/>
              <a:ea typeface="Times New Roman" panose="02020603050405020304" pitchFamily="18" charset="0"/>
              <a:cs typeface="Times New Roman"/>
            </a:endParaRPr>
          </a:p>
          <a:p>
            <a:pPr marL="87313" marR="5080" lvl="0" indent="450850" algn="just" eaLnBrk="1" fontAlgn="auto" hangingPunct="1">
              <a:lnSpc>
                <a:spcPct val="95800"/>
              </a:lnSpc>
              <a:spcBef>
                <a:spcPts val="605"/>
              </a:spcBef>
              <a:spcAft>
                <a:spcPts val="0"/>
              </a:spcAft>
              <a:tabLst>
                <a:tab pos="372745" algn="l"/>
              </a:tabLst>
            </a:pPr>
            <a:endParaRPr lang="uk-UA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0" name="Rectangle 51"/>
          <p:cNvSpPr>
            <a:spLocks noChangeArrowheads="1"/>
          </p:cNvSpPr>
          <p:nvPr/>
        </p:nvSpPr>
        <p:spPr bwMode="auto">
          <a:xfrm>
            <a:off x="477838" y="2209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Прямоугольник 3"/>
          <p:cNvSpPr/>
          <p:nvPr/>
        </p:nvSpPr>
        <p:spPr>
          <a:xfrm>
            <a:off x="0" y="226512"/>
            <a:ext cx="914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60375" algn="r">
              <a:spcBef>
                <a:spcPts val="300"/>
              </a:spcBef>
              <a:spcAft>
                <a:spcPts val="0"/>
              </a:spcAft>
            </a:pPr>
            <a:r>
              <a:rPr lang="uk-UA" sz="2000" dirty="0">
                <a:ea typeface="Times New Roman" panose="02020603050405020304" pitchFamily="18" charset="0"/>
              </a:rPr>
              <a:t>Таблиця</a:t>
            </a:r>
            <a:r>
              <a:rPr lang="uk-UA" sz="2000" spc="-5" dirty="0"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a typeface="Times New Roman" panose="02020603050405020304" pitchFamily="18" charset="0"/>
              </a:rPr>
              <a:t>2. </a:t>
            </a:r>
            <a:r>
              <a:rPr lang="uk-UA" sz="2000" b="1" dirty="0" smtClean="0">
                <a:latin typeface="Cambria" panose="02040503050406030204" pitchFamily="18" charset="0"/>
                <a:ea typeface="Times New Roman" panose="02020603050405020304" pitchFamily="18" charset="0"/>
              </a:rPr>
              <a:t>Функціональна</a:t>
            </a:r>
            <a:r>
              <a:rPr lang="uk-UA" sz="2000" b="1" spc="-25" dirty="0" smtClean="0">
                <a:latin typeface="Cambria" panose="020405030504060302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dirty="0">
                <a:latin typeface="Cambria" panose="02040503050406030204" pitchFamily="18" charset="0"/>
                <a:ea typeface="Times New Roman" panose="02020603050405020304" pitchFamily="18" charset="0"/>
              </a:rPr>
              <a:t>залежність</a:t>
            </a:r>
            <a:r>
              <a:rPr lang="uk-UA" sz="2000" b="1" spc="-20" dirty="0">
                <a:latin typeface="Cambria" panose="020405030504060302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dirty="0">
                <a:latin typeface="Cambria" panose="02040503050406030204" pitchFamily="18" charset="0"/>
                <a:ea typeface="Times New Roman" panose="02020603050405020304" pitchFamily="18" charset="0"/>
              </a:rPr>
              <a:t>реквізитів</a:t>
            </a:r>
            <a:r>
              <a:rPr lang="uk-UA" sz="2000" b="1" spc="-25" dirty="0">
                <a:latin typeface="Cambria" panose="020405030504060302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dirty="0">
                <a:latin typeface="Cambria" panose="02040503050406030204" pitchFamily="18" charset="0"/>
                <a:ea typeface="Times New Roman" panose="02020603050405020304" pitchFamily="18" charset="0"/>
              </a:rPr>
              <a:t>документів</a:t>
            </a:r>
            <a:r>
              <a:rPr lang="uk-UA" sz="2000" b="1" spc="-10" dirty="0">
                <a:latin typeface="Cambria" panose="020405030504060302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dirty="0">
                <a:latin typeface="Cambria" panose="02040503050406030204" pitchFamily="18" charset="0"/>
                <a:ea typeface="Times New Roman" panose="02020603050405020304" pitchFamily="18" charset="0"/>
              </a:rPr>
              <a:t>ПО</a:t>
            </a:r>
            <a:endParaRPr lang="en-US" sz="2000" dirty="0">
              <a:ea typeface="Times New Roman" panose="02020603050405020304" pitchFamily="18" charset="0"/>
            </a:endParaRPr>
          </a:p>
          <a:p>
            <a:pPr marL="325755" marR="459740" indent="190500" algn="just">
              <a:spcBef>
                <a:spcPts val="5"/>
              </a:spcBef>
              <a:spcAft>
                <a:spcPts val="0"/>
              </a:spcAft>
              <a:tabLst>
                <a:tab pos="685800" algn="l"/>
                <a:tab pos="8793163" algn="l"/>
              </a:tabLst>
            </a:pPr>
            <a:endParaRPr lang="uk-UA" sz="2000" dirty="0" smtClean="0">
              <a:ea typeface="Times New Roman" panose="02020603050405020304" pitchFamily="18" charset="0"/>
            </a:endParaRPr>
          </a:p>
          <a:p>
            <a:pPr marL="325755" marR="459740" indent="190500" algn="just">
              <a:spcBef>
                <a:spcPts val="5"/>
              </a:spcBef>
              <a:spcAft>
                <a:spcPts val="0"/>
              </a:spcAft>
              <a:tabLst>
                <a:tab pos="685800" algn="l"/>
                <a:tab pos="8793163" algn="l"/>
              </a:tabLst>
            </a:pPr>
            <a:endParaRPr lang="uk-UA" sz="2000" dirty="0">
              <a:ea typeface="Times New Roman" panose="02020603050405020304" pitchFamily="18" charset="0"/>
            </a:endParaRPr>
          </a:p>
          <a:p>
            <a:pPr marL="325755" marR="459740" indent="190500" algn="just">
              <a:spcBef>
                <a:spcPts val="5"/>
              </a:spcBef>
              <a:spcAft>
                <a:spcPts val="0"/>
              </a:spcAft>
              <a:tabLst>
                <a:tab pos="685800" algn="l"/>
                <a:tab pos="8793163" algn="l"/>
              </a:tabLst>
            </a:pPr>
            <a:endParaRPr lang="uk-UA" sz="2000" dirty="0" smtClean="0">
              <a:ea typeface="Times New Roman" panose="02020603050405020304" pitchFamily="18" charset="0"/>
            </a:endParaRPr>
          </a:p>
          <a:p>
            <a:pPr marL="325755" marR="459740" indent="190500" algn="just">
              <a:spcBef>
                <a:spcPts val="5"/>
              </a:spcBef>
              <a:spcAft>
                <a:spcPts val="0"/>
              </a:spcAft>
              <a:tabLst>
                <a:tab pos="685800" algn="l"/>
                <a:tab pos="8793163" algn="l"/>
              </a:tabLst>
            </a:pPr>
            <a:r>
              <a:rPr lang="uk-UA" sz="2000" dirty="0" smtClean="0">
                <a:ea typeface="Times New Roman" panose="02020603050405020304" pitchFamily="18" charset="0"/>
              </a:rPr>
              <a:t>.</a:t>
            </a:r>
          </a:p>
          <a:p>
            <a:pPr marL="742950" marR="183515" lvl="1" indent="-285750" algn="just">
              <a:spcAft>
                <a:spcPts val="0"/>
              </a:spcAft>
              <a:buSzPts val="1100"/>
              <a:buFont typeface="Times New Roman" panose="02020603050405020304" pitchFamily="18" charset="0"/>
              <a:buAutoNum type="arabicPeriod"/>
              <a:tabLst>
                <a:tab pos="685800" algn="l"/>
              </a:tabLst>
            </a:pPr>
            <a:endParaRPr lang="en-US" sz="2000" dirty="0">
              <a:ea typeface="Times New Roman" panose="02020603050405020304" pitchFamily="18" charset="0"/>
            </a:endParaRPr>
          </a:p>
          <a:p>
            <a:pPr marL="742950" marR="460375" lvl="1" indent="-285750" algn="just">
              <a:spcAft>
                <a:spcPts val="0"/>
              </a:spcAft>
              <a:buSzPts val="1100"/>
              <a:buFont typeface="Times New Roman" panose="02020603050405020304" pitchFamily="18" charset="0"/>
              <a:buAutoNum type="arabicPeriod"/>
              <a:tabLst>
                <a:tab pos="685800" algn="l"/>
                <a:tab pos="8793163" algn="l"/>
              </a:tabLst>
            </a:pPr>
            <a:endParaRPr lang="en-US" sz="2000" dirty="0">
              <a:ea typeface="Times New Roman" panose="02020603050405020304" pitchFamily="18" charset="0"/>
            </a:endParaRPr>
          </a:p>
        </p:txBody>
      </p:sp>
      <p:grpSp>
        <p:nvGrpSpPr>
          <p:cNvPr id="7" name="Group 17"/>
          <p:cNvGrpSpPr>
            <a:grpSpLocks/>
          </p:cNvGrpSpPr>
          <p:nvPr/>
        </p:nvGrpSpPr>
        <p:grpSpPr bwMode="auto">
          <a:xfrm>
            <a:off x="2681288" y="2892425"/>
            <a:ext cx="357187" cy="223838"/>
            <a:chOff x="0" y="0"/>
            <a:chExt cx="563" cy="352"/>
          </a:xfrm>
        </p:grpSpPr>
        <p:sp>
          <p:nvSpPr>
            <p:cNvPr id="8" name="Line 21"/>
            <p:cNvSpPr>
              <a:spLocks noChangeShapeType="1"/>
            </p:cNvSpPr>
            <p:nvPr/>
          </p:nvSpPr>
          <p:spPr bwMode="auto">
            <a:xfrm>
              <a:off x="0" y="64"/>
              <a:ext cx="459" cy="0"/>
            </a:xfrm>
            <a:prstGeom prst="line">
              <a:avLst/>
            </a:prstGeom>
            <a:noFill/>
            <a:ln w="9024">
              <a:solidFill>
                <a:srgbClr val="58585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068" name="Picture 20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8" y="0"/>
              <a:ext cx="127" cy="1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Freeform 19"/>
            <p:cNvSpPr>
              <a:spLocks/>
            </p:cNvSpPr>
            <p:nvPr/>
          </p:nvSpPr>
          <p:spPr bwMode="auto">
            <a:xfrm>
              <a:off x="96" y="63"/>
              <a:ext cx="460" cy="224"/>
            </a:xfrm>
            <a:custGeom>
              <a:avLst/>
              <a:gdLst>
                <a:gd name="T0" fmla="+- 0 555 96"/>
                <a:gd name="T1" fmla="*/ T0 w 460"/>
                <a:gd name="T2" fmla="+- 0 64 64"/>
                <a:gd name="T3" fmla="*/ 64 h 224"/>
                <a:gd name="T4" fmla="+- 0 555 96"/>
                <a:gd name="T5" fmla="*/ T4 w 460"/>
                <a:gd name="T6" fmla="+- 0 288 64"/>
                <a:gd name="T7" fmla="*/ 288 h 224"/>
                <a:gd name="T8" fmla="+- 0 96 96"/>
                <a:gd name="T9" fmla="*/ T8 w 460"/>
                <a:gd name="T10" fmla="+- 0 288 64"/>
                <a:gd name="T11" fmla="*/ 288 h 22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</a:cxnLst>
              <a:rect l="0" t="0" r="r" b="b"/>
              <a:pathLst>
                <a:path w="460" h="224">
                  <a:moveTo>
                    <a:pt x="459" y="0"/>
                  </a:moveTo>
                  <a:lnTo>
                    <a:pt x="459" y="224"/>
                  </a:lnTo>
                  <a:lnTo>
                    <a:pt x="0" y="224"/>
                  </a:lnTo>
                </a:path>
              </a:pathLst>
            </a:custGeom>
            <a:noFill/>
            <a:ln w="9010">
              <a:solidFill>
                <a:srgbClr val="58585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066" name="Picture 1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23"/>
              <a:ext cx="127" cy="1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2681288" y="2892425"/>
            <a:ext cx="357187" cy="366713"/>
            <a:chOff x="0" y="0"/>
            <a:chExt cx="563" cy="577"/>
          </a:xfrm>
        </p:grpSpPr>
        <p:sp>
          <p:nvSpPr>
            <p:cNvPr id="11" name="Line 16"/>
            <p:cNvSpPr>
              <a:spLocks noChangeShapeType="1"/>
            </p:cNvSpPr>
            <p:nvPr/>
          </p:nvSpPr>
          <p:spPr bwMode="auto">
            <a:xfrm>
              <a:off x="0" y="288"/>
              <a:ext cx="459" cy="0"/>
            </a:xfrm>
            <a:prstGeom prst="line">
              <a:avLst/>
            </a:prstGeom>
            <a:noFill/>
            <a:ln w="9040">
              <a:solidFill>
                <a:srgbClr val="58585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063" name="Picture 1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8" y="224"/>
              <a:ext cx="127" cy="1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Freeform 14"/>
            <p:cNvSpPr>
              <a:spLocks/>
            </p:cNvSpPr>
            <p:nvPr/>
          </p:nvSpPr>
          <p:spPr bwMode="auto">
            <a:xfrm>
              <a:off x="96" y="64"/>
              <a:ext cx="460" cy="449"/>
            </a:xfrm>
            <a:custGeom>
              <a:avLst/>
              <a:gdLst>
                <a:gd name="T0" fmla="+- 0 555 96"/>
                <a:gd name="T1" fmla="*/ T0 w 460"/>
                <a:gd name="T2" fmla="+- 0 64 64"/>
                <a:gd name="T3" fmla="*/ 64 h 449"/>
                <a:gd name="T4" fmla="+- 0 555 96"/>
                <a:gd name="T5" fmla="*/ T4 w 460"/>
                <a:gd name="T6" fmla="+- 0 512 64"/>
                <a:gd name="T7" fmla="*/ 512 h 449"/>
                <a:gd name="T8" fmla="+- 0 96 96"/>
                <a:gd name="T9" fmla="*/ T8 w 460"/>
                <a:gd name="T10" fmla="+- 0 512 64"/>
                <a:gd name="T11" fmla="*/ 512 h 44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</a:cxnLst>
              <a:rect l="0" t="0" r="r" b="b"/>
              <a:pathLst>
                <a:path w="460" h="449">
                  <a:moveTo>
                    <a:pt x="459" y="0"/>
                  </a:moveTo>
                  <a:lnTo>
                    <a:pt x="459" y="448"/>
                  </a:lnTo>
                  <a:lnTo>
                    <a:pt x="0" y="448"/>
                  </a:lnTo>
                </a:path>
              </a:pathLst>
            </a:custGeom>
            <a:noFill/>
            <a:ln w="8999">
              <a:solidFill>
                <a:srgbClr val="58585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061" name="Picture 1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48"/>
              <a:ext cx="127" cy="1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0" y="64"/>
              <a:ext cx="459" cy="0"/>
            </a:xfrm>
            <a:prstGeom prst="line">
              <a:avLst/>
            </a:prstGeom>
            <a:noFill/>
            <a:ln w="9040">
              <a:solidFill>
                <a:srgbClr val="58585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059" name="Picture 1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8" y="0"/>
              <a:ext cx="127" cy="1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4" name="Group 1"/>
          <p:cNvGrpSpPr>
            <a:grpSpLocks/>
          </p:cNvGrpSpPr>
          <p:nvPr/>
        </p:nvGrpSpPr>
        <p:grpSpPr bwMode="auto">
          <a:xfrm>
            <a:off x="2681288" y="2892425"/>
            <a:ext cx="357187" cy="509588"/>
            <a:chOff x="0" y="0"/>
            <a:chExt cx="563" cy="802"/>
          </a:xfrm>
        </p:grpSpPr>
        <p:sp>
          <p:nvSpPr>
            <p:cNvPr id="15" name="Line 9"/>
            <p:cNvSpPr>
              <a:spLocks noChangeShapeType="1"/>
            </p:cNvSpPr>
            <p:nvPr/>
          </p:nvSpPr>
          <p:spPr bwMode="auto">
            <a:xfrm>
              <a:off x="0" y="513"/>
              <a:ext cx="459" cy="0"/>
            </a:xfrm>
            <a:prstGeom prst="line">
              <a:avLst/>
            </a:prstGeom>
            <a:noFill/>
            <a:ln w="9054">
              <a:solidFill>
                <a:srgbClr val="58585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056" name="Picture 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8" y="449"/>
              <a:ext cx="127" cy="1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Freeform 7"/>
            <p:cNvSpPr>
              <a:spLocks/>
            </p:cNvSpPr>
            <p:nvPr/>
          </p:nvSpPr>
          <p:spPr bwMode="auto">
            <a:xfrm>
              <a:off x="96" y="64"/>
              <a:ext cx="460" cy="674"/>
            </a:xfrm>
            <a:custGeom>
              <a:avLst/>
              <a:gdLst>
                <a:gd name="T0" fmla="+- 0 555 96"/>
                <a:gd name="T1" fmla="*/ T0 w 460"/>
                <a:gd name="T2" fmla="+- 0 64 64"/>
                <a:gd name="T3" fmla="*/ 64 h 674"/>
                <a:gd name="T4" fmla="+- 0 555 96"/>
                <a:gd name="T5" fmla="*/ T4 w 460"/>
                <a:gd name="T6" fmla="+- 0 738 64"/>
                <a:gd name="T7" fmla="*/ 738 h 674"/>
                <a:gd name="T8" fmla="+- 0 96 96"/>
                <a:gd name="T9" fmla="*/ T8 w 460"/>
                <a:gd name="T10" fmla="+- 0 738 64"/>
                <a:gd name="T11" fmla="*/ 738 h 674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</a:cxnLst>
              <a:rect l="0" t="0" r="r" b="b"/>
              <a:pathLst>
                <a:path w="460" h="674">
                  <a:moveTo>
                    <a:pt x="459" y="0"/>
                  </a:moveTo>
                  <a:lnTo>
                    <a:pt x="459" y="674"/>
                  </a:lnTo>
                  <a:lnTo>
                    <a:pt x="0" y="674"/>
                  </a:lnTo>
                </a:path>
              </a:pathLst>
            </a:custGeom>
            <a:noFill/>
            <a:ln w="8987">
              <a:solidFill>
                <a:srgbClr val="58585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054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73"/>
              <a:ext cx="127" cy="1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Line 5"/>
            <p:cNvSpPr>
              <a:spLocks noChangeShapeType="1"/>
            </p:cNvSpPr>
            <p:nvPr/>
          </p:nvSpPr>
          <p:spPr bwMode="auto">
            <a:xfrm>
              <a:off x="0" y="289"/>
              <a:ext cx="459" cy="0"/>
            </a:xfrm>
            <a:prstGeom prst="line">
              <a:avLst/>
            </a:prstGeom>
            <a:noFill/>
            <a:ln w="9054">
              <a:solidFill>
                <a:srgbClr val="58585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8" y="224"/>
              <a:ext cx="127" cy="1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Line 3"/>
            <p:cNvSpPr>
              <a:spLocks noChangeShapeType="1"/>
            </p:cNvSpPr>
            <p:nvPr/>
          </p:nvSpPr>
          <p:spPr bwMode="auto">
            <a:xfrm>
              <a:off x="0" y="64"/>
              <a:ext cx="459" cy="0"/>
            </a:xfrm>
            <a:prstGeom prst="line">
              <a:avLst/>
            </a:prstGeom>
            <a:noFill/>
            <a:ln w="9054">
              <a:solidFill>
                <a:srgbClr val="585858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9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8" y="0"/>
              <a:ext cx="127" cy="1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0" name="Рисунок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7200" y="1056369"/>
            <a:ext cx="8774400" cy="4406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79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2366460"/>
            <a:ext cx="8991600" cy="1465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87313" marR="5080" lvl="0" indent="450850" algn="just" eaLnBrk="1" fontAlgn="auto" hangingPunct="1">
              <a:spcBef>
                <a:spcPts val="605"/>
              </a:spcBef>
              <a:spcAft>
                <a:spcPts val="0"/>
              </a:spcAft>
              <a:tabLst>
                <a:tab pos="372745" algn="l"/>
              </a:tabLst>
            </a:pPr>
            <a:endParaRPr kumimoji="0" lang="uk-UA" sz="2000" spc="-5" dirty="0" smtClean="0">
              <a:latin typeface="Times New Roman"/>
              <a:cs typeface="Times New Roman"/>
            </a:endParaRPr>
          </a:p>
          <a:p>
            <a:pPr marL="87313" marR="5080" lvl="0" indent="450850" algn="just" eaLnBrk="1" fontAlgn="auto" hangingPunct="1">
              <a:spcBef>
                <a:spcPts val="25"/>
              </a:spcBef>
              <a:spcAft>
                <a:spcPts val="0"/>
              </a:spcAft>
              <a:tabLst>
                <a:tab pos="462915" algn="l"/>
              </a:tabLst>
            </a:pPr>
            <a:endParaRPr kumimoji="0" lang="uk-UA" sz="2000" dirty="0">
              <a:latin typeface="Times New Roman"/>
              <a:cs typeface="Times New Roman"/>
            </a:endParaRPr>
          </a:p>
          <a:p>
            <a:pPr marL="87313" marR="5080" lvl="0" indent="450850" algn="just" eaLnBrk="1" fontAlgn="auto" hangingPunct="1">
              <a:spcBef>
                <a:spcPts val="605"/>
              </a:spcBef>
              <a:spcAft>
                <a:spcPts val="0"/>
              </a:spcAft>
              <a:tabLst>
                <a:tab pos="372745" algn="l"/>
              </a:tabLst>
            </a:pPr>
            <a:endParaRPr kumimoji="0" lang="uk-UA" sz="2000" dirty="0">
              <a:solidFill>
                <a:prstClr val="black"/>
              </a:solidFill>
              <a:latin typeface="Times New Roman"/>
              <a:ea typeface="Times New Roman" panose="02020603050405020304" pitchFamily="18" charset="0"/>
              <a:cs typeface="Times New Roman"/>
            </a:endParaRPr>
          </a:p>
          <a:p>
            <a:pPr marL="87313" marR="5080" lvl="0" indent="450850" algn="just" eaLnBrk="1" fontAlgn="auto" hangingPunct="1">
              <a:lnSpc>
                <a:spcPct val="95800"/>
              </a:lnSpc>
              <a:spcBef>
                <a:spcPts val="605"/>
              </a:spcBef>
              <a:spcAft>
                <a:spcPts val="0"/>
              </a:spcAft>
              <a:tabLst>
                <a:tab pos="372745" algn="l"/>
              </a:tabLst>
            </a:pPr>
            <a:endParaRPr lang="uk-UA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0" name="Rectangle 51"/>
          <p:cNvSpPr>
            <a:spLocks noChangeArrowheads="1"/>
          </p:cNvSpPr>
          <p:nvPr/>
        </p:nvSpPr>
        <p:spPr bwMode="auto">
          <a:xfrm>
            <a:off x="477838" y="2209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Прямоугольник 3"/>
          <p:cNvSpPr/>
          <p:nvPr/>
        </p:nvSpPr>
        <p:spPr>
          <a:xfrm>
            <a:off x="4175" y="28184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60375" algn="r">
              <a:spcBef>
                <a:spcPts val="300"/>
              </a:spcBef>
              <a:spcAft>
                <a:spcPts val="0"/>
              </a:spcAft>
            </a:pPr>
            <a:r>
              <a:rPr lang="uk-UA" sz="2000" dirty="0" smtClean="0">
                <a:ea typeface="Times New Roman" panose="02020603050405020304" pitchFamily="18" charset="0"/>
              </a:rPr>
              <a:t>Продовження Таблиці</a:t>
            </a:r>
            <a:r>
              <a:rPr lang="uk-UA" sz="2000" spc="-5" dirty="0" smtClean="0"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a typeface="Times New Roman" panose="02020603050405020304" pitchFamily="18" charset="0"/>
              </a:rPr>
              <a:t>2. </a:t>
            </a:r>
          </a:p>
          <a:p>
            <a:pPr marL="325755" marR="459740" indent="190500" algn="just">
              <a:spcBef>
                <a:spcPts val="5"/>
              </a:spcBef>
              <a:spcAft>
                <a:spcPts val="0"/>
              </a:spcAft>
              <a:tabLst>
                <a:tab pos="685800" algn="l"/>
                <a:tab pos="8793163" algn="l"/>
              </a:tabLst>
            </a:pPr>
            <a:endParaRPr lang="uk-UA" sz="2000" dirty="0">
              <a:ea typeface="Times New Roman" panose="02020603050405020304" pitchFamily="18" charset="0"/>
            </a:endParaRPr>
          </a:p>
          <a:p>
            <a:pPr marL="325755" marR="459740" indent="190500" algn="just">
              <a:spcBef>
                <a:spcPts val="5"/>
              </a:spcBef>
              <a:spcAft>
                <a:spcPts val="0"/>
              </a:spcAft>
              <a:tabLst>
                <a:tab pos="685800" algn="l"/>
                <a:tab pos="8793163" algn="l"/>
              </a:tabLst>
            </a:pPr>
            <a:endParaRPr lang="uk-UA" sz="2000" dirty="0" smtClean="0">
              <a:ea typeface="Times New Roman" panose="02020603050405020304" pitchFamily="18" charset="0"/>
            </a:endParaRPr>
          </a:p>
          <a:p>
            <a:pPr marL="325755" marR="459740" indent="190500" algn="just">
              <a:spcBef>
                <a:spcPts val="5"/>
              </a:spcBef>
              <a:spcAft>
                <a:spcPts val="0"/>
              </a:spcAft>
              <a:tabLst>
                <a:tab pos="685800" algn="l"/>
                <a:tab pos="8793163" algn="l"/>
              </a:tabLst>
            </a:pPr>
            <a:endParaRPr lang="uk-UA" sz="2000" dirty="0" smtClean="0">
              <a:ea typeface="Times New Roman" panose="02020603050405020304" pitchFamily="18" charset="0"/>
            </a:endParaRPr>
          </a:p>
          <a:p>
            <a:pPr marL="742950" marR="183515" lvl="1" indent="-285750" algn="just">
              <a:spcAft>
                <a:spcPts val="0"/>
              </a:spcAft>
              <a:buSzPts val="1100"/>
              <a:buFont typeface="Times New Roman" panose="02020603050405020304" pitchFamily="18" charset="0"/>
              <a:buAutoNum type="arabicPeriod"/>
              <a:tabLst>
                <a:tab pos="685800" algn="l"/>
              </a:tabLst>
            </a:pPr>
            <a:endParaRPr lang="en-US" sz="2000" dirty="0">
              <a:ea typeface="Times New Roman" panose="02020603050405020304" pitchFamily="18" charset="0"/>
            </a:endParaRPr>
          </a:p>
          <a:p>
            <a:pPr marL="742950" marR="460375" lvl="1" indent="-285750" algn="just">
              <a:spcAft>
                <a:spcPts val="0"/>
              </a:spcAft>
              <a:buSzPts val="1100"/>
              <a:buFont typeface="Times New Roman" panose="02020603050405020304" pitchFamily="18" charset="0"/>
              <a:buAutoNum type="arabicPeriod"/>
              <a:tabLst>
                <a:tab pos="685800" algn="l"/>
                <a:tab pos="8793163" algn="l"/>
              </a:tabLst>
            </a:pPr>
            <a:endParaRPr lang="en-US" sz="2000" dirty="0">
              <a:ea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/>
          <a:srcRect b="43696"/>
          <a:stretch/>
        </p:blipFill>
        <p:spPr>
          <a:xfrm>
            <a:off x="414263" y="509392"/>
            <a:ext cx="8424937" cy="5891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875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2366460"/>
            <a:ext cx="8991600" cy="1465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 eaLnBrk="0" hangingPunct="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87313" marR="5080" lvl="0" indent="450850" algn="just" eaLnBrk="1" fontAlgn="auto" hangingPunct="1">
              <a:spcBef>
                <a:spcPts val="605"/>
              </a:spcBef>
              <a:spcAft>
                <a:spcPts val="0"/>
              </a:spcAft>
              <a:tabLst>
                <a:tab pos="372745" algn="l"/>
              </a:tabLst>
            </a:pPr>
            <a:endParaRPr kumimoji="0" lang="uk-UA" sz="2000" spc="-5" dirty="0" smtClean="0">
              <a:latin typeface="Times New Roman"/>
              <a:cs typeface="Times New Roman"/>
            </a:endParaRPr>
          </a:p>
          <a:p>
            <a:pPr marL="87313" marR="5080" lvl="0" indent="450850" algn="just" eaLnBrk="1" fontAlgn="auto" hangingPunct="1">
              <a:spcBef>
                <a:spcPts val="25"/>
              </a:spcBef>
              <a:spcAft>
                <a:spcPts val="0"/>
              </a:spcAft>
              <a:tabLst>
                <a:tab pos="462915" algn="l"/>
              </a:tabLst>
            </a:pPr>
            <a:endParaRPr kumimoji="0" lang="uk-UA" sz="2000" dirty="0">
              <a:latin typeface="Times New Roman"/>
              <a:cs typeface="Times New Roman"/>
            </a:endParaRPr>
          </a:p>
          <a:p>
            <a:pPr marL="87313" marR="5080" lvl="0" indent="450850" algn="just" eaLnBrk="1" fontAlgn="auto" hangingPunct="1">
              <a:spcBef>
                <a:spcPts val="605"/>
              </a:spcBef>
              <a:spcAft>
                <a:spcPts val="0"/>
              </a:spcAft>
              <a:tabLst>
                <a:tab pos="372745" algn="l"/>
              </a:tabLst>
            </a:pPr>
            <a:endParaRPr kumimoji="0" lang="uk-UA" sz="2000" dirty="0">
              <a:solidFill>
                <a:prstClr val="black"/>
              </a:solidFill>
              <a:latin typeface="Times New Roman"/>
              <a:ea typeface="Times New Roman" panose="02020603050405020304" pitchFamily="18" charset="0"/>
              <a:cs typeface="Times New Roman"/>
            </a:endParaRPr>
          </a:p>
          <a:p>
            <a:pPr marL="87313" marR="5080" lvl="0" indent="450850" algn="just" eaLnBrk="1" fontAlgn="auto" hangingPunct="1">
              <a:lnSpc>
                <a:spcPct val="95800"/>
              </a:lnSpc>
              <a:spcBef>
                <a:spcPts val="605"/>
              </a:spcBef>
              <a:spcAft>
                <a:spcPts val="0"/>
              </a:spcAft>
              <a:tabLst>
                <a:tab pos="372745" algn="l"/>
              </a:tabLst>
            </a:pPr>
            <a:endParaRPr lang="uk-UA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0" name="Rectangle 51"/>
          <p:cNvSpPr>
            <a:spLocks noChangeArrowheads="1"/>
          </p:cNvSpPr>
          <p:nvPr/>
        </p:nvSpPr>
        <p:spPr bwMode="auto">
          <a:xfrm>
            <a:off x="477838" y="2209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Прямоугольник 3"/>
          <p:cNvSpPr/>
          <p:nvPr/>
        </p:nvSpPr>
        <p:spPr>
          <a:xfrm>
            <a:off x="4175" y="28184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60375" algn="r">
              <a:spcBef>
                <a:spcPts val="300"/>
              </a:spcBef>
              <a:spcAft>
                <a:spcPts val="0"/>
              </a:spcAft>
            </a:pPr>
            <a:r>
              <a:rPr lang="uk-UA" sz="2000" dirty="0" smtClean="0">
                <a:ea typeface="Times New Roman" panose="02020603050405020304" pitchFamily="18" charset="0"/>
              </a:rPr>
              <a:t>Завершення Таблиці</a:t>
            </a:r>
            <a:r>
              <a:rPr lang="uk-UA" sz="2000" spc="-5" dirty="0" smtClean="0">
                <a:ea typeface="Times New Roman" panose="02020603050405020304" pitchFamily="18" charset="0"/>
              </a:rPr>
              <a:t> </a:t>
            </a:r>
            <a:r>
              <a:rPr lang="uk-UA" sz="2000" dirty="0" smtClean="0">
                <a:ea typeface="Times New Roman" panose="02020603050405020304" pitchFamily="18" charset="0"/>
              </a:rPr>
              <a:t>2. </a:t>
            </a:r>
          </a:p>
          <a:p>
            <a:pPr marL="325755" marR="459740" indent="190500" algn="just">
              <a:spcBef>
                <a:spcPts val="5"/>
              </a:spcBef>
              <a:spcAft>
                <a:spcPts val="0"/>
              </a:spcAft>
              <a:tabLst>
                <a:tab pos="685800" algn="l"/>
                <a:tab pos="8793163" algn="l"/>
              </a:tabLst>
            </a:pPr>
            <a:endParaRPr lang="uk-UA" sz="2000" dirty="0">
              <a:ea typeface="Times New Roman" panose="02020603050405020304" pitchFamily="18" charset="0"/>
            </a:endParaRPr>
          </a:p>
          <a:p>
            <a:pPr marL="325755" marR="459740" indent="190500" algn="just">
              <a:spcBef>
                <a:spcPts val="5"/>
              </a:spcBef>
              <a:spcAft>
                <a:spcPts val="0"/>
              </a:spcAft>
              <a:tabLst>
                <a:tab pos="685800" algn="l"/>
                <a:tab pos="8793163" algn="l"/>
              </a:tabLst>
            </a:pPr>
            <a:endParaRPr lang="uk-UA" sz="2000" dirty="0" smtClean="0">
              <a:ea typeface="Times New Roman" panose="02020603050405020304" pitchFamily="18" charset="0"/>
            </a:endParaRPr>
          </a:p>
          <a:p>
            <a:pPr marL="325755" marR="459740" indent="190500" algn="just">
              <a:spcBef>
                <a:spcPts val="5"/>
              </a:spcBef>
              <a:spcAft>
                <a:spcPts val="0"/>
              </a:spcAft>
              <a:tabLst>
                <a:tab pos="685800" algn="l"/>
                <a:tab pos="8793163" algn="l"/>
              </a:tabLst>
            </a:pPr>
            <a:endParaRPr lang="uk-UA" sz="2000" dirty="0" smtClean="0">
              <a:ea typeface="Times New Roman" panose="02020603050405020304" pitchFamily="18" charset="0"/>
            </a:endParaRPr>
          </a:p>
          <a:p>
            <a:pPr marL="742950" marR="183515" lvl="1" indent="-285750" algn="just">
              <a:spcAft>
                <a:spcPts val="0"/>
              </a:spcAft>
              <a:buSzPts val="1100"/>
              <a:buFont typeface="Times New Roman" panose="02020603050405020304" pitchFamily="18" charset="0"/>
              <a:buAutoNum type="arabicPeriod"/>
              <a:tabLst>
                <a:tab pos="685800" algn="l"/>
              </a:tabLst>
            </a:pPr>
            <a:endParaRPr lang="en-US" sz="2000" dirty="0">
              <a:ea typeface="Times New Roman" panose="02020603050405020304" pitchFamily="18" charset="0"/>
            </a:endParaRPr>
          </a:p>
          <a:p>
            <a:pPr marL="742950" marR="460375" lvl="1" indent="-285750" algn="just">
              <a:spcAft>
                <a:spcPts val="0"/>
              </a:spcAft>
              <a:buSzPts val="1100"/>
              <a:buFont typeface="Times New Roman" panose="02020603050405020304" pitchFamily="18" charset="0"/>
              <a:buAutoNum type="arabicPeriod"/>
              <a:tabLst>
                <a:tab pos="685800" algn="l"/>
                <a:tab pos="8793163" algn="l"/>
              </a:tabLst>
            </a:pPr>
            <a:endParaRPr lang="en-US" sz="2000" dirty="0">
              <a:ea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/>
          <a:srcRect t="55270"/>
          <a:stretch/>
        </p:blipFill>
        <p:spPr>
          <a:xfrm>
            <a:off x="224763" y="1143000"/>
            <a:ext cx="8778702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99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0" name="Rectangle 51"/>
          <p:cNvSpPr>
            <a:spLocks noChangeArrowheads="1"/>
          </p:cNvSpPr>
          <p:nvPr/>
        </p:nvSpPr>
        <p:spPr bwMode="auto">
          <a:xfrm>
            <a:off x="477838" y="2209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" name="Прямоугольник 3"/>
          <p:cNvSpPr/>
          <p:nvPr/>
        </p:nvSpPr>
        <p:spPr>
          <a:xfrm>
            <a:off x="4175" y="28184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60375" indent="538163" algn="l">
              <a:spcBef>
                <a:spcPts val="300"/>
              </a:spcBef>
              <a:spcAft>
                <a:spcPts val="0"/>
              </a:spcAft>
            </a:pPr>
            <a:r>
              <a:rPr lang="uk-UA" sz="2000" dirty="0" smtClean="0">
                <a:ea typeface="Times New Roman" panose="02020603050405020304" pitchFamily="18" charset="0"/>
              </a:rPr>
              <a:t>Таблиці</a:t>
            </a:r>
            <a:r>
              <a:rPr lang="uk-UA" sz="2000" spc="-5" dirty="0" smtClean="0">
                <a:ea typeface="Times New Roman" panose="02020603050405020304" pitchFamily="18" charset="0"/>
              </a:rPr>
              <a:t> 3</a:t>
            </a:r>
            <a:r>
              <a:rPr lang="uk-UA" sz="2000" dirty="0" smtClean="0">
                <a:ea typeface="Times New Roman" panose="02020603050405020304" pitchFamily="18" charset="0"/>
              </a:rPr>
              <a:t>. </a:t>
            </a:r>
            <a:r>
              <a:rPr lang="uk-UA" sz="2000" b="1" dirty="0" smtClean="0">
                <a:ea typeface="Times New Roman" panose="02020603050405020304" pitchFamily="18" charset="0"/>
              </a:rPr>
              <a:t>Відповідність ключових і описових реквізитів документів</a:t>
            </a:r>
          </a:p>
          <a:p>
            <a:pPr marL="325755" marR="459740" indent="190500" algn="just">
              <a:spcBef>
                <a:spcPts val="5"/>
              </a:spcBef>
              <a:spcAft>
                <a:spcPts val="0"/>
              </a:spcAft>
              <a:tabLst>
                <a:tab pos="685800" algn="l"/>
                <a:tab pos="8793163" algn="l"/>
              </a:tabLst>
            </a:pPr>
            <a:endParaRPr lang="uk-UA" sz="2000" dirty="0">
              <a:ea typeface="Times New Roman" panose="02020603050405020304" pitchFamily="18" charset="0"/>
            </a:endParaRPr>
          </a:p>
          <a:p>
            <a:pPr marL="325755" marR="459740" indent="190500" algn="just">
              <a:spcBef>
                <a:spcPts val="5"/>
              </a:spcBef>
              <a:spcAft>
                <a:spcPts val="0"/>
              </a:spcAft>
              <a:tabLst>
                <a:tab pos="685800" algn="l"/>
                <a:tab pos="8793163" algn="l"/>
              </a:tabLst>
            </a:pPr>
            <a:endParaRPr lang="uk-UA" sz="2000" dirty="0" smtClean="0">
              <a:ea typeface="Times New Roman" panose="02020603050405020304" pitchFamily="18" charset="0"/>
            </a:endParaRPr>
          </a:p>
          <a:p>
            <a:pPr marL="325755" marR="459740" indent="190500" algn="just">
              <a:spcBef>
                <a:spcPts val="5"/>
              </a:spcBef>
              <a:spcAft>
                <a:spcPts val="0"/>
              </a:spcAft>
              <a:tabLst>
                <a:tab pos="685800" algn="l"/>
                <a:tab pos="8793163" algn="l"/>
              </a:tabLst>
            </a:pPr>
            <a:endParaRPr lang="uk-UA" sz="2000" dirty="0" smtClean="0">
              <a:ea typeface="Times New Roman" panose="02020603050405020304" pitchFamily="18" charset="0"/>
            </a:endParaRPr>
          </a:p>
          <a:p>
            <a:pPr marL="742950" marR="183515" lvl="1" indent="-285750" algn="just">
              <a:spcAft>
                <a:spcPts val="0"/>
              </a:spcAft>
              <a:buSzPts val="1100"/>
              <a:buFont typeface="Times New Roman" panose="02020603050405020304" pitchFamily="18" charset="0"/>
              <a:buAutoNum type="arabicPeriod"/>
              <a:tabLst>
                <a:tab pos="685800" algn="l"/>
              </a:tabLst>
            </a:pPr>
            <a:endParaRPr lang="en-US" sz="2000" dirty="0">
              <a:ea typeface="Times New Roman" panose="02020603050405020304" pitchFamily="18" charset="0"/>
            </a:endParaRPr>
          </a:p>
          <a:p>
            <a:pPr marL="742950" marR="460375" lvl="1" indent="-285750" algn="just">
              <a:spcAft>
                <a:spcPts val="0"/>
              </a:spcAft>
              <a:buSzPts val="1100"/>
              <a:buFont typeface="Times New Roman" panose="02020603050405020304" pitchFamily="18" charset="0"/>
              <a:buAutoNum type="arabicPeriod"/>
              <a:tabLst>
                <a:tab pos="685800" algn="l"/>
                <a:tab pos="8793163" algn="l"/>
              </a:tabLst>
            </a:pPr>
            <a:endParaRPr lang="en-US" sz="2000" dirty="0">
              <a:ea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415171"/>
            <a:ext cx="5557273" cy="6477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108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11564</TotalTime>
  <Words>678</Words>
  <Application>Microsoft Office PowerPoint</Application>
  <PresentationFormat>Экран (4:3)</PresentationFormat>
  <Paragraphs>124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Cambria</vt:lpstr>
      <vt:lpstr>Times New Roman</vt:lpstr>
      <vt:lpstr>Wingdings</vt:lpstr>
      <vt:lpstr>Тема Office</vt:lpstr>
      <vt:lpstr>Васильківський фаховий коледж ВНЗ «Відкритий міжнародний університет розвитку людини «Україна»  Навчальна дисципліна   Інформаційні технології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Дайте стислі відповіді на вказані Контрольні запитання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Проблемы снижения стрессового состояния работников для обеспечения охраны труда в сельскохозяйственном  производстве</dc:title>
  <dc:creator>User</dc:creator>
  <cp:lastModifiedBy>8</cp:lastModifiedBy>
  <cp:revision>833</cp:revision>
  <dcterms:created xsi:type="dcterms:W3CDTF">2007-10-17T13:38:43Z</dcterms:created>
  <dcterms:modified xsi:type="dcterms:W3CDTF">2022-11-16T05:53:58Z</dcterms:modified>
</cp:coreProperties>
</file>