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72" r:id="rId15"/>
    <p:sldId id="268" r:id="rId16"/>
    <p:sldId id="269" r:id="rId17"/>
    <p:sldId id="273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8C1A08-FCEF-4D4D-BB71-5B0AF5FD377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DD6D61-2E64-421C-BB9F-B662BCDF06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 smtClean="0"/>
              <a:t>Поняття</a:t>
            </a:r>
            <a:r>
              <a:rPr lang="ru-RU" sz="2400" dirty="0" smtClean="0"/>
              <a:t> «</a:t>
            </a:r>
            <a:r>
              <a:rPr lang="ru-RU" sz="2400" dirty="0" err="1" smtClean="0"/>
              <a:t>інновація</a:t>
            </a:r>
            <a:r>
              <a:rPr lang="ru-RU" sz="2400" dirty="0" smtClean="0"/>
              <a:t>», </a:t>
            </a:r>
            <a:r>
              <a:rPr lang="ru-RU" sz="2400" dirty="0" err="1" smtClean="0"/>
              <a:t>класифікація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інновацій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їх</a:t>
            </a:r>
            <a:r>
              <a:rPr lang="ru-RU" sz="2400" dirty="0" smtClean="0"/>
              <a:t> причини,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наслідки</a:t>
            </a:r>
            <a:r>
              <a:rPr lang="ru-RU" sz="2400" dirty="0" smtClean="0"/>
              <a:t>, </a:t>
            </a:r>
            <a:r>
              <a:rPr lang="ru-RU" sz="2400" dirty="0" err="1" smtClean="0"/>
              <a:t>психологічний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бар’єр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супровід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.  </a:t>
            </a:r>
            <a:r>
              <a:rPr lang="ru-RU" sz="2400" dirty="0" err="1" smtClean="0"/>
              <a:t>Психологічне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успішного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впровадження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інновацій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28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5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endParaRPr lang="ru-RU" dirty="0"/>
          </a:p>
          <a:p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за рядом </a:t>
            </a:r>
            <a:r>
              <a:rPr lang="ru-RU" dirty="0" err="1"/>
              <a:t>чинників</a:t>
            </a:r>
            <a:r>
              <a:rPr lang="ru-RU" dirty="0"/>
              <a:t>: </a:t>
            </a:r>
            <a:r>
              <a:rPr lang="ru-RU" dirty="0" err="1"/>
              <a:t>особистісний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smtClean="0"/>
              <a:t>персоналу (</a:t>
            </a:r>
            <a:r>
              <a:rPr lang="ru-RU" dirty="0"/>
              <a:t>50,0 % </a:t>
            </a:r>
            <a:r>
              <a:rPr lang="ru-RU" dirty="0" err="1"/>
              <a:t>проти</a:t>
            </a:r>
            <a:r>
              <a:rPr lang="ru-RU" dirty="0"/>
              <a:t> 20,1 %, р &lt; 0,001); </a:t>
            </a:r>
            <a:r>
              <a:rPr lang="ru-RU" dirty="0" err="1"/>
              <a:t>професійний</a:t>
            </a:r>
            <a:r>
              <a:rPr lang="ru-RU" dirty="0"/>
              <a:t> та </a:t>
            </a:r>
            <a:r>
              <a:rPr lang="ru-RU" dirty="0" err="1"/>
              <a:t>кар’єрний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персоналу (44,8 % </a:t>
            </a:r>
            <a:r>
              <a:rPr lang="ru-RU" dirty="0" err="1"/>
              <a:t>проти</a:t>
            </a:r>
            <a:r>
              <a:rPr lang="ru-RU" dirty="0"/>
              <a:t> 28,6 %, р &lt; 0,001); </a:t>
            </a:r>
            <a:r>
              <a:rPr lang="ru-RU" dirty="0" err="1"/>
              <a:t>конкурентоздатність</a:t>
            </a:r>
            <a:r>
              <a:rPr lang="ru-RU" dirty="0"/>
              <a:t> </a:t>
            </a:r>
            <a:r>
              <a:rPr lang="ru-RU" dirty="0" smtClean="0"/>
              <a:t>персоналу (</a:t>
            </a:r>
            <a:r>
              <a:rPr lang="ru-RU" dirty="0"/>
              <a:t>31,0 % </a:t>
            </a:r>
            <a:r>
              <a:rPr lang="ru-RU" dirty="0" err="1"/>
              <a:t>проти</a:t>
            </a:r>
            <a:r>
              <a:rPr lang="ru-RU" dirty="0"/>
              <a:t> 20,1 %, р &lt; 0,01); </a:t>
            </a:r>
            <a:r>
              <a:rPr lang="ru-RU" dirty="0" err="1"/>
              <a:t>толерантність</a:t>
            </a:r>
            <a:r>
              <a:rPr lang="ru-RU" dirty="0"/>
              <a:t> персоналу (42,3 % </a:t>
            </a:r>
            <a:r>
              <a:rPr lang="ru-RU" dirty="0" err="1" smtClean="0"/>
              <a:t>проти</a:t>
            </a:r>
            <a:r>
              <a:rPr lang="ru-RU" dirty="0" smtClean="0"/>
              <a:t> 25,3 </a:t>
            </a:r>
            <a:r>
              <a:rPr lang="ru-RU" dirty="0"/>
              <a:t>%, р &lt; 0,001);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(44,6 % </a:t>
            </a:r>
            <a:r>
              <a:rPr lang="ru-RU" dirty="0" err="1"/>
              <a:t>проти</a:t>
            </a:r>
            <a:r>
              <a:rPr lang="ru-RU" dirty="0"/>
              <a:t> 27,9 %, р &lt; 0,001). Як </a:t>
            </a:r>
            <a:r>
              <a:rPr lang="ru-RU" dirty="0" err="1"/>
              <a:t>бачимо</a:t>
            </a:r>
            <a:r>
              <a:rPr lang="ru-RU" dirty="0"/>
              <a:t>,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 </a:t>
            </a:r>
            <a:r>
              <a:rPr lang="ru-RU" dirty="0" err="1"/>
              <a:t>особистісного</a:t>
            </a:r>
            <a:endParaRPr lang="ru-RU" dirty="0"/>
          </a:p>
          <a:p>
            <a:r>
              <a:rPr lang="ru-RU" dirty="0"/>
              <a:t>та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персоналу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endParaRPr lang="ru-RU" dirty="0"/>
          </a:p>
          <a:p>
            <a:r>
              <a:rPr lang="ru-RU" dirty="0"/>
              <a:t>форм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є, як уже </a:t>
            </a:r>
            <a:r>
              <a:rPr lang="ru-RU" dirty="0" err="1"/>
              <a:t>зазначалось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суттєвим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Тут </a:t>
            </a:r>
            <a:r>
              <a:rPr lang="ru-RU" dirty="0" err="1"/>
              <a:t>простежується</a:t>
            </a:r>
            <a:r>
              <a:rPr lang="ru-RU" dirty="0"/>
              <a:t>, на </a:t>
            </a:r>
            <a:r>
              <a:rPr lang="ru-RU" dirty="0" smtClean="0"/>
              <a:t>наш </a:t>
            </a:r>
            <a:r>
              <a:rPr lang="ru-RU" dirty="0" err="1" smtClean="0"/>
              <a:t>погляд</a:t>
            </a:r>
            <a:r>
              <a:rPr lang="ru-RU" dirty="0"/>
              <a:t>, </a:t>
            </a:r>
            <a:r>
              <a:rPr lang="ru-RU" dirty="0" err="1"/>
              <a:t>суттєва</a:t>
            </a:r>
            <a:r>
              <a:rPr lang="ru-RU" dirty="0"/>
              <a:t> </a:t>
            </a:r>
            <a:r>
              <a:rPr lang="ru-RU" dirty="0" err="1"/>
              <a:t>закономірність</a:t>
            </a:r>
            <a:r>
              <a:rPr lang="ru-RU" dirty="0"/>
              <a:t>: </a:t>
            </a:r>
            <a:r>
              <a:rPr lang="ru-RU" dirty="0" err="1"/>
              <a:t>опитувані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організаційний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«</a:t>
            </a:r>
            <a:r>
              <a:rPr lang="ru-RU" dirty="0" err="1"/>
              <a:t>напряму</a:t>
            </a:r>
            <a:r>
              <a:rPr lang="ru-RU" dirty="0"/>
              <a:t>»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до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до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форм </a:t>
            </a:r>
            <a:r>
              <a:rPr lang="ru-RU" dirty="0" err="1"/>
              <a:t>спілкування</a:t>
            </a:r>
            <a:r>
              <a:rPr lang="ru-RU" dirty="0"/>
              <a:t>.</a:t>
            </a:r>
          </a:p>
          <a:p>
            <a:r>
              <a:rPr lang="ru-RU" dirty="0"/>
              <a:t>По </a:t>
            </a:r>
            <a:r>
              <a:rPr lang="ru-RU" dirty="0" err="1"/>
              <a:t>третє</a:t>
            </a:r>
            <a:r>
              <a:rPr lang="ru-RU" dirty="0"/>
              <a:t>,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за рядом </a:t>
            </a:r>
            <a:r>
              <a:rPr lang="ru-RU" dirty="0" err="1"/>
              <a:t>чинників</a:t>
            </a:r>
            <a:r>
              <a:rPr lang="ru-RU" dirty="0"/>
              <a:t>: </a:t>
            </a:r>
            <a:r>
              <a:rPr lang="ru-RU" dirty="0" err="1"/>
              <a:t>впровадження</a:t>
            </a:r>
            <a:endParaRPr lang="ru-RU" dirty="0"/>
          </a:p>
          <a:p>
            <a:r>
              <a:rPr lang="ru-RU" dirty="0" err="1"/>
              <a:t>керівниками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r>
              <a:rPr lang="ru-RU" dirty="0"/>
              <a:t>(44,8 % </a:t>
            </a:r>
            <a:r>
              <a:rPr lang="ru-RU" dirty="0" err="1"/>
              <a:t>проти</a:t>
            </a:r>
            <a:r>
              <a:rPr lang="ru-RU" dirty="0"/>
              <a:t> 27,8 %, р &lt; 0,001); </a:t>
            </a:r>
            <a:r>
              <a:rPr lang="ru-RU" dirty="0" err="1"/>
              <a:t>підприємницька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smtClean="0"/>
              <a:t>персоналу (</a:t>
            </a:r>
            <a:r>
              <a:rPr lang="ru-RU" dirty="0"/>
              <a:t>27,3 % </a:t>
            </a:r>
            <a:r>
              <a:rPr lang="ru-RU" dirty="0" err="1"/>
              <a:t>проти</a:t>
            </a:r>
            <a:r>
              <a:rPr lang="ru-RU" dirty="0"/>
              <a:t> 10,9 %, р &lt; 0,001).</a:t>
            </a:r>
          </a:p>
        </p:txBody>
      </p:sp>
    </p:spTree>
    <p:extLst>
      <p:ext uri="{BB962C8B-B14F-4D97-AF65-F5344CB8AC3E}">
        <p14:creationId xmlns:p14="http://schemas.microsoft.com/office/powerpoint/2010/main" val="265373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7281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типу велика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персоналу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форм.</a:t>
            </a:r>
          </a:p>
          <a:p>
            <a:r>
              <a:rPr lang="ru-RU" dirty="0" smtClean="0"/>
              <a:t>Разом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несподіваним</a:t>
            </a:r>
            <a:r>
              <a:rPr lang="ru-RU" dirty="0" smtClean="0"/>
              <a:t> </a:t>
            </a:r>
            <a:r>
              <a:rPr lang="ru-RU" dirty="0" err="1" smtClean="0"/>
              <a:t>виявився</a:t>
            </a:r>
            <a:r>
              <a:rPr lang="ru-RU" dirty="0" smtClean="0"/>
              <a:t> той факт,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випереджають</a:t>
            </a:r>
            <a:r>
              <a:rPr lang="ru-RU" dirty="0" smtClean="0"/>
              <a:t>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значущістю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endParaRPr lang="ru-RU" dirty="0" smtClean="0"/>
          </a:p>
          <a:p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персонал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вияви</a:t>
            </a:r>
            <a:r>
              <a:rPr lang="ru-RU" dirty="0" smtClean="0"/>
              <a:t> та</a:t>
            </a:r>
          </a:p>
          <a:p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персоналом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та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сферах,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втрачається</a:t>
            </a:r>
            <a:r>
              <a:rPr lang="ru-RU" dirty="0" smtClean="0"/>
              <a:t>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за </a:t>
            </a:r>
            <a:r>
              <a:rPr lang="ru-RU" dirty="0" err="1" smtClean="0"/>
              <a:t>відсутності</a:t>
            </a:r>
            <a:endParaRPr lang="ru-RU" dirty="0" smtClean="0"/>
          </a:p>
          <a:p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13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err="1"/>
              <a:t>Таблиця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організацій</a:t>
            </a:r>
            <a:r>
              <a:rPr lang="ru-RU" sz="1400" dirty="0"/>
              <a:t> </a:t>
            </a:r>
            <a:r>
              <a:rPr lang="ru-RU" sz="1400" dirty="0" err="1"/>
              <a:t>традиційного</a:t>
            </a:r>
            <a:r>
              <a:rPr lang="ru-RU" sz="1400" dirty="0"/>
              <a:t> та</a:t>
            </a:r>
            <a:br>
              <a:rPr lang="ru-RU" sz="1400" dirty="0"/>
            </a:br>
            <a:r>
              <a:rPr lang="ru-RU" sz="1400" dirty="0" err="1"/>
              <a:t>інноваційного</a:t>
            </a:r>
            <a:r>
              <a:rPr lang="ru-RU" sz="1400" dirty="0"/>
              <a:t> </a:t>
            </a:r>
            <a:r>
              <a:rPr lang="ru-RU" sz="1400" dirty="0" err="1"/>
              <a:t>типів</a:t>
            </a:r>
            <a:r>
              <a:rPr lang="ru-RU" sz="1400" dirty="0"/>
              <a:t> (у %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загальної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опитаних</a:t>
            </a:r>
            <a:r>
              <a:rPr lang="ru-RU" sz="1400" dirty="0"/>
              <a:t>)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err="1"/>
              <a:t>Примітки</a:t>
            </a:r>
            <a:r>
              <a:rPr lang="ru-RU" dirty="0"/>
              <a:t>: *** р &lt; 0,001; ** р &lt; 0,01; * р &lt; 0,05.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923305" y="838835"/>
          <a:ext cx="4303364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2646645"/>
                <a:gridCol w="814823"/>
                <a:gridCol w="841896"/>
              </a:tblGrid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Умови організаційного розвитку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Освітні організації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Традиційного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Інноваційного типу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Інформаційно-самоосвітні умови: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Самоосвіта та самоаналіз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46,1***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67,3***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Інформаційна підготовка персоналу (література, СD, веб-сторінки тощо)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29,9***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64,5***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Умови професійної взаємодії та професійних стосунків: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Тренінгова підготовка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Створення професійних груп для обміну досвідом і обговорення проблемних питань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Контакти із зарубіжними освітніми організаціями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Контакти із вітчизняними освітніми організаціями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37,7*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26,6*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Психологічні умови: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Індивідуальні психологічні консультації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10,4**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20,6**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Групові психологічні консультації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5,2***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17,7***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0" marR="47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011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6462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Висновки</a:t>
            </a:r>
            <a:endParaRPr lang="ru-RU" dirty="0" smtClean="0"/>
          </a:p>
          <a:p>
            <a:r>
              <a:rPr lang="ru-RU" dirty="0" smtClean="0"/>
              <a:t>1. 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endParaRPr lang="ru-RU" dirty="0" smtClean="0"/>
          </a:p>
          <a:p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належать: а) </a:t>
            </a:r>
            <a:r>
              <a:rPr lang="ru-RU" dirty="0" err="1" smtClean="0"/>
              <a:t>фінансово-економічні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; б) </a:t>
            </a:r>
            <a:r>
              <a:rPr lang="ru-RU" dirty="0" err="1" smtClean="0"/>
              <a:t>труднощі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психолого-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endParaRPr lang="ru-RU" dirty="0" smtClean="0"/>
          </a:p>
          <a:p>
            <a:r>
              <a:rPr lang="ru-RU" dirty="0" err="1" smtClean="0"/>
              <a:t>діяльності</a:t>
            </a:r>
            <a:r>
              <a:rPr lang="ru-RU" dirty="0" smtClean="0"/>
              <a:t> персоналу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; в) </a:t>
            </a:r>
            <a:r>
              <a:rPr lang="ru-RU" dirty="0" err="1" smtClean="0"/>
              <a:t>труднощі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endParaRPr lang="ru-RU" dirty="0" smtClean="0"/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управлінсько-психологічної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консультативної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освітнім</a:t>
            </a:r>
            <a:r>
              <a:rPr lang="ru-RU" dirty="0" smtClean="0"/>
              <a:t> </a:t>
            </a:r>
            <a:r>
              <a:rPr lang="ru-RU" dirty="0" err="1" smtClean="0"/>
              <a:t>організаціям</a:t>
            </a:r>
            <a:r>
              <a:rPr lang="ru-RU" dirty="0" smtClean="0"/>
              <a:t> з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051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66247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вияву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та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endParaRPr lang="ru-RU" dirty="0"/>
          </a:p>
          <a:p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типу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endParaRPr lang="ru-RU" dirty="0"/>
          </a:p>
          <a:p>
            <a:r>
              <a:rPr lang="ru-RU" dirty="0" err="1"/>
              <a:t>інноваційного</a:t>
            </a:r>
            <a:r>
              <a:rPr lang="ru-RU" dirty="0"/>
              <a:t> типу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байдужого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, як </a:t>
            </a:r>
            <a:r>
              <a:rPr lang="ru-RU" dirty="0" err="1"/>
              <a:t>керівників</a:t>
            </a:r>
            <a:r>
              <a:rPr lang="ru-RU" dirty="0"/>
              <a:t>, так </a:t>
            </a:r>
            <a:r>
              <a:rPr lang="ru-RU" dirty="0" smtClean="0"/>
              <a:t>і персоналу</a:t>
            </a:r>
            <a:r>
              <a:rPr lang="ru-RU" dirty="0"/>
              <a:t>,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та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розв’язання</a:t>
            </a:r>
            <a:r>
              <a:rPr lang="ru-RU" dirty="0"/>
              <a:t>,</a:t>
            </a:r>
          </a:p>
          <a:p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відстають</a:t>
            </a:r>
            <a:r>
              <a:rPr lang="ru-RU" dirty="0"/>
              <a:t>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В той же час,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типу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</a:t>
            </a:r>
          </a:p>
          <a:p>
            <a:r>
              <a:rPr lang="ru-RU" dirty="0" err="1"/>
              <a:t>освітніми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типу,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наявного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endParaRPr lang="ru-RU" dirty="0"/>
          </a:p>
          <a:p>
            <a:r>
              <a:rPr lang="ru-RU" dirty="0"/>
              <a:t>та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Виявлено</a:t>
            </a:r>
            <a:r>
              <a:rPr lang="ru-RU" dirty="0"/>
              <a:t> низку </a:t>
            </a:r>
            <a:r>
              <a:rPr lang="ru-RU" dirty="0" err="1"/>
              <a:t>позитивних</a:t>
            </a:r>
            <a:r>
              <a:rPr lang="ru-RU" dirty="0"/>
              <a:t> та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981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5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в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: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 для персоналу </a:t>
            </a:r>
            <a:r>
              <a:rPr lang="ru-RU" dirty="0" err="1" smtClean="0"/>
              <a:t>конкурентоздатності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endParaRPr lang="ru-RU" dirty="0" smtClean="0"/>
          </a:p>
          <a:p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та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персоналу,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персоналу до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прийняття</a:t>
            </a:r>
            <a:endParaRPr lang="ru-RU" dirty="0" smtClean="0"/>
          </a:p>
          <a:p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ділового</a:t>
            </a:r>
            <a:endParaRPr lang="ru-RU" dirty="0" smtClean="0"/>
          </a:p>
          <a:p>
            <a:r>
              <a:rPr lang="ru-RU" dirty="0" err="1" smtClean="0"/>
              <a:t>спілкування</a:t>
            </a:r>
            <a:r>
              <a:rPr lang="ru-RU" dirty="0" smtClean="0"/>
              <a:t>, з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форм.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в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недооцінку</a:t>
            </a:r>
            <a:r>
              <a:rPr lang="ru-RU" dirty="0" smtClean="0"/>
              <a:t> персоналом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конкурентоздатності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диспропорцію</a:t>
            </a:r>
            <a:r>
              <a:rPr lang="ru-RU" dirty="0" smtClean="0"/>
              <a:t> в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endParaRPr lang="ru-RU" dirty="0" smtClean="0"/>
          </a:p>
          <a:p>
            <a:r>
              <a:rPr lang="ru-RU" dirty="0" err="1" smtClean="0"/>
              <a:t>виявів</a:t>
            </a:r>
            <a:r>
              <a:rPr lang="ru-RU" dirty="0" smtClean="0"/>
              <a:t> </a:t>
            </a:r>
            <a:r>
              <a:rPr lang="ru-RU" dirty="0" err="1" smtClean="0"/>
              <a:t>конкурентоздатності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того,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endParaRPr lang="ru-RU" dirty="0" smtClean="0"/>
          </a:p>
          <a:p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в </a:t>
            </a:r>
            <a:r>
              <a:rPr lang="ru-RU" dirty="0" err="1" smtClean="0"/>
              <a:t>організаційному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513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в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персоналом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та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: в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типу</a:t>
            </a:r>
          </a:p>
          <a:p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орієнтація</a:t>
            </a:r>
            <a:r>
              <a:rPr lang="ru-RU" dirty="0" smtClean="0"/>
              <a:t> на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управлінські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типу — на </a:t>
            </a:r>
            <a:r>
              <a:rPr lang="ru-RU" dirty="0" err="1" smtClean="0"/>
              <a:t>професійний</a:t>
            </a:r>
            <a:r>
              <a:rPr lang="ru-RU" dirty="0" smtClean="0"/>
              <a:t> та </a:t>
            </a:r>
            <a:r>
              <a:rPr lang="ru-RU" dirty="0" err="1" smtClean="0"/>
              <a:t>особистісний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персоналу,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конкурентоздатність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578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136904" cy="4383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5. </a:t>
            </a:r>
            <a:r>
              <a:rPr lang="ru-RU" dirty="0" err="1"/>
              <a:t>Вагоме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умов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endParaRPr lang="ru-RU" dirty="0"/>
          </a:p>
          <a:p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та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та </a:t>
            </a:r>
            <a:r>
              <a:rPr lang="ru-RU" dirty="0" err="1"/>
              <a:t>умови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типу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типу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, </a:t>
            </a:r>
            <a:r>
              <a:rPr lang="ru-RU" dirty="0" err="1"/>
              <a:t>ресурсів</a:t>
            </a:r>
            <a:r>
              <a:rPr lang="ru-RU" dirty="0"/>
              <a:t> та умов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і,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психологічного</a:t>
            </a:r>
            <a:r>
              <a:rPr lang="ru-RU" dirty="0"/>
              <a:t> плану.</a:t>
            </a:r>
          </a:p>
          <a:p>
            <a:r>
              <a:rPr lang="ru-RU" dirty="0"/>
              <a:t>7.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endParaRPr lang="ru-RU" dirty="0"/>
          </a:p>
          <a:p>
            <a:r>
              <a:rPr lang="ru-RU" dirty="0"/>
              <a:t>до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та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матеріально-фінансових</a:t>
            </a:r>
            <a:r>
              <a:rPr lang="ru-RU" dirty="0"/>
              <a:t>, </a:t>
            </a:r>
            <a:r>
              <a:rPr lang="ru-RU" dirty="0" err="1"/>
              <a:t>технологічних</a:t>
            </a:r>
            <a:r>
              <a:rPr lang="ru-RU" dirty="0"/>
              <a:t> та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endParaRPr lang="ru-RU" dirty="0"/>
          </a:p>
          <a:p>
            <a:r>
              <a:rPr lang="ru-RU" dirty="0" err="1"/>
              <a:t>інформаційно-самоосвітніх</a:t>
            </a:r>
            <a:r>
              <a:rPr lang="ru-RU" dirty="0"/>
              <a:t> та </a:t>
            </a:r>
            <a:r>
              <a:rPr lang="ru-RU" dirty="0" err="1"/>
              <a:t>психологічних</a:t>
            </a:r>
            <a:r>
              <a:rPr lang="ru-RU" dirty="0"/>
              <a:t> умов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освітніх</a:t>
            </a:r>
            <a:r>
              <a:rPr lang="ru-RU" dirty="0"/>
              <a:t> закладах </a:t>
            </a:r>
            <a:r>
              <a:rPr lang="ru-RU" dirty="0" err="1"/>
              <a:t>традиційного</a:t>
            </a:r>
            <a:r>
              <a:rPr lang="ru-RU" dirty="0"/>
              <a:t> типу.</a:t>
            </a:r>
          </a:p>
        </p:txBody>
      </p:sp>
    </p:spTree>
    <p:extLst>
      <p:ext uri="{BB962C8B-B14F-4D97-AF65-F5344CB8AC3E}">
        <p14:creationId xmlns:p14="http://schemas.microsoft.com/office/powerpoint/2010/main" val="3198763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704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Література</a:t>
            </a:r>
            <a:endParaRPr lang="ru-RU" b="1" dirty="0" smtClean="0"/>
          </a:p>
          <a:p>
            <a:r>
              <a:rPr lang="ru-RU" dirty="0" smtClean="0"/>
              <a:t>Бондарчук О. І. </a:t>
            </a:r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у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: </a:t>
            </a:r>
            <a:r>
              <a:rPr lang="ru-RU" dirty="0" err="1" smtClean="0"/>
              <a:t>монографія</a:t>
            </a:r>
            <a:r>
              <a:rPr lang="ru-RU" dirty="0" smtClean="0"/>
              <a:t> /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Іванівна</a:t>
            </a:r>
            <a:r>
              <a:rPr lang="ru-RU" dirty="0" smtClean="0"/>
              <a:t> Бондарчук. — К. :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2008. — 318 с.</a:t>
            </a:r>
          </a:p>
          <a:p>
            <a:r>
              <a:rPr lang="ru-RU" dirty="0" err="1" smtClean="0"/>
              <a:t>Андреєва</a:t>
            </a:r>
            <a:r>
              <a:rPr lang="ru-RU" dirty="0" smtClean="0"/>
              <a:t> </a:t>
            </a:r>
            <a:r>
              <a:rPr lang="ru-RU" dirty="0" smtClean="0"/>
              <a:t>Т. </a:t>
            </a:r>
            <a:r>
              <a:rPr lang="ru-RU" dirty="0" smtClean="0"/>
              <a:t>Є.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 </a:t>
            </a:r>
            <a:r>
              <a:rPr lang="ru-RU" dirty="0" err="1" smtClean="0"/>
              <a:t>зміни</a:t>
            </a:r>
            <a:r>
              <a:rPr lang="ru-RU" dirty="0" smtClean="0"/>
              <a:t>: </a:t>
            </a:r>
            <a:r>
              <a:rPr lang="ru-RU" dirty="0" err="1" smtClean="0"/>
              <a:t>порівняльний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smtClean="0"/>
              <a:t>/ Т. </a:t>
            </a:r>
            <a:r>
              <a:rPr lang="ru-RU" dirty="0" smtClean="0"/>
              <a:t>Є. </a:t>
            </a:r>
            <a:r>
              <a:rPr lang="ru-RU" dirty="0" err="1" smtClean="0"/>
              <a:t>Андреєва</a:t>
            </a:r>
            <a:r>
              <a:rPr lang="ru-RU" dirty="0" smtClean="0"/>
              <a:t> // Менеджмент</a:t>
            </a:r>
            <a:r>
              <a:rPr lang="ru-RU" dirty="0" smtClean="0"/>
              <a:t>. — 2004. — № 2. — С. 33-50.</a:t>
            </a:r>
          </a:p>
          <a:p>
            <a:r>
              <a:rPr lang="ru-RU" dirty="0" err="1" smtClean="0"/>
              <a:t>Граблевская</a:t>
            </a:r>
            <a:r>
              <a:rPr lang="ru-RU" dirty="0" smtClean="0"/>
              <a:t> Ю. </a:t>
            </a:r>
            <a:r>
              <a:rPr lang="ru-RU" dirty="0" err="1" smtClean="0"/>
              <a:t>Непрервна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як  </a:t>
            </a:r>
            <a:r>
              <a:rPr lang="ru-RU" dirty="0" smtClean="0"/>
              <a:t>ресурс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/Ю</a:t>
            </a:r>
            <a:r>
              <a:rPr lang="ru-RU" dirty="0" smtClean="0"/>
              <a:t>. </a:t>
            </a:r>
            <a:r>
              <a:rPr lang="ru-RU" dirty="0" err="1" smtClean="0"/>
              <a:t>Граблевська</a:t>
            </a:r>
            <a:r>
              <a:rPr lang="ru-RU" dirty="0" smtClean="0"/>
              <a:t> </a:t>
            </a:r>
            <a:r>
              <a:rPr lang="ru-RU" dirty="0" smtClean="0"/>
              <a:t>//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. </a:t>
            </a:r>
            <a:r>
              <a:rPr lang="ru-RU" dirty="0" smtClean="0"/>
              <a:t>— </a:t>
            </a:r>
            <a:r>
              <a:rPr lang="ru-RU" dirty="0" smtClean="0"/>
              <a:t>2017</a:t>
            </a:r>
            <a:r>
              <a:rPr lang="ru-RU" dirty="0" smtClean="0"/>
              <a:t>. — № 11. — С. 146-148.</a:t>
            </a:r>
          </a:p>
          <a:p>
            <a:r>
              <a:rPr lang="ru-RU" dirty="0" err="1" smtClean="0"/>
              <a:t>Карамушка</a:t>
            </a:r>
            <a:r>
              <a:rPr lang="ru-RU" dirty="0" smtClean="0"/>
              <a:t> Л. М. </a:t>
            </a:r>
            <a:r>
              <a:rPr lang="ru-RU" dirty="0" err="1" smtClean="0"/>
              <a:t>Організаційний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та</a:t>
            </a:r>
          </a:p>
          <a:p>
            <a:r>
              <a:rPr lang="ru-RU" dirty="0" err="1" smtClean="0"/>
              <a:t>інноваційного</a:t>
            </a:r>
            <a:r>
              <a:rPr lang="ru-RU" dirty="0" smtClean="0"/>
              <a:t> типу : </a:t>
            </a:r>
            <a:r>
              <a:rPr lang="ru-RU" dirty="0" err="1" smtClean="0"/>
              <a:t>спільні</a:t>
            </a:r>
            <a:r>
              <a:rPr lang="ru-RU" dirty="0" smtClean="0"/>
              <a:t> та </a:t>
            </a:r>
            <a:r>
              <a:rPr lang="ru-RU" dirty="0" err="1" smtClean="0"/>
              <a:t>відмінні</a:t>
            </a:r>
            <a:r>
              <a:rPr lang="ru-RU" dirty="0" smtClean="0"/>
              <a:t> характеристики / Л. М. </a:t>
            </a:r>
            <a:r>
              <a:rPr lang="ru-RU" dirty="0" err="1" smtClean="0"/>
              <a:t>Карамушка</a:t>
            </a:r>
            <a:r>
              <a:rPr lang="ru-RU" dirty="0" smtClean="0"/>
              <a:t> // </a:t>
            </a:r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та </a:t>
            </a:r>
            <a:r>
              <a:rPr lang="ru-RU" dirty="0" err="1" smtClean="0"/>
              <a:t>освіти</a:t>
            </a:r>
            <a:r>
              <a:rPr lang="ru-RU" dirty="0" smtClean="0"/>
              <a:t> : </a:t>
            </a:r>
            <a:r>
              <a:rPr lang="ru-RU" dirty="0" err="1" smtClean="0"/>
              <a:t>зб</a:t>
            </a:r>
            <a:r>
              <a:rPr lang="ru-RU" dirty="0" smtClean="0"/>
              <a:t>.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методологічного</a:t>
            </a:r>
            <a:r>
              <a:rPr lang="ru-RU" dirty="0" smtClean="0"/>
              <a:t> </a:t>
            </a:r>
            <a:r>
              <a:rPr lang="ru-RU" dirty="0" err="1" smtClean="0"/>
              <a:t>семінару</a:t>
            </a:r>
            <a:r>
              <a:rPr lang="ru-RU" dirty="0" smtClean="0"/>
              <a:t> НАПН </a:t>
            </a:r>
            <a:r>
              <a:rPr lang="ru-RU" dirty="0" err="1" smtClean="0"/>
              <a:t>України</a:t>
            </a:r>
            <a:r>
              <a:rPr lang="ru-RU" dirty="0" smtClean="0"/>
              <a:t> 17 листопада 2010 року / За ред. </a:t>
            </a:r>
            <a:r>
              <a:rPr lang="ru-RU" dirty="0" err="1" smtClean="0"/>
              <a:t>Академіка</a:t>
            </a:r>
            <a:r>
              <a:rPr lang="ru-RU" dirty="0" smtClean="0"/>
              <a:t> С</a:t>
            </a:r>
            <a:r>
              <a:rPr lang="ru-RU" dirty="0" smtClean="0"/>
              <a:t>. Д. Максименка — К. : Вид. «</a:t>
            </a:r>
            <a:r>
              <a:rPr lang="ru-RU" dirty="0" err="1" smtClean="0"/>
              <a:t>Інтерпрес</a:t>
            </a:r>
            <a:r>
              <a:rPr lang="ru-RU" dirty="0" smtClean="0"/>
              <a:t> ЛТД», 2010. — С. 311-316.</a:t>
            </a:r>
          </a:p>
          <a:p>
            <a:r>
              <a:rPr lang="ru-RU" dirty="0" err="1" smtClean="0"/>
              <a:t>Психологічні</a:t>
            </a:r>
            <a:r>
              <a:rPr lang="ru-RU" dirty="0" smtClean="0"/>
              <a:t> засади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https://lib.iitta.gov.ua/1828/1/%D0%9A%D0%B0%D1%80%D0%B0%D0%BC%D1%83%D1%88%D0%BA%D0%B0_862.pdf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32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err="1"/>
              <a:t>Порівняльний</a:t>
            </a:r>
            <a:r>
              <a:rPr lang="ru-RU" sz="1600" dirty="0"/>
              <a:t> </a:t>
            </a:r>
            <a:r>
              <a:rPr lang="ru-RU" sz="1600" dirty="0" err="1"/>
              <a:t>аналіз</a:t>
            </a:r>
            <a:r>
              <a:rPr lang="ru-RU" sz="1600" dirty="0"/>
              <a:t> </a:t>
            </a:r>
            <a:r>
              <a:rPr lang="ru-RU" sz="1600" dirty="0" err="1"/>
              <a:t>труднощів</a:t>
            </a:r>
            <a:r>
              <a:rPr lang="ru-RU" sz="1600" dirty="0"/>
              <a:t>, </a:t>
            </a:r>
            <a:r>
              <a:rPr lang="ru-RU" sz="1600" dirty="0" err="1"/>
              <a:t>ресурсів</a:t>
            </a:r>
            <a:r>
              <a:rPr lang="ru-RU" sz="1600" dirty="0"/>
              <a:t>, </a:t>
            </a:r>
            <a:r>
              <a:rPr lang="ru-RU" sz="1600" dirty="0" err="1"/>
              <a:t>психологічних</a:t>
            </a:r>
            <a:r>
              <a:rPr lang="ru-RU" sz="1600" dirty="0"/>
              <a:t> умов</a:t>
            </a:r>
            <a:br>
              <a:rPr lang="ru-RU" sz="1600" dirty="0"/>
            </a:br>
            <a:r>
              <a:rPr lang="ru-RU" sz="1600" dirty="0"/>
              <a:t>та </a:t>
            </a:r>
            <a:r>
              <a:rPr lang="ru-RU" sz="1600" dirty="0" err="1"/>
              <a:t>чинників</a:t>
            </a:r>
            <a:r>
              <a:rPr lang="ru-RU" sz="1600" dirty="0"/>
              <a:t> </a:t>
            </a:r>
            <a:r>
              <a:rPr lang="ru-RU" sz="1600" dirty="0" err="1"/>
              <a:t>організаційного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в </a:t>
            </a:r>
            <a:r>
              <a:rPr lang="ru-RU" sz="1600" dirty="0" err="1" smtClean="0"/>
              <a:t>організаціях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err="1"/>
              <a:t>традиційного</a:t>
            </a:r>
            <a:r>
              <a:rPr lang="ru-RU" sz="1600" dirty="0"/>
              <a:t> та </a:t>
            </a:r>
            <a:r>
              <a:rPr lang="ru-RU" sz="1600" dirty="0" err="1"/>
              <a:t>інноваційного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. </a:t>
            </a:r>
            <a:r>
              <a:rPr lang="ru-RU" sz="1600" dirty="0" smtClean="0"/>
              <a:t>Перша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ru-RU" sz="1600" dirty="0" err="1"/>
              <a:t>труднощів</a:t>
            </a:r>
            <a:r>
              <a:rPr lang="ru-RU" sz="1600" dirty="0"/>
              <a:t>, </a:t>
            </a:r>
            <a:r>
              <a:rPr lang="ru-RU" sz="1600" dirty="0" err="1"/>
              <a:t>фінансово-економічних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/>
              <a:t>інноваційного</a:t>
            </a:r>
            <a:r>
              <a:rPr lang="ru-RU" sz="1600" dirty="0"/>
              <a:t> типу </a:t>
            </a:r>
            <a:r>
              <a:rPr lang="ru-RU" sz="1600" dirty="0" err="1"/>
              <a:t>випереджають</a:t>
            </a:r>
            <a:r>
              <a:rPr lang="ru-RU" sz="1600" dirty="0"/>
              <a:t> (р &lt; 0,05) </a:t>
            </a:r>
            <a:r>
              <a:rPr lang="ru-RU" sz="1600" dirty="0" err="1"/>
              <a:t>освітні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традиційного</a:t>
            </a:r>
            <a:r>
              <a:rPr lang="ru-RU" sz="1600" dirty="0"/>
              <a:t> типу за </a:t>
            </a:r>
            <a:r>
              <a:rPr lang="ru-RU" sz="1600" dirty="0" err="1"/>
              <a:t>констатацією</a:t>
            </a:r>
            <a:endParaRPr lang="ru-RU" sz="1600" dirty="0"/>
          </a:p>
          <a:p>
            <a:r>
              <a:rPr lang="ru-RU" sz="1600" dirty="0"/>
              <a:t>таких </a:t>
            </a:r>
            <a:r>
              <a:rPr lang="ru-RU" sz="1600" dirty="0" err="1"/>
              <a:t>труднощів</a:t>
            </a:r>
            <a:r>
              <a:rPr lang="ru-RU" sz="1600" dirty="0"/>
              <a:t>. Так, на </a:t>
            </a:r>
            <a:r>
              <a:rPr lang="ru-RU" sz="1600" dirty="0" err="1"/>
              <a:t>зазначені</a:t>
            </a:r>
            <a:r>
              <a:rPr lang="ru-RU" sz="1600" dirty="0"/>
              <a:t> </a:t>
            </a:r>
            <a:r>
              <a:rPr lang="ru-RU" sz="1600" dirty="0" err="1"/>
              <a:t>труднощі</a:t>
            </a:r>
            <a:r>
              <a:rPr lang="ru-RU" sz="1600" dirty="0"/>
              <a:t> </a:t>
            </a:r>
            <a:r>
              <a:rPr lang="ru-RU" sz="1600" dirty="0" err="1"/>
              <a:t>вказало</a:t>
            </a:r>
            <a:r>
              <a:rPr lang="ru-RU" sz="1600" dirty="0"/>
              <a:t> 80,6 % </a:t>
            </a:r>
            <a:r>
              <a:rPr lang="ru-RU" sz="1600" dirty="0" err="1"/>
              <a:t>опитаного</a:t>
            </a:r>
            <a:endParaRPr lang="ru-RU" sz="1600" dirty="0"/>
          </a:p>
          <a:p>
            <a:r>
              <a:rPr lang="ru-RU" sz="1600" dirty="0"/>
              <a:t>персоналу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 </a:t>
            </a:r>
            <a:r>
              <a:rPr lang="ru-RU" sz="1600" dirty="0" err="1"/>
              <a:t>інноваційного</a:t>
            </a:r>
            <a:r>
              <a:rPr lang="ru-RU" sz="1600" dirty="0"/>
              <a:t> </a:t>
            </a:r>
            <a:r>
              <a:rPr lang="ru-RU" sz="1600" dirty="0" smtClean="0"/>
              <a:t>типу. </a:t>
            </a:r>
            <a:endParaRPr lang="ru-RU" sz="1600" dirty="0"/>
          </a:p>
          <a:p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складні</a:t>
            </a:r>
            <a:r>
              <a:rPr lang="ru-RU" sz="1600" dirty="0"/>
              <a:t> </a:t>
            </a:r>
            <a:r>
              <a:rPr lang="ru-RU" sz="1600" dirty="0" err="1"/>
              <a:t>інноваційні</a:t>
            </a:r>
            <a:r>
              <a:rPr lang="ru-RU" sz="1600" dirty="0"/>
              <a:t> </a:t>
            </a:r>
            <a:r>
              <a:rPr lang="ru-RU" sz="1600" dirty="0" err="1"/>
              <a:t>завдання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ставлять</a:t>
            </a:r>
            <a:r>
              <a:rPr lang="ru-RU" sz="1600" dirty="0"/>
              <a:t> перед собою </a:t>
            </a:r>
            <a:r>
              <a:rPr lang="ru-RU" sz="1600" dirty="0" err="1"/>
              <a:t>освітні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endParaRPr lang="ru-RU" sz="1600" dirty="0"/>
          </a:p>
          <a:p>
            <a:r>
              <a:rPr lang="ru-RU" sz="1600" dirty="0" err="1"/>
              <a:t>даного</a:t>
            </a:r>
            <a:r>
              <a:rPr lang="ru-RU" sz="1600" dirty="0"/>
              <a:t> типу, </a:t>
            </a:r>
            <a:r>
              <a:rPr lang="ru-RU" sz="1600" dirty="0" err="1"/>
              <a:t>вимагають</a:t>
            </a:r>
            <a:r>
              <a:rPr lang="ru-RU" sz="1600" dirty="0"/>
              <a:t> і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посиленого</a:t>
            </a:r>
            <a:r>
              <a:rPr lang="ru-RU" sz="1600" dirty="0"/>
              <a:t> </a:t>
            </a:r>
            <a:r>
              <a:rPr lang="ru-RU" sz="1600" dirty="0" err="1"/>
              <a:t>матеріально-фінансового</a:t>
            </a:r>
            <a:endParaRPr lang="ru-RU" sz="1600" dirty="0"/>
          </a:p>
          <a:p>
            <a:r>
              <a:rPr lang="ru-RU" sz="1600" dirty="0" err="1"/>
              <a:t>забезпечення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72,1 % персоналу</a:t>
            </a:r>
          </a:p>
          <a:p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 </a:t>
            </a:r>
            <a:r>
              <a:rPr lang="ru-RU" sz="1600" dirty="0" err="1"/>
              <a:t>традиційного</a:t>
            </a:r>
            <a:r>
              <a:rPr lang="ru-RU" sz="1600" dirty="0"/>
              <a:t> типу. </a:t>
            </a:r>
          </a:p>
        </p:txBody>
      </p:sp>
    </p:spTree>
    <p:extLst>
      <p:ext uri="{BB962C8B-B14F-4D97-AF65-F5344CB8AC3E}">
        <p14:creationId xmlns:p14="http://schemas.microsoft.com/office/powerpoint/2010/main" val="250574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err="1" smtClean="0"/>
              <a:t>Труднощів</a:t>
            </a:r>
            <a:r>
              <a:rPr lang="ru-RU" sz="1600" dirty="0" smtClean="0"/>
              <a:t> </a:t>
            </a:r>
            <a:r>
              <a:rPr lang="ru-RU" sz="1600" dirty="0" err="1"/>
              <a:t>другої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стосуються</a:t>
            </a:r>
            <a:r>
              <a:rPr lang="ru-RU" sz="1600" dirty="0"/>
              <a:t> психолого-</a:t>
            </a:r>
            <a:r>
              <a:rPr lang="ru-RU" sz="1600" dirty="0" err="1"/>
              <a:t>управлінських</a:t>
            </a:r>
            <a:r>
              <a:rPr lang="ru-RU" sz="1600" dirty="0"/>
              <a:t> </a:t>
            </a:r>
            <a:r>
              <a:rPr lang="ru-RU" sz="1600" dirty="0" err="1"/>
              <a:t>аспектів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персоналу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 smtClean="0"/>
              <a:t>організацій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за таким </a:t>
            </a:r>
            <a:r>
              <a:rPr lang="ru-RU" sz="1600" dirty="0" err="1"/>
              <a:t>показником</a:t>
            </a:r>
            <a:r>
              <a:rPr lang="ru-RU" sz="1600" dirty="0"/>
              <a:t>, як «</a:t>
            </a:r>
            <a:r>
              <a:rPr lang="ru-RU" sz="1600" dirty="0" err="1"/>
              <a:t>інертність</a:t>
            </a:r>
            <a:r>
              <a:rPr lang="ru-RU" sz="1600" dirty="0"/>
              <a:t> персоналу»,</a:t>
            </a:r>
            <a:br>
              <a:rPr lang="ru-RU" sz="1600" dirty="0"/>
            </a:br>
            <a:r>
              <a:rPr lang="ru-RU" sz="1600" dirty="0" err="1"/>
              <a:t>статистично</a:t>
            </a:r>
            <a:r>
              <a:rPr lang="ru-RU" sz="1600" dirty="0"/>
              <a:t> </a:t>
            </a:r>
            <a:r>
              <a:rPr lang="ru-RU" sz="1600" dirty="0" err="1"/>
              <a:t>значущих</a:t>
            </a:r>
            <a:r>
              <a:rPr lang="ru-RU" sz="1600" dirty="0"/>
              <a:t> </a:t>
            </a:r>
            <a:r>
              <a:rPr lang="ru-RU" sz="1600" dirty="0" err="1"/>
              <a:t>відмінностей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двома</a:t>
            </a:r>
            <a:r>
              <a:rPr lang="ru-RU" sz="1600" dirty="0"/>
              <a:t> типами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 не </a:t>
            </a:r>
            <a:r>
              <a:rPr lang="ru-RU" sz="1600" dirty="0" err="1"/>
              <a:t>виявлено</a:t>
            </a:r>
            <a:r>
              <a:rPr lang="ru-RU" sz="1600" dirty="0"/>
              <a:t>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/>
              <a:t>— </a:t>
            </a:r>
            <a:r>
              <a:rPr lang="ru-RU" sz="1600" dirty="0" err="1"/>
              <a:t>інноваційного</a:t>
            </a:r>
            <a:r>
              <a:rPr lang="ru-RU" sz="1600" dirty="0"/>
              <a:t> типу</a:t>
            </a:r>
            <a:r>
              <a:rPr lang="ru-RU" sz="1600" dirty="0" smtClean="0"/>
              <a:t>.</a:t>
            </a:r>
          </a:p>
          <a:p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інноваційного</a:t>
            </a:r>
            <a:r>
              <a:rPr lang="ru-RU" sz="1600" dirty="0"/>
              <a:t> типу </a:t>
            </a:r>
            <a:r>
              <a:rPr lang="ru-RU" sz="1600" dirty="0" err="1"/>
              <a:t>переважають</a:t>
            </a:r>
            <a:endParaRPr lang="ru-RU" sz="1600" dirty="0"/>
          </a:p>
          <a:p>
            <a:r>
              <a:rPr lang="ru-RU" sz="1600" dirty="0" err="1"/>
              <a:t>освітні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традиційного</a:t>
            </a:r>
            <a:r>
              <a:rPr lang="ru-RU" sz="1600" dirty="0"/>
              <a:t> типу за такими </a:t>
            </a:r>
            <a:r>
              <a:rPr lang="ru-RU" sz="1600" dirty="0" err="1"/>
              <a:t>труднощами</a:t>
            </a:r>
            <a:r>
              <a:rPr lang="ru-RU" sz="1600" dirty="0"/>
              <a:t>, як «</a:t>
            </a:r>
            <a:r>
              <a:rPr lang="ru-RU" sz="1600" dirty="0" err="1"/>
              <a:t>незнання</a:t>
            </a:r>
            <a:r>
              <a:rPr lang="ru-RU" sz="1600" dirty="0"/>
              <a:t> </a:t>
            </a:r>
            <a:r>
              <a:rPr lang="ru-RU" sz="1600" dirty="0" err="1"/>
              <a:t>сутності</a:t>
            </a:r>
            <a:r>
              <a:rPr lang="ru-RU" sz="1600" dirty="0"/>
              <a:t> </a:t>
            </a:r>
            <a:r>
              <a:rPr lang="ru-RU" sz="1600" dirty="0" err="1"/>
              <a:t>організаційного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» (31,5 % </a:t>
            </a:r>
            <a:r>
              <a:rPr lang="ru-RU" sz="1600" dirty="0" err="1"/>
              <a:t>проти</a:t>
            </a:r>
            <a:r>
              <a:rPr lang="ru-RU" sz="1600" dirty="0"/>
              <a:t> 8,4 %). </a:t>
            </a:r>
            <a:r>
              <a:rPr lang="ru-RU" sz="1600" dirty="0" err="1"/>
              <a:t>Цей</a:t>
            </a:r>
            <a:endParaRPr lang="ru-RU" sz="1600" dirty="0"/>
          </a:p>
          <a:p>
            <a:r>
              <a:rPr lang="ru-RU" sz="1600" dirty="0" err="1"/>
              <a:t>дивний</a:t>
            </a:r>
            <a:r>
              <a:rPr lang="ru-RU" sz="1600" dirty="0"/>
              <a:t>, на перший </a:t>
            </a:r>
            <a:r>
              <a:rPr lang="ru-RU" sz="1600" dirty="0" err="1"/>
              <a:t>погляд</a:t>
            </a:r>
            <a:r>
              <a:rPr lang="ru-RU" sz="1600" dirty="0"/>
              <a:t>, факт, </a:t>
            </a:r>
            <a:r>
              <a:rPr lang="ru-RU" sz="1600" dirty="0" err="1"/>
              <a:t>можна</a:t>
            </a:r>
            <a:r>
              <a:rPr lang="ru-RU" sz="1600" dirty="0"/>
              <a:t>, </a:t>
            </a:r>
            <a:r>
              <a:rPr lang="ru-RU" sz="1600" dirty="0" err="1"/>
              <a:t>скоріше</a:t>
            </a:r>
            <a:r>
              <a:rPr lang="ru-RU" sz="1600" dirty="0"/>
              <a:t> за все, </a:t>
            </a:r>
            <a:r>
              <a:rPr lang="ru-RU" sz="1600" dirty="0" err="1"/>
              <a:t>пояснити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,</a:t>
            </a:r>
          </a:p>
          <a:p>
            <a:r>
              <a:rPr lang="ru-RU" sz="1600" dirty="0" err="1"/>
              <a:t>що</a:t>
            </a:r>
            <a:r>
              <a:rPr lang="ru-RU" sz="1600" dirty="0"/>
              <a:t> персонал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 </a:t>
            </a:r>
            <a:r>
              <a:rPr lang="ru-RU" sz="1600" dirty="0" err="1"/>
              <a:t>інноваційного</a:t>
            </a:r>
            <a:r>
              <a:rPr lang="ru-RU" sz="1600" dirty="0"/>
              <a:t> типу </a:t>
            </a:r>
            <a:r>
              <a:rPr lang="ru-RU" sz="1600" dirty="0" err="1"/>
              <a:t>більше</a:t>
            </a:r>
            <a:r>
              <a:rPr lang="ru-RU" sz="1600" dirty="0"/>
              <a:t>, </a:t>
            </a:r>
            <a:r>
              <a:rPr lang="ru-RU" sz="1600" dirty="0" err="1"/>
              <a:t>порівняно</a:t>
            </a:r>
            <a:endParaRPr lang="ru-RU" sz="1600" dirty="0"/>
          </a:p>
          <a:p>
            <a:r>
              <a:rPr lang="ru-RU" sz="1600" dirty="0" err="1"/>
              <a:t>із</a:t>
            </a:r>
            <a:r>
              <a:rPr lang="ru-RU" sz="1600" dirty="0"/>
              <a:t> персоналом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 </a:t>
            </a:r>
            <a:r>
              <a:rPr lang="ru-RU" sz="1600" dirty="0" err="1"/>
              <a:t>традиційного</a:t>
            </a:r>
            <a:r>
              <a:rPr lang="ru-RU" sz="1600" dirty="0"/>
              <a:t> типу, </a:t>
            </a:r>
            <a:r>
              <a:rPr lang="ru-RU" sz="1600" dirty="0" err="1"/>
              <a:t>усвідомлює</a:t>
            </a:r>
            <a:r>
              <a:rPr lang="ru-RU" sz="1600" dirty="0"/>
              <a:t> </a:t>
            </a:r>
            <a:r>
              <a:rPr lang="ru-RU" sz="1600" dirty="0" err="1"/>
              <a:t>складність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 </a:t>
            </a:r>
            <a:r>
              <a:rPr lang="ru-RU" sz="1600" dirty="0" err="1"/>
              <a:t>організаційного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та </a:t>
            </a:r>
            <a:r>
              <a:rPr lang="ru-RU" sz="1600" dirty="0" err="1"/>
              <a:t>відсутність</a:t>
            </a:r>
            <a:r>
              <a:rPr lang="ru-RU" sz="1600" dirty="0"/>
              <a:t> </a:t>
            </a:r>
            <a:r>
              <a:rPr lang="ru-RU" sz="1600" dirty="0" err="1"/>
              <a:t>достатнього</a:t>
            </a:r>
            <a:endParaRPr lang="ru-RU" sz="1600" dirty="0"/>
          </a:p>
          <a:p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з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400" dirty="0"/>
              <a:t>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організацій</a:t>
            </a:r>
            <a:r>
              <a:rPr lang="ru-RU" sz="1400" dirty="0"/>
              <a:t>, </a:t>
            </a:r>
            <a:r>
              <a:rPr lang="ru-RU" sz="1400" dirty="0" err="1"/>
              <a:t>переважають</a:t>
            </a:r>
            <a:endParaRPr lang="ru-RU" sz="1400" dirty="0"/>
          </a:p>
          <a:p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традиційного</a:t>
            </a:r>
            <a:r>
              <a:rPr lang="ru-RU" sz="1400" dirty="0"/>
              <a:t> типу</a:t>
            </a:r>
          </a:p>
          <a:p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традиційного</a:t>
            </a:r>
            <a:r>
              <a:rPr lang="ru-RU" sz="1400" dirty="0"/>
              <a:t> типу </a:t>
            </a:r>
            <a:r>
              <a:rPr lang="ru-RU" sz="1400" dirty="0" err="1"/>
              <a:t>переважають</a:t>
            </a:r>
            <a:r>
              <a:rPr lang="ru-RU" sz="1400" dirty="0"/>
              <a:t> </a:t>
            </a:r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інноваційного</a:t>
            </a:r>
            <a:r>
              <a:rPr lang="ru-RU" sz="1400" dirty="0"/>
              <a:t> типу за </a:t>
            </a:r>
            <a:r>
              <a:rPr lang="ru-RU" sz="1400" dirty="0" smtClean="0"/>
              <a:t>т</a:t>
            </a:r>
          </a:p>
          <a:p>
            <a:r>
              <a:rPr lang="ru-RU" sz="1400" dirty="0" err="1" smtClean="0"/>
              <a:t>акими</a:t>
            </a:r>
            <a:r>
              <a:rPr lang="ru-RU" sz="1400" dirty="0" smtClean="0"/>
              <a:t> </a:t>
            </a:r>
            <a:r>
              <a:rPr lang="ru-RU" sz="1400" dirty="0" err="1"/>
              <a:t>показниками</a:t>
            </a:r>
            <a:r>
              <a:rPr lang="ru-RU" sz="1400" dirty="0" smtClean="0"/>
              <a:t>:</a:t>
            </a:r>
          </a:p>
          <a:p>
            <a:r>
              <a:rPr lang="ru-RU" sz="1400" dirty="0"/>
              <a:t>а) «</a:t>
            </a:r>
            <a:r>
              <a:rPr lang="ru-RU" sz="1400" dirty="0" err="1"/>
              <a:t>байдуже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</a:t>
            </a:r>
            <a:r>
              <a:rPr lang="ru-RU" sz="1400" dirty="0" err="1"/>
              <a:t>виконавчого</a:t>
            </a:r>
            <a:r>
              <a:rPr lang="ru-RU" sz="1400" dirty="0"/>
              <a:t> персоналу до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» (48,1 % </a:t>
            </a:r>
            <a:r>
              <a:rPr lang="ru-RU" sz="1400" dirty="0" err="1"/>
              <a:t>проти</a:t>
            </a:r>
            <a:r>
              <a:rPr lang="ru-RU" sz="1400" dirty="0"/>
              <a:t> 13,7 %); б) «</a:t>
            </a:r>
            <a:r>
              <a:rPr lang="ru-RU" sz="1400" dirty="0" err="1"/>
              <a:t>байдуже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</a:t>
            </a:r>
            <a:r>
              <a:rPr lang="ru-RU" sz="1400" dirty="0" err="1"/>
              <a:t>керівництва</a:t>
            </a:r>
            <a:r>
              <a:rPr lang="ru-RU" sz="1400" dirty="0"/>
              <a:t> до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» (26,0 % </a:t>
            </a:r>
            <a:r>
              <a:rPr lang="ru-RU" sz="1400" dirty="0" err="1"/>
              <a:t>проти</a:t>
            </a:r>
            <a:r>
              <a:rPr lang="ru-RU" sz="1400" dirty="0"/>
              <a:t> 0,0 %);</a:t>
            </a:r>
          </a:p>
          <a:p>
            <a:r>
              <a:rPr lang="ru-RU" sz="1400" dirty="0"/>
              <a:t>в) «</a:t>
            </a:r>
            <a:r>
              <a:rPr lang="ru-RU" sz="1400" dirty="0" err="1"/>
              <a:t>непідготовленість</a:t>
            </a:r>
            <a:r>
              <a:rPr lang="ru-RU" sz="1400" dirty="0"/>
              <a:t> персоналу до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» (13,0 % </a:t>
            </a:r>
            <a:r>
              <a:rPr lang="ru-RU" sz="1400" dirty="0" err="1"/>
              <a:t>проти</a:t>
            </a:r>
            <a:r>
              <a:rPr lang="ru-RU" sz="1400" dirty="0"/>
              <a:t> 6,9 %).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7993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endParaRPr lang="ru-RU" dirty="0" smtClean="0"/>
          </a:p>
          <a:p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в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типу з метою </a:t>
            </a:r>
            <a:r>
              <a:rPr lang="ru-RU" dirty="0" err="1" smtClean="0"/>
              <a:t>актуалізації</a:t>
            </a:r>
            <a:r>
              <a:rPr lang="ru-RU" dirty="0" smtClean="0"/>
              <a:t> </a:t>
            </a:r>
            <a:r>
              <a:rPr lang="ru-RU" dirty="0" err="1" smtClean="0"/>
              <a:t>зацікавленості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endParaRPr lang="ru-RU" dirty="0" smtClean="0"/>
          </a:p>
          <a:p>
            <a:r>
              <a:rPr lang="ru-RU" dirty="0" smtClean="0"/>
              <a:t>боку,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виражений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в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endParaRPr lang="ru-RU" dirty="0" smtClean="0"/>
          </a:p>
          <a:p>
            <a:r>
              <a:rPr lang="ru-RU" dirty="0" err="1" smtClean="0"/>
              <a:t>інноваційного</a:t>
            </a:r>
            <a:r>
              <a:rPr lang="ru-RU" dirty="0" smtClean="0"/>
              <a:t> типу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4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err="1" smtClean="0"/>
              <a:t>Третя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 </a:t>
            </a:r>
            <a:r>
              <a:rPr lang="ru-RU" sz="1600" dirty="0" err="1" smtClean="0"/>
              <a:t>труднощів</a:t>
            </a:r>
            <a:r>
              <a:rPr lang="ru-RU" sz="1600" dirty="0" smtClean="0"/>
              <a:t> -</a:t>
            </a:r>
            <a:r>
              <a:rPr lang="ru-RU" sz="1600" dirty="0" err="1" smtClean="0"/>
              <a:t>стосуються</a:t>
            </a:r>
            <a:r>
              <a:rPr lang="ru-RU" sz="1600" dirty="0" smtClean="0"/>
              <a:t> </a:t>
            </a:r>
            <a:r>
              <a:rPr lang="ru-RU" sz="1600" dirty="0" err="1"/>
              <a:t>надання</a:t>
            </a:r>
            <a:r>
              <a:rPr lang="ru-RU" sz="1600" dirty="0"/>
              <a:t> </a:t>
            </a:r>
            <a:r>
              <a:rPr lang="ru-RU" sz="1600" dirty="0" err="1"/>
              <a:t>управлінсько-психологічної</a:t>
            </a:r>
            <a:r>
              <a:rPr lang="ru-RU" sz="1600" dirty="0"/>
              <a:t> </a:t>
            </a:r>
            <a:r>
              <a:rPr lang="ru-RU" sz="1600" dirty="0" err="1"/>
              <a:t>консультативної</a:t>
            </a:r>
            <a:r>
              <a:rPr lang="ru-RU" sz="1600" dirty="0"/>
              <a:t> </a:t>
            </a:r>
            <a:r>
              <a:rPr lang="ru-RU" sz="1600" dirty="0" err="1"/>
              <a:t>допомоги</a:t>
            </a:r>
            <a:r>
              <a:rPr lang="ru-RU" sz="1600" dirty="0"/>
              <a:t> </a:t>
            </a:r>
            <a:r>
              <a:rPr lang="ru-RU" sz="1600" dirty="0" err="1"/>
              <a:t>освітнім</a:t>
            </a:r>
            <a:r>
              <a:rPr lang="ru-RU" sz="1600" dirty="0"/>
              <a:t> </a:t>
            </a:r>
            <a:r>
              <a:rPr lang="ru-RU" sz="1600" dirty="0" err="1"/>
              <a:t>організаціям</a:t>
            </a:r>
            <a:r>
              <a:rPr lang="ru-RU" sz="1600" dirty="0"/>
              <a:t> з </a:t>
            </a:r>
            <a:r>
              <a:rPr lang="ru-RU" sz="1600" dirty="0" err="1"/>
              <a:t>проблеми</a:t>
            </a:r>
            <a:r>
              <a:rPr lang="ru-RU" sz="1600" dirty="0"/>
              <a:t> </a:t>
            </a:r>
            <a:r>
              <a:rPr lang="ru-RU" sz="1600" dirty="0" err="1"/>
              <a:t>організаційного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, в одних</a:t>
            </a:r>
            <a:br>
              <a:rPr lang="ru-RU" sz="1600" dirty="0"/>
            </a:br>
            <a:r>
              <a:rPr lang="ru-RU" sz="1600" dirty="0" err="1"/>
              <a:t>випадках</a:t>
            </a:r>
            <a:r>
              <a:rPr lang="ru-RU" sz="1600" dirty="0"/>
              <a:t> за </a:t>
            </a:r>
            <a:r>
              <a:rPr lang="ru-RU" sz="1600" dirty="0" err="1"/>
              <a:t>рівнем</a:t>
            </a:r>
            <a:r>
              <a:rPr lang="ru-RU" sz="1600" dirty="0"/>
              <a:t> </a:t>
            </a:r>
            <a:r>
              <a:rPr lang="ru-RU" sz="1600" dirty="0" err="1"/>
              <a:t>вираженості</a:t>
            </a:r>
            <a:r>
              <a:rPr lang="ru-RU" sz="1600" dirty="0"/>
              <a:t> </a:t>
            </a:r>
            <a:r>
              <a:rPr lang="ru-RU" sz="1600" dirty="0" err="1"/>
              <a:t>труднощів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виникають</a:t>
            </a:r>
            <a:r>
              <a:rPr lang="ru-RU" sz="1600" dirty="0"/>
              <a:t> у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організаційного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,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переважають</a:t>
            </a:r>
            <a:r>
              <a:rPr lang="ru-RU" sz="1600" dirty="0"/>
              <a:t> </a:t>
            </a:r>
            <a:r>
              <a:rPr lang="ru-RU" sz="1600" dirty="0" err="1"/>
              <a:t>освітні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традиційного</a:t>
            </a:r>
            <a:r>
              <a:rPr lang="ru-RU" sz="1600" dirty="0"/>
              <a:t> типу, в </a:t>
            </a:r>
            <a:r>
              <a:rPr lang="ru-RU" sz="1600" dirty="0" err="1"/>
              <a:t>інших</a:t>
            </a:r>
            <a:r>
              <a:rPr lang="ru-RU" sz="1600" dirty="0"/>
              <a:t> — </a:t>
            </a:r>
            <a:r>
              <a:rPr lang="ru-RU" sz="1600" dirty="0" err="1"/>
              <a:t>інноваційного</a:t>
            </a:r>
            <a:r>
              <a:rPr lang="ru-RU" sz="1600" dirty="0"/>
              <a:t> типу. «</a:t>
            </a:r>
            <a:r>
              <a:rPr lang="ru-RU" sz="1600" dirty="0" err="1"/>
              <a:t>інертність</a:t>
            </a:r>
            <a:r>
              <a:rPr lang="ru-RU" sz="1600" dirty="0"/>
              <a:t> персоналу»,</a:t>
            </a:r>
            <a:br>
              <a:rPr lang="ru-RU" sz="1600" dirty="0"/>
            </a:br>
            <a:r>
              <a:rPr lang="ru-RU" sz="1600" dirty="0" err="1"/>
              <a:t>статистично</a:t>
            </a:r>
            <a:r>
              <a:rPr lang="ru-RU" sz="1600" dirty="0"/>
              <a:t> </a:t>
            </a:r>
            <a:r>
              <a:rPr lang="ru-RU" sz="1600" dirty="0" err="1"/>
              <a:t>значущих</a:t>
            </a:r>
            <a:r>
              <a:rPr lang="ru-RU" sz="1600" dirty="0"/>
              <a:t> </a:t>
            </a:r>
            <a:r>
              <a:rPr lang="ru-RU" sz="1600" dirty="0" err="1"/>
              <a:t>відмінностей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двома</a:t>
            </a:r>
            <a:r>
              <a:rPr lang="ru-RU" sz="1600" dirty="0"/>
              <a:t> типами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 не </a:t>
            </a:r>
            <a:r>
              <a:rPr lang="ru-RU" sz="1600" dirty="0" err="1"/>
              <a:t>виявлено</a:t>
            </a:r>
            <a:r>
              <a:rPr lang="ru-RU" sz="16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417688" cy="3690736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/>
              <a:t>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звертає</a:t>
            </a:r>
            <a:r>
              <a:rPr lang="ru-RU" sz="1400" dirty="0"/>
              <a:t> на себе той факт,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інноваційних</a:t>
            </a:r>
            <a:r>
              <a:rPr lang="ru-RU" sz="1400" dirty="0"/>
              <a:t> </a:t>
            </a:r>
            <a:r>
              <a:rPr lang="ru-RU" sz="1400" dirty="0" err="1"/>
              <a:t>шкіл</a:t>
            </a:r>
            <a:endParaRPr lang="ru-RU" sz="1400" dirty="0"/>
          </a:p>
          <a:p>
            <a:r>
              <a:rPr lang="ru-RU" sz="1400" dirty="0"/>
              <a:t>практично </a:t>
            </a:r>
            <a:r>
              <a:rPr lang="ru-RU" sz="1400" dirty="0" err="1"/>
              <a:t>немає</a:t>
            </a:r>
            <a:r>
              <a:rPr lang="ru-RU" sz="1400" dirty="0"/>
              <a:t> </a:t>
            </a:r>
            <a:r>
              <a:rPr lang="ru-RU" sz="1400" dirty="0" err="1"/>
              <a:t>зазначення</a:t>
            </a:r>
            <a:r>
              <a:rPr lang="ru-RU" sz="1400" dirty="0"/>
              <a:t> того факту,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керівництво</a:t>
            </a:r>
            <a:r>
              <a:rPr lang="ru-RU" sz="1400" dirty="0"/>
              <a:t> </a:t>
            </a:r>
            <a:r>
              <a:rPr lang="ru-RU" sz="1400" dirty="0" err="1"/>
              <a:t>цих</a:t>
            </a:r>
            <a:r>
              <a:rPr lang="ru-RU" sz="1400" dirty="0"/>
              <a:t> </a:t>
            </a:r>
            <a:r>
              <a:rPr lang="ru-RU" sz="1400" dirty="0" err="1"/>
              <a:t>закладів</a:t>
            </a:r>
            <a:endParaRPr lang="ru-RU" sz="1400" dirty="0"/>
          </a:p>
          <a:p>
            <a:r>
              <a:rPr lang="ru-RU" sz="1400" dirty="0" err="1"/>
              <a:t>байдуже</a:t>
            </a:r>
            <a:r>
              <a:rPr lang="ru-RU" sz="1400" dirty="0"/>
              <a:t> до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.</a:t>
            </a:r>
          </a:p>
          <a:p>
            <a:r>
              <a:rPr lang="ru-RU" sz="1400" dirty="0"/>
              <a:t>У той же час </a:t>
            </a:r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інноваційного</a:t>
            </a:r>
            <a:r>
              <a:rPr lang="ru-RU" sz="1400" dirty="0"/>
              <a:t> типу </a:t>
            </a:r>
            <a:r>
              <a:rPr lang="ru-RU" sz="1400" dirty="0" err="1"/>
              <a:t>переважають</a:t>
            </a:r>
            <a:endParaRPr lang="ru-RU" sz="1400" dirty="0"/>
          </a:p>
          <a:p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традиційного</a:t>
            </a:r>
            <a:r>
              <a:rPr lang="ru-RU" sz="1400" dirty="0"/>
              <a:t> типу за такими </a:t>
            </a:r>
            <a:r>
              <a:rPr lang="ru-RU" sz="1400" dirty="0" err="1"/>
              <a:t>труднощами</a:t>
            </a:r>
            <a:r>
              <a:rPr lang="ru-RU" sz="1400" dirty="0"/>
              <a:t>, як «</a:t>
            </a:r>
            <a:r>
              <a:rPr lang="ru-RU" sz="1400" dirty="0" err="1"/>
              <a:t>незнання</a:t>
            </a:r>
            <a:r>
              <a:rPr lang="ru-RU" sz="1400" dirty="0"/>
              <a:t> </a:t>
            </a:r>
            <a:r>
              <a:rPr lang="ru-RU" sz="1400" dirty="0" err="1"/>
              <a:t>сутності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» (31,5 % </a:t>
            </a:r>
            <a:r>
              <a:rPr lang="ru-RU" sz="1400" dirty="0" err="1"/>
              <a:t>проти</a:t>
            </a:r>
            <a:r>
              <a:rPr lang="ru-RU" sz="1400" dirty="0"/>
              <a:t> 8,4 %). </a:t>
            </a:r>
          </a:p>
          <a:p>
            <a:r>
              <a:rPr lang="ru-RU" sz="1400" dirty="0"/>
              <a:t>персонал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організацій</a:t>
            </a:r>
            <a:r>
              <a:rPr lang="ru-RU" sz="1400" dirty="0"/>
              <a:t> </a:t>
            </a:r>
            <a:r>
              <a:rPr lang="ru-RU" sz="1400" dirty="0" err="1"/>
              <a:t>інноваційного</a:t>
            </a:r>
            <a:r>
              <a:rPr lang="ru-RU" sz="1400" dirty="0"/>
              <a:t> типу </a:t>
            </a:r>
            <a:r>
              <a:rPr lang="ru-RU" sz="1400" dirty="0" err="1"/>
              <a:t>більше</a:t>
            </a:r>
            <a:r>
              <a:rPr lang="ru-RU" sz="1400" dirty="0"/>
              <a:t>, </a:t>
            </a:r>
            <a:r>
              <a:rPr lang="ru-RU" sz="1400" dirty="0" err="1"/>
              <a:t>порівняно</a:t>
            </a:r>
            <a:endParaRPr lang="ru-RU" sz="1400" dirty="0"/>
          </a:p>
          <a:p>
            <a:r>
              <a:rPr lang="ru-RU" sz="1400" dirty="0" err="1"/>
              <a:t>із</a:t>
            </a:r>
            <a:r>
              <a:rPr lang="ru-RU" sz="1400" dirty="0"/>
              <a:t> персоналом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організацій</a:t>
            </a:r>
            <a:r>
              <a:rPr lang="ru-RU" sz="1400" dirty="0"/>
              <a:t> </a:t>
            </a:r>
            <a:r>
              <a:rPr lang="ru-RU" sz="1400" dirty="0" err="1"/>
              <a:t>традиційного</a:t>
            </a:r>
            <a:r>
              <a:rPr lang="ru-RU" sz="1400" dirty="0"/>
              <a:t> типу, </a:t>
            </a:r>
            <a:r>
              <a:rPr lang="ru-RU" sz="1400" dirty="0" err="1"/>
              <a:t>усвідомлює</a:t>
            </a:r>
            <a:r>
              <a:rPr lang="ru-RU" sz="1400" dirty="0"/>
              <a:t> </a:t>
            </a:r>
            <a:r>
              <a:rPr lang="ru-RU" sz="1400" dirty="0" err="1"/>
              <a:t>складність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та </a:t>
            </a:r>
            <a:r>
              <a:rPr lang="ru-RU" sz="1400" dirty="0" err="1"/>
              <a:t>відсутність</a:t>
            </a:r>
            <a:r>
              <a:rPr lang="ru-RU" sz="1400" dirty="0"/>
              <a:t> </a:t>
            </a:r>
            <a:r>
              <a:rPr lang="ru-RU" sz="1400" dirty="0" err="1"/>
              <a:t>достатнього</a:t>
            </a:r>
            <a:endParaRPr lang="ru-RU" sz="1400" dirty="0"/>
          </a:p>
          <a:p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з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.</a:t>
            </a:r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400" dirty="0"/>
              <a:t>як «</a:t>
            </a:r>
            <a:r>
              <a:rPr lang="ru-RU" sz="1400" dirty="0" err="1"/>
              <a:t>відсутність</a:t>
            </a:r>
            <a:r>
              <a:rPr lang="ru-RU" sz="1400" dirty="0"/>
              <a:t> </a:t>
            </a:r>
            <a:r>
              <a:rPr lang="ru-RU" sz="1400" dirty="0" err="1"/>
              <a:t>психологічної</a:t>
            </a:r>
            <a:r>
              <a:rPr lang="ru-RU" sz="1400" dirty="0"/>
              <a:t> </a:t>
            </a:r>
            <a:r>
              <a:rPr lang="ru-RU" sz="1400" dirty="0" err="1"/>
              <a:t>допомоги</a:t>
            </a:r>
            <a:r>
              <a:rPr lang="ru-RU" sz="1400" dirty="0"/>
              <a:t> для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організаційного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» </a:t>
            </a:r>
            <a:r>
              <a:rPr lang="ru-RU" sz="1400" dirty="0" err="1"/>
              <a:t>освітні</a:t>
            </a:r>
            <a:endParaRPr lang="ru-RU" sz="1400" dirty="0"/>
          </a:p>
          <a:p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традиційного</a:t>
            </a:r>
            <a:r>
              <a:rPr lang="ru-RU" sz="1400" dirty="0"/>
              <a:t> типу </a:t>
            </a:r>
            <a:r>
              <a:rPr lang="ru-RU" sz="1400" dirty="0" err="1"/>
              <a:t>значно</a:t>
            </a:r>
            <a:r>
              <a:rPr lang="ru-RU" sz="1400" dirty="0"/>
              <a:t> </a:t>
            </a:r>
            <a:r>
              <a:rPr lang="ru-RU" sz="1400" dirty="0" err="1"/>
              <a:t>випереджають</a:t>
            </a:r>
            <a:r>
              <a:rPr lang="ru-RU" sz="1400" dirty="0"/>
              <a:t> </a:t>
            </a:r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 smtClean="0"/>
              <a:t>організації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інноваційного</a:t>
            </a:r>
            <a:r>
              <a:rPr lang="ru-RU" sz="1400" dirty="0" smtClean="0"/>
              <a:t> типу.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34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Табл.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матеріально-фінансових</a:t>
            </a:r>
            <a:r>
              <a:rPr lang="ru-RU" dirty="0"/>
              <a:t> та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endParaRPr lang="ru-RU" dirty="0"/>
          </a:p>
          <a:p>
            <a:r>
              <a:rPr lang="ru-RU" dirty="0"/>
              <a:t>типу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типу в </a:t>
            </a:r>
            <a:r>
              <a:rPr lang="ru-RU" dirty="0" err="1"/>
              <a:t>середньому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півтора</a:t>
            </a:r>
            <a:r>
              <a:rPr lang="ru-RU" dirty="0"/>
              <a:t> рази, в той час як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типу </a:t>
            </a:r>
            <a:r>
              <a:rPr lang="ru-RU" dirty="0" err="1"/>
              <a:t>випереджають</a:t>
            </a:r>
            <a:endParaRPr lang="ru-RU" dirty="0"/>
          </a:p>
          <a:p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типу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— </a:t>
            </a:r>
            <a:r>
              <a:rPr lang="ru-RU" dirty="0" err="1"/>
              <a:t>утричі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762000" y="2113521"/>
          <a:ext cx="4625975" cy="2357908"/>
        </p:xfrm>
        <a:graphic>
          <a:graphicData uri="http://schemas.openxmlformats.org/drawingml/2006/table">
            <a:tbl>
              <a:tblPr firstRow="1" firstCol="1" bandRow="1"/>
              <a:tblGrid>
                <a:gridCol w="2792953"/>
                <a:gridCol w="928011"/>
                <a:gridCol w="905011"/>
              </a:tblGrid>
              <a:tr h="36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Ресурси організаційного розвитку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Освітні організації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Традиційного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Інноваційного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Інформаційні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Матеріально-фінансові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44,2***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61,7***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Технологічні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61,7**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Психологічні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22,1***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69,0***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96" marR="5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0" y="2112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Примітки:</a:t>
            </a:r>
            <a:r>
              <a:rPr kumimoji="0" lang="uk-UA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*** р &lt; 0,001; ** р &lt; 0,01; * р &lt; 0,05.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3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значущості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вагому</a:t>
            </a:r>
            <a:endParaRPr lang="ru-RU" dirty="0" smtClean="0"/>
          </a:p>
          <a:p>
            <a:r>
              <a:rPr lang="ru-RU" dirty="0" smtClean="0"/>
              <a:t>роль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у персоналу</a:t>
            </a:r>
          </a:p>
          <a:p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типу.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та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, то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виявило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1512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332656"/>
            <a:ext cx="3558480" cy="1368152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Таб. </a:t>
            </a:r>
            <a:r>
              <a:rPr lang="ru-RU" sz="1600" dirty="0" err="1"/>
              <a:t>Психологічні</a:t>
            </a:r>
            <a:r>
              <a:rPr lang="ru-RU" sz="1600" dirty="0"/>
              <a:t> </a:t>
            </a:r>
            <a:r>
              <a:rPr lang="ru-RU" sz="1600" dirty="0" err="1"/>
              <a:t>чинники</a:t>
            </a:r>
            <a:r>
              <a:rPr lang="ru-RU" sz="1600" dirty="0"/>
              <a:t> </a:t>
            </a:r>
            <a:r>
              <a:rPr lang="ru-RU" sz="1600" dirty="0" err="1"/>
              <a:t>організаційного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err="1"/>
              <a:t>традиційного</a:t>
            </a:r>
            <a:r>
              <a:rPr lang="ru-RU" sz="1600" dirty="0"/>
              <a:t> та </a:t>
            </a:r>
            <a:r>
              <a:rPr lang="ru-RU" sz="1600" dirty="0" err="1"/>
              <a:t>інноваційного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 (у %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</a:t>
            </a:r>
            <a:r>
              <a:rPr lang="ru-RU" sz="1600" dirty="0" err="1"/>
              <a:t>опитаних</a:t>
            </a:r>
            <a:r>
              <a:rPr lang="ru-RU" sz="1600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err="1"/>
              <a:t>По-перше</a:t>
            </a:r>
            <a:r>
              <a:rPr lang="ru-RU" dirty="0"/>
              <a:t>, ряд </a:t>
            </a:r>
            <a:r>
              <a:rPr lang="ru-RU" dirty="0" err="1"/>
              <a:t>чинників</a:t>
            </a:r>
            <a:r>
              <a:rPr lang="ru-RU" dirty="0"/>
              <a:t> є </a:t>
            </a:r>
            <a:r>
              <a:rPr lang="ru-RU" dirty="0" err="1"/>
              <a:t>значущими</a:t>
            </a:r>
            <a:r>
              <a:rPr lang="ru-RU" dirty="0"/>
              <a:t> в </a:t>
            </a:r>
            <a:r>
              <a:rPr lang="ru-RU" dirty="0" err="1"/>
              <a:t>однаковій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, як для </a:t>
            </a:r>
            <a:r>
              <a:rPr lang="ru-RU" dirty="0" err="1"/>
              <a:t>традиційних</a:t>
            </a:r>
            <a:r>
              <a:rPr lang="ru-RU" dirty="0"/>
              <a:t>, так і для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(</a:t>
            </a:r>
            <a:r>
              <a:rPr lang="ru-RU" dirty="0" err="1"/>
              <a:t>щодо</a:t>
            </a:r>
            <a:r>
              <a:rPr lang="ru-RU" dirty="0"/>
              <a:t> них не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статистично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типами </a:t>
            </a:r>
            <a:r>
              <a:rPr lang="ru-RU" dirty="0" err="1"/>
              <a:t>освітніх</a:t>
            </a:r>
            <a:endParaRPr lang="ru-RU" dirty="0"/>
          </a:p>
          <a:p>
            <a:r>
              <a:rPr lang="ru-RU" dirty="0" err="1"/>
              <a:t>організацій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762000" y="1039431"/>
          <a:ext cx="4625976" cy="4506088"/>
        </p:xfrm>
        <a:graphic>
          <a:graphicData uri="http://schemas.openxmlformats.org/drawingml/2006/table">
            <a:tbl>
              <a:tblPr firstRow="1" firstCol="1" bandRow="1"/>
              <a:tblGrid>
                <a:gridCol w="2827270"/>
                <a:gridCol w="899353"/>
                <a:gridCol w="899353"/>
              </a:tblGrid>
              <a:tr h="3604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Психологічні чинники організаційного розвитку освітніх організацій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традиційного та інноваційного типів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Освітні організації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Традиційного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Інноваційного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Конкурентоздатність організації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Інноваційні форми ділового спілкування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27,9***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46,4***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Особистісний розвиток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20,1***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Професійний та кар’єрний розвиток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Толерантність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25,3***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42,3***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Ефективне ділове спілкування в організації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Впровадження керівниками технологій прийняття ефективних управлінських рішень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27,4***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Психологічна готовність персоналу до організаційного розвитку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Конкурентоздатність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20,1**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31,0**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Підприємницька поведінка персоналу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27,3***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10,9***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9" marR="50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0" y="1039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2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них </a:t>
            </a:r>
            <a:r>
              <a:rPr lang="ru-RU" dirty="0" err="1" smtClean="0"/>
              <a:t>віднесено</a:t>
            </a:r>
            <a:r>
              <a:rPr lang="ru-RU" dirty="0" smtClean="0"/>
              <a:t>: </a:t>
            </a:r>
            <a:r>
              <a:rPr lang="ru-RU" dirty="0" err="1" smtClean="0"/>
              <a:t>конкурентоздатність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(42,2 %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 48,0 % —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);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готовність</a:t>
            </a:r>
            <a:r>
              <a:rPr lang="ru-RU" dirty="0" smtClean="0"/>
              <a:t> персоналу до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r>
              <a:rPr lang="ru-RU" dirty="0" smtClean="0"/>
              <a:t>(31,8 % —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 32,7 % —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);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ділове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(29,2 % —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 37,5 % —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в </a:t>
            </a:r>
            <a:r>
              <a:rPr lang="ru-RU" dirty="0" err="1" smtClean="0"/>
              <a:t>однаковій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визнають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</a:t>
            </a:r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err="1" smtClean="0"/>
              <a:t>чинника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по </a:t>
            </a:r>
            <a:r>
              <a:rPr lang="ru-RU" dirty="0" err="1" smtClean="0"/>
              <a:t>масиву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 (</a:t>
            </a:r>
            <a:r>
              <a:rPr lang="ru-RU" dirty="0" err="1" smtClean="0"/>
              <a:t>конкурентоздатність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 та </a:t>
            </a:r>
            <a:r>
              <a:rPr lang="ru-RU" dirty="0" err="1" smtClean="0"/>
              <a:t>чинника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endParaRPr lang="ru-RU" dirty="0" smtClean="0"/>
          </a:p>
          <a:p>
            <a:r>
              <a:rPr lang="ru-RU" dirty="0" smtClean="0"/>
              <a:t>є </a:t>
            </a:r>
            <a:r>
              <a:rPr lang="ru-RU" dirty="0" err="1" smtClean="0"/>
              <a:t>комплексним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до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(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готовність</a:t>
            </a:r>
            <a:r>
              <a:rPr lang="ru-RU" dirty="0" smtClean="0"/>
              <a:t> персоналу до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, на наш </a:t>
            </a:r>
            <a:r>
              <a:rPr lang="ru-RU" dirty="0" err="1" smtClean="0"/>
              <a:t>погляд</a:t>
            </a:r>
            <a:r>
              <a:rPr lang="ru-RU" dirty="0" smtClean="0"/>
              <a:t>, як </a:t>
            </a:r>
            <a:r>
              <a:rPr lang="ru-RU" dirty="0" err="1" smtClean="0"/>
              <a:t>позитивний</a:t>
            </a:r>
            <a:r>
              <a:rPr lang="ru-RU" dirty="0" smtClean="0"/>
              <a:t> факт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smtClean="0"/>
              <a:t>персоналом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усвідомлюється</a:t>
            </a:r>
            <a:endParaRPr lang="ru-RU" dirty="0" smtClean="0"/>
          </a:p>
          <a:p>
            <a:r>
              <a:rPr lang="ru-RU" dirty="0" err="1" smtClean="0"/>
              <a:t>значущість</a:t>
            </a:r>
            <a:r>
              <a:rPr lang="ru-RU" dirty="0" smtClean="0"/>
              <a:t> «</a:t>
            </a:r>
            <a:r>
              <a:rPr lang="ru-RU" dirty="0" err="1" smtClean="0"/>
              <a:t>базових</a:t>
            </a:r>
            <a:r>
              <a:rPr lang="ru-RU" dirty="0" smtClean="0"/>
              <a:t>» </a:t>
            </a:r>
            <a:r>
              <a:rPr lang="ru-RU" dirty="0" err="1" smtClean="0"/>
              <a:t>чинників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97318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1857</Words>
  <Application>Microsoft Office PowerPoint</Application>
  <PresentationFormat>Экран (4:3)</PresentationFormat>
  <Paragraphs>240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Поняття «інновація», класифікація інновацій, їх причини, результати, наслідки, психологічний бар’єр та супровід процесу.  Психологічне забезпечення успішного впровадження інновацій.</vt:lpstr>
      <vt:lpstr>Порівняльний аналіз труднощів, ресурсів, психологічних умов та чинників організаційного розвитку в організаціях традиційного та інноваційного типів. Перша група труднощів, фінансово-економічних</vt:lpstr>
      <vt:lpstr>Труднощів другої групи, які стосуються психолого-управлінських аспектів діяльності персоналу освітніх організацій за таким показником, як «інертність персоналу», статистично значущих відмінностей між двома типами освітніх організацій не виявлено. </vt:lpstr>
      <vt:lpstr>Презентация PowerPoint</vt:lpstr>
      <vt:lpstr>Третя група  труднощів -стосуються надання управлінсько-психологічної консультативної допомоги освітнім організаціям з проблеми організаційного розвитку, в одних випадках за рівнем вираженості труднощів, які виникають у процесі організаційного розвитку освітніх організацій, також переважають освітні організації традиційного типу, в інших — інноваційного типу. «інертність персоналу», статистично значущих відмінностей між двома типами освітніх організацій не виявлено.</vt:lpstr>
      <vt:lpstr>Табл. Ресурси організаційного розвитку</vt:lpstr>
      <vt:lpstr>Презентация PowerPoint</vt:lpstr>
      <vt:lpstr>Таб. Психологічні чинники організаційного розвитку освітніх організацій традиційного та інноваційного типів (у % від загальної кількості опитаних) </vt:lpstr>
      <vt:lpstr>Презентация PowerPoint</vt:lpstr>
      <vt:lpstr>Презентация PowerPoint</vt:lpstr>
      <vt:lpstr>Презентация PowerPoint</vt:lpstr>
      <vt:lpstr>Таблиця Умови організаційного розвитку освітніх організацій традиційного та інноваційного типів (у % від загальної кількості опитаних)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«інновація», класифікація інновацій, їх причини, результати, наслідки, психологічний бар’єр та супровід процесу.  Психологічне забезпечення успішного впровадження інновацій.</dc:title>
  <dc:creator>Пользователь</dc:creator>
  <cp:lastModifiedBy>Пользователь</cp:lastModifiedBy>
  <cp:revision>4</cp:revision>
  <dcterms:created xsi:type="dcterms:W3CDTF">2024-04-02T05:07:39Z</dcterms:created>
  <dcterms:modified xsi:type="dcterms:W3CDTF">2024-04-02T11:09:05Z</dcterms:modified>
</cp:coreProperties>
</file>