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80" r:id="rId5"/>
    <p:sldId id="281" r:id="rId6"/>
    <p:sldId id="282" r:id="rId7"/>
    <p:sldId id="259" r:id="rId8"/>
    <p:sldId id="278" r:id="rId9"/>
    <p:sldId id="260" r:id="rId10"/>
    <p:sldId id="261" r:id="rId11"/>
    <p:sldId id="279" r:id="rId12"/>
    <p:sldId id="262" r:id="rId13"/>
    <p:sldId id="271"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snapToGrid="0">
      <p:cViewPr varScale="1">
        <p:scale>
          <a:sx n="79" d="100"/>
          <a:sy n="79" d="100"/>
        </p:scale>
        <p:origin x="10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73556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67729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9075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112425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066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90119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11548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55496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126964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17.11.2022</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423098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178452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9F9BEE6-2E3A-4928-A759-0B4C3E9000BA}" type="datetimeFigureOut">
              <a:rPr lang="ru-UA" smtClean="0"/>
              <a:t>17.11.2022</a:t>
            </a:fld>
            <a:endParaRPr lang="ru-UA"/>
          </a:p>
        </p:txBody>
      </p:sp>
      <p:sp>
        <p:nvSpPr>
          <p:cNvPr id="8" name="Footer Placeholder 7"/>
          <p:cNvSpPr>
            <a:spLocks noGrp="1"/>
          </p:cNvSpPr>
          <p:nvPr>
            <p:ph type="ftr" sz="quarter" idx="11"/>
          </p:nvPr>
        </p:nvSpPr>
        <p:spPr/>
        <p:txBody>
          <a:bodyPr/>
          <a:lstStyle/>
          <a:p>
            <a:endParaRPr lang="ru-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38856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9F9BEE6-2E3A-4928-A759-0B4C3E9000BA}" type="datetimeFigureOut">
              <a:rPr lang="ru-UA" smtClean="0"/>
              <a:t>17.11.2022</a:t>
            </a:fld>
            <a:endParaRPr lang="ru-UA"/>
          </a:p>
        </p:txBody>
      </p:sp>
      <p:sp>
        <p:nvSpPr>
          <p:cNvPr id="4" name="Footer Placeholder 3"/>
          <p:cNvSpPr>
            <a:spLocks noGrp="1"/>
          </p:cNvSpPr>
          <p:nvPr>
            <p:ph type="ftr" sz="quarter" idx="11"/>
          </p:nvPr>
        </p:nvSpPr>
        <p:spPr/>
        <p:txBody>
          <a:bodyPr/>
          <a:lstStyle/>
          <a:p>
            <a:endParaRPr lang="ru-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40416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9BEE6-2E3A-4928-A759-0B4C3E9000BA}" type="datetimeFigureOut">
              <a:rPr lang="ru-UA" smtClean="0"/>
              <a:t>17.11.2022</a:t>
            </a:fld>
            <a:endParaRPr lang="ru-UA"/>
          </a:p>
        </p:txBody>
      </p:sp>
      <p:sp>
        <p:nvSpPr>
          <p:cNvPr id="3" name="Footer Placeholder 2"/>
          <p:cNvSpPr>
            <a:spLocks noGrp="1"/>
          </p:cNvSpPr>
          <p:nvPr>
            <p:ph type="ftr" sz="quarter" idx="11"/>
          </p:nvPr>
        </p:nvSpPr>
        <p:spPr/>
        <p:txBody>
          <a:bodyPr/>
          <a:lstStyle/>
          <a:p>
            <a:endParaRPr lang="ru-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03610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51537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17.11.2022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401931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F9BEE6-2E3A-4928-A759-0B4C3E9000BA}" type="datetimeFigureOut">
              <a:rPr lang="ru-UA" smtClean="0"/>
              <a:t>17.11.2022</a:t>
            </a:fld>
            <a:endParaRPr lang="ru-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7BDBDD-0160-4C16-87B7-BC29220099EE}" type="slidenum">
              <a:rPr lang="ru-UA" smtClean="0"/>
              <a:t>‹№›</a:t>
            </a:fld>
            <a:endParaRPr lang="ru-UA"/>
          </a:p>
        </p:txBody>
      </p:sp>
    </p:spTree>
    <p:extLst>
      <p:ext uri="{BB962C8B-B14F-4D97-AF65-F5344CB8AC3E}">
        <p14:creationId xmlns:p14="http://schemas.microsoft.com/office/powerpoint/2010/main" val="3131361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44E2A4-E073-66F0-CAC3-DA06571DE642}"/>
              </a:ext>
            </a:extLst>
          </p:cNvPr>
          <p:cNvSpPr>
            <a:spLocks noGrp="1"/>
          </p:cNvSpPr>
          <p:nvPr>
            <p:ph type="title"/>
          </p:nvPr>
        </p:nvSpPr>
        <p:spPr>
          <a:xfrm>
            <a:off x="2052537" y="624109"/>
            <a:ext cx="9452076" cy="4249448"/>
          </a:xfrm>
        </p:spPr>
        <p:txBody>
          <a:bodyPr>
            <a:normAutofit/>
          </a:bodyPr>
          <a:lstStyle/>
          <a:p>
            <a:pPr algn="ctr"/>
            <a:r>
              <a:rPr lang="uk-UA">
                <a:effectLst/>
                <a:latin typeface="Times New Roman" panose="02020603050405020304" pitchFamily="18" charset="0"/>
                <a:ea typeface="Calibri" panose="020F0502020204030204" pitchFamily="34" charset="0"/>
                <a:cs typeface="Times New Roman" panose="02020603050405020304" pitchFamily="18" charset="0"/>
              </a:rPr>
              <a:t>Лекція 7-8. </a:t>
            </a:r>
            <a:r>
              <a:rPr lang="ru-UA" b="1" dirty="0" err="1">
                <a:effectLst/>
                <a:latin typeface="Times New Roman" panose="02020603050405020304" pitchFamily="18" charset="0"/>
                <a:ea typeface="Calibri" panose="020F0502020204030204" pitchFamily="34" charset="0"/>
                <a:cs typeface="Times New Roman" panose="02020603050405020304" pitchFamily="18" charset="0"/>
              </a:rPr>
              <a:t>Клініко-психологічні</a:t>
            </a:r>
            <a:r>
              <a:rPr lang="ru-UA" b="1" dirty="0">
                <a:effectLst/>
                <a:latin typeface="Times New Roman" panose="02020603050405020304" pitchFamily="18" charset="0"/>
                <a:ea typeface="Calibri" panose="020F0502020204030204" pitchFamily="34" charset="0"/>
                <a:cs typeface="Times New Roman" panose="02020603050405020304" pitchFamily="18" charset="0"/>
              </a:rPr>
              <a:t> </a:t>
            </a:r>
            <a:r>
              <a:rPr lang="ru-UA" b="1" dirty="0" err="1">
                <a:effectLst/>
                <a:latin typeface="Times New Roman" panose="02020603050405020304" pitchFamily="18" charset="0"/>
                <a:ea typeface="Calibri" panose="020F0502020204030204" pitchFamily="34" charset="0"/>
                <a:cs typeface="Times New Roman" panose="02020603050405020304" pitchFamily="18" charset="0"/>
              </a:rPr>
              <a:t>аспекти</a:t>
            </a:r>
            <a:r>
              <a:rPr lang="ru-UA"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розладів емоцій</a:t>
            </a:r>
            <a:br>
              <a:rPr lang="ru-UA" b="1" dirty="0">
                <a:effectLst/>
                <a:latin typeface="Times New Roman" panose="02020603050405020304" pitchFamily="18" charset="0"/>
                <a:ea typeface="Calibri" panose="020F0502020204030204" pitchFamily="34" charset="0"/>
                <a:cs typeface="Times New Roman" panose="02020603050405020304" pitchFamily="18" charset="0"/>
              </a:rPr>
            </a:br>
            <a:endParaRPr lang="ru-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69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6AED54D-0720-D8BD-B1FA-FFB480275542}"/>
              </a:ext>
            </a:extLst>
          </p:cNvPr>
          <p:cNvSpPr>
            <a:spLocks noGrp="1"/>
          </p:cNvSpPr>
          <p:nvPr>
            <p:ph idx="1"/>
          </p:nvPr>
        </p:nvSpPr>
        <p:spPr>
          <a:xfrm>
            <a:off x="2589212" y="933855"/>
            <a:ext cx="8915400" cy="4977367"/>
          </a:xfrm>
        </p:spPr>
        <p:txBody>
          <a:bodyPr>
            <a:normAutofit/>
          </a:bodyPr>
          <a:lstStyle/>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До патологічного ослаблення емоцій належать емоційне сплощення, емоційна тупість, параліч емоцій, апатія.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Під емоційним сплощенням та емоційною тупістю розуміють необоротну наростаючу недостатність яскравості емоційних виявів, втрату переживань, душевну холодність, байдужість, спустошення в емоційній сфері. Ці стани можуть супроводжуватися </a:t>
            </a:r>
            <a:r>
              <a:rPr lang="uk-UA" dirty="0" err="1">
                <a:latin typeface="Times New Roman" panose="02020603050405020304" pitchFamily="18" charset="0"/>
                <a:cs typeface="Times New Roman" panose="02020603050405020304" pitchFamily="18" charset="0"/>
              </a:rPr>
              <a:t>розгальмованістю</a:t>
            </a:r>
            <a:r>
              <a:rPr lang="uk-UA" dirty="0">
                <a:latin typeface="Times New Roman" panose="02020603050405020304" pitchFamily="18" charset="0"/>
                <a:cs typeface="Times New Roman" panose="02020603050405020304" pitchFamily="18" charset="0"/>
              </a:rPr>
              <a:t> потягів, брутальністю, агресивністю. Спостерігаються при шизофренії (простій формі), органічних ураженнях головного мозку</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87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F1B4091-C4FA-2163-A72D-504A13CD6C29}"/>
              </a:ext>
            </a:extLst>
          </p:cNvPr>
          <p:cNvSpPr>
            <a:spLocks noGrp="1"/>
          </p:cNvSpPr>
          <p:nvPr>
            <p:ph idx="1"/>
          </p:nvPr>
        </p:nvSpPr>
        <p:spPr>
          <a:xfrm>
            <a:off x="2589212" y="573932"/>
            <a:ext cx="8915400" cy="5337290"/>
          </a:xfrm>
        </p:spPr>
        <p:txBody>
          <a:bodyPr>
            <a:normAutofit/>
          </a:bodyPr>
          <a:lstStyle/>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Апатія</a:t>
            </a:r>
            <a:r>
              <a:rPr lang="uk-UA" dirty="0">
                <a:latin typeface="Times New Roman" panose="02020603050405020304" pitchFamily="18" charset="0"/>
                <a:cs typeface="Times New Roman" panose="02020603050405020304" pitchFamily="18" charset="0"/>
              </a:rPr>
              <a:t> — стан емоційної тупості, байдужості, бездумності. Ніщо у хворого не викликає інтересу, емоцій, у тому числі й особиста життєва перспектива. Апатія буває наслідком тяжкої патології — шизофренії, пухлин мозку, атрофічних процесів у головному мозку, </a:t>
            </a:r>
            <a:r>
              <a:rPr lang="uk-UA" dirty="0" err="1">
                <a:latin typeface="Times New Roman" panose="02020603050405020304" pitchFamily="18" charset="0"/>
                <a:cs typeface="Times New Roman" panose="02020603050405020304" pitchFamily="18" charset="0"/>
              </a:rPr>
              <a:t>хвороб</a:t>
            </a:r>
            <a:r>
              <a:rPr lang="uk-UA" dirty="0">
                <a:latin typeface="Times New Roman" panose="02020603050405020304" pitchFamily="18" charset="0"/>
                <a:cs typeface="Times New Roman" panose="02020603050405020304" pitchFamily="18" charset="0"/>
              </a:rPr>
              <a:t> Піка, Альцгеймера. </a:t>
            </a:r>
          </a:p>
          <a:p>
            <a:pPr indent="540385" algn="just">
              <a:lnSpc>
                <a:spcPct val="150000"/>
              </a:lnSpc>
              <a:spcAft>
                <a:spcPts val="800"/>
              </a:spcAft>
            </a:pPr>
            <a:r>
              <a:rPr lang="uk-UA" dirty="0" err="1">
                <a:latin typeface="Times New Roman" panose="02020603050405020304" pitchFamily="18" charset="0"/>
                <a:cs typeface="Times New Roman" panose="02020603050405020304" pitchFamily="18" charset="0"/>
              </a:rPr>
              <a:t>Психотравмуючі</a:t>
            </a:r>
            <a:r>
              <a:rPr lang="uk-UA" dirty="0">
                <a:latin typeface="Times New Roman" panose="02020603050405020304" pitchFamily="18" charset="0"/>
                <a:cs typeface="Times New Roman" panose="02020603050405020304" pitchFamily="18" charset="0"/>
              </a:rPr>
              <a:t> події надзвичайної сили (звістка про смерть близької людини, стихійне лихо із загибеллю людей, землетрус) можуть спричинити </a:t>
            </a:r>
            <a:r>
              <a:rPr lang="uk-UA" b="1" dirty="0">
                <a:latin typeface="Times New Roman" panose="02020603050405020304" pitchFamily="18" charset="0"/>
                <a:cs typeface="Times New Roman" panose="02020603050405020304" pitchFamily="18" charset="0"/>
              </a:rPr>
              <a:t>параліч емоцій </a:t>
            </a:r>
            <a:r>
              <a:rPr lang="uk-UA" dirty="0">
                <a:latin typeface="Times New Roman" panose="02020603050405020304" pitchFamily="18" charset="0"/>
                <a:cs typeface="Times New Roman" panose="02020603050405020304" pitchFamily="18" charset="0"/>
              </a:rPr>
              <a:t>— раптову втрату почуттів. Клінічна картина такого стану також полягає у повному зникненні інтересів, загальмуванні моторики, бездіяльності, бездумності, але, на відміну від апатії, параліч емоцій — короткочасний і обіговий процес.  Порушення рухливості емоцій може виявлятися у формі їх надмірної лабільності та інертності.</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087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1BBA1FE-328A-2C18-C85C-BAFFF4C2543E}"/>
              </a:ext>
            </a:extLst>
          </p:cNvPr>
          <p:cNvSpPr>
            <a:spLocks noGrp="1"/>
          </p:cNvSpPr>
          <p:nvPr>
            <p:ph idx="1"/>
          </p:nvPr>
        </p:nvSpPr>
        <p:spPr>
          <a:xfrm>
            <a:off x="1264597" y="262647"/>
            <a:ext cx="10240016" cy="6381344"/>
          </a:xfrm>
        </p:spPr>
        <p:txBody>
          <a:bodyPr>
            <a:normAutofit fontScale="92500" lnSpcReduction="10000"/>
          </a:bodyPr>
          <a:lstStyle/>
          <a:p>
            <a:pPr indent="0" algn="just">
              <a:lnSpc>
                <a:spcPct val="150000"/>
              </a:lnSpc>
              <a:spcAft>
                <a:spcPts val="800"/>
              </a:spcAft>
              <a:buNone/>
            </a:pPr>
            <a:r>
              <a:rPr lang="uk-UA" b="1" dirty="0">
                <a:latin typeface="Times New Roman" panose="02020603050405020304" pitchFamily="18" charset="0"/>
                <a:cs typeface="Times New Roman" panose="02020603050405020304" pitchFamily="18" charset="0"/>
              </a:rPr>
              <a:t>Для емоційної лабільності </a:t>
            </a:r>
            <a:r>
              <a:rPr lang="uk-UA" dirty="0">
                <a:latin typeface="Times New Roman" panose="02020603050405020304" pitchFamily="18" charset="0"/>
                <a:cs typeface="Times New Roman" panose="02020603050405020304" pitchFamily="18" charset="0"/>
              </a:rPr>
              <a:t>характерні легкий, швидкий перехід від підвищеного настрою до зниженого і, навпаки, без явної причини. У дитинстві емоційна лабільність є фізіологічною нормою. Як патологія вона найчастіше спостерігається в істеричних осіб, а також після травм головного мозку. З будь-якого приводу може з’явитися бурхлива, афективна реакція з вегетативними розладами, руховим збудженням. Усвідомлюючи її неприродність, хворі досить швидко заспокоюються, визнають, що не змогли стриматися. Слабкодухість — афективне нетримання, коли з найменшого приводу людина плаче. Сльози чи сміх можуть виникнути внаслідок якогось спогаду. </a:t>
            </a:r>
          </a:p>
          <a:p>
            <a:pPr indent="0" algn="just">
              <a:lnSpc>
                <a:spcPct val="150000"/>
              </a:lnSpc>
              <a:spcAft>
                <a:spcPts val="800"/>
              </a:spcAft>
              <a:buNone/>
            </a:pPr>
            <a:r>
              <a:rPr lang="uk-UA" b="1" dirty="0">
                <a:latin typeface="Times New Roman" panose="02020603050405020304" pitchFamily="18" charset="0"/>
                <a:cs typeface="Times New Roman" panose="02020603050405020304" pitchFamily="18" charset="0"/>
              </a:rPr>
              <a:t>Слабкодухість характерна </a:t>
            </a:r>
            <a:r>
              <a:rPr lang="uk-UA" dirty="0">
                <a:latin typeface="Times New Roman" panose="02020603050405020304" pitchFamily="18" charset="0"/>
                <a:cs typeface="Times New Roman" panose="02020603050405020304" pitchFamily="18" charset="0"/>
              </a:rPr>
              <a:t>для хворих з ураженням судин головного мозку, особливо атеросклеротичним. </a:t>
            </a:r>
          </a:p>
          <a:p>
            <a:pPr indent="0" algn="just">
              <a:lnSpc>
                <a:spcPct val="150000"/>
              </a:lnSpc>
              <a:spcAft>
                <a:spcPts val="800"/>
              </a:spcAft>
              <a:buNone/>
            </a:pPr>
            <a:r>
              <a:rPr lang="uk-UA" b="1" dirty="0">
                <a:latin typeface="Times New Roman" panose="02020603050405020304" pitchFamily="18" charset="0"/>
                <a:cs typeface="Times New Roman" panose="02020603050405020304" pitchFamily="18" charset="0"/>
              </a:rPr>
              <a:t>Інертність емоцій </a:t>
            </a:r>
            <a:r>
              <a:rPr lang="uk-UA" dirty="0">
                <a:latin typeface="Times New Roman" panose="02020603050405020304" pitchFamily="18" charset="0"/>
                <a:cs typeface="Times New Roman" panose="02020603050405020304" pitchFamily="18" charset="0"/>
              </a:rPr>
              <a:t>— тривале зосередження на неприємних емоціях, відчутті провини, образі, злості. Зустрічається при епілепсії, психопатіях (розладах особистості). </a:t>
            </a:r>
          </a:p>
          <a:p>
            <a:pPr indent="0" algn="just">
              <a:lnSpc>
                <a:spcPct val="150000"/>
              </a:lnSpc>
              <a:spcAft>
                <a:spcPts val="800"/>
              </a:spcAft>
              <a:buNone/>
            </a:pPr>
            <a:r>
              <a:rPr lang="uk-UA" b="1" dirty="0">
                <a:latin typeface="Times New Roman" panose="02020603050405020304" pitchFamily="18" charset="0"/>
                <a:cs typeface="Times New Roman" panose="02020603050405020304" pitchFamily="18" charset="0"/>
              </a:rPr>
              <a:t>Емоційна неадекватність (</a:t>
            </a:r>
            <a:r>
              <a:rPr lang="uk-UA" b="1" dirty="0" err="1">
                <a:latin typeface="Times New Roman" panose="02020603050405020304" pitchFamily="18" charset="0"/>
                <a:cs typeface="Times New Roman" panose="02020603050405020304" pitchFamily="18" charset="0"/>
              </a:rPr>
              <a:t>паратимія</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симптом, який виражається в почутті, що не відповідає причині (кількісній і якісній), що його зумовила. Прикладом емоційної неадекватності може бути веселий настрій хворого при звістці про смерть близької людини. </a:t>
            </a:r>
            <a:r>
              <a:rPr lang="uk-UA" dirty="0" err="1">
                <a:latin typeface="Times New Roman" panose="02020603050405020304" pitchFamily="18" charset="0"/>
                <a:cs typeface="Times New Roman" panose="02020603050405020304" pitchFamily="18" charset="0"/>
              </a:rPr>
              <a:t>Паратимія</a:t>
            </a:r>
            <a:r>
              <a:rPr lang="uk-UA" dirty="0">
                <a:latin typeface="Times New Roman" panose="02020603050405020304" pitchFamily="18" charset="0"/>
                <a:cs typeface="Times New Roman" panose="02020603050405020304" pitchFamily="18" charset="0"/>
              </a:rPr>
              <a:t> також характерна для шизофренії.</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602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E43332B-2575-B7FF-AB97-64EF28BCA572}"/>
              </a:ext>
            </a:extLst>
          </p:cNvPr>
          <p:cNvSpPr>
            <a:spLocks noGrp="1"/>
          </p:cNvSpPr>
          <p:nvPr>
            <p:ph idx="1"/>
          </p:nvPr>
        </p:nvSpPr>
        <p:spPr>
          <a:xfrm>
            <a:off x="1459149" y="486383"/>
            <a:ext cx="10045463" cy="5797685"/>
          </a:xfrm>
        </p:spPr>
        <p:txBody>
          <a:bodyPr>
            <a:normAutofit/>
          </a:bodyPr>
          <a:lstStyle/>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При </a:t>
            </a:r>
            <a:r>
              <a:rPr lang="uk-UA" b="1" dirty="0">
                <a:latin typeface="Times New Roman" panose="02020603050405020304" pitchFamily="18" charset="0"/>
                <a:cs typeface="Times New Roman" panose="02020603050405020304" pitchFamily="18" charset="0"/>
              </a:rPr>
              <a:t>амбівалентності</a:t>
            </a:r>
            <a:r>
              <a:rPr lang="uk-UA" dirty="0">
                <a:latin typeface="Times New Roman" panose="02020603050405020304" pitchFamily="18" charset="0"/>
                <a:cs typeface="Times New Roman" panose="02020603050405020304" pitchFamily="18" charset="0"/>
              </a:rPr>
              <a:t> емоцій хворий одночасно переймається двома протилежними почуттями. Наприклад, любові й ненависті, жалю та жорстокості. На думку Е. </a:t>
            </a:r>
            <a:r>
              <a:rPr lang="uk-UA" dirty="0" err="1">
                <a:latin typeface="Times New Roman" panose="02020603050405020304" pitchFamily="18" charset="0"/>
                <a:cs typeface="Times New Roman" panose="02020603050405020304" pitchFamily="18" charset="0"/>
              </a:rPr>
              <a:t>Блейлера</a:t>
            </a:r>
            <a:r>
              <a:rPr lang="uk-UA" dirty="0">
                <a:latin typeface="Times New Roman" panose="02020603050405020304" pitchFamily="18" charset="0"/>
                <a:cs typeface="Times New Roman" panose="02020603050405020304" pitchFamily="18" charset="0"/>
              </a:rPr>
              <a:t>, який </a:t>
            </a:r>
            <a:r>
              <a:rPr lang="uk-UA" dirty="0" err="1">
                <a:latin typeface="Times New Roman" panose="02020603050405020304" pitchFamily="18" charset="0"/>
                <a:cs typeface="Times New Roman" panose="02020603050405020304" pitchFamily="18" charset="0"/>
              </a:rPr>
              <a:t>вніс</a:t>
            </a:r>
            <a:r>
              <a:rPr lang="uk-UA" dirty="0">
                <a:latin typeface="Times New Roman" panose="02020603050405020304" pitchFamily="18" charset="0"/>
                <a:cs typeface="Times New Roman" panose="02020603050405020304" pitchFamily="18" charset="0"/>
              </a:rPr>
              <a:t> значний вклад у вчення про шизофренію, амбівалентність є одним із чотирьох основних симптомів цієї недуги.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До </a:t>
            </a:r>
            <a:r>
              <a:rPr lang="uk-UA" b="1" dirty="0">
                <a:latin typeface="Times New Roman" panose="02020603050405020304" pitchFamily="18" charset="0"/>
                <a:cs typeface="Times New Roman" panose="02020603050405020304" pitchFamily="18" charset="0"/>
              </a:rPr>
              <a:t>порушень адекватності </a:t>
            </a:r>
            <a:r>
              <a:rPr lang="uk-UA" dirty="0">
                <a:latin typeface="Times New Roman" panose="02020603050405020304" pitchFamily="18" charset="0"/>
                <a:cs typeface="Times New Roman" panose="02020603050405020304" pitchFamily="18" charset="0"/>
              </a:rPr>
              <a:t>емоцій належить і </a:t>
            </a:r>
            <a:r>
              <a:rPr lang="uk-UA" dirty="0" err="1">
                <a:latin typeface="Times New Roman" panose="02020603050405020304" pitchFamily="18" charset="0"/>
                <a:cs typeface="Times New Roman" panose="02020603050405020304" pitchFamily="18" charset="0"/>
              </a:rPr>
              <a:t>дисфорія</a:t>
            </a:r>
            <a:r>
              <a:rPr lang="uk-UA" dirty="0">
                <a:latin typeface="Times New Roman" panose="02020603050405020304" pitchFamily="18" charset="0"/>
                <a:cs typeface="Times New Roman" panose="02020603050405020304" pitchFamily="18" charset="0"/>
              </a:rPr>
              <a:t>. Хворий стає пригніченим, злостивим, похмурим. Надто чутливим до зовнішніх подразників, напруженим, гнівливим. Нерідко скаржиться на відчуття страху. Будь-яка дрібниця може стати приводом до агресивних дій, жорстокості, насильства. Стани </a:t>
            </a:r>
            <a:r>
              <a:rPr lang="uk-UA" dirty="0" err="1">
                <a:latin typeface="Times New Roman" panose="02020603050405020304" pitchFamily="18" charset="0"/>
                <a:cs typeface="Times New Roman" panose="02020603050405020304" pitchFamily="18" charset="0"/>
              </a:rPr>
              <a:t>дисфорії</a:t>
            </a:r>
            <a:r>
              <a:rPr lang="uk-UA" dirty="0">
                <a:latin typeface="Times New Roman" panose="02020603050405020304" pitchFamily="18" charset="0"/>
                <a:cs typeface="Times New Roman" panose="02020603050405020304" pitchFamily="18" charset="0"/>
              </a:rPr>
              <a:t> характерні для епілепсії та органічних уражень мозку. 65 Вони виникають раптово і тривають від кількох годин до кількох діб.</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91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31BFF68-7B92-E50E-3916-D85621F2671D}"/>
              </a:ext>
            </a:extLst>
          </p:cNvPr>
          <p:cNvSpPr>
            <a:spLocks noGrp="1"/>
          </p:cNvSpPr>
          <p:nvPr>
            <p:ph idx="1"/>
          </p:nvPr>
        </p:nvSpPr>
        <p:spPr>
          <a:xfrm>
            <a:off x="1400783" y="593387"/>
            <a:ext cx="10103829" cy="6011694"/>
          </a:xfrm>
        </p:spPr>
        <p:txBody>
          <a:bodyPr>
            <a:normAutofit/>
          </a:bodyPr>
          <a:lstStyle/>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Патологічний афект </a:t>
            </a:r>
            <a:r>
              <a:rPr lang="uk-UA" dirty="0">
                <a:latin typeface="Times New Roman" panose="02020603050405020304" pitchFamily="18" charset="0"/>
                <a:cs typeface="Times New Roman" panose="02020603050405020304" pitchFamily="18" charset="0"/>
              </a:rPr>
              <a:t>— це короткочасне порушення психічної діяльності у вигляді бурхливої емоційної реакції із затьмаренням свідомості. Патологічний афект виникає при епілепсії, травматичному ураженні головного мозку, психопатії, під впливом різноманітних несприятливих чинників (алкогольне сп’яніння, психічна травма, перевтома). Подразник незначної сили спричинює таку емоційну реакцію, що хворий стає здатним до руйнівних та агресивних дій. Патологічний афект виникає раптово, триває від кількох секунд до кількох хвилин (рідше годин) і закінчується глибоким сном з подальшою повною або частковою амнезією. У літературі, присвяченій проблемам психіатрії, часто висвітлюються симптоми тривоги і страху.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Страх</a:t>
            </a:r>
            <a:r>
              <a:rPr lang="uk-UA" dirty="0">
                <a:latin typeface="Times New Roman" panose="02020603050405020304" pitchFamily="18" charset="0"/>
                <a:cs typeface="Times New Roman" panose="02020603050405020304" pitchFamily="18" charset="0"/>
              </a:rPr>
              <a:t> виражається у відчутті напруження з очікуванням небезпеки чи нещастя. Супроводжується прагненням уникнути небезпеки, втекти. Хворий сконцентрований на загрозі та небезпеці, які свідомо розпізнаються. Під час тривоги відчуття небезпеки не має конкретного змісту. Страх та тривога часто домінують у структурі багатьох психічних </a:t>
            </a:r>
            <a:r>
              <a:rPr lang="uk-UA" dirty="0" err="1">
                <a:latin typeface="Times New Roman" panose="02020603050405020304" pitchFamily="18" charset="0"/>
                <a:cs typeface="Times New Roman" panose="02020603050405020304" pitchFamily="18" charset="0"/>
              </a:rPr>
              <a:t>хвороб</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89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610FA-A86E-44A7-ADF6-1261215AF67C}"/>
              </a:ext>
            </a:extLst>
          </p:cNvPr>
          <p:cNvSpPr>
            <a:spLocks noGrp="1"/>
          </p:cNvSpPr>
          <p:nvPr>
            <p:ph type="title"/>
          </p:nvPr>
        </p:nvSpPr>
        <p:spPr/>
        <p:txBody>
          <a:bodyPr/>
          <a:lstStyle/>
          <a:p>
            <a:r>
              <a:rPr lang="uk-UA" dirty="0">
                <a:latin typeface="Times New Roman" panose="02020603050405020304" pitchFamily="18" charset="0"/>
                <a:ea typeface="STZhongsong" panose="020B0503020204020204" pitchFamily="2" charset="-122"/>
                <a:cs typeface="Times New Roman" panose="02020603050405020304" pitchFamily="18" charset="0"/>
              </a:rPr>
              <a:t>План:</a:t>
            </a:r>
            <a:endParaRPr lang="ru-UA" dirty="0">
              <a:latin typeface="Times New Roman" panose="02020603050405020304" pitchFamily="18" charset="0"/>
              <a:ea typeface="STZhongsong" panose="020B0503020204020204" pitchFamily="2" charset="-122"/>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8A82F55-2896-29F9-7C1E-D9A5B4EB4F57}"/>
              </a:ext>
            </a:extLst>
          </p:cNvPr>
          <p:cNvSpPr>
            <a:spLocks noGrp="1"/>
          </p:cNvSpPr>
          <p:nvPr>
            <p:ph idx="1"/>
          </p:nvPr>
        </p:nvSpPr>
        <p:spPr/>
        <p:txBody>
          <a:bodyPr/>
          <a:lstStyle/>
          <a:p>
            <a:pPr>
              <a:lnSpc>
                <a:spcPct val="150000"/>
              </a:lnSpc>
            </a:pPr>
            <a:r>
              <a:rPr lang="ru-UA" sz="1800" b="1" dirty="0">
                <a:effectLst/>
                <a:latin typeface="Times New Roman" panose="02020603050405020304" pitchFamily="18" charset="0"/>
                <a:ea typeface="Calibri" panose="020F0502020204030204" pitchFamily="34" charset="0"/>
              </a:rPr>
              <a:t>1.</a:t>
            </a:r>
            <a:r>
              <a:rPr lang="uk-UA" sz="1800" b="1" dirty="0">
                <a:effectLst/>
                <a:latin typeface="Times New Roman" panose="02020603050405020304" pitchFamily="18" charset="0"/>
                <a:ea typeface="Calibri" panose="020F0502020204030204" pitchFamily="34" charset="0"/>
              </a:rPr>
              <a:t> Поняття про емоції</a:t>
            </a:r>
          </a:p>
          <a:p>
            <a:pPr>
              <a:lnSpc>
                <a:spcPct val="150000"/>
              </a:lnSpc>
            </a:pPr>
            <a:r>
              <a:rPr lang="uk-UA" sz="2000" b="1" dirty="0">
                <a:effectLst/>
                <a:latin typeface="Times New Roman" panose="02020603050405020304" pitchFamily="18" charset="0"/>
                <a:ea typeface="Calibri" panose="020F0502020204030204" pitchFamily="34" charset="0"/>
              </a:rPr>
              <a:t>2.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Класифікація порушень емоцій</a:t>
            </a:r>
            <a:endParaRPr lang="uk-UA" sz="2000" b="1" dirty="0">
              <a:effectLst/>
              <a:latin typeface="Times New Roman" panose="02020603050405020304" pitchFamily="18" charset="0"/>
              <a:ea typeface="Calibri" panose="020F0502020204030204" pitchFamily="34" charset="0"/>
            </a:endParaRPr>
          </a:p>
          <a:p>
            <a:pPr indent="0" algn="just">
              <a:lnSpc>
                <a:spcPct val="150000"/>
              </a:lnSpc>
              <a:spcAft>
                <a:spcPts val="800"/>
              </a:spcAft>
              <a:buNone/>
            </a:pPr>
            <a:endParaRPr lang="uk-UA"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800" b="1"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227240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93B515-1819-54D3-DCAE-52E33721CCE0}"/>
              </a:ext>
            </a:extLst>
          </p:cNvPr>
          <p:cNvSpPr>
            <a:spLocks noGrp="1"/>
          </p:cNvSpPr>
          <p:nvPr>
            <p:ph idx="1"/>
          </p:nvPr>
        </p:nvSpPr>
        <p:spPr>
          <a:xfrm>
            <a:off x="2589212" y="1575881"/>
            <a:ext cx="8915400" cy="4335341"/>
          </a:xfrm>
        </p:spPr>
        <p:txBody>
          <a:bodyPr/>
          <a:lstStyle/>
          <a:p>
            <a:r>
              <a:rPr lang="ru-UA" sz="1800" b="1" dirty="0">
                <a:effectLst/>
                <a:latin typeface="Times New Roman" panose="02020603050405020304" pitchFamily="18" charset="0"/>
                <a:ea typeface="Calibri" panose="020F0502020204030204" pitchFamily="34" charset="0"/>
              </a:rPr>
              <a:t>1.</a:t>
            </a:r>
            <a:r>
              <a:rPr lang="uk-UA" sz="1800" b="1" dirty="0">
                <a:effectLst/>
                <a:latin typeface="Times New Roman" panose="02020603050405020304" pitchFamily="18" charset="0"/>
                <a:ea typeface="Calibri" panose="020F0502020204030204" pitchFamily="34" charset="0"/>
              </a:rPr>
              <a:t> Поняття про емоції</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Емоції </a:t>
            </a:r>
            <a:r>
              <a:rPr lang="uk-UA" dirty="0">
                <a:latin typeface="Times New Roman" panose="02020603050405020304" pitchFamily="18" charset="0"/>
                <a:cs typeface="Times New Roman" panose="02020603050405020304" pitchFamily="18" charset="0"/>
              </a:rPr>
              <a:t>— це переживання людиною ставлення до самого себе та навколишніх. Сприйняття зовнішнього світу разом з відчуттям власного тіла супроводжується певними почуттями, в яких виражається наше ставлення до цих вражень. Емоції відіграють значну роль у всіх виявах людського життя — задоволенні інстинктивних потреб, професійній діяльності, комунікативній активності тощо. Емоції і почуття мобілізують організм до адекватної адаптації, відображають стан людини, її погляди на те, що вона робить чи відчуває.</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61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FADB036-DE20-0DC9-63C2-E072F8F2F915}"/>
              </a:ext>
            </a:extLst>
          </p:cNvPr>
          <p:cNvSpPr>
            <a:spLocks noGrp="1"/>
          </p:cNvSpPr>
          <p:nvPr>
            <p:ph idx="1"/>
          </p:nvPr>
        </p:nvSpPr>
        <p:spPr>
          <a:xfrm>
            <a:off x="2212258" y="619432"/>
            <a:ext cx="9292354" cy="5291790"/>
          </a:xfrm>
        </p:spPr>
        <p:txBody>
          <a:bodyPr/>
          <a:lstStyle/>
          <a:p>
            <a:r>
              <a:rPr lang="uk-UA" dirty="0">
                <a:latin typeface="Times New Roman" panose="02020603050405020304" pitchFamily="18" charset="0"/>
                <a:cs typeface="Times New Roman" panose="02020603050405020304" pitchFamily="18" charset="0"/>
              </a:rPr>
              <a:t>Механізм виникнення емоцій пояснює низка теорій. За однією з них — теорією Джеймса-</a:t>
            </a:r>
            <a:r>
              <a:rPr lang="uk-UA" dirty="0" err="1">
                <a:latin typeface="Times New Roman" panose="02020603050405020304" pitchFamily="18" charset="0"/>
                <a:cs typeface="Times New Roman" panose="02020603050405020304" pitchFamily="18" charset="0"/>
              </a:rPr>
              <a:t>Ланге</a:t>
            </a:r>
            <a:r>
              <a:rPr lang="uk-UA" dirty="0">
                <a:latin typeface="Times New Roman" panose="02020603050405020304" pitchFamily="18" charset="0"/>
                <a:cs typeface="Times New Roman" panose="02020603050405020304" pitchFamily="18" charset="0"/>
              </a:rPr>
              <a:t> — емоції виникають унаслідок вісцеральних та м’язових реакцій. Людина плаче не тому, що їй сумно, а навпаки: їй сумно через те, що вона плаче. </a:t>
            </a:r>
          </a:p>
          <a:p>
            <a:r>
              <a:rPr lang="uk-UA" dirty="0">
                <a:latin typeface="Times New Roman" panose="02020603050405020304" pitchFamily="18" charset="0"/>
                <a:cs typeface="Times New Roman" panose="02020603050405020304" pitchFamily="18" charset="0"/>
              </a:rPr>
              <a:t>Теорія </a:t>
            </a:r>
            <a:r>
              <a:rPr lang="uk-UA" dirty="0" err="1">
                <a:latin typeface="Times New Roman" panose="02020603050405020304" pitchFamily="18" charset="0"/>
                <a:cs typeface="Times New Roman" panose="02020603050405020304" pitchFamily="18" charset="0"/>
              </a:rPr>
              <a:t>Кенона</a:t>
            </a:r>
            <a:r>
              <a:rPr lang="uk-UA" dirty="0">
                <a:latin typeface="Times New Roman" panose="02020603050405020304" pitchFamily="18" charset="0"/>
                <a:cs typeface="Times New Roman" panose="02020603050405020304" pitchFamily="18" charset="0"/>
              </a:rPr>
              <a:t>-Барда стверджує, що переживання є наслідком надходження імпульсів з гіпоталамуса до стовбура головного мозку, а не з периферії. </a:t>
            </a:r>
          </a:p>
          <a:p>
            <a:r>
              <a:rPr lang="uk-UA" dirty="0">
                <a:latin typeface="Times New Roman" panose="02020603050405020304" pitchFamily="18" charset="0"/>
                <a:cs typeface="Times New Roman" panose="02020603050405020304" pitchFamily="18" charset="0"/>
              </a:rPr>
              <a:t>За концепцією школи І. П. Павлова, фізіологічною основою емоцій є підкірка, а вищим регулятором емоцій — кора великого мозку. Центральний нервовий апарат емоцій — сукупність утворень, до яких належить гіпоталамус, який називають вісцеральним мозком. Кора великого мозку відіграє певну роль в інтерпретації емоційних </a:t>
            </a:r>
            <a:r>
              <a:rPr lang="uk-UA" dirty="0" err="1">
                <a:latin typeface="Times New Roman" panose="02020603050405020304" pitchFamily="18" charset="0"/>
                <a:cs typeface="Times New Roman" panose="02020603050405020304" pitchFamily="18" charset="0"/>
              </a:rPr>
              <a:t>відчуттів</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96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716A4B6-3EC6-0A56-4B77-04DB13BEF564}"/>
              </a:ext>
            </a:extLst>
          </p:cNvPr>
          <p:cNvSpPr>
            <a:spLocks noGrp="1"/>
          </p:cNvSpPr>
          <p:nvPr>
            <p:ph idx="1"/>
          </p:nvPr>
        </p:nvSpPr>
        <p:spPr>
          <a:xfrm>
            <a:off x="1710813" y="457200"/>
            <a:ext cx="9793799" cy="6091084"/>
          </a:xfrm>
        </p:spPr>
        <p:txBody>
          <a:bodyPr>
            <a:normAutofit fontScale="92500" lnSpcReduction="10000"/>
          </a:bodyPr>
          <a:lstStyle/>
          <a:p>
            <a:pPr algn="just"/>
            <a:r>
              <a:rPr lang="uk-UA" dirty="0">
                <a:latin typeface="Times New Roman" panose="02020603050405020304" pitchFamily="18" charset="0"/>
                <a:cs typeface="Times New Roman" panose="02020603050405020304" pitchFamily="18" charset="0"/>
              </a:rPr>
              <a:t>Широкий діапазон людських почуттів охоплює як пов’язані із задоволенням біологічних потягів нижчі емоції, так і вищі, соціальні форми емоційної діяльності. </a:t>
            </a:r>
            <a:r>
              <a:rPr lang="uk-UA" b="1" dirty="0">
                <a:latin typeface="Times New Roman" panose="02020603050405020304" pitchFamily="18" charset="0"/>
                <a:cs typeface="Times New Roman" panose="02020603050405020304" pitchFamily="18" charset="0"/>
              </a:rPr>
              <a:t>Нижчі емоції </a:t>
            </a:r>
            <a:r>
              <a:rPr lang="uk-UA" dirty="0">
                <a:latin typeface="Times New Roman" panose="02020603050405020304" pitchFamily="18" charset="0"/>
                <a:cs typeface="Times New Roman" panose="02020603050405020304" pitchFamily="18" charset="0"/>
              </a:rPr>
              <a:t>(голоду, сексуального інстинкту, уникнення небезпеки та ін.) виникають за інстинктивних потреб. До </a:t>
            </a:r>
            <a:r>
              <a:rPr lang="uk-UA" b="1" dirty="0">
                <a:latin typeface="Times New Roman" panose="02020603050405020304" pitchFamily="18" charset="0"/>
                <a:cs typeface="Times New Roman" panose="02020603050405020304" pitchFamily="18" charset="0"/>
              </a:rPr>
              <a:t>вищих емоцій </a:t>
            </a:r>
            <a:r>
              <a:rPr lang="uk-UA" dirty="0">
                <a:latin typeface="Times New Roman" panose="02020603050405020304" pitchFamily="18" charset="0"/>
                <a:cs typeface="Times New Roman" panose="02020603050405020304" pitchFamily="18" charset="0"/>
              </a:rPr>
              <a:t>належать естетичні, інтелектуальні, моральні. Вищим почуттям властивий пізнавальний елемент, естетичні ж виникають у разі споглядання прекрасного (природи, творів мистецтва, красивих людей). </a:t>
            </a:r>
          </a:p>
          <a:p>
            <a:pPr algn="just"/>
            <a:r>
              <a:rPr lang="uk-UA" b="1" dirty="0">
                <a:latin typeface="Times New Roman" panose="02020603050405020304" pitchFamily="18" charset="0"/>
                <a:cs typeface="Times New Roman" panose="02020603050405020304" pitchFamily="18" charset="0"/>
              </a:rPr>
              <a:t>Інтелектуальні почуття </a:t>
            </a:r>
            <a:r>
              <a:rPr lang="uk-UA" dirty="0">
                <a:latin typeface="Times New Roman" panose="02020603050405020304" pitchFamily="18" charset="0"/>
                <a:cs typeface="Times New Roman" panose="02020603050405020304" pitchFamily="18" charset="0"/>
              </a:rPr>
              <a:t>супроводжують пізнання, а їх метою є істина. </a:t>
            </a:r>
            <a:r>
              <a:rPr lang="uk-UA" b="1" dirty="0">
                <a:latin typeface="Times New Roman" panose="02020603050405020304" pitchFamily="18" charset="0"/>
                <a:cs typeface="Times New Roman" panose="02020603050405020304" pitchFamily="18" charset="0"/>
              </a:rPr>
              <a:t>Моральні почуття </a:t>
            </a:r>
            <a:r>
              <a:rPr lang="uk-UA" dirty="0">
                <a:latin typeface="Times New Roman" panose="02020603050405020304" pitchFamily="18" charset="0"/>
                <a:cs typeface="Times New Roman" panose="02020603050405020304" pitchFamily="18" charset="0"/>
              </a:rPr>
              <a:t>— почуття справедливості, дружби,  обов’язку, сорому і каяття. Вищі почуття у зрілої людини виступають домінуючими, вони модифікують та спрямовують нижчі інстинктивні імпульси. Залежно від ставлення людини до явищ внутрішнього й зовнішнього світу, оцінки її емоцій можуть бути позитивними чи негативними. </a:t>
            </a:r>
            <a:r>
              <a:rPr lang="uk-UA" b="1" dirty="0">
                <a:latin typeface="Times New Roman" panose="02020603050405020304" pitchFamily="18" charset="0"/>
                <a:cs typeface="Times New Roman" panose="02020603050405020304" pitchFamily="18" charset="0"/>
              </a:rPr>
              <a:t>Позитивні емоції </a:t>
            </a:r>
            <a:r>
              <a:rPr lang="uk-UA" dirty="0">
                <a:latin typeface="Times New Roman" panose="02020603050405020304" pitchFamily="18" charset="0"/>
                <a:cs typeface="Times New Roman" panose="02020603050405020304" pitchFamily="18" charset="0"/>
              </a:rPr>
              <a:t>свідчать, які явища нам приємні. </a:t>
            </a:r>
            <a:r>
              <a:rPr lang="uk-UA" b="1" dirty="0">
                <a:latin typeface="Times New Roman" panose="02020603050405020304" pitchFamily="18" charset="0"/>
                <a:cs typeface="Times New Roman" panose="02020603050405020304" pitchFamily="18" charset="0"/>
              </a:rPr>
              <a:t>Негативні </a:t>
            </a:r>
            <a:r>
              <a:rPr lang="uk-UA" dirty="0">
                <a:latin typeface="Times New Roman" panose="02020603050405020304" pitchFamily="18" charset="0"/>
                <a:cs typeface="Times New Roman" panose="02020603050405020304" pitchFamily="18" charset="0"/>
              </a:rPr>
              <a:t>ж виникають у разі невдоволення чимось. Деякі автори виділяють також нейтральні емоції, наприклад, цікавість, пасивне споглядання. Крім того, емоції діляться на </a:t>
            </a:r>
            <a:r>
              <a:rPr lang="uk-UA" dirty="0" err="1">
                <a:latin typeface="Times New Roman" panose="02020603050405020304" pitchFamily="18" charset="0"/>
                <a:cs typeface="Times New Roman" panose="02020603050405020304" pitchFamily="18" charset="0"/>
              </a:rPr>
              <a:t>стенічні</a:t>
            </a:r>
            <a:r>
              <a:rPr lang="uk-UA" dirty="0">
                <a:latin typeface="Times New Roman" panose="02020603050405020304" pitchFamily="18" charset="0"/>
                <a:cs typeface="Times New Roman" panose="02020603050405020304" pitchFamily="18" charset="0"/>
              </a:rPr>
              <a:t> й астенічні. </a:t>
            </a:r>
            <a:r>
              <a:rPr lang="uk-UA" b="1" dirty="0" err="1">
                <a:latin typeface="Times New Roman" panose="02020603050405020304" pitchFamily="18" charset="0"/>
                <a:cs typeface="Times New Roman" panose="02020603050405020304" pitchFamily="18" charset="0"/>
              </a:rPr>
              <a:t>Стенічні</a:t>
            </a:r>
            <a:r>
              <a:rPr lang="uk-UA" b="1" dirty="0">
                <a:latin typeface="Times New Roman" panose="02020603050405020304" pitchFamily="18" charset="0"/>
                <a:cs typeface="Times New Roman" panose="02020603050405020304" pitchFamily="18" charset="0"/>
              </a:rPr>
              <a:t> емоції </a:t>
            </a:r>
            <a:r>
              <a:rPr lang="uk-UA" dirty="0">
                <a:latin typeface="Times New Roman" panose="02020603050405020304" pitchFamily="18" charset="0"/>
                <a:cs typeface="Times New Roman" panose="02020603050405020304" pitchFamily="18" charset="0"/>
              </a:rPr>
              <a:t>(радість, надія та ін.) підвищують життєдіяльність організму, активізують життєві процеси, роблять людину сильнішою, </a:t>
            </a:r>
            <a:r>
              <a:rPr lang="uk-UA" b="1" dirty="0">
                <a:latin typeface="Times New Roman" panose="02020603050405020304" pitchFamily="18" charset="0"/>
                <a:cs typeface="Times New Roman" panose="02020603050405020304" pitchFamily="18" charset="0"/>
              </a:rPr>
              <a:t>астенічні </a:t>
            </a:r>
            <a:r>
              <a:rPr lang="uk-UA" dirty="0">
                <a:latin typeface="Times New Roman" panose="02020603050405020304" pitchFamily="18" charset="0"/>
                <a:cs typeface="Times New Roman" panose="02020603050405020304" pitchFamily="18" charset="0"/>
              </a:rPr>
              <a:t>(страх, сум тощо) — знижують м’язовий тонус, ослаблюють волю, сповільнюють психічні процеси, знижують життєдіяльність організму. </a:t>
            </a:r>
          </a:p>
          <a:p>
            <a:pPr algn="just"/>
            <a:r>
              <a:rPr lang="uk-UA" dirty="0">
                <a:latin typeface="Times New Roman" panose="02020603050405020304" pitchFamily="18" charset="0"/>
                <a:cs typeface="Times New Roman" panose="02020603050405020304" pitchFamily="18" charset="0"/>
              </a:rPr>
              <a:t>За тривалістю та інтенсивністю переживань виокремлюють емоційні стани — настрій, пристрасть, афект. Відносно тривале, стійке емоційне тло — позитивне чи негативне — називають </a:t>
            </a:r>
            <a:r>
              <a:rPr lang="uk-UA" b="1" dirty="0">
                <a:latin typeface="Times New Roman" panose="02020603050405020304" pitchFamily="18" charset="0"/>
                <a:cs typeface="Times New Roman" panose="02020603050405020304" pitchFamily="18" charset="0"/>
              </a:rPr>
              <a:t>настроєм. </a:t>
            </a:r>
            <a:r>
              <a:rPr lang="uk-UA" dirty="0">
                <a:latin typeface="Times New Roman" panose="02020603050405020304" pitchFamily="18" charset="0"/>
                <a:cs typeface="Times New Roman" panose="02020603050405020304" pitchFamily="18" charset="0"/>
              </a:rPr>
              <a:t>Сильне й тривале почуття називають </a:t>
            </a:r>
            <a:r>
              <a:rPr lang="uk-UA" b="1" dirty="0">
                <a:latin typeface="Times New Roman" panose="02020603050405020304" pitchFamily="18" charset="0"/>
                <a:cs typeface="Times New Roman" panose="02020603050405020304" pitchFamily="18" charset="0"/>
              </a:rPr>
              <a:t>пристрастю</a:t>
            </a: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Афект</a:t>
            </a:r>
            <a:r>
              <a:rPr lang="uk-UA" dirty="0">
                <a:latin typeface="Times New Roman" panose="02020603050405020304" pitchFamily="18" charset="0"/>
                <a:cs typeface="Times New Roman" panose="02020603050405020304" pitchFamily="18" charset="0"/>
              </a:rPr>
              <a:t> — короткочасна, з бурхливим перебігом емоція, яка супроводжується руховими й вегетативними виявами. Розрізняють фізіологічний та патологічний афекти. </a:t>
            </a:r>
            <a:r>
              <a:rPr lang="uk-UA" b="1" dirty="0">
                <a:latin typeface="Times New Roman" panose="02020603050405020304" pitchFamily="18" charset="0"/>
                <a:cs typeface="Times New Roman" panose="02020603050405020304" pitchFamily="18" charset="0"/>
              </a:rPr>
              <a:t>Фізіологічний афект </a:t>
            </a:r>
            <a:r>
              <a:rPr lang="uk-UA" dirty="0">
                <a:latin typeface="Times New Roman" panose="02020603050405020304" pitchFamily="18" charset="0"/>
                <a:cs typeface="Times New Roman" panose="02020603050405020304" pitchFamily="18" charset="0"/>
              </a:rPr>
              <a:t>— емоційний вибух, зумовлений хвилюванням (гнів, відчай, страх тощо). За фізіологічного афекту, хоч який би він був сильний, людина здатна контролювати власні вчинки, усвідомлює їх і несе відповідальність</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10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851F891-CB7C-27F0-B798-1A2254DF0E3A}"/>
              </a:ext>
            </a:extLst>
          </p:cNvPr>
          <p:cNvSpPr>
            <a:spLocks noGrp="1"/>
          </p:cNvSpPr>
          <p:nvPr>
            <p:ph idx="1"/>
          </p:nvPr>
        </p:nvSpPr>
        <p:spPr/>
        <p:txBody>
          <a:bodyPr/>
          <a:lstStyle/>
          <a:p>
            <a:pPr algn="just"/>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здорових</a:t>
            </a:r>
            <a:r>
              <a:rPr lang="ru-RU" dirty="0">
                <a:latin typeface="Times New Roman" panose="02020603050405020304" pitchFamily="18" charset="0"/>
                <a:cs typeface="Times New Roman" panose="02020603050405020304" pitchFamily="18" charset="0"/>
              </a:rPr>
              <a:t> людей </a:t>
            </a:r>
            <a:r>
              <a:rPr lang="ru-RU" dirty="0" err="1">
                <a:latin typeface="Times New Roman" panose="02020603050405020304" pitchFamily="18" charset="0"/>
                <a:cs typeface="Times New Roman" panose="02020603050405020304" pitchFamily="18" charset="0"/>
              </a:rPr>
              <a:t>характерні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свідчить</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здатність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реагувати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враження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переживання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Коливання</a:t>
            </a:r>
            <a:r>
              <a:rPr lang="ru-RU" dirty="0">
                <a:latin typeface="Times New Roman" panose="02020603050405020304" pitchFamily="18" charset="0"/>
                <a:cs typeface="Times New Roman" panose="02020603050405020304" pitchFamily="18" charset="0"/>
              </a:rPr>
              <a:t> настрою, </a:t>
            </a:r>
            <a:r>
              <a:rPr lang="ru-RU" dirty="0" err="1">
                <a:latin typeface="Times New Roman" panose="02020603050405020304" pitchFamily="18" charset="0"/>
                <a:cs typeface="Times New Roman" panose="02020603050405020304" pitchFamily="18" charset="0"/>
              </a:rPr>
              <a:t>афекти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патологічними</a:t>
            </a:r>
            <a:r>
              <a:rPr lang="ru-RU" dirty="0">
                <a:latin typeface="Times New Roman" panose="02020603050405020304" pitchFamily="18" charset="0"/>
                <a:cs typeface="Times New Roman" panose="02020603050405020304" pitchFamily="18" charset="0"/>
              </a:rPr>
              <a:t>, коли вони </a:t>
            </a:r>
            <a:r>
              <a:rPr lang="ru-RU" dirty="0" err="1">
                <a:latin typeface="Times New Roman" panose="02020603050405020304" pitchFamily="18" charset="0"/>
                <a:cs typeface="Times New Roman" panose="02020603050405020304" pitchFamily="18" charset="0"/>
              </a:rPr>
              <a:t>виражені</a:t>
            </a:r>
            <a:r>
              <a:rPr lang="ru-RU" dirty="0">
                <a:latin typeface="Times New Roman" panose="02020603050405020304" pitchFamily="18" charset="0"/>
                <a:cs typeface="Times New Roman" panose="02020603050405020304" pitchFamily="18" charset="0"/>
              </a:rPr>
              <a:t> такою </a:t>
            </a:r>
            <a:r>
              <a:rPr lang="ru-RU" dirty="0" err="1">
                <a:latin typeface="Times New Roman" panose="02020603050405020304" pitchFamily="18" charset="0"/>
                <a:cs typeface="Times New Roman" panose="02020603050405020304" pitchFamily="18" charset="0"/>
              </a:rPr>
              <a:t>мірою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цілеспрямованість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призводять</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втрати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працездатності</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98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EE78F7B-9F64-EA20-952B-469D67E05FBD}"/>
              </a:ext>
            </a:extLst>
          </p:cNvPr>
          <p:cNvSpPr>
            <a:spLocks noGrp="1"/>
          </p:cNvSpPr>
          <p:nvPr>
            <p:ph idx="1"/>
          </p:nvPr>
        </p:nvSpPr>
        <p:spPr>
          <a:xfrm>
            <a:off x="1655379" y="315310"/>
            <a:ext cx="9849233" cy="5595912"/>
          </a:xfrm>
        </p:spPr>
        <p:txBody>
          <a:bodyPr>
            <a:normAutofit/>
          </a:bodyPr>
          <a:lstStyle/>
          <a:p>
            <a:r>
              <a:rPr lang="uk-UA" sz="2000" b="1" dirty="0">
                <a:effectLst/>
                <a:latin typeface="Times New Roman" panose="02020603050405020304" pitchFamily="18" charset="0"/>
                <a:ea typeface="Calibri" panose="020F0502020204030204" pitchFamily="34" charset="0"/>
              </a:rPr>
              <a:t>2.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Класифікація порушень емоцій</a:t>
            </a:r>
            <a:endParaRPr lang="uk-UA" sz="2000" b="1" dirty="0">
              <a:effectLst/>
              <a:latin typeface="Times New Roman" panose="02020603050405020304" pitchFamily="18" charset="0"/>
              <a:ea typeface="Calibri" panose="020F0502020204030204" pitchFamily="34" charset="0"/>
            </a:endParaRP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Порушення емоцій можна </a:t>
            </a:r>
            <a:r>
              <a:rPr lang="uk-UA" dirty="0" err="1">
                <a:latin typeface="Times New Roman" panose="02020603050405020304" pitchFamily="18" charset="0"/>
                <a:cs typeface="Times New Roman" panose="02020603050405020304" pitchFamily="18" charset="0"/>
              </a:rPr>
              <a:t>скласифікувати</a:t>
            </a:r>
            <a:r>
              <a:rPr lang="uk-UA" dirty="0">
                <a:latin typeface="Times New Roman" panose="02020603050405020304" pitchFamily="18" charset="0"/>
                <a:cs typeface="Times New Roman" panose="02020603050405020304" pitchFamily="18" charset="0"/>
              </a:rPr>
              <a:t> наступним чином:</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1. Патологічне посилення емоцій (манія, депресія).</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2. Патологічне послаблення емоцій (емоційне сплощення, параліч емоцій, емоційна тупість, апатія).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3. Патологія рухливості емоцій (лабільність, слабкодухість, інертність).</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4. Порушення адекватності емоцій (неадекватність, амбівалентність, </a:t>
            </a:r>
            <a:r>
              <a:rPr lang="uk-UA" dirty="0" err="1">
                <a:latin typeface="Times New Roman" panose="02020603050405020304" pitchFamily="18" charset="0"/>
                <a:cs typeface="Times New Roman" panose="02020603050405020304" pitchFamily="18" charset="0"/>
              </a:rPr>
              <a:t>дисфорія</a:t>
            </a:r>
            <a:r>
              <a:rPr lang="uk-UA" dirty="0">
                <a:latin typeface="Times New Roman" panose="02020603050405020304" pitchFamily="18" charset="0"/>
                <a:cs typeface="Times New Roman" panose="02020603050405020304" pitchFamily="18" charset="0"/>
              </a:rPr>
              <a:t>, патологічний афект, немотивований страх).</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60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87E9DE2-5CFE-84AB-6FB5-9F4918F0707E}"/>
              </a:ext>
            </a:extLst>
          </p:cNvPr>
          <p:cNvSpPr>
            <a:spLocks noGrp="1"/>
          </p:cNvSpPr>
          <p:nvPr>
            <p:ph idx="1"/>
          </p:nvPr>
        </p:nvSpPr>
        <p:spPr>
          <a:xfrm>
            <a:off x="1179871" y="486697"/>
            <a:ext cx="10324741" cy="6017342"/>
          </a:xfrm>
        </p:spPr>
        <p:txBody>
          <a:bodyPr>
            <a:normAutofit fontScale="92500" lnSpcReduction="10000"/>
          </a:bodyPr>
          <a:lstStyle/>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Манія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гіпертимія</a:t>
            </a:r>
            <a:r>
              <a:rPr lang="uk-UA" dirty="0">
                <a:latin typeface="Times New Roman" panose="02020603050405020304" pitchFamily="18" charset="0"/>
                <a:cs typeface="Times New Roman" panose="02020603050405020304" pitchFamily="18" charset="0"/>
              </a:rPr>
              <a:t>, маніакальний афект) — стійке підвищення настрою з посиленням потягів, активності, прискоренням мови та мислення. Для маніакального афекту характерні відчуття веселості, оптимізму, щастя, нестійкість та відволікання уваги, балакучість, загострення пам’яті. Переоцінка власної особистості. Манія є симптомом маніакальної фази маніакально-депресивного психозу. Помірно виражена манія називається </a:t>
            </a:r>
            <a:r>
              <a:rPr lang="uk-UA" dirty="0" err="1">
                <a:latin typeface="Times New Roman" panose="02020603050405020304" pitchFamily="18" charset="0"/>
                <a:cs typeface="Times New Roman" panose="02020603050405020304" pitchFamily="18" charset="0"/>
              </a:rPr>
              <a:t>гіпоманією</a:t>
            </a:r>
            <a:r>
              <a:rPr lang="uk-UA" dirty="0">
                <a:latin typeface="Times New Roman" panose="02020603050405020304" pitchFamily="18" charset="0"/>
                <a:cs typeface="Times New Roman" panose="02020603050405020304" pitchFamily="18" charset="0"/>
              </a:rPr>
              <a:t>.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Патологічне підвищення настрою може переходити в </a:t>
            </a:r>
            <a:r>
              <a:rPr lang="uk-UA" b="1" dirty="0">
                <a:latin typeface="Times New Roman" panose="02020603050405020304" pitchFamily="18" charset="0"/>
                <a:cs typeface="Times New Roman" panose="02020603050405020304" pitchFamily="18" charset="0"/>
              </a:rPr>
              <a:t>ейфорію</a:t>
            </a:r>
            <a:r>
              <a:rPr lang="uk-UA" dirty="0">
                <a:latin typeface="Times New Roman" panose="02020603050405020304" pitchFamily="18" charset="0"/>
                <a:cs typeface="Times New Roman" panose="02020603050405020304" pitchFamily="18" charset="0"/>
              </a:rPr>
              <a:t> — стан безпричинного щастя з відтінком безтурботності, пасивності, блаженства в поєднанні з підвищеним самопочуттям та браком активності. Ейфорія найчастіше спостерігається в стані алкогольного та наркотичного сп’яніння, під впливом хронічних інтоксикацій, при органічних психозах. На відміну від манії для неї не притаманні прискорення мислення та підвищена рухливість. Якщо уражено лобні частки мозку, ейфорія поєднується з руховою </a:t>
            </a:r>
            <a:r>
              <a:rPr lang="uk-UA" dirty="0" err="1">
                <a:latin typeface="Times New Roman" panose="02020603050405020304" pitchFamily="18" charset="0"/>
                <a:cs typeface="Times New Roman" panose="02020603050405020304" pitchFamily="18" charset="0"/>
              </a:rPr>
              <a:t>розгальмованістю</a:t>
            </a:r>
            <a:r>
              <a:rPr lang="uk-UA" dirty="0">
                <a:latin typeface="Times New Roman" panose="02020603050405020304" pitchFamily="18" charset="0"/>
                <a:cs typeface="Times New Roman" panose="02020603050405020304" pitchFamily="18" charset="0"/>
              </a:rPr>
              <a:t>, безглуздою поведінкою, придуркуватістю, зниженням інтелекту (</a:t>
            </a:r>
            <a:r>
              <a:rPr lang="uk-UA" dirty="0" err="1">
                <a:latin typeface="Times New Roman" panose="02020603050405020304" pitchFamily="18" charset="0"/>
                <a:cs typeface="Times New Roman" panose="02020603050405020304" pitchFamily="18" charset="0"/>
              </a:rPr>
              <a:t>морія</a:t>
            </a:r>
            <a:r>
              <a:rPr lang="uk-UA" dirty="0">
                <a:latin typeface="Times New Roman" panose="02020603050405020304" pitchFamily="18" charset="0"/>
                <a:cs typeface="Times New Roman" panose="02020603050405020304" pitchFamily="18" charset="0"/>
              </a:rPr>
              <a:t>).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Підвищений настрій може набувати форми </a:t>
            </a:r>
            <a:r>
              <a:rPr lang="uk-UA" b="1" dirty="0">
                <a:latin typeface="Times New Roman" panose="02020603050405020304" pitchFamily="18" charset="0"/>
                <a:cs typeface="Times New Roman" panose="02020603050405020304" pitchFamily="18" charset="0"/>
              </a:rPr>
              <a:t>екстазу</a:t>
            </a:r>
            <a:r>
              <a:rPr lang="uk-UA" dirty="0">
                <a:latin typeface="Times New Roman" panose="02020603050405020304" pitchFamily="18" charset="0"/>
                <a:cs typeface="Times New Roman" panose="02020603050405020304" pitchFamily="18" charset="0"/>
              </a:rPr>
              <a:t>-переживання надзвичайного щастя, без прискореного перебігу психічних процесів та пожвавлення моторики. Такі хворі схильні до патетичних висловлювань. Екстаз може досягати найвищого ступеня захоплення й замилування, які поєднуються зі скованістю рухів, заціпенінням. Стан екстазу спостерігається при епілепсії, шизофренії, істерії</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47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BC551A0-7896-84EB-6C8C-5F86791C16C4}"/>
              </a:ext>
            </a:extLst>
          </p:cNvPr>
          <p:cNvSpPr>
            <a:spLocks noGrp="1"/>
          </p:cNvSpPr>
          <p:nvPr>
            <p:ph idx="1"/>
          </p:nvPr>
        </p:nvSpPr>
        <p:spPr>
          <a:xfrm>
            <a:off x="1403131" y="520262"/>
            <a:ext cx="10101481" cy="5390960"/>
          </a:xfrm>
        </p:spPr>
        <p:txBody>
          <a:bodyPr>
            <a:normAutofit fontScale="92500"/>
          </a:bodyPr>
          <a:lstStyle/>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Депресія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гіпотимія</a:t>
            </a:r>
            <a:r>
              <a:rPr lang="uk-UA" dirty="0">
                <a:latin typeface="Times New Roman" panose="02020603050405020304" pitchFamily="18" charset="0"/>
                <a:cs typeface="Times New Roman" panose="02020603050405020304" pitchFamily="18" charset="0"/>
              </a:rPr>
              <a:t>, депресивний афект) — стан, коли хворий перебуває у пригніченому настрої, смутку, який супроводжується зниженням фізичної активності, загальмованістю мислення, з’являються думки про власну неспроможність, передчуття нещастя, дискомфорт з відчуттям тяжкості у грудній клітці, </a:t>
            </a:r>
            <a:r>
              <a:rPr lang="uk-UA" dirty="0" err="1">
                <a:latin typeface="Times New Roman" panose="02020603050405020304" pitchFamily="18" charset="0"/>
                <a:cs typeface="Times New Roman" panose="02020603050405020304" pitchFamily="18" charset="0"/>
              </a:rPr>
              <a:t>суїцидальні</a:t>
            </a:r>
            <a:r>
              <a:rPr lang="uk-UA" dirty="0">
                <a:latin typeface="Times New Roman" panose="02020603050405020304" pitchFamily="18" charset="0"/>
                <a:cs typeface="Times New Roman" panose="02020603050405020304" pitchFamily="18" charset="0"/>
              </a:rPr>
              <a:t> наміри та спроби. Ніщо не приносить радості. У похмурих, часто трагічних тонах сприймається минуле, сьогодення і майбутнє. Самооцінка вкрай низька, переважно з відчуттям власної нікчемності, гріховності, втратою віри у власні сили. Сповільнення психічних процесів поєднується з ослабленням потягів, втратою апетиту, сну. Такий стан характерний для депресивної фази маніакально-депресивного психозу. За помірного вияву цих відхилень кажуть про </a:t>
            </a:r>
            <a:r>
              <a:rPr lang="uk-UA" dirty="0" err="1">
                <a:latin typeface="Times New Roman" panose="02020603050405020304" pitchFamily="18" charset="0"/>
                <a:cs typeface="Times New Roman" panose="02020603050405020304" pitchFamily="18" charset="0"/>
              </a:rPr>
              <a:t>субдепресію</a:t>
            </a:r>
            <a:r>
              <a:rPr lang="uk-UA" dirty="0">
                <a:latin typeface="Times New Roman" panose="02020603050405020304" pitchFamily="18" charset="0"/>
                <a:cs typeface="Times New Roman" panose="02020603050405020304" pitchFamily="18" charset="0"/>
              </a:rPr>
              <a:t>.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Депресивний афект </a:t>
            </a:r>
            <a:r>
              <a:rPr lang="uk-UA" dirty="0">
                <a:latin typeface="Times New Roman" panose="02020603050405020304" pitchFamily="18" charset="0"/>
                <a:cs typeface="Times New Roman" panose="02020603050405020304" pitchFamily="18" charset="0"/>
              </a:rPr>
              <a:t>іноді супроводжується руховим збудженням (</a:t>
            </a:r>
            <a:r>
              <a:rPr lang="uk-UA" dirty="0" err="1">
                <a:latin typeface="Times New Roman" panose="02020603050405020304" pitchFamily="18" charset="0"/>
                <a:cs typeface="Times New Roman" panose="02020603050405020304" pitchFamily="18" charset="0"/>
              </a:rPr>
              <a:t>ажитована</a:t>
            </a:r>
            <a:r>
              <a:rPr lang="uk-UA" dirty="0">
                <a:latin typeface="Times New Roman" panose="02020603050405020304" pitchFamily="18" charset="0"/>
                <a:cs typeface="Times New Roman" panose="02020603050405020304" pitchFamily="18" charset="0"/>
              </a:rPr>
              <a:t> депресія), млявістю (</a:t>
            </a:r>
            <a:r>
              <a:rPr lang="uk-UA" dirty="0" err="1">
                <a:latin typeface="Times New Roman" panose="02020603050405020304" pitchFamily="18" charset="0"/>
                <a:cs typeface="Times New Roman" panose="02020603050405020304" pitchFamily="18" charset="0"/>
              </a:rPr>
              <a:t>адинамічна</a:t>
            </a:r>
            <a:r>
              <a:rPr lang="uk-UA" dirty="0">
                <a:latin typeface="Times New Roman" panose="02020603050405020304" pitchFamily="18" charset="0"/>
                <a:cs typeface="Times New Roman" panose="02020603050405020304" pitchFamily="18" charset="0"/>
              </a:rPr>
              <a:t> депресія), надмірним виснаженням (астенічна депресія), роздратуванням та гнівом (гнівлива депресія), відчуттям нестерпного болю від втрати почуттів (</a:t>
            </a:r>
            <a:r>
              <a:rPr lang="uk-UA" dirty="0" err="1">
                <a:latin typeface="Times New Roman" panose="02020603050405020304" pitchFamily="18" charset="0"/>
                <a:cs typeface="Times New Roman" panose="02020603050405020304" pitchFamily="18" charset="0"/>
              </a:rPr>
              <a:t>анестетична</a:t>
            </a:r>
            <a:r>
              <a:rPr lang="uk-UA" dirty="0">
                <a:latin typeface="Times New Roman" panose="02020603050405020304" pitchFamily="18" charset="0"/>
                <a:cs typeface="Times New Roman" panose="02020603050405020304" pitchFamily="18" charset="0"/>
              </a:rPr>
              <a:t> депресія). В останньому разі хворі надзвичайно тяжко реагують на свій стан, усвідомлюючи власну байдужість до всього. Нерідко вдаються до суїциду. Може спостерігатися втрата почуттів (психічна анестезія).</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3779591"/>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383</TotalTime>
  <Words>1665</Words>
  <Application>Microsoft Office PowerPoint</Application>
  <PresentationFormat>Широкий екран</PresentationFormat>
  <Paragraphs>37</Paragraphs>
  <Slides>14</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14</vt:i4>
      </vt:variant>
    </vt:vector>
  </HeadingPairs>
  <TitlesOfParts>
    <vt:vector size="19" baseType="lpstr">
      <vt:lpstr>Arial</vt:lpstr>
      <vt:lpstr>Century Gothic</vt:lpstr>
      <vt:lpstr>Times New Roman</vt:lpstr>
      <vt:lpstr>Wingdings 3</vt:lpstr>
      <vt:lpstr>Віхоть</vt:lpstr>
      <vt:lpstr>Лекція 7-8. Клініко-психологічні аспекти розладів емоцій </vt:lpstr>
      <vt:lpstr>План:</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Клініко-психологічні аспекти пізнавальної діяльності та емоційно-вольової сфери  </dc:title>
  <dc:creator>Inna Chukhrii</dc:creator>
  <cp:lastModifiedBy>Inna Chukhrii</cp:lastModifiedBy>
  <cp:revision>7</cp:revision>
  <dcterms:created xsi:type="dcterms:W3CDTF">2022-10-13T05:17:13Z</dcterms:created>
  <dcterms:modified xsi:type="dcterms:W3CDTF">2022-11-17T06:35:29Z</dcterms:modified>
</cp:coreProperties>
</file>