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05" r:id="rId3"/>
    <p:sldId id="257" r:id="rId4"/>
    <p:sldId id="303" r:id="rId5"/>
    <p:sldId id="304" r:id="rId6"/>
    <p:sldId id="306" r:id="rId7"/>
    <p:sldId id="258" r:id="rId8"/>
    <p:sldId id="259" r:id="rId9"/>
    <p:sldId id="260" r:id="rId10"/>
    <p:sldId id="263" r:id="rId11"/>
    <p:sldId id="264" r:id="rId12"/>
    <p:sldId id="265" r:id="rId13"/>
    <p:sldId id="307" r:id="rId14"/>
    <p:sldId id="261" r:id="rId15"/>
    <p:sldId id="266" r:id="rId16"/>
    <p:sldId id="267" r:id="rId17"/>
    <p:sldId id="268" r:id="rId18"/>
    <p:sldId id="269" r:id="rId19"/>
    <p:sldId id="271" r:id="rId20"/>
    <p:sldId id="270" r:id="rId21"/>
    <p:sldId id="272" r:id="rId22"/>
    <p:sldId id="273" r:id="rId23"/>
    <p:sldId id="274" r:id="rId24"/>
    <p:sldId id="275" r:id="rId25"/>
    <p:sldId id="276" r:id="rId26"/>
    <p:sldId id="277" r:id="rId27"/>
    <p:sldId id="278" r:id="rId28"/>
    <p:sldId id="279" r:id="rId29"/>
    <p:sldId id="280" r:id="rId30"/>
    <p:sldId id="281" r:id="rId31"/>
    <p:sldId id="308" r:id="rId32"/>
    <p:sldId id="283" r:id="rId33"/>
    <p:sldId id="284" r:id="rId34"/>
    <p:sldId id="285" r:id="rId35"/>
    <p:sldId id="286" r:id="rId36"/>
    <p:sldId id="287" r:id="rId37"/>
    <p:sldId id="288" r:id="rId38"/>
    <p:sldId id="289" r:id="rId39"/>
    <p:sldId id="290" r:id="rId40"/>
    <p:sldId id="309"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10" r:id="rId54"/>
    <p:sldId id="311"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AE89105-CFDF-4E9B-A7C9-3C3372E075EF}">
          <p14:sldIdLst>
            <p14:sldId id="256"/>
            <p14:sldId id="305"/>
          </p14:sldIdLst>
        </p14:section>
        <p14:section name="Раздел без заголовка" id="{96B31B44-6B6D-4ABA-9949-B34343A489AA}">
          <p14:sldIdLst>
            <p14:sldId id="257"/>
            <p14:sldId id="303"/>
            <p14:sldId id="304"/>
            <p14:sldId id="306"/>
            <p14:sldId id="258"/>
            <p14:sldId id="259"/>
            <p14:sldId id="260"/>
            <p14:sldId id="263"/>
            <p14:sldId id="264"/>
            <p14:sldId id="265"/>
            <p14:sldId id="307"/>
            <p14:sldId id="261"/>
            <p14:sldId id="266"/>
            <p14:sldId id="267"/>
            <p14:sldId id="268"/>
            <p14:sldId id="269"/>
            <p14:sldId id="271"/>
            <p14:sldId id="270"/>
            <p14:sldId id="272"/>
            <p14:sldId id="273"/>
            <p14:sldId id="274"/>
            <p14:sldId id="275"/>
            <p14:sldId id="276"/>
            <p14:sldId id="277"/>
            <p14:sldId id="278"/>
            <p14:sldId id="279"/>
            <p14:sldId id="280"/>
            <p14:sldId id="281"/>
            <p14:sldId id="308"/>
            <p14:sldId id="283"/>
            <p14:sldId id="284"/>
            <p14:sldId id="285"/>
            <p14:sldId id="286"/>
            <p14:sldId id="287"/>
            <p14:sldId id="288"/>
            <p14:sldId id="289"/>
            <p14:sldId id="290"/>
            <p14:sldId id="309"/>
            <p14:sldId id="291"/>
            <p14:sldId id="292"/>
            <p14:sldId id="293"/>
            <p14:sldId id="294"/>
            <p14:sldId id="295"/>
            <p14:sldId id="296"/>
            <p14:sldId id="297"/>
            <p14:sldId id="298"/>
            <p14:sldId id="299"/>
            <p14:sldId id="300"/>
            <p14:sldId id="301"/>
            <p14:sldId id="302"/>
            <p14:sldId id="310"/>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660"/>
  </p:normalViewPr>
  <p:slideViewPr>
    <p:cSldViewPr>
      <p:cViewPr varScale="1">
        <p:scale>
          <a:sx n="69" d="100"/>
          <a:sy n="69" d="100"/>
        </p:scale>
        <p:origin x="-16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D4F3B-F392-4D10-A267-309EE9609FDA}" type="datetimeFigureOut">
              <a:rPr lang="uk-UA" smtClean="0"/>
              <a:t>18.11.2014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3EB49-6DDA-49A7-BC77-6F5AB997B482}" type="slidenum">
              <a:rPr lang="uk-UA" smtClean="0"/>
              <a:t>‹#›</a:t>
            </a:fld>
            <a:endParaRPr lang="uk-UA"/>
          </a:p>
        </p:txBody>
      </p:sp>
    </p:spTree>
    <p:extLst>
      <p:ext uri="{BB962C8B-B14F-4D97-AF65-F5344CB8AC3E}">
        <p14:creationId xmlns:p14="http://schemas.microsoft.com/office/powerpoint/2010/main" val="348438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FD33EB49-6DDA-49A7-BC77-6F5AB997B482}" type="slidenum">
              <a:rPr lang="uk-UA" smtClean="0"/>
              <a:t>25</a:t>
            </a:fld>
            <a:endParaRPr lang="uk-UA"/>
          </a:p>
        </p:txBody>
      </p:sp>
    </p:spTree>
    <p:extLst>
      <p:ext uri="{BB962C8B-B14F-4D97-AF65-F5344CB8AC3E}">
        <p14:creationId xmlns:p14="http://schemas.microsoft.com/office/powerpoint/2010/main" val="277617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18.11.2014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18.11.2014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18.11.2014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5" y="5661248"/>
            <a:ext cx="5637010" cy="648072"/>
          </a:xfrm>
        </p:spPr>
        <p:txBody>
          <a:bodyPr>
            <a:normAutofit fontScale="77500" lnSpcReduction="20000"/>
          </a:bodyPr>
          <a:lstStyle/>
          <a:p>
            <a:pPr algn="just"/>
            <a:r>
              <a:rPr lang="uk-UA" dirty="0" smtClean="0"/>
              <a:t>Кількість годин – 2</a:t>
            </a:r>
          </a:p>
          <a:p>
            <a:pPr algn="just"/>
            <a:r>
              <a:rPr lang="uk-UA" dirty="0" smtClean="0"/>
              <a:t>Місце – ВСЕІ Університету Україна, аудиторія №410</a:t>
            </a:r>
            <a:endParaRPr lang="uk-UA" dirty="0"/>
          </a:p>
        </p:txBody>
      </p:sp>
      <p:sp>
        <p:nvSpPr>
          <p:cNvPr id="2" name="Заголовок 1"/>
          <p:cNvSpPr>
            <a:spLocks noGrp="1"/>
          </p:cNvSpPr>
          <p:nvPr>
            <p:ph type="ctrTitle"/>
          </p:nvPr>
        </p:nvSpPr>
        <p:spPr>
          <a:xfrm>
            <a:off x="791028" y="588703"/>
            <a:ext cx="7741412" cy="3224649"/>
          </a:xfrm>
        </p:spPr>
        <p:txBody>
          <a:bodyPr/>
          <a:lstStyle/>
          <a:p>
            <a:pPr marL="182880" indent="0" algn="ctr">
              <a:buNone/>
            </a:pPr>
            <a:r>
              <a:rPr lang="uk-UA" dirty="0" smtClean="0"/>
              <a:t>Виконавча влада в Україні</a:t>
            </a:r>
            <a:endParaRPr lang="uk-UA" dirty="0"/>
          </a:p>
        </p:txBody>
      </p:sp>
      <p:sp>
        <p:nvSpPr>
          <p:cNvPr id="4" name="Скругленный прямоугольник 3"/>
          <p:cNvSpPr/>
          <p:nvPr/>
        </p:nvSpPr>
        <p:spPr>
          <a:xfrm>
            <a:off x="2771800" y="3140968"/>
            <a:ext cx="3096344" cy="1778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90653"/>
            <a:ext cx="6840760" cy="324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113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856984" cy="789750"/>
          </a:xfrm>
        </p:spPr>
        <p:txBody>
          <a:bodyPr/>
          <a:lstStyle/>
          <a:p>
            <a:pPr marL="0" indent="0" algn="ctr">
              <a:buNone/>
            </a:pPr>
            <a:r>
              <a:rPr lang="uk-UA" dirty="0" smtClean="0"/>
              <a:t>(особливості)</a:t>
            </a:r>
            <a:endParaRPr lang="uk-UA" dirty="0"/>
          </a:p>
        </p:txBody>
      </p:sp>
      <p:sp>
        <p:nvSpPr>
          <p:cNvPr id="7" name="Скругленный прямоугольник 6"/>
          <p:cNvSpPr/>
          <p:nvPr/>
        </p:nvSpPr>
        <p:spPr>
          <a:xfrm>
            <a:off x="107504" y="1356563"/>
            <a:ext cx="4104456" cy="7873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smtClean="0"/>
              <a:t>Держави із парламентською </a:t>
            </a:r>
            <a:r>
              <a:rPr lang="uk-UA" b="1" dirty="0"/>
              <a:t>та парламентсько-президентською формою правління </a:t>
            </a:r>
          </a:p>
        </p:txBody>
      </p:sp>
      <p:sp>
        <p:nvSpPr>
          <p:cNvPr id="8" name="Скругленный прямоугольник 7"/>
          <p:cNvSpPr/>
          <p:nvPr/>
        </p:nvSpPr>
        <p:spPr>
          <a:xfrm>
            <a:off x="4647496" y="1356563"/>
            <a:ext cx="4392488" cy="7873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smtClean="0"/>
              <a:t>У президентсько-парламентських </a:t>
            </a:r>
            <a:r>
              <a:rPr lang="uk-UA" b="1" dirty="0"/>
              <a:t>республіках </a:t>
            </a:r>
          </a:p>
        </p:txBody>
      </p:sp>
      <p:sp>
        <p:nvSpPr>
          <p:cNvPr id="9" name="Блок-схема: процесс 8"/>
          <p:cNvSpPr/>
          <p:nvPr/>
        </p:nvSpPr>
        <p:spPr>
          <a:xfrm>
            <a:off x="107504" y="2765244"/>
            <a:ext cx="4104456" cy="403244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Tx/>
              <a:buChar char="-"/>
            </a:pPr>
            <a:r>
              <a:rPr lang="uk-UA" dirty="0"/>
              <a:t>президент (монарх) не включені до виконавчої влади, оскільки наділені повноваженнями, природа яких зумовлена саме статусом глави держави. </a:t>
            </a:r>
            <a:endParaRPr lang="uk-UA" dirty="0" smtClean="0"/>
          </a:p>
          <a:p>
            <a:pPr marL="285750" indent="-285750">
              <a:buFontTx/>
              <a:buChar char="-"/>
            </a:pPr>
            <a:endParaRPr lang="uk-UA" dirty="0"/>
          </a:p>
          <a:p>
            <a:pPr marL="285750" indent="-285750">
              <a:buFontTx/>
              <a:buChar char="-"/>
            </a:pPr>
            <a:r>
              <a:rPr lang="uk-UA" dirty="0" smtClean="0"/>
              <a:t>До </a:t>
            </a:r>
            <a:r>
              <a:rPr lang="uk-UA" dirty="0"/>
              <a:t>компетенції такого глави держави належать також певні повноваження, які він реалізує через уряд або з його санкції (тобто через інститут контрасигнування)</a:t>
            </a:r>
          </a:p>
        </p:txBody>
      </p:sp>
      <p:sp>
        <p:nvSpPr>
          <p:cNvPr id="10" name="Блок-схема: процесс 9"/>
          <p:cNvSpPr/>
          <p:nvPr/>
        </p:nvSpPr>
        <p:spPr>
          <a:xfrm>
            <a:off x="4644007" y="2765244"/>
            <a:ext cx="4218935" cy="3112027"/>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Tx/>
              <a:buChar char="-"/>
            </a:pPr>
            <a:r>
              <a:rPr lang="uk-UA" dirty="0" smtClean="0"/>
              <a:t>взаємовідносини </a:t>
            </a:r>
            <a:r>
              <a:rPr lang="uk-UA" dirty="0"/>
              <a:t>між президентом, урядом та його главою визначаються як дуалізм виконавчої влади. </a:t>
            </a:r>
            <a:endParaRPr lang="uk-UA" dirty="0" smtClean="0"/>
          </a:p>
          <a:p>
            <a:pPr marL="285750" indent="-285750">
              <a:buFontTx/>
              <a:buChar char="-"/>
            </a:pPr>
            <a:endParaRPr lang="uk-UA" dirty="0"/>
          </a:p>
          <a:p>
            <a:pPr marL="285750" indent="-285750">
              <a:buFontTx/>
              <a:buChar char="-"/>
            </a:pPr>
            <a:r>
              <a:rPr lang="uk-UA" smtClean="0"/>
              <a:t>Тут глава держави тією чи іншою мірою функціонально поєднаний зі сферою виконавчої влади, хоча структурно до неї здебільшого не входить.</a:t>
            </a:r>
            <a:endParaRPr lang="uk-UA" dirty="0"/>
          </a:p>
        </p:txBody>
      </p:sp>
      <p:sp>
        <p:nvSpPr>
          <p:cNvPr id="11" name="Стрелка вниз 10"/>
          <p:cNvSpPr/>
          <p:nvPr/>
        </p:nvSpPr>
        <p:spPr>
          <a:xfrm>
            <a:off x="1907704" y="2276872"/>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6501446" y="2276872"/>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55" y="6237305"/>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419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856984" cy="1440160"/>
          </a:xfrm>
        </p:spPr>
        <p:txBody>
          <a:bodyPr/>
          <a:lstStyle/>
          <a:p>
            <a:pPr marL="0" indent="0">
              <a:buNone/>
            </a:pPr>
            <a:r>
              <a:rPr lang="uk-UA" dirty="0">
                <a:effectLst/>
              </a:rPr>
              <a:t>Систему органів виконавчої влади в Україні утворюють:</a:t>
            </a:r>
          </a:p>
        </p:txBody>
      </p:sp>
      <p:sp>
        <p:nvSpPr>
          <p:cNvPr id="3" name="Выноска со стрелкой вверх 2"/>
          <p:cNvSpPr/>
          <p:nvPr/>
        </p:nvSpPr>
        <p:spPr>
          <a:xfrm>
            <a:off x="251520" y="1916832"/>
            <a:ext cx="4176464" cy="2197968"/>
          </a:xfrm>
          <a:prstGeom prst="upArrowCallout">
            <a:avLst>
              <a:gd name="adj1" fmla="val 16085"/>
              <a:gd name="adj2" fmla="val 19057"/>
              <a:gd name="adj3" fmla="val 23514"/>
              <a:gd name="adj4" fmla="val 70177"/>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Tx/>
              <a:buChar char="-"/>
            </a:pPr>
            <a:r>
              <a:rPr lang="uk-UA" b="1" dirty="0" smtClean="0"/>
              <a:t>Кабінет </a:t>
            </a:r>
            <a:r>
              <a:rPr lang="uk-UA" b="1" dirty="0"/>
              <a:t>Міністрів </a:t>
            </a:r>
            <a:r>
              <a:rPr lang="uk-UA" b="1" dirty="0" smtClean="0"/>
              <a:t>України</a:t>
            </a:r>
          </a:p>
          <a:p>
            <a:pPr algn="ctr"/>
            <a:r>
              <a:rPr lang="uk-UA" dirty="0"/>
              <a:t>(</a:t>
            </a:r>
            <a:r>
              <a:rPr lang="uk-UA" dirty="0" smtClean="0"/>
              <a:t>що </a:t>
            </a:r>
            <a:r>
              <a:rPr lang="uk-UA" dirty="0"/>
              <a:t>є вищим </a:t>
            </a:r>
            <a:r>
              <a:rPr lang="uk-UA" dirty="0" smtClean="0"/>
              <a:t>органом </a:t>
            </a:r>
            <a:r>
              <a:rPr lang="uk-UA" dirty="0"/>
              <a:t>у системі органів виконавчої влади згідно зі ст. 113 Основного Закону </a:t>
            </a:r>
            <a:r>
              <a:rPr lang="uk-UA" dirty="0" smtClean="0"/>
              <a:t>України</a:t>
            </a:r>
            <a:r>
              <a:rPr lang="uk-UA" dirty="0"/>
              <a:t>)</a:t>
            </a:r>
          </a:p>
        </p:txBody>
      </p:sp>
      <p:sp>
        <p:nvSpPr>
          <p:cNvPr id="16" name="Выноска со стрелкой вверх 15"/>
          <p:cNvSpPr/>
          <p:nvPr/>
        </p:nvSpPr>
        <p:spPr>
          <a:xfrm>
            <a:off x="4788024" y="1916832"/>
            <a:ext cx="4176464" cy="2197968"/>
          </a:xfrm>
          <a:prstGeom prst="upArrowCallout">
            <a:avLst>
              <a:gd name="adj1" fmla="val 16085"/>
              <a:gd name="adj2" fmla="val 19057"/>
              <a:gd name="adj3" fmla="val 23514"/>
              <a:gd name="adj4" fmla="val 70177"/>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Tx/>
              <a:buChar char="-"/>
            </a:pPr>
            <a:r>
              <a:rPr lang="uk-UA" b="1" dirty="0" smtClean="0"/>
              <a:t>центральні </a:t>
            </a:r>
            <a:r>
              <a:rPr lang="uk-UA" b="1" dirty="0"/>
              <a:t>органи виконавчої </a:t>
            </a:r>
            <a:r>
              <a:rPr lang="uk-UA" b="1" dirty="0" smtClean="0"/>
              <a:t>влади</a:t>
            </a:r>
            <a:endParaRPr lang="uk-UA" b="1" dirty="0"/>
          </a:p>
          <a:p>
            <a:pPr algn="ctr"/>
            <a:r>
              <a:rPr lang="uk-UA" dirty="0" smtClean="0"/>
              <a:t>(</a:t>
            </a:r>
            <a:r>
              <a:rPr lang="uk-UA" dirty="0"/>
              <a:t>служби, агентства, інспекції, центральні органи виконавчої влади зі спеціальним статусом)</a:t>
            </a:r>
          </a:p>
        </p:txBody>
      </p:sp>
      <p:sp>
        <p:nvSpPr>
          <p:cNvPr id="17" name="Выноска со стрелкой вверх 16"/>
          <p:cNvSpPr/>
          <p:nvPr/>
        </p:nvSpPr>
        <p:spPr>
          <a:xfrm>
            <a:off x="251520" y="4321629"/>
            <a:ext cx="8712968" cy="2347732"/>
          </a:xfrm>
          <a:prstGeom prst="upArrowCallout">
            <a:avLst>
              <a:gd name="adj1" fmla="val 9844"/>
              <a:gd name="adj2" fmla="val 12816"/>
              <a:gd name="adj3" fmla="val 9993"/>
              <a:gd name="adj4" fmla="val 84287"/>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Tx/>
              <a:buChar char="-"/>
            </a:pPr>
            <a:r>
              <a:rPr lang="uk-UA" b="1" dirty="0" smtClean="0"/>
              <a:t>місцеві </a:t>
            </a:r>
            <a:r>
              <a:rPr lang="uk-UA" b="1" dirty="0"/>
              <a:t>державні </a:t>
            </a:r>
            <a:r>
              <a:rPr lang="uk-UA" b="1" dirty="0" smtClean="0"/>
              <a:t>адміністрації</a:t>
            </a:r>
          </a:p>
          <a:p>
            <a:pPr algn="ctr"/>
            <a:r>
              <a:rPr lang="uk-UA" b="1" dirty="0" smtClean="0"/>
              <a:t>(</a:t>
            </a:r>
            <a:r>
              <a:rPr lang="uk-UA" dirty="0" smtClean="0"/>
              <a:t>що </a:t>
            </a:r>
            <a:r>
              <a:rPr lang="uk-UA" dirty="0"/>
              <a:t>здійснюють виконавчу владу в областях і районах, містах Києві та </a:t>
            </a:r>
            <a:r>
              <a:rPr lang="uk-UA" dirty="0" smtClean="0"/>
              <a:t>Севастополі)</a:t>
            </a:r>
          </a:p>
          <a:p>
            <a:pPr marL="285750" indent="-285750" algn="ctr">
              <a:buFontTx/>
              <a:buChar char="-"/>
            </a:pPr>
            <a:r>
              <a:rPr lang="uk-UA" dirty="0" smtClean="0"/>
              <a:t>органи </a:t>
            </a:r>
            <a:r>
              <a:rPr lang="uk-UA" dirty="0"/>
              <a:t>спеціальної (галузевої та функціональної компетенції), які безпосередньо підпорядковані як центральним органам виконавчої влади, так і відповідним місцевим органам виконавчої </a:t>
            </a:r>
            <a:r>
              <a:rPr lang="uk-UA" dirty="0" smtClean="0"/>
              <a:t>влади.</a:t>
            </a:r>
          </a:p>
          <a:p>
            <a:pPr algn="ctr"/>
            <a:endParaRPr lang="uk-UA" dirty="0"/>
          </a:p>
        </p:txBody>
      </p:sp>
    </p:spTree>
    <p:extLst>
      <p:ext uri="{BB962C8B-B14F-4D97-AF65-F5344CB8AC3E}">
        <p14:creationId xmlns:p14="http://schemas.microsoft.com/office/powerpoint/2010/main" val="2218643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856984" cy="1440160"/>
          </a:xfrm>
        </p:spPr>
        <p:txBody>
          <a:bodyPr/>
          <a:lstStyle/>
          <a:p>
            <a:pPr marL="0" indent="0">
              <a:buNone/>
            </a:pPr>
            <a:r>
              <a:rPr lang="uk-UA" dirty="0">
                <a:effectLst/>
              </a:rPr>
              <a:t>Систему органів виконавчої влади в Україні утворюють:</a:t>
            </a:r>
          </a:p>
        </p:txBody>
      </p:sp>
      <p:sp>
        <p:nvSpPr>
          <p:cNvPr id="17" name="Выноска со стрелкой вверх 16"/>
          <p:cNvSpPr/>
          <p:nvPr/>
        </p:nvSpPr>
        <p:spPr>
          <a:xfrm>
            <a:off x="270790" y="1700808"/>
            <a:ext cx="8712968" cy="1944216"/>
          </a:xfrm>
          <a:prstGeom prst="upArrowCallout">
            <a:avLst>
              <a:gd name="adj1" fmla="val 9844"/>
              <a:gd name="adj2" fmla="val 12816"/>
              <a:gd name="adj3" fmla="val 9993"/>
              <a:gd name="adj4" fmla="val 84287"/>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Tx/>
              <a:buChar char="-"/>
            </a:pPr>
            <a:r>
              <a:rPr lang="uk-UA" b="1" dirty="0"/>
              <a:t>Рада міністрів Автономної Республіки Крим </a:t>
            </a:r>
            <a:r>
              <a:rPr lang="uk-UA" b="1" dirty="0" smtClean="0"/>
              <a:t>- </a:t>
            </a:r>
            <a:r>
              <a:rPr lang="uk-UA" dirty="0" smtClean="0"/>
              <a:t>є </a:t>
            </a:r>
            <a:r>
              <a:rPr lang="uk-UA" dirty="0"/>
              <a:t>органом виконавчої влади </a:t>
            </a:r>
            <a:r>
              <a:rPr lang="uk-UA" dirty="0" smtClean="0"/>
              <a:t>Автономної </a:t>
            </a:r>
            <a:r>
              <a:rPr lang="uk-UA" dirty="0"/>
              <a:t>Республіки Крим, що самостійно здійснює виконавчі функції і повноваження з питань, віднесених до відання Автономної Республіки Крим Конституцією України, Конституцією Автономної Республіки Крим і законами України.</a:t>
            </a:r>
          </a:p>
        </p:txBody>
      </p:sp>
      <p:sp>
        <p:nvSpPr>
          <p:cNvPr id="6" name="Выноска со стрелкой вверх 5"/>
          <p:cNvSpPr/>
          <p:nvPr/>
        </p:nvSpPr>
        <p:spPr>
          <a:xfrm>
            <a:off x="107504" y="3715376"/>
            <a:ext cx="5040560" cy="3206012"/>
          </a:xfrm>
          <a:prstGeom prst="upArrowCallout">
            <a:avLst>
              <a:gd name="adj1" fmla="val 9844"/>
              <a:gd name="adj2" fmla="val 12816"/>
              <a:gd name="adj3" fmla="val 9993"/>
              <a:gd name="adj4" fmla="val 84287"/>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Tx/>
              <a:buChar char="-"/>
            </a:pPr>
            <a:r>
              <a:rPr lang="uk-UA" b="1" dirty="0"/>
              <a:t>Рада міністрів </a:t>
            </a:r>
            <a:r>
              <a:rPr lang="uk-UA" b="1" dirty="0" smtClean="0"/>
              <a:t>АРК</a:t>
            </a:r>
            <a:r>
              <a:rPr lang="uk-UA" dirty="0" smtClean="0"/>
              <a:t> </a:t>
            </a:r>
            <a:r>
              <a:rPr lang="uk-UA" dirty="0"/>
              <a:t>виконує </a:t>
            </a:r>
            <a:r>
              <a:rPr lang="uk-UA" dirty="0" smtClean="0"/>
              <a:t>державні </a:t>
            </a:r>
            <a:r>
              <a:rPr lang="uk-UA" dirty="0"/>
              <a:t>виконавчі функції і повноваження, делеговані </a:t>
            </a:r>
            <a:r>
              <a:rPr lang="uk-UA" dirty="0" smtClean="0"/>
              <a:t>ЗУ </a:t>
            </a:r>
            <a:r>
              <a:rPr lang="uk-UA" dirty="0"/>
              <a:t>відповідно до </a:t>
            </a:r>
            <a:r>
              <a:rPr lang="uk-UA" dirty="0" smtClean="0"/>
              <a:t>КУ. </a:t>
            </a:r>
          </a:p>
          <a:p>
            <a:pPr marL="285750" indent="-285750" algn="ctr">
              <a:buFontTx/>
              <a:buChar char="-"/>
            </a:pPr>
            <a:r>
              <a:rPr lang="uk-UA" dirty="0" smtClean="0"/>
              <a:t>підзвітна </a:t>
            </a:r>
            <a:r>
              <a:rPr lang="uk-UA" dirty="0"/>
              <a:t>і підконтрольна </a:t>
            </a:r>
            <a:r>
              <a:rPr lang="uk-UA" dirty="0" smtClean="0"/>
              <a:t>КМУ.</a:t>
            </a:r>
          </a:p>
          <a:p>
            <a:pPr marL="285750" indent="-285750" algn="ctr">
              <a:buFontTx/>
              <a:buChar char="-"/>
            </a:pPr>
            <a:r>
              <a:rPr lang="uk-UA" dirty="0"/>
              <a:t>Рада міністрів </a:t>
            </a:r>
            <a:r>
              <a:rPr lang="uk-UA" dirty="0" smtClean="0"/>
              <a:t>АРК не </a:t>
            </a:r>
            <a:r>
              <a:rPr lang="uk-UA" dirty="0"/>
              <a:t>входить до системи органів державної виконавчої влади, однак може виконувати делеговані державні виконавчі функції і повноваження.</a:t>
            </a:r>
          </a:p>
        </p:txBody>
      </p:sp>
      <p:sp>
        <p:nvSpPr>
          <p:cNvPr id="7" name="Выноска со стрелкой вверх 6"/>
          <p:cNvSpPr/>
          <p:nvPr/>
        </p:nvSpPr>
        <p:spPr>
          <a:xfrm>
            <a:off x="5366522" y="3700264"/>
            <a:ext cx="3779912" cy="3157735"/>
          </a:xfrm>
          <a:prstGeom prst="upArrowCallout">
            <a:avLst>
              <a:gd name="adj1" fmla="val 9844"/>
              <a:gd name="adj2" fmla="val 12816"/>
              <a:gd name="adj3" fmla="val 9993"/>
              <a:gd name="adj4" fmla="val 84287"/>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smtClean="0"/>
              <a:t>-	Окремі </a:t>
            </a:r>
            <a:r>
              <a:rPr lang="uk-UA" dirty="0"/>
              <a:t>повноваження органів виконавчої влади можуть надаватися законом органам місцевого самоврядування (ч. З ст. 143 Конституції України). Однак до системи органів виконавчої влади зазначені органи не входять.</a:t>
            </a:r>
          </a:p>
        </p:txBody>
      </p:sp>
    </p:spTree>
    <p:extLst>
      <p:ext uri="{BB962C8B-B14F-4D97-AF65-F5344CB8AC3E}">
        <p14:creationId xmlns:p14="http://schemas.microsoft.com/office/powerpoint/2010/main" val="4239250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15816" y="27678"/>
            <a:ext cx="3600400" cy="376986"/>
          </a:xfrm>
        </p:spPr>
        <p:txBody>
          <a:bodyPr>
            <a:normAutofit lnSpcReduction="10000"/>
          </a:bodyPr>
          <a:lstStyle/>
          <a:p>
            <a:pPr algn="ctr"/>
            <a:r>
              <a:rPr lang="uk-UA" b="1" dirty="0" smtClean="0"/>
              <a:t>висновки</a:t>
            </a:r>
            <a:endParaRPr lang="uk-UA" b="1" dirty="0"/>
          </a:p>
        </p:txBody>
      </p:sp>
      <p:sp>
        <p:nvSpPr>
          <p:cNvPr id="5" name="Прямоугольник 4"/>
          <p:cNvSpPr/>
          <p:nvPr/>
        </p:nvSpPr>
        <p:spPr>
          <a:xfrm>
            <a:off x="899592" y="548680"/>
            <a:ext cx="76328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Виконавча влада — </a:t>
            </a:r>
            <a:r>
              <a:rPr lang="uk-UA" dirty="0" err="1"/>
              <a:t>влада</a:t>
            </a:r>
            <a:r>
              <a:rPr lang="uk-UA" dirty="0"/>
              <a:t>, що має право безпосереднього управління державою. Носієм цієї влади в масштабах усієї країни є уряд. </a:t>
            </a:r>
          </a:p>
        </p:txBody>
      </p:sp>
      <p:sp>
        <p:nvSpPr>
          <p:cNvPr id="6" name="Прямоугольник 5"/>
          <p:cNvSpPr/>
          <p:nvPr/>
        </p:nvSpPr>
        <p:spPr>
          <a:xfrm>
            <a:off x="899592" y="2276872"/>
            <a:ext cx="763284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Ефективність</a:t>
            </a:r>
            <a:r>
              <a:rPr lang="ru-RU" dirty="0"/>
              <a:t> </a:t>
            </a:r>
            <a:r>
              <a:rPr lang="ru-RU" dirty="0" err="1"/>
              <a:t>діяльності</a:t>
            </a:r>
            <a:r>
              <a:rPr lang="ru-RU" dirty="0"/>
              <a:t> </a:t>
            </a:r>
            <a:r>
              <a:rPr lang="ru-RU" dirty="0" err="1"/>
              <a:t>державної</a:t>
            </a:r>
            <a:r>
              <a:rPr lang="ru-RU" dirty="0"/>
              <a:t> </a:t>
            </a:r>
            <a:r>
              <a:rPr lang="ru-RU" dirty="0" err="1"/>
              <a:t>влади</a:t>
            </a:r>
            <a:r>
              <a:rPr lang="ru-RU" dirty="0"/>
              <a:t> </a:t>
            </a:r>
            <a:r>
              <a:rPr lang="ru-RU" dirty="0" err="1"/>
              <a:t>залежить</a:t>
            </a:r>
            <a:r>
              <a:rPr lang="ru-RU" dirty="0"/>
              <a:t> </a:t>
            </a:r>
            <a:r>
              <a:rPr lang="ru-RU" dirty="0" err="1"/>
              <a:t>від</a:t>
            </a:r>
            <a:r>
              <a:rPr lang="ru-RU" dirty="0"/>
              <a:t> </a:t>
            </a:r>
            <a:r>
              <a:rPr lang="ru-RU" dirty="0" err="1"/>
              <a:t>узгодженості</a:t>
            </a:r>
            <a:r>
              <a:rPr lang="ru-RU" dirty="0"/>
              <a:t> </a:t>
            </a:r>
            <a:r>
              <a:rPr lang="ru-RU" dirty="0" err="1"/>
              <a:t>її</a:t>
            </a:r>
            <a:r>
              <a:rPr lang="ru-RU" dirty="0"/>
              <a:t> </a:t>
            </a:r>
            <a:r>
              <a:rPr lang="ru-RU" dirty="0" err="1"/>
              <a:t>складових</a:t>
            </a:r>
            <a:r>
              <a:rPr lang="ru-RU" dirty="0"/>
              <a:t>. Тому </a:t>
            </a:r>
            <a:r>
              <a:rPr lang="ru-RU" dirty="0" err="1"/>
              <a:t>державне</a:t>
            </a:r>
            <a:r>
              <a:rPr lang="ru-RU" dirty="0"/>
              <a:t> </a:t>
            </a:r>
            <a:r>
              <a:rPr lang="ru-RU" dirty="0" err="1"/>
              <a:t>управління</a:t>
            </a:r>
            <a:r>
              <a:rPr lang="ru-RU" dirty="0"/>
              <a:t> в </a:t>
            </a:r>
            <a:r>
              <a:rPr lang="ru-RU" dirty="0" err="1"/>
              <a:t>Україні</a:t>
            </a:r>
            <a:r>
              <a:rPr lang="ru-RU" dirty="0"/>
              <a:t> </a:t>
            </a:r>
            <a:r>
              <a:rPr lang="ru-RU" dirty="0" err="1"/>
              <a:t>має</a:t>
            </a:r>
            <a:r>
              <a:rPr lang="ru-RU" dirty="0"/>
              <a:t> бути </a:t>
            </a:r>
            <a:r>
              <a:rPr lang="ru-RU" dirty="0" err="1"/>
              <a:t>реформованим</a:t>
            </a:r>
            <a:r>
              <a:rPr lang="ru-RU" dirty="0"/>
              <a:t>, </a:t>
            </a:r>
            <a:r>
              <a:rPr lang="ru-RU" dirty="0" err="1"/>
              <a:t>вивільненим</a:t>
            </a:r>
            <a:r>
              <a:rPr lang="ru-RU" dirty="0"/>
              <a:t> </a:t>
            </a:r>
            <a:r>
              <a:rPr lang="ru-RU" dirty="0" err="1"/>
              <a:t>від</a:t>
            </a:r>
            <a:r>
              <a:rPr lang="ru-RU" dirty="0"/>
              <a:t> </a:t>
            </a:r>
            <a:r>
              <a:rPr lang="ru-RU" dirty="0" err="1"/>
              <a:t>адміністративно-командних</a:t>
            </a:r>
            <a:r>
              <a:rPr lang="ru-RU" dirty="0"/>
              <a:t> </a:t>
            </a:r>
            <a:r>
              <a:rPr lang="ru-RU" dirty="0" err="1"/>
              <a:t>методів</a:t>
            </a:r>
            <a:r>
              <a:rPr lang="ru-RU" dirty="0"/>
              <a:t> </a:t>
            </a:r>
            <a:r>
              <a:rPr lang="ru-RU" dirty="0" err="1"/>
              <a:t>минулого</a:t>
            </a:r>
            <a:r>
              <a:rPr lang="ru-RU" dirty="0"/>
              <a:t>, а </a:t>
            </a:r>
            <a:r>
              <a:rPr lang="ru-RU" dirty="0" err="1"/>
              <a:t>виконавча</a:t>
            </a:r>
            <a:r>
              <a:rPr lang="ru-RU" dirty="0"/>
              <a:t> </a:t>
            </a:r>
            <a:r>
              <a:rPr lang="ru-RU" dirty="0" err="1"/>
              <a:t>влада</a:t>
            </a:r>
            <a:r>
              <a:rPr lang="ru-RU" dirty="0"/>
              <a:t> — не </a:t>
            </a:r>
            <a:r>
              <a:rPr lang="ru-RU" dirty="0" err="1"/>
              <a:t>лише</a:t>
            </a:r>
            <a:r>
              <a:rPr lang="ru-RU" dirty="0"/>
              <a:t> </a:t>
            </a:r>
            <a:r>
              <a:rPr lang="ru-RU" dirty="0" err="1"/>
              <a:t>декларованою</a:t>
            </a:r>
            <a:r>
              <a:rPr lang="ru-RU" dirty="0"/>
              <a:t>, а й </a:t>
            </a:r>
            <a:r>
              <a:rPr lang="ru-RU" dirty="0" err="1"/>
              <a:t>побудованою</a:t>
            </a:r>
            <a:r>
              <a:rPr lang="ru-RU" dirty="0"/>
              <a:t> </a:t>
            </a:r>
            <a:r>
              <a:rPr lang="ru-RU" dirty="0" err="1"/>
              <a:t>відповідно</a:t>
            </a:r>
            <a:r>
              <a:rPr lang="ru-RU" dirty="0"/>
              <a:t> до </a:t>
            </a:r>
            <a:r>
              <a:rPr lang="ru-RU" dirty="0" err="1"/>
              <a:t>Конституції</a:t>
            </a:r>
            <a:r>
              <a:rPr lang="ru-RU" dirty="0"/>
              <a:t> </a:t>
            </a:r>
            <a:r>
              <a:rPr lang="ru-RU" dirty="0" err="1"/>
              <a:t>України</a:t>
            </a:r>
            <a:r>
              <a:rPr lang="ru-RU" dirty="0"/>
              <a:t>.</a:t>
            </a:r>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327" y="5373216"/>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22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1431439"/>
          </a:xfrm>
        </p:spPr>
        <p:txBody>
          <a:bodyPr/>
          <a:lstStyle/>
          <a:p>
            <a:pPr marL="0" indent="0" algn="ctr">
              <a:buNone/>
            </a:pPr>
            <a:r>
              <a:rPr lang="uk-UA" sz="4000" dirty="0" smtClean="0">
                <a:effectLst/>
              </a:rPr>
              <a:t>2. Конституційно-правовий </a:t>
            </a:r>
            <a:r>
              <a:rPr lang="uk-UA" sz="4000" dirty="0">
                <a:effectLst/>
              </a:rPr>
              <a:t>статус Кабінету Міністрів України</a:t>
            </a:r>
          </a:p>
        </p:txBody>
      </p:sp>
      <p:sp>
        <p:nvSpPr>
          <p:cNvPr id="3" name="Прямоугольник 2"/>
          <p:cNvSpPr/>
          <p:nvPr/>
        </p:nvSpPr>
        <p:spPr>
          <a:xfrm>
            <a:off x="251520" y="1840894"/>
            <a:ext cx="8712968" cy="1754326"/>
          </a:xfrm>
          <a:prstGeom prst="rect">
            <a:avLst/>
          </a:prstGeom>
        </p:spPr>
        <p:txBody>
          <a:bodyPr wrap="square">
            <a:spAutoFit/>
          </a:bodyPr>
          <a:lstStyle/>
          <a:p>
            <a:pPr marL="0" lvl="1"/>
            <a:r>
              <a:rPr lang="uk-UA" dirty="0" smtClean="0"/>
              <a:t>- 	КУ </a:t>
            </a:r>
            <a:r>
              <a:rPr lang="uk-UA" dirty="0"/>
              <a:t>та </a:t>
            </a:r>
            <a:r>
              <a:rPr lang="uk-UA" dirty="0" smtClean="0"/>
              <a:t>ЗУ </a:t>
            </a:r>
            <a:r>
              <a:rPr lang="uk-UA" dirty="0"/>
              <a:t>"Про Кабінет Міністрів України" від 07.10.2010 р. із змінами встановлено, що </a:t>
            </a:r>
            <a:r>
              <a:rPr lang="uk-UA" dirty="0" smtClean="0"/>
              <a:t>КМУ (Уряд </a:t>
            </a:r>
            <a:r>
              <a:rPr lang="uk-UA" dirty="0"/>
              <a:t>України) є </a:t>
            </a:r>
            <a:r>
              <a:rPr lang="uk-UA" b="1" dirty="0"/>
              <a:t>вищим</a:t>
            </a:r>
            <a:r>
              <a:rPr lang="uk-UA" dirty="0"/>
              <a:t> органом у системі органів </a:t>
            </a:r>
            <a:r>
              <a:rPr lang="uk-UA" b="1" dirty="0"/>
              <a:t>виконавчої влади</a:t>
            </a:r>
            <a:r>
              <a:rPr lang="uk-UA" dirty="0"/>
              <a:t>. </a:t>
            </a:r>
            <a:endParaRPr lang="uk-UA" dirty="0" smtClean="0"/>
          </a:p>
          <a:p>
            <a:endParaRPr lang="uk-UA" dirty="0" smtClean="0"/>
          </a:p>
          <a:p>
            <a:r>
              <a:rPr lang="uk-UA" dirty="0" smtClean="0"/>
              <a:t>- 	КМУ </a:t>
            </a:r>
            <a:r>
              <a:rPr lang="uk-UA" dirty="0"/>
              <a:t>відповідальний перед </a:t>
            </a:r>
            <a:r>
              <a:rPr lang="uk-UA" dirty="0" smtClean="0"/>
              <a:t>ПУ та </a:t>
            </a:r>
            <a:r>
              <a:rPr lang="uk-UA" dirty="0"/>
              <a:t>підконтрольний і підзвітний </a:t>
            </a:r>
            <a:r>
              <a:rPr lang="uk-UA" dirty="0" smtClean="0"/>
              <a:t>ВРУ у </a:t>
            </a:r>
            <a:r>
              <a:rPr lang="uk-UA" dirty="0"/>
              <a:t>межах, передбачених статтями 85,87 Конституції України.</a:t>
            </a:r>
          </a:p>
        </p:txBody>
      </p:sp>
      <p:sp>
        <p:nvSpPr>
          <p:cNvPr id="4" name="Овал 3"/>
          <p:cNvSpPr/>
          <p:nvPr/>
        </p:nvSpPr>
        <p:spPr>
          <a:xfrm>
            <a:off x="1202025" y="3861048"/>
            <a:ext cx="7488832" cy="7920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3200" b="1" dirty="0" smtClean="0"/>
              <a:t>Джерела:</a:t>
            </a:r>
            <a:endParaRPr lang="uk-UA" sz="3200" b="1" dirty="0"/>
          </a:p>
        </p:txBody>
      </p:sp>
      <p:sp>
        <p:nvSpPr>
          <p:cNvPr id="5" name="Стрелка вправо 4"/>
          <p:cNvSpPr/>
          <p:nvPr/>
        </p:nvSpPr>
        <p:spPr>
          <a:xfrm>
            <a:off x="578292" y="4797152"/>
            <a:ext cx="5289851" cy="1916832"/>
          </a:xfrm>
          <a:prstGeom prst="rightArrow">
            <a:avLst>
              <a:gd name="adj1" fmla="val 50000"/>
              <a:gd name="adj2" fmla="val 49148"/>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mj-lt"/>
              <a:buAutoNum type="arabicPeriod"/>
            </a:pPr>
            <a:r>
              <a:rPr lang="uk-UA" dirty="0"/>
              <a:t>Конституцією </a:t>
            </a:r>
            <a:r>
              <a:rPr lang="uk-UA" dirty="0" smtClean="0"/>
              <a:t>України</a:t>
            </a:r>
          </a:p>
          <a:p>
            <a:pPr marL="342900" indent="-342900">
              <a:buFont typeface="+mj-lt"/>
              <a:buAutoNum type="arabicPeriod"/>
            </a:pPr>
            <a:r>
              <a:rPr lang="uk-UA" dirty="0"/>
              <a:t>Закони </a:t>
            </a:r>
            <a:r>
              <a:rPr lang="uk-UA" dirty="0" smtClean="0"/>
              <a:t>України</a:t>
            </a:r>
          </a:p>
          <a:p>
            <a:pPr marL="342900" indent="-342900">
              <a:buFont typeface="+mj-lt"/>
              <a:buAutoNum type="arabicPeriod"/>
            </a:pPr>
            <a:r>
              <a:rPr lang="uk-UA" dirty="0" smtClean="0"/>
              <a:t>Акти </a:t>
            </a:r>
            <a:r>
              <a:rPr lang="uk-UA" dirty="0"/>
              <a:t>Президента </a:t>
            </a:r>
            <a:r>
              <a:rPr lang="uk-UA" dirty="0" smtClean="0"/>
              <a:t>України</a:t>
            </a:r>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620" y="6153597"/>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498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899592" y="260648"/>
            <a:ext cx="7488832" cy="7920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3200" b="1" dirty="0" smtClean="0"/>
              <a:t>Моделі організації Урядів</a:t>
            </a:r>
            <a:endParaRPr lang="uk-UA" sz="3200" b="1" dirty="0"/>
          </a:p>
        </p:txBody>
      </p:sp>
      <p:sp>
        <p:nvSpPr>
          <p:cNvPr id="7" name="Скругленный прямоугольник 6"/>
          <p:cNvSpPr/>
          <p:nvPr/>
        </p:nvSpPr>
        <p:spPr>
          <a:xfrm>
            <a:off x="395536" y="2209123"/>
            <a:ext cx="3456384" cy="36724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a:t>1) кабінетна </a:t>
            </a:r>
            <a:r>
              <a:rPr lang="uk-UA" dirty="0"/>
              <a:t>(англосаксонська) модель уряду, суть якої полягає у тому, що до складу уряду входять не всі міністри, а лише ті, які мають найбільш авторитетні за змістом повноваження (Велика Британія, Канада, Австралія, Індія та ін.);</a:t>
            </a:r>
          </a:p>
          <a:p>
            <a:pPr algn="ctr"/>
            <a:endParaRPr lang="uk-UA" dirty="0"/>
          </a:p>
        </p:txBody>
      </p:sp>
      <p:sp>
        <p:nvSpPr>
          <p:cNvPr id="8" name="Скругленный прямоугольник 7"/>
          <p:cNvSpPr/>
          <p:nvPr/>
        </p:nvSpPr>
        <p:spPr>
          <a:xfrm>
            <a:off x="5148064" y="2209123"/>
            <a:ext cx="3456384" cy="28803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a:t>2) континентальна </a:t>
            </a:r>
            <a:endParaRPr lang="uk-UA" b="1" dirty="0" smtClean="0"/>
          </a:p>
          <a:p>
            <a:pPr algn="ctr"/>
            <a:r>
              <a:rPr lang="uk-UA" dirty="0" smtClean="0"/>
              <a:t>модель</a:t>
            </a:r>
            <a:r>
              <a:rPr lang="uk-UA" dirty="0"/>
              <a:t>, за якої до складу уряду входять керівники всіх центральних органів виконавчої влади (міністерств і відомств</a:t>
            </a:r>
            <a:r>
              <a:rPr lang="uk-UA" dirty="0" smtClean="0"/>
              <a:t>).</a:t>
            </a:r>
            <a:endParaRPr lang="uk-UA" dirty="0"/>
          </a:p>
        </p:txBody>
      </p:sp>
      <p:cxnSp>
        <p:nvCxnSpPr>
          <p:cNvPr id="10" name="Прямая со стрелкой 9"/>
          <p:cNvCxnSpPr>
            <a:stCxn id="4" idx="4"/>
            <a:endCxn id="7" idx="0"/>
          </p:cNvCxnSpPr>
          <p:nvPr/>
        </p:nvCxnSpPr>
        <p:spPr>
          <a:xfrm flipH="1">
            <a:off x="2123728" y="1052736"/>
            <a:ext cx="2520280" cy="11563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4"/>
            <a:endCxn id="8" idx="0"/>
          </p:cNvCxnSpPr>
          <p:nvPr/>
        </p:nvCxnSpPr>
        <p:spPr>
          <a:xfrm>
            <a:off x="4644008" y="1052736"/>
            <a:ext cx="2232248" cy="11563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71361"/>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937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95536" y="260648"/>
            <a:ext cx="8568952" cy="7920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3200" b="1" dirty="0"/>
              <a:t>С</a:t>
            </a:r>
            <a:r>
              <a:rPr lang="uk-UA" sz="3200" b="1" dirty="0" smtClean="0"/>
              <a:t>пособи </a:t>
            </a:r>
            <a:r>
              <a:rPr lang="uk-UA" sz="3200" b="1" dirty="0"/>
              <a:t>формування урядів</a:t>
            </a:r>
          </a:p>
        </p:txBody>
      </p:sp>
      <p:sp>
        <p:nvSpPr>
          <p:cNvPr id="7" name="Скругленный прямоугольник 6"/>
          <p:cNvSpPr/>
          <p:nvPr/>
        </p:nvSpPr>
        <p:spPr>
          <a:xfrm>
            <a:off x="179512" y="2209123"/>
            <a:ext cx="2736304" cy="36724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ctr">
              <a:buAutoNum type="arabicPeriod"/>
            </a:pPr>
            <a:r>
              <a:rPr lang="uk-UA" b="1" dirty="0" smtClean="0"/>
              <a:t>Парламентський</a:t>
            </a:r>
          </a:p>
          <a:p>
            <a:pPr algn="ctr"/>
            <a:endParaRPr lang="uk-UA" b="1" dirty="0" smtClean="0"/>
          </a:p>
          <a:p>
            <a:pPr algn="ctr"/>
            <a:r>
              <a:rPr lang="uk-UA" dirty="0" smtClean="0"/>
              <a:t> </a:t>
            </a:r>
            <a:r>
              <a:rPr lang="uk-UA" dirty="0"/>
              <a:t>уряд утворюється за результатами парламентських виборів (характерний для парламентських республік та монархій, змішаних </a:t>
            </a:r>
            <a:r>
              <a:rPr lang="uk-UA" dirty="0" smtClean="0"/>
              <a:t>республік)</a:t>
            </a:r>
            <a:endParaRPr lang="uk-UA" dirty="0"/>
          </a:p>
        </p:txBody>
      </p:sp>
      <p:sp>
        <p:nvSpPr>
          <p:cNvPr id="8" name="Скругленный прямоугольник 7"/>
          <p:cNvSpPr/>
          <p:nvPr/>
        </p:nvSpPr>
        <p:spPr>
          <a:xfrm>
            <a:off x="3851920" y="2209123"/>
            <a:ext cx="4752528" cy="4997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a:t>2) </a:t>
            </a:r>
            <a:r>
              <a:rPr lang="uk-UA" b="1" dirty="0" smtClean="0"/>
              <a:t>Позапарламентський</a:t>
            </a:r>
          </a:p>
          <a:p>
            <a:pPr algn="ctr"/>
            <a:endParaRPr lang="uk-UA" dirty="0" smtClean="0"/>
          </a:p>
        </p:txBody>
      </p:sp>
      <p:cxnSp>
        <p:nvCxnSpPr>
          <p:cNvPr id="10" name="Прямая со стрелкой 9"/>
          <p:cNvCxnSpPr>
            <a:stCxn id="4" idx="4"/>
            <a:endCxn id="7" idx="0"/>
          </p:cNvCxnSpPr>
          <p:nvPr/>
        </p:nvCxnSpPr>
        <p:spPr>
          <a:xfrm flipH="1">
            <a:off x="1547664" y="1052736"/>
            <a:ext cx="3132348" cy="11563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4"/>
            <a:endCxn id="8" idx="0"/>
          </p:cNvCxnSpPr>
          <p:nvPr/>
        </p:nvCxnSpPr>
        <p:spPr>
          <a:xfrm>
            <a:off x="4680012" y="1052736"/>
            <a:ext cx="1548172" cy="11563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p:cNvSpPr/>
          <p:nvPr/>
        </p:nvSpPr>
        <p:spPr>
          <a:xfrm>
            <a:off x="3275856" y="3356992"/>
            <a:ext cx="2808312" cy="27363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smtClean="0"/>
              <a:t>Реально позапарламентський</a:t>
            </a:r>
            <a:endParaRPr lang="uk-UA" b="1" dirty="0"/>
          </a:p>
          <a:p>
            <a:pPr algn="ctr"/>
            <a:endParaRPr lang="uk-UA" dirty="0" smtClean="0"/>
          </a:p>
          <a:p>
            <a:pPr algn="ctr"/>
            <a:r>
              <a:rPr lang="uk-UA" dirty="0" smtClean="0"/>
              <a:t>(уряд </a:t>
            </a:r>
            <a:r>
              <a:rPr lang="uk-UA" dirty="0"/>
              <a:t>не потребує </a:t>
            </a:r>
            <a:r>
              <a:rPr lang="uk-UA" dirty="0" smtClean="0"/>
              <a:t>довіри </a:t>
            </a:r>
            <a:endParaRPr lang="uk-UA" dirty="0"/>
          </a:p>
          <a:p>
            <a:pPr algn="ctr"/>
            <a:r>
              <a:rPr lang="uk-UA" dirty="0" smtClean="0"/>
              <a:t>парламенту і формується незалежно від нього)</a:t>
            </a:r>
            <a:endParaRPr lang="uk-UA" dirty="0"/>
          </a:p>
        </p:txBody>
      </p:sp>
      <p:sp>
        <p:nvSpPr>
          <p:cNvPr id="17" name="Скругленный прямоугольник 16"/>
          <p:cNvSpPr/>
          <p:nvPr/>
        </p:nvSpPr>
        <p:spPr>
          <a:xfrm>
            <a:off x="6228184" y="3356992"/>
            <a:ext cx="2915816" cy="27363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a:t>формально </a:t>
            </a:r>
            <a:r>
              <a:rPr lang="uk-UA" b="1" dirty="0" smtClean="0"/>
              <a:t>позапарламентський</a:t>
            </a:r>
          </a:p>
          <a:p>
            <a:pPr algn="ctr"/>
            <a:endParaRPr lang="uk-UA" b="1" dirty="0"/>
          </a:p>
          <a:p>
            <a:pPr algn="ctr"/>
            <a:r>
              <a:rPr lang="uk-UA" b="1" dirty="0" smtClean="0"/>
              <a:t>(</a:t>
            </a:r>
            <a:r>
              <a:rPr lang="uk-UA" dirty="0" smtClean="0"/>
              <a:t>за </a:t>
            </a:r>
            <a:r>
              <a:rPr lang="uk-UA" dirty="0"/>
              <a:t>якого уряд парламентом не призначається, але потребує його </a:t>
            </a:r>
            <a:r>
              <a:rPr lang="uk-UA" dirty="0" smtClean="0"/>
              <a:t>довіри)</a:t>
            </a:r>
            <a:endParaRPr lang="uk-UA" dirty="0"/>
          </a:p>
          <a:p>
            <a:pPr algn="ctr"/>
            <a:endParaRPr lang="uk-UA" dirty="0"/>
          </a:p>
        </p:txBody>
      </p:sp>
      <p:cxnSp>
        <p:nvCxnSpPr>
          <p:cNvPr id="20" name="Прямая со стрелкой 19"/>
          <p:cNvCxnSpPr>
            <a:stCxn id="8" idx="2"/>
            <a:endCxn id="11" idx="0"/>
          </p:cNvCxnSpPr>
          <p:nvPr/>
        </p:nvCxnSpPr>
        <p:spPr>
          <a:xfrm flipH="1">
            <a:off x="4680012" y="2708920"/>
            <a:ext cx="1548172" cy="64807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8" idx="2"/>
          </p:cNvCxnSpPr>
          <p:nvPr/>
        </p:nvCxnSpPr>
        <p:spPr>
          <a:xfrm>
            <a:off x="6228184" y="2708920"/>
            <a:ext cx="1584176" cy="64807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244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95536" y="260648"/>
            <a:ext cx="8568952" cy="12241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3200" b="1" dirty="0" smtClean="0"/>
              <a:t>Складу </a:t>
            </a:r>
            <a:r>
              <a:rPr lang="uk-UA" sz="3200" b="1" dirty="0"/>
              <a:t>Кабінету Міністрів України</a:t>
            </a:r>
          </a:p>
        </p:txBody>
      </p:sp>
      <p:sp>
        <p:nvSpPr>
          <p:cNvPr id="2" name="TextBox 1"/>
          <p:cNvSpPr txBox="1"/>
          <p:nvPr/>
        </p:nvSpPr>
        <p:spPr>
          <a:xfrm>
            <a:off x="179512" y="1988840"/>
            <a:ext cx="8496944" cy="1815882"/>
          </a:xfrm>
          <a:prstGeom prst="rect">
            <a:avLst/>
          </a:prstGeom>
          <a:noFill/>
        </p:spPr>
        <p:txBody>
          <a:bodyPr wrap="square" rtlCol="0">
            <a:spAutoFit/>
          </a:bodyPr>
          <a:lstStyle/>
          <a:p>
            <a:pPr marL="285750" indent="-285750">
              <a:buFont typeface="Arial" panose="020B0604020202020204" pitchFamily="34" charset="0"/>
              <a:buChar char="•"/>
            </a:pPr>
            <a:r>
              <a:rPr lang="uk-UA" sz="2800" dirty="0"/>
              <a:t>Прем'єр-міністр України, </a:t>
            </a:r>
            <a:endParaRPr lang="uk-UA" sz="2800" dirty="0" smtClean="0"/>
          </a:p>
          <a:p>
            <a:pPr marL="285750" indent="-285750">
              <a:buFont typeface="Arial" panose="020B0604020202020204" pitchFamily="34" charset="0"/>
              <a:buChar char="•"/>
            </a:pPr>
            <a:r>
              <a:rPr lang="uk-UA" sz="2800" dirty="0" smtClean="0"/>
              <a:t>Перший </a:t>
            </a:r>
            <a:r>
              <a:rPr lang="uk-UA" sz="2800" dirty="0"/>
              <a:t>віце-прем'єр-міністр України, </a:t>
            </a:r>
            <a:endParaRPr lang="uk-UA" sz="2800" dirty="0" smtClean="0"/>
          </a:p>
          <a:p>
            <a:pPr marL="285750" indent="-285750">
              <a:buFont typeface="Arial" panose="020B0604020202020204" pitchFamily="34" charset="0"/>
              <a:buChar char="•"/>
            </a:pPr>
            <a:r>
              <a:rPr lang="uk-UA" sz="2800" dirty="0" smtClean="0"/>
              <a:t>три </a:t>
            </a:r>
            <a:r>
              <a:rPr lang="uk-UA" sz="2800" dirty="0"/>
              <a:t>віце-прем'єр-міністри </a:t>
            </a:r>
          </a:p>
          <a:p>
            <a:pPr marL="285750" indent="-285750">
              <a:buFont typeface="Arial" panose="020B0604020202020204" pitchFamily="34" charset="0"/>
              <a:buChar char="•"/>
            </a:pPr>
            <a:r>
              <a:rPr lang="uk-UA" sz="2800" dirty="0" smtClean="0"/>
              <a:t>міністри </a:t>
            </a:r>
            <a:r>
              <a:rPr lang="uk-UA" sz="2800" dirty="0"/>
              <a:t>України. </a:t>
            </a:r>
          </a:p>
        </p:txBody>
      </p:sp>
      <p:sp>
        <p:nvSpPr>
          <p:cNvPr id="3" name="TextBox 2"/>
          <p:cNvSpPr txBox="1"/>
          <p:nvPr/>
        </p:nvSpPr>
        <p:spPr>
          <a:xfrm>
            <a:off x="179512" y="5109776"/>
            <a:ext cx="8784976" cy="1477328"/>
          </a:xfrm>
          <a:prstGeom prst="rect">
            <a:avLst/>
          </a:prstGeom>
          <a:noFill/>
        </p:spPr>
        <p:txBody>
          <a:bodyPr wrap="square" rtlCol="0">
            <a:spAutoFit/>
          </a:bodyPr>
          <a:lstStyle/>
          <a:p>
            <a:r>
              <a:rPr lang="uk-UA" dirty="0" smtClean="0"/>
              <a:t>* Посадовий </a:t>
            </a:r>
            <a:r>
              <a:rPr lang="uk-UA" dirty="0"/>
              <a:t>склад (кількість та перелік посад) новосформованого Кабінету Міністрів України визначається Президентом України за поданням Прем'єр-міністра України одночасно з призначенням персонального складу Кабінету Міністрів України. </a:t>
            </a:r>
          </a:p>
          <a:p>
            <a:endParaRPr lang="uk-UA"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958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628800"/>
            <a:ext cx="8856984" cy="5262979"/>
          </a:xfrm>
          <a:prstGeom prst="rect">
            <a:avLst/>
          </a:prstGeom>
          <a:noFill/>
        </p:spPr>
        <p:txBody>
          <a:bodyPr wrap="square" rtlCol="0">
            <a:spAutoFit/>
          </a:bodyPr>
          <a:lstStyle/>
          <a:p>
            <a:r>
              <a:rPr lang="uk-UA" sz="2400" dirty="0"/>
              <a:t>Членами Кабінету Міністрів України можуть </a:t>
            </a:r>
            <a:r>
              <a:rPr lang="uk-UA" sz="2400" dirty="0" smtClean="0"/>
              <a:t>бути:</a:t>
            </a:r>
          </a:p>
          <a:p>
            <a:pPr marL="457200" indent="-457200">
              <a:buFontTx/>
              <a:buChar char="-"/>
            </a:pPr>
            <a:r>
              <a:rPr lang="uk-UA" sz="2400" dirty="0" smtClean="0"/>
              <a:t>громадяни </a:t>
            </a:r>
            <a:r>
              <a:rPr lang="uk-UA" sz="2400" dirty="0"/>
              <a:t>України, які мають право </a:t>
            </a:r>
            <a:r>
              <a:rPr lang="uk-UA" sz="2400" dirty="0" smtClean="0"/>
              <a:t>голосу,</a:t>
            </a:r>
          </a:p>
          <a:p>
            <a:pPr marL="457200" indent="-457200">
              <a:buFontTx/>
              <a:buChar char="-"/>
            </a:pPr>
            <a:r>
              <a:rPr lang="uk-UA" sz="2400" dirty="0" smtClean="0"/>
              <a:t>вишу освіту,</a:t>
            </a:r>
          </a:p>
          <a:p>
            <a:pPr marL="457200" indent="-457200">
              <a:buFontTx/>
              <a:buChar char="-"/>
            </a:pPr>
            <a:r>
              <a:rPr lang="uk-UA" sz="2400" dirty="0" smtClean="0"/>
              <a:t>володіють </a:t>
            </a:r>
            <a:r>
              <a:rPr lang="uk-UA" sz="2400" dirty="0"/>
              <a:t>державною мовою. </a:t>
            </a:r>
            <a:endParaRPr lang="uk-UA" sz="2400" dirty="0" smtClean="0"/>
          </a:p>
          <a:p>
            <a:endParaRPr lang="uk-UA" sz="2400" dirty="0"/>
          </a:p>
          <a:p>
            <a:r>
              <a:rPr lang="uk-UA" sz="2400" dirty="0" smtClean="0">
                <a:solidFill>
                  <a:srgbClr val="FF0000"/>
                </a:solidFill>
              </a:rPr>
              <a:t>Не </a:t>
            </a:r>
            <a:r>
              <a:rPr lang="uk-UA" sz="2400" dirty="0">
                <a:solidFill>
                  <a:srgbClr val="FF0000"/>
                </a:solidFill>
              </a:rPr>
              <a:t>можуть бути призначені на посади членів Кабінету Міністрів України особи, які мають судимість, не погашену і не зняту у встановленому законом порядку.</a:t>
            </a:r>
          </a:p>
          <a:p>
            <a:endParaRPr lang="uk-UA" sz="2400" dirty="0" smtClean="0"/>
          </a:p>
          <a:p>
            <a:r>
              <a:rPr lang="uk-UA" sz="2400" dirty="0"/>
              <a:t>Члени </a:t>
            </a:r>
            <a:r>
              <a:rPr lang="uk-UA" sz="2400" dirty="0" smtClean="0"/>
              <a:t>КМУ не </a:t>
            </a:r>
            <a:r>
              <a:rPr lang="uk-UA" sz="2400" dirty="0"/>
              <a:t>мають права суміщати свою службову діяльність з іншою роботою, крім викладацької, наукової та творчої у позаробочий час, входити до складу керівного органу чи наглядової ради підприємства, що має на меті одержання прибутку. </a:t>
            </a:r>
            <a:endParaRPr lang="uk-UA" sz="2800" dirty="0"/>
          </a:p>
        </p:txBody>
      </p:sp>
      <p:sp>
        <p:nvSpPr>
          <p:cNvPr id="5" name="Скругленный прямоугольник 4"/>
          <p:cNvSpPr/>
          <p:nvPr/>
        </p:nvSpPr>
        <p:spPr>
          <a:xfrm>
            <a:off x="467544" y="188640"/>
            <a:ext cx="792088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t>Статус членів Кабінету Міністрів України визначається Конституцією України та законами України</a:t>
            </a:r>
            <a:r>
              <a:rPr lang="uk-UA" sz="2400" b="1" dirty="0" smtClean="0"/>
              <a:t>.</a:t>
            </a:r>
            <a:endParaRPr lang="uk-UA" sz="2400" b="1" dirty="0"/>
          </a:p>
        </p:txBody>
      </p:sp>
    </p:spTree>
    <p:extLst>
      <p:ext uri="{BB962C8B-B14F-4D97-AF65-F5344CB8AC3E}">
        <p14:creationId xmlns:p14="http://schemas.microsoft.com/office/powerpoint/2010/main" val="1387048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67544" y="188640"/>
            <a:ext cx="79208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Призначення КМУ</a:t>
            </a:r>
            <a:endParaRPr lang="uk-UA" sz="2400" b="1" dirty="0"/>
          </a:p>
        </p:txBody>
      </p:sp>
      <p:sp>
        <p:nvSpPr>
          <p:cNvPr id="3" name="Скругленный прямоугольник 2"/>
          <p:cNvSpPr/>
          <p:nvPr/>
        </p:nvSpPr>
        <p:spPr>
          <a:xfrm>
            <a:off x="280931" y="1196752"/>
            <a:ext cx="8496944"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Прем'єр-міністр України призначається на посаду Президентом України за згодою більше ніж половини від конституційного складу Верховної Ради України.</a:t>
            </a:r>
          </a:p>
        </p:txBody>
      </p:sp>
      <p:sp>
        <p:nvSpPr>
          <p:cNvPr id="9" name="Скругленный прямоугольник 8"/>
          <p:cNvSpPr/>
          <p:nvPr/>
        </p:nvSpPr>
        <p:spPr>
          <a:xfrm>
            <a:off x="280931" y="3933056"/>
            <a:ext cx="849694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Постанова Верховної Ради України про надання згоди на призначення Прем'єр-міністра України невідкладно направляється Президенту України.</a:t>
            </a:r>
          </a:p>
        </p:txBody>
      </p:sp>
      <p:sp>
        <p:nvSpPr>
          <p:cNvPr id="11" name="Скругленный прямоугольник 10"/>
          <p:cNvSpPr/>
          <p:nvPr/>
        </p:nvSpPr>
        <p:spPr>
          <a:xfrm>
            <a:off x="280931" y="4797152"/>
            <a:ext cx="8496944" cy="12961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При формуванні нового складу Кабінету Міністрів України новопризначений Прем'єр-міністр України вносить Президенту України подання про призначення членів Кабінету Міністрів України відповідно до вимог Конституції України та Закону України "Про Кабінет Міністрів України".</a:t>
            </a:r>
          </a:p>
        </p:txBody>
      </p:sp>
      <p:sp>
        <p:nvSpPr>
          <p:cNvPr id="7" name="Скругленный прямоугольник 6"/>
          <p:cNvSpPr/>
          <p:nvPr/>
        </p:nvSpPr>
        <p:spPr>
          <a:xfrm>
            <a:off x="280931" y="2475316"/>
            <a:ext cx="8496944" cy="11697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Верховна Рада України розглядає подання Президента України про надання згоди на призначення на посаду Прем'єр-міністра України не пізніше ніж у п'ятиденний строк з дня внесення такого подання до Верховної Ради України.</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326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908720"/>
            <a:ext cx="878497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6021288"/>
            <a:ext cx="3168352"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07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67544" y="188640"/>
            <a:ext cx="792088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Відставку Кабінету Міністрів України приймає Президент України. Відставка Кабінету Міністрів України настає внаслідок:</a:t>
            </a:r>
            <a:endParaRPr lang="uk-UA" sz="2400" b="1" dirty="0"/>
          </a:p>
        </p:txBody>
      </p:sp>
      <p:sp>
        <p:nvSpPr>
          <p:cNvPr id="3" name="Скругленный прямоугольник 2"/>
          <p:cNvSpPr/>
          <p:nvPr/>
        </p:nvSpPr>
        <p:spPr>
          <a:xfrm>
            <a:off x="251520" y="1988840"/>
            <a:ext cx="849694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1) прийняття Верховною Радою України резолюції недовіри Кабінету Міністрів України</a:t>
            </a:r>
            <a:r>
              <a:rPr lang="uk-UA" dirty="0" smtClean="0"/>
              <a:t>;</a:t>
            </a:r>
            <a:endParaRPr lang="uk-UA" dirty="0"/>
          </a:p>
        </p:txBody>
      </p:sp>
      <p:sp>
        <p:nvSpPr>
          <p:cNvPr id="9" name="Скругленный прямоугольник 8"/>
          <p:cNvSpPr/>
          <p:nvPr/>
        </p:nvSpPr>
        <p:spPr>
          <a:xfrm>
            <a:off x="179512" y="4437112"/>
            <a:ext cx="849694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3) відставки Прем'єр-міністра України</a:t>
            </a:r>
            <a:r>
              <a:rPr lang="uk-UA" dirty="0" smtClean="0"/>
              <a:t>;</a:t>
            </a:r>
            <a:endParaRPr lang="uk-UA" dirty="0"/>
          </a:p>
        </p:txBody>
      </p:sp>
      <p:sp>
        <p:nvSpPr>
          <p:cNvPr id="10" name="Скругленный прямоугольник 9"/>
          <p:cNvSpPr/>
          <p:nvPr/>
        </p:nvSpPr>
        <p:spPr>
          <a:xfrm>
            <a:off x="251520" y="3284984"/>
            <a:ext cx="849694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2) прийняття Президентом України рішення про відставку Кабінету Міністрів України</a:t>
            </a:r>
            <a:r>
              <a:rPr lang="uk-UA" dirty="0" smtClean="0"/>
              <a:t>;</a:t>
            </a:r>
            <a:endParaRPr lang="uk-UA" dirty="0"/>
          </a:p>
        </p:txBody>
      </p:sp>
      <p:sp>
        <p:nvSpPr>
          <p:cNvPr id="11" name="Скругленный прямоугольник 10"/>
          <p:cNvSpPr/>
          <p:nvPr/>
        </p:nvSpPr>
        <p:spPr>
          <a:xfrm>
            <a:off x="190972" y="5589240"/>
            <a:ext cx="849694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4) смерті Прем'єр-міністра України</a:t>
            </a:r>
            <a:r>
              <a:rPr lang="uk-UA" dirty="0" smtClean="0"/>
              <a:t>.</a:t>
            </a:r>
            <a:endParaRPr lang="uk-U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576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67544" y="188640"/>
            <a:ext cx="792088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Член Кабінету Міністрів України (крім Прем'єр-міністра України) може бути звільнений з посади Президентом України:</a:t>
            </a:r>
          </a:p>
        </p:txBody>
      </p:sp>
      <p:sp>
        <p:nvSpPr>
          <p:cNvPr id="3" name="Скругленный прямоугольник 2"/>
          <p:cNvSpPr/>
          <p:nvPr/>
        </p:nvSpPr>
        <p:spPr>
          <a:xfrm>
            <a:off x="251520" y="1988840"/>
            <a:ext cx="849694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1) за рішенням Президента України;</a:t>
            </a:r>
          </a:p>
        </p:txBody>
      </p:sp>
      <p:sp>
        <p:nvSpPr>
          <p:cNvPr id="9" name="Скругленный прямоугольник 8"/>
          <p:cNvSpPr/>
          <p:nvPr/>
        </p:nvSpPr>
        <p:spPr>
          <a:xfrm>
            <a:off x="179512" y="4437112"/>
            <a:ext cx="8496944"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smtClean="0"/>
              <a:t>3) У </a:t>
            </a:r>
            <a:r>
              <a:rPr lang="uk-UA" dirty="0"/>
              <a:t>разі смерті члена Кабінету Міністрів України його повноваження вважаються припиненими з дня його смерті, засвідченої свідоцтвом про смерть</a:t>
            </a:r>
          </a:p>
        </p:txBody>
      </p:sp>
      <p:sp>
        <p:nvSpPr>
          <p:cNvPr id="10" name="Скругленный прямоугольник 9"/>
          <p:cNvSpPr/>
          <p:nvPr/>
        </p:nvSpPr>
        <p:spPr>
          <a:xfrm>
            <a:off x="251520" y="3284984"/>
            <a:ext cx="849694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2) шляхом прийняття відставки члена Кабінету Міністрів України за поданою ним заявою про відставку.</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71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67544" y="188640"/>
            <a:ext cx="792088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Функцій Уряду (</a:t>
            </a:r>
            <a:r>
              <a:rPr lang="uk-UA" sz="2400" dirty="0"/>
              <a:t>ст. 116 Конституції України</a:t>
            </a:r>
            <a:r>
              <a:rPr lang="uk-UA" sz="2400" dirty="0" smtClean="0"/>
              <a:t>)</a:t>
            </a:r>
            <a:endParaRPr lang="uk-UA" sz="2400" dirty="0"/>
          </a:p>
        </p:txBody>
      </p:sp>
      <p:sp>
        <p:nvSpPr>
          <p:cNvPr id="3" name="Скругленный прямоугольник 2"/>
          <p:cNvSpPr/>
          <p:nvPr/>
        </p:nvSpPr>
        <p:spPr>
          <a:xfrm>
            <a:off x="252027" y="1700808"/>
            <a:ext cx="8496944"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1) забезпечує державний суверенітет і економічну самостійність України, здійснення внутрішньої і зовнішньої політики держави, виконання Конституції і законів України, актів Президента України;</a:t>
            </a:r>
          </a:p>
        </p:txBody>
      </p:sp>
      <p:sp>
        <p:nvSpPr>
          <p:cNvPr id="9" name="Скругленный прямоугольник 8"/>
          <p:cNvSpPr/>
          <p:nvPr/>
        </p:nvSpPr>
        <p:spPr>
          <a:xfrm>
            <a:off x="252027" y="3573016"/>
            <a:ext cx="8496944"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3) забезпечує проведення фінансової, цінової, інвестиційної та податкової політики; </a:t>
            </a:r>
            <a:r>
              <a:rPr lang="uk-UA" dirty="0" err="1"/>
              <a:t>політики</a:t>
            </a:r>
            <a:r>
              <a:rPr lang="uk-UA" dirty="0"/>
              <a:t> у сферах праці та зайнятості населення, соціального захисту, </a:t>
            </a:r>
            <a:r>
              <a:rPr lang="uk-UA" dirty="0" err="1"/>
              <a:t>освіт</a:t>
            </a:r>
            <a:r>
              <a:rPr lang="uk-UA" dirty="0"/>
              <a:t>, науки і культури, охорони природи, екологічної безпеки і природокористування;</a:t>
            </a:r>
          </a:p>
        </p:txBody>
      </p:sp>
      <p:sp>
        <p:nvSpPr>
          <p:cNvPr id="10" name="Скругленный прямоугольник 9"/>
          <p:cNvSpPr/>
          <p:nvPr/>
        </p:nvSpPr>
        <p:spPr>
          <a:xfrm>
            <a:off x="251520" y="2852936"/>
            <a:ext cx="84969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2) вживає заходів щодо забезпечення прав і свобод людини і громадянина;</a:t>
            </a:r>
          </a:p>
        </p:txBody>
      </p:sp>
      <p:sp>
        <p:nvSpPr>
          <p:cNvPr id="7" name="Скругленный прямоугольник 6"/>
          <p:cNvSpPr/>
          <p:nvPr/>
        </p:nvSpPr>
        <p:spPr>
          <a:xfrm>
            <a:off x="252027" y="5013176"/>
            <a:ext cx="8496944"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4) розробляє і здійснює загальнодержавні програми економічного, науково-технічного, соціального і культурного розвитку України;</a:t>
            </a:r>
          </a:p>
        </p:txBody>
      </p:sp>
      <p:sp>
        <p:nvSpPr>
          <p:cNvPr id="8" name="Скругленный прямоугольник 7"/>
          <p:cNvSpPr/>
          <p:nvPr/>
        </p:nvSpPr>
        <p:spPr>
          <a:xfrm>
            <a:off x="252027" y="5877272"/>
            <a:ext cx="8496944"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5) забезпечує рівні умови розвитку всіх форм власності; здійснює управління об'єктами державної власності відповідно до закону;</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865" y="6525344"/>
            <a:ext cx="3170237" cy="37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145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64805" y="1412776"/>
            <a:ext cx="8496944"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7) здійснює заходи щодо забезпечення обороноздатності і національної безпеки України, громадського порядку, боротьби зі злочинністю;</a:t>
            </a:r>
          </a:p>
        </p:txBody>
      </p:sp>
      <p:sp>
        <p:nvSpPr>
          <p:cNvPr id="9" name="Скругленный прямоугольник 8"/>
          <p:cNvSpPr/>
          <p:nvPr/>
        </p:nvSpPr>
        <p:spPr>
          <a:xfrm>
            <a:off x="264805" y="188640"/>
            <a:ext cx="8496944"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6) розробляє проект закону про Державний бюджет України і забезпечує виконання затвердженого Верховною Радою України Державного бюджету України, подає Верховній Раді України звіт про його виконання;</a:t>
            </a:r>
          </a:p>
        </p:txBody>
      </p:sp>
      <p:sp>
        <p:nvSpPr>
          <p:cNvPr id="11" name="Скругленный прямоугольник 10"/>
          <p:cNvSpPr/>
          <p:nvPr/>
        </p:nvSpPr>
        <p:spPr>
          <a:xfrm>
            <a:off x="229309" y="2348880"/>
            <a:ext cx="84969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8) організовує і забезпечує здійснення зовнішньоекономічної діяльності України, митної справи;</a:t>
            </a:r>
          </a:p>
        </p:txBody>
      </p:sp>
      <p:sp>
        <p:nvSpPr>
          <p:cNvPr id="12" name="Скругленный прямоугольник 11"/>
          <p:cNvSpPr/>
          <p:nvPr/>
        </p:nvSpPr>
        <p:spPr>
          <a:xfrm>
            <a:off x="229309" y="4005064"/>
            <a:ext cx="8496944"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10) виконує інші функції, визначені Конституцією та законами України, актами Президента України.</a:t>
            </a:r>
          </a:p>
        </p:txBody>
      </p:sp>
      <p:sp>
        <p:nvSpPr>
          <p:cNvPr id="13" name="Скругленный прямоугольник 12"/>
          <p:cNvSpPr/>
          <p:nvPr/>
        </p:nvSpPr>
        <p:spPr>
          <a:xfrm>
            <a:off x="264805" y="3140968"/>
            <a:ext cx="8496944"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dirty="0"/>
              <a:t>9) спрямовує і координує роботу міністерств, інших органів виконавчої влади</a:t>
            </a:r>
            <a:r>
              <a:rPr lang="uk-UA" dirty="0" smtClean="0"/>
              <a:t>;</a:t>
            </a:r>
            <a:endParaRPr lang="uk-UA" dirty="0"/>
          </a:p>
        </p:txBody>
      </p:sp>
      <p:sp>
        <p:nvSpPr>
          <p:cNvPr id="2" name="Блок-схема: процесс 1"/>
          <p:cNvSpPr/>
          <p:nvPr/>
        </p:nvSpPr>
        <p:spPr>
          <a:xfrm>
            <a:off x="229309" y="5157192"/>
            <a:ext cx="8496944" cy="15121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Відповідно </a:t>
            </a:r>
            <a:r>
              <a:rPr lang="uk-UA" dirty="0"/>
              <a:t>до Закону України "Про Кабінет Міністрів України" Кабінет Міністрів України здійснює виконавчу владу безпосередньо та через міністерства, інші центральні органи виконавчої влади, Раду міністрів Автономної Республіки Крим та місцеві державні адміністрації, спрямовує та координує роботу цих органів</a:t>
            </a:r>
            <a:r>
              <a:rPr lang="uk-UA" dirty="0" smtClean="0"/>
              <a:t>.</a:t>
            </a:r>
            <a:endParaRPr lang="uk-UA" dirty="0"/>
          </a:p>
        </p:txBody>
      </p:sp>
    </p:spTree>
    <p:extLst>
      <p:ext uri="{BB962C8B-B14F-4D97-AF65-F5344CB8AC3E}">
        <p14:creationId xmlns:p14="http://schemas.microsoft.com/office/powerpoint/2010/main" val="2189200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79512" y="188640"/>
            <a:ext cx="87129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Керує роботою Кабінету Міністрів України Прем'єр-міністр України. Його повноваження можна класифікувати на такі групи.</a:t>
            </a:r>
          </a:p>
        </p:txBody>
      </p:sp>
      <p:sp>
        <p:nvSpPr>
          <p:cNvPr id="3" name="Скругленный прямоугольник 2"/>
          <p:cNvSpPr/>
          <p:nvPr/>
        </p:nvSpPr>
        <p:spPr>
          <a:xfrm>
            <a:off x="179512" y="1700808"/>
            <a:ext cx="8712968" cy="127545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a:t>І. Установчі </a:t>
            </a:r>
            <a:r>
              <a:rPr lang="uk-UA" b="1" dirty="0" smtClean="0"/>
              <a:t>повноваження</a:t>
            </a:r>
          </a:p>
          <a:p>
            <a:pPr algn="ctr"/>
            <a:endParaRPr lang="uk-UA" b="1" dirty="0"/>
          </a:p>
          <a:p>
            <a:pPr algn="ctr"/>
            <a:r>
              <a:rPr lang="uk-UA" dirty="0" smtClean="0"/>
              <a:t>(</a:t>
            </a:r>
            <a:r>
              <a:rPr lang="uk-UA" dirty="0"/>
              <a:t>Щодо участі у формуванні уряду, його допоміжних структур, інших органів виконавчої влади, припинення їх діяльності та здійснення окремих повноважень, що з цим </a:t>
            </a:r>
            <a:r>
              <a:rPr lang="uk-UA" dirty="0" smtClean="0"/>
              <a:t>пов'язані)</a:t>
            </a:r>
            <a:endParaRPr lang="uk-UA" dirty="0"/>
          </a:p>
        </p:txBody>
      </p:sp>
      <p:sp>
        <p:nvSpPr>
          <p:cNvPr id="8" name="Скругленный прямоугольник 7"/>
          <p:cNvSpPr/>
          <p:nvPr/>
        </p:nvSpPr>
        <p:spPr>
          <a:xfrm>
            <a:off x="194082" y="3107820"/>
            <a:ext cx="8698397" cy="4651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a:t>ІІ. Повноваження у сфері організації діяльності </a:t>
            </a:r>
            <a:r>
              <a:rPr lang="uk-UA" b="1" dirty="0" smtClean="0"/>
              <a:t>Уряду</a:t>
            </a:r>
            <a:endParaRPr lang="uk-UA" b="1" dirty="0"/>
          </a:p>
        </p:txBody>
      </p:sp>
      <p:sp>
        <p:nvSpPr>
          <p:cNvPr id="10" name="Скругленный прямоугольник 9"/>
          <p:cNvSpPr/>
          <p:nvPr/>
        </p:nvSpPr>
        <p:spPr>
          <a:xfrm>
            <a:off x="179511" y="3717033"/>
            <a:ext cx="8712967" cy="4320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smtClean="0"/>
              <a:t>ІІІ. Повноваження у сфері нормотворчої діяльності</a:t>
            </a:r>
            <a:endParaRPr lang="uk-UA" b="1" dirty="0"/>
          </a:p>
        </p:txBody>
      </p:sp>
      <p:sp>
        <p:nvSpPr>
          <p:cNvPr id="12" name="Скругленный прямоугольник 11"/>
          <p:cNvSpPr/>
          <p:nvPr/>
        </p:nvSpPr>
        <p:spPr>
          <a:xfrm>
            <a:off x="194082" y="4329101"/>
            <a:ext cx="8712966"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smtClean="0"/>
              <a:t>IV. Повноваження щодо забезпечення взаємодії Уряду із іншими органами державної влади</a:t>
            </a:r>
            <a:endParaRPr lang="uk-UA" b="1" dirty="0"/>
          </a:p>
        </p:txBody>
      </p:sp>
      <p:sp>
        <p:nvSpPr>
          <p:cNvPr id="13" name="Скругленный прямоугольник 12"/>
          <p:cNvSpPr/>
          <p:nvPr/>
        </p:nvSpPr>
        <p:spPr>
          <a:xfrm>
            <a:off x="194082" y="4944921"/>
            <a:ext cx="8712966" cy="5003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a:t>V. Представницькі повноваження та повноваження у сфері міжнародних відносин</a:t>
            </a:r>
          </a:p>
        </p:txBody>
      </p:sp>
      <p:sp>
        <p:nvSpPr>
          <p:cNvPr id="2" name="TextBox 1"/>
          <p:cNvSpPr txBox="1"/>
          <p:nvPr/>
        </p:nvSpPr>
        <p:spPr>
          <a:xfrm>
            <a:off x="194082" y="5733256"/>
            <a:ext cx="8712966" cy="923330"/>
          </a:xfrm>
          <a:prstGeom prst="rect">
            <a:avLst/>
          </a:prstGeom>
          <a:noFill/>
        </p:spPr>
        <p:txBody>
          <a:bodyPr wrap="square" rtlCol="0">
            <a:spAutoFit/>
          </a:bodyPr>
          <a:lstStyle/>
          <a:p>
            <a:r>
              <a:rPr lang="uk-UA" dirty="0" smtClean="0"/>
              <a:t>* У </a:t>
            </a:r>
            <a:r>
              <a:rPr lang="uk-UA" dirty="0"/>
              <a:t>разі відсутності Прем'єр-міністра України його повноваження виконує Перший віце-прем'єр-міністр України або віце-прем'єр-міністр України згідно з визначеним Кабінетом Міністрів України розподілом повноважень. </a:t>
            </a:r>
          </a:p>
        </p:txBody>
      </p:sp>
    </p:spTree>
    <p:extLst>
      <p:ext uri="{BB962C8B-B14F-4D97-AF65-F5344CB8AC3E}">
        <p14:creationId xmlns:p14="http://schemas.microsoft.com/office/powerpoint/2010/main" val="3989187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79512" y="188640"/>
            <a:ext cx="87129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smtClean="0"/>
              <a:t>Кабінет Міністрів України на основі та на виконання Конституції та законів України, актів Президента України видає обов'язкові для виконання акти - постанови і розпорядження.</a:t>
            </a:r>
            <a:endParaRPr lang="uk-UA" sz="2400" dirty="0"/>
          </a:p>
        </p:txBody>
      </p:sp>
      <p:sp>
        <p:nvSpPr>
          <p:cNvPr id="4" name="Прямоугольник 3"/>
          <p:cNvSpPr/>
          <p:nvPr/>
        </p:nvSpPr>
        <p:spPr>
          <a:xfrm>
            <a:off x="179512" y="2060848"/>
            <a:ext cx="2664296" cy="2246769"/>
          </a:xfrm>
          <a:prstGeom prst="rect">
            <a:avLst/>
          </a:prstGeom>
        </p:spPr>
        <p:txBody>
          <a:bodyPr wrap="square">
            <a:spAutoFit/>
          </a:bodyPr>
          <a:lstStyle/>
          <a:p>
            <a:r>
              <a:rPr lang="uk-UA" sz="2000" dirty="0" smtClean="0"/>
              <a:t>Акти Кабінету Міністрів України нормативного характеру видаються у формі постанов Кабінету Міністрів України.</a:t>
            </a:r>
            <a:endParaRPr lang="uk-UA" sz="2000" dirty="0"/>
          </a:p>
        </p:txBody>
      </p:sp>
      <p:sp>
        <p:nvSpPr>
          <p:cNvPr id="5" name="Прямоугольник 4"/>
          <p:cNvSpPr/>
          <p:nvPr/>
        </p:nvSpPr>
        <p:spPr>
          <a:xfrm>
            <a:off x="179512" y="4581128"/>
            <a:ext cx="22860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2000" b="1" dirty="0"/>
              <a:t>Постанови</a:t>
            </a:r>
            <a:r>
              <a:rPr lang="uk-UA" sz="2000" dirty="0"/>
              <a:t> Кабінету Міністрів України видаються з питань:</a:t>
            </a:r>
          </a:p>
        </p:txBody>
      </p:sp>
      <p:sp>
        <p:nvSpPr>
          <p:cNvPr id="7" name="Прямоугольник 6"/>
          <p:cNvSpPr/>
          <p:nvPr/>
        </p:nvSpPr>
        <p:spPr>
          <a:xfrm>
            <a:off x="4067944" y="2089627"/>
            <a:ext cx="4572000" cy="193899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uk-UA" sz="2000" dirty="0"/>
              <a:t>затвердження положення, статуту, порядку, регламенту, правил, методики та в інших випадках, коли суспільні відносини потребують нормативно-правового врегулювання;</a:t>
            </a:r>
          </a:p>
        </p:txBody>
      </p:sp>
      <p:sp>
        <p:nvSpPr>
          <p:cNvPr id="9" name="Прямоугольник 8"/>
          <p:cNvSpPr/>
          <p:nvPr/>
        </p:nvSpPr>
        <p:spPr>
          <a:xfrm>
            <a:off x="4089343" y="4327352"/>
            <a:ext cx="4572000" cy="10156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uk-UA" sz="2000" dirty="0"/>
              <a:t>затвердження, прийняття міжнародного договору або приєднання до нього.</a:t>
            </a:r>
          </a:p>
        </p:txBody>
      </p:sp>
      <p:cxnSp>
        <p:nvCxnSpPr>
          <p:cNvPr id="14" name="Прямая со стрелкой 13"/>
          <p:cNvCxnSpPr>
            <a:stCxn id="5" idx="3"/>
            <a:endCxn id="7" idx="1"/>
          </p:cNvCxnSpPr>
          <p:nvPr/>
        </p:nvCxnSpPr>
        <p:spPr>
          <a:xfrm flipV="1">
            <a:off x="2465512" y="3059123"/>
            <a:ext cx="1602432" cy="23376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3"/>
            <a:endCxn id="9" idx="1"/>
          </p:cNvCxnSpPr>
          <p:nvPr/>
        </p:nvCxnSpPr>
        <p:spPr>
          <a:xfrm flipV="1">
            <a:off x="2465512" y="4835184"/>
            <a:ext cx="1623831" cy="5615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709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7726" y="188640"/>
            <a:ext cx="3079002" cy="2246769"/>
          </a:xfrm>
          <a:prstGeom prst="rect">
            <a:avLst/>
          </a:prstGeom>
        </p:spPr>
        <p:txBody>
          <a:bodyPr wrap="square">
            <a:spAutoFit/>
          </a:bodyPr>
          <a:lstStyle/>
          <a:p>
            <a:r>
              <a:rPr lang="uk-UA" sz="2000" dirty="0"/>
              <a:t>Акти Кабінету Міністрів України з організаційно-розпорядчих та інших поточних питань видаються у формі розпоряджень Кабінету Міністрів України.</a:t>
            </a:r>
          </a:p>
        </p:txBody>
      </p:sp>
      <p:sp>
        <p:nvSpPr>
          <p:cNvPr id="5" name="Прямоугольник 4"/>
          <p:cNvSpPr/>
          <p:nvPr/>
        </p:nvSpPr>
        <p:spPr>
          <a:xfrm>
            <a:off x="467544" y="3081444"/>
            <a:ext cx="22860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2000" b="1" dirty="0"/>
              <a:t>Розпорядження</a:t>
            </a:r>
            <a:r>
              <a:rPr lang="uk-UA" sz="2000" dirty="0"/>
              <a:t> Кабінету Міністрів України видаються з питань:</a:t>
            </a:r>
          </a:p>
        </p:txBody>
      </p:sp>
      <p:sp>
        <p:nvSpPr>
          <p:cNvPr id="7" name="Прямоугольник 6"/>
          <p:cNvSpPr/>
          <p:nvPr/>
        </p:nvSpPr>
        <p:spPr>
          <a:xfrm>
            <a:off x="3563887" y="188640"/>
            <a:ext cx="5400601"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 схвалення програми, плану заходів, концепції реалізації державної політики у відповідній сфері, концепції державної цільової програми та концепції закону, директив, урядової заяви, листа, звернення, декларації, меморандуму тощо;</a:t>
            </a:r>
          </a:p>
        </p:txBody>
      </p:sp>
      <p:sp>
        <p:nvSpPr>
          <p:cNvPr id="9" name="Прямоугольник 8"/>
          <p:cNvSpPr/>
          <p:nvPr/>
        </p:nvSpPr>
        <p:spPr>
          <a:xfrm>
            <a:off x="3563885" y="2411327"/>
            <a:ext cx="5400603"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 утворення та затвердження складу консультативних, дорадчих, інших допоміжних органів і робочих груп;</a:t>
            </a:r>
          </a:p>
        </p:txBody>
      </p:sp>
      <p:cxnSp>
        <p:nvCxnSpPr>
          <p:cNvPr id="14" name="Прямая со стрелкой 13"/>
          <p:cNvCxnSpPr>
            <a:stCxn id="5" idx="3"/>
            <a:endCxn id="7" idx="1"/>
          </p:cNvCxnSpPr>
          <p:nvPr/>
        </p:nvCxnSpPr>
        <p:spPr>
          <a:xfrm flipV="1">
            <a:off x="2753544" y="1158136"/>
            <a:ext cx="810343" cy="273891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3"/>
            <a:endCxn id="9" idx="1"/>
          </p:cNvCxnSpPr>
          <p:nvPr/>
        </p:nvCxnSpPr>
        <p:spPr>
          <a:xfrm flipV="1">
            <a:off x="2753544" y="2919159"/>
            <a:ext cx="810341" cy="9778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3563887" y="3697138"/>
            <a:ext cx="5400603"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 виділення коштів резервного фонду державного бюджету;</a:t>
            </a:r>
          </a:p>
        </p:txBody>
      </p:sp>
      <p:cxnSp>
        <p:nvCxnSpPr>
          <p:cNvPr id="21" name="Прямая со стрелкой 20"/>
          <p:cNvCxnSpPr>
            <a:stCxn id="5" idx="3"/>
            <a:endCxn id="20" idx="1"/>
          </p:cNvCxnSpPr>
          <p:nvPr/>
        </p:nvCxnSpPr>
        <p:spPr>
          <a:xfrm>
            <a:off x="2753544" y="3897052"/>
            <a:ext cx="810343" cy="1540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3563887" y="4692327"/>
            <a:ext cx="540060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 передачі майна;</a:t>
            </a:r>
          </a:p>
        </p:txBody>
      </p:sp>
      <p:sp>
        <p:nvSpPr>
          <p:cNvPr id="26" name="Прямоугольник 25"/>
          <p:cNvSpPr/>
          <p:nvPr/>
        </p:nvSpPr>
        <p:spPr>
          <a:xfrm>
            <a:off x="3555062" y="5301208"/>
            <a:ext cx="5400603"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 кадрових та інших питань організаційно-розпорядчого характеру. </a:t>
            </a:r>
          </a:p>
        </p:txBody>
      </p:sp>
      <p:cxnSp>
        <p:nvCxnSpPr>
          <p:cNvPr id="27" name="Прямая со стрелкой 26"/>
          <p:cNvCxnSpPr>
            <a:stCxn id="5" idx="3"/>
            <a:endCxn id="25" idx="1"/>
          </p:cNvCxnSpPr>
          <p:nvPr/>
        </p:nvCxnSpPr>
        <p:spPr>
          <a:xfrm>
            <a:off x="2753544" y="3897052"/>
            <a:ext cx="810343" cy="9953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5" idx="3"/>
            <a:endCxn id="26" idx="1"/>
          </p:cNvCxnSpPr>
          <p:nvPr/>
        </p:nvCxnSpPr>
        <p:spPr>
          <a:xfrm>
            <a:off x="2753544" y="3897052"/>
            <a:ext cx="801518" cy="17580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534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0992" y="188640"/>
            <a:ext cx="8477472"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uk-UA" sz="2000" b="1" dirty="0"/>
              <a:t>Кабінет Міністрів України розглядає питання щодо:</a:t>
            </a:r>
          </a:p>
        </p:txBody>
      </p:sp>
      <p:sp>
        <p:nvSpPr>
          <p:cNvPr id="7" name="Прямоугольник 6"/>
          <p:cNvSpPr/>
          <p:nvPr/>
        </p:nvSpPr>
        <p:spPr>
          <a:xfrm>
            <a:off x="256995" y="1054189"/>
            <a:ext cx="3024336"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1) погодження кандидатур заступників голів обласних державних адміністрацій;</a:t>
            </a:r>
          </a:p>
        </p:txBody>
      </p:sp>
      <p:cxnSp>
        <p:nvCxnSpPr>
          <p:cNvPr id="40" name="Соединительная линия уступом 39"/>
          <p:cNvCxnSpPr>
            <a:stCxn id="5" idx="2"/>
            <a:endCxn id="7" idx="3"/>
          </p:cNvCxnSpPr>
          <p:nvPr/>
        </p:nvCxnSpPr>
        <p:spPr>
          <a:xfrm rot="5400000">
            <a:off x="3255007" y="615075"/>
            <a:ext cx="1281047" cy="1228397"/>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270992" y="4653136"/>
            <a:ext cx="7339342"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3</a:t>
            </a:r>
            <a:r>
              <a:rPr lang="uk-UA" sz="2000" dirty="0" smtClean="0"/>
              <a:t>) </a:t>
            </a:r>
            <a:r>
              <a:rPr lang="uk-UA" sz="2000" dirty="0"/>
              <a:t>надання у разі вмотивованої відмови голови обласної державної адміністрації або підтримки головою обласної державної адміністрації вмотивованої відмови голови районної державної адміністрації погодити призначення керівника територіального органу міністерства, іншого центрального органу виконавчої </a:t>
            </a:r>
            <a:r>
              <a:rPr lang="uk-UA" sz="2000" dirty="0" smtClean="0"/>
              <a:t>влади</a:t>
            </a:r>
            <a:endParaRPr lang="uk-UA" sz="2000" dirty="0"/>
          </a:p>
        </p:txBody>
      </p:sp>
      <p:sp>
        <p:nvSpPr>
          <p:cNvPr id="48" name="Прямоугольник 47"/>
          <p:cNvSpPr/>
          <p:nvPr/>
        </p:nvSpPr>
        <p:spPr>
          <a:xfrm>
            <a:off x="270992" y="2904137"/>
            <a:ext cx="7339342"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2</a:t>
            </a:r>
            <a:r>
              <a:rPr lang="uk-UA" sz="2000" dirty="0" smtClean="0"/>
              <a:t>) </a:t>
            </a:r>
            <a:r>
              <a:rPr lang="uk-UA" sz="2000" dirty="0"/>
              <a:t>подання Президенту України пропозицій щодо скасування актів місцевих державних адміністрацій, що суперечать Конституції та законам України, іншим актам законодавства України, з одночасним зупиненням їх дії</a:t>
            </a:r>
            <a:r>
              <a:rPr lang="uk-UA" sz="2000" dirty="0" smtClean="0"/>
              <a:t>.</a:t>
            </a:r>
            <a:endParaRPr lang="uk-UA" sz="2000" dirty="0"/>
          </a:p>
        </p:txBody>
      </p:sp>
      <p:cxnSp>
        <p:nvCxnSpPr>
          <p:cNvPr id="49" name="Соединительная линия уступом 48"/>
          <p:cNvCxnSpPr>
            <a:stCxn id="5" idx="2"/>
            <a:endCxn id="47" idx="3"/>
          </p:cNvCxnSpPr>
          <p:nvPr/>
        </p:nvCxnSpPr>
        <p:spPr>
          <a:xfrm rot="16200000" flipH="1">
            <a:off x="3543090" y="1555388"/>
            <a:ext cx="5033882" cy="3100606"/>
          </a:xfrm>
          <a:prstGeom prst="bentConnector4">
            <a:avLst>
              <a:gd name="adj1" fmla="val 40370"/>
              <a:gd name="adj2" fmla="val 144079"/>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2" name="Соединительная линия уступом 51"/>
          <p:cNvCxnSpPr>
            <a:stCxn id="5" idx="2"/>
            <a:endCxn id="48" idx="3"/>
          </p:cNvCxnSpPr>
          <p:nvPr/>
        </p:nvCxnSpPr>
        <p:spPr>
          <a:xfrm rot="16200000" flipH="1">
            <a:off x="4571478" y="527000"/>
            <a:ext cx="2977107" cy="3100606"/>
          </a:xfrm>
          <a:prstGeom prst="bentConnector4">
            <a:avLst>
              <a:gd name="adj1" fmla="val 66311"/>
              <a:gd name="adj2" fmla="val 143026"/>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Скругленный прямоугольник 1"/>
          <p:cNvSpPr/>
          <p:nvPr/>
        </p:nvSpPr>
        <p:spPr>
          <a:xfrm>
            <a:off x="4716016" y="1054189"/>
            <a:ext cx="4032448" cy="1417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727" y="578374"/>
            <a:ext cx="4238737" cy="195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56" y="6311934"/>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93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0992" y="188640"/>
            <a:ext cx="869349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uk-UA" sz="2000" b="1" dirty="0" smtClean="0"/>
              <a:t>Особливості:</a:t>
            </a:r>
            <a:endParaRPr lang="uk-UA" sz="2000" b="1" dirty="0"/>
          </a:p>
        </p:txBody>
      </p:sp>
      <p:sp>
        <p:nvSpPr>
          <p:cNvPr id="7" name="Прямоугольник 6"/>
          <p:cNvSpPr/>
          <p:nvPr/>
        </p:nvSpPr>
        <p:spPr>
          <a:xfrm>
            <a:off x="288334" y="836712"/>
            <a:ext cx="867615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Кабінет Міністрів України вносить Президенту України клопотання щодо визначення законопроектів як невідкладних для позачергового розгляду Верховною Радою України.</a:t>
            </a:r>
          </a:p>
        </p:txBody>
      </p:sp>
      <p:sp>
        <p:nvSpPr>
          <p:cNvPr id="47" name="Прямоугольник 46"/>
          <p:cNvSpPr/>
          <p:nvPr/>
        </p:nvSpPr>
        <p:spPr>
          <a:xfrm>
            <a:off x="270992" y="3068960"/>
            <a:ext cx="8693496"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Рада національної безпеки і оборони України відповідно до закону координує та контролює діяльність органів виконавчої влади у сфері національної безпеки і оборони. Кабінет Міністрів України забезпечує виконання рішень Ради національної безпеки і оборони України, введених у дію указами Президента України.</a:t>
            </a:r>
          </a:p>
        </p:txBody>
      </p:sp>
      <p:sp>
        <p:nvSpPr>
          <p:cNvPr id="48" name="Прямоугольник 47"/>
          <p:cNvSpPr/>
          <p:nvPr/>
        </p:nvSpPr>
        <p:spPr>
          <a:xfrm>
            <a:off x="256994" y="2054876"/>
            <a:ext cx="870749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У засіданнях Кабінету Міністрів України може брати участь Президент України або уповноважений ним представник.</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764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0992" y="188640"/>
            <a:ext cx="869349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uk-UA" sz="2000" b="1" dirty="0"/>
              <a:t>Взаємодія Уряду та парламенту полягає у такому</a:t>
            </a:r>
          </a:p>
        </p:txBody>
      </p:sp>
      <p:sp>
        <p:nvSpPr>
          <p:cNvPr id="7" name="Прямоугольник 6"/>
          <p:cNvSpPr/>
          <p:nvPr/>
        </p:nvSpPr>
        <p:spPr>
          <a:xfrm>
            <a:off x="288334" y="836712"/>
            <a:ext cx="86761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Кабінету Міністрів України відповідно до Конституції України належить право законодавчої ініціативи у Верховній Раді України. Кабінет Міністрів України вносить проекти законів на розгляд Верховної Ради України.</a:t>
            </a:r>
          </a:p>
        </p:txBody>
      </p:sp>
      <p:sp>
        <p:nvSpPr>
          <p:cNvPr id="47" name="Прямоугольник 46"/>
          <p:cNvSpPr/>
          <p:nvPr/>
        </p:nvSpPr>
        <p:spPr>
          <a:xfrm>
            <a:off x="256994" y="3429000"/>
            <a:ext cx="869349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Кабінет Міністрів України розробляє і вносить на розгляд Верховної Ради України проекти загальнодержавних програм з питань економічного, науково-технічного, соціального і культурного розвитку, охорони довкілля та з інших </a:t>
            </a:r>
            <a:r>
              <a:rPr lang="uk-UA" sz="2000" dirty="0" smtClean="0"/>
              <a:t>питань</a:t>
            </a:r>
            <a:endParaRPr lang="uk-UA" sz="2000" dirty="0"/>
          </a:p>
        </p:txBody>
      </p:sp>
      <p:sp>
        <p:nvSpPr>
          <p:cNvPr id="48" name="Прямоугольник 47"/>
          <p:cNvSpPr/>
          <p:nvPr/>
        </p:nvSpPr>
        <p:spPr>
          <a:xfrm>
            <a:off x="288334" y="2276872"/>
            <a:ext cx="870749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Прем'єр-міністр України, інші члени Кабінету Міністрів України, заступники міністрів мають право бути присутніми на засіданнях Верховної Ради України і виступати з питань, що обговорюються.</a:t>
            </a:r>
          </a:p>
        </p:txBody>
      </p:sp>
      <p:sp>
        <p:nvSpPr>
          <p:cNvPr id="6" name="Прямоугольник 5"/>
          <p:cNvSpPr/>
          <p:nvPr/>
        </p:nvSpPr>
        <p:spPr>
          <a:xfrm>
            <a:off x="279663" y="4904839"/>
            <a:ext cx="8693496"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Кабінет Міністрів України одночасно із звітом про виконання Державного бюджету України за минулий рік подає Верховній Раді України звіти про хід виконання загальнодержавних програм</a:t>
            </a:r>
            <a:r>
              <a:rPr lang="uk-UA" sz="2000" dirty="0" smtClean="0"/>
              <a:t>.</a:t>
            </a:r>
          </a:p>
          <a:p>
            <a:endParaRPr lang="uk-UA" sz="2000" dirty="0"/>
          </a:p>
          <a:p>
            <a:r>
              <a:rPr lang="uk-UA" sz="2000" dirty="0" smtClean="0"/>
              <a:t>Та інше.</a:t>
            </a:r>
            <a:endParaRPr lang="uk-UA" sz="20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00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1379677"/>
            <a:ext cx="8280920" cy="4857635"/>
          </a:xfrm>
        </p:spPr>
        <p:txBody>
          <a:bodyPr/>
          <a:lstStyle/>
          <a:p>
            <a:pPr marL="0" indent="0" algn="l">
              <a:buNone/>
            </a:pPr>
            <a:r>
              <a:rPr lang="uk-UA" dirty="0" smtClean="0"/>
              <a:t/>
            </a:r>
            <a:br>
              <a:rPr lang="uk-UA" dirty="0" smtClean="0"/>
            </a:br>
            <a:r>
              <a:rPr lang="uk-UA" sz="2800" dirty="0" smtClean="0">
                <a:latin typeface="Times New Roman" panose="02020603050405020304" pitchFamily="18" charset="0"/>
                <a:cs typeface="Times New Roman" panose="02020603050405020304" pitchFamily="18" charset="0"/>
              </a:rPr>
              <a:t>1.	</a:t>
            </a:r>
            <a:r>
              <a:rPr lang="uk-UA" sz="2800" dirty="0" smtClean="0">
                <a:effectLst/>
                <a:latin typeface="Times New Roman" panose="02020603050405020304" pitchFamily="18" charset="0"/>
                <a:cs typeface="Times New Roman" panose="02020603050405020304" pitchFamily="18" charset="0"/>
              </a:rPr>
              <a:t>Поняття </a:t>
            </a:r>
            <a:r>
              <a:rPr lang="uk-UA" sz="2800" dirty="0">
                <a:effectLst/>
                <a:latin typeface="Times New Roman" panose="02020603050405020304" pitchFamily="18" charset="0"/>
                <a:cs typeface="Times New Roman" panose="02020603050405020304" pitchFamily="18" charset="0"/>
              </a:rPr>
              <a:t>виконавчої влади і система її </a:t>
            </a:r>
            <a:r>
              <a:rPr lang="uk-UA" sz="2800" dirty="0" smtClean="0">
                <a:effectLst/>
                <a:latin typeface="Times New Roman" panose="02020603050405020304" pitchFamily="18" charset="0"/>
                <a:cs typeface="Times New Roman" panose="02020603050405020304" pitchFamily="18" charset="0"/>
              </a:rPr>
              <a:t>органів</a:t>
            </a:r>
            <a:br>
              <a:rPr lang="uk-UA" sz="2800" dirty="0" smtClean="0">
                <a:effectLst/>
                <a:latin typeface="Times New Roman" panose="02020603050405020304" pitchFamily="18" charset="0"/>
                <a:cs typeface="Times New Roman" panose="02020603050405020304" pitchFamily="18" charset="0"/>
              </a:rPr>
            </a:br>
            <a:r>
              <a:rPr lang="uk-UA" sz="2800" dirty="0" smtClean="0">
                <a:effectLst/>
                <a:latin typeface="Times New Roman" panose="02020603050405020304" pitchFamily="18" charset="0"/>
                <a:cs typeface="Times New Roman" panose="02020603050405020304" pitchFamily="18" charset="0"/>
              </a:rPr>
              <a:t/>
            </a:r>
            <a:br>
              <a:rPr lang="uk-UA" sz="2800" dirty="0" smtClean="0">
                <a:effectLst/>
                <a:latin typeface="Times New Roman" panose="02020603050405020304" pitchFamily="18" charset="0"/>
                <a:cs typeface="Times New Roman" panose="02020603050405020304" pitchFamily="18" charset="0"/>
              </a:rPr>
            </a:br>
            <a:r>
              <a:rPr lang="uk-UA" sz="2800" dirty="0" smtClean="0">
                <a:effectLst/>
                <a:latin typeface="Times New Roman" panose="02020603050405020304" pitchFamily="18" charset="0"/>
                <a:cs typeface="Times New Roman" panose="02020603050405020304" pitchFamily="18" charset="0"/>
              </a:rPr>
              <a:t>2.	Конституційно-правовий </a:t>
            </a:r>
            <a:r>
              <a:rPr lang="uk-UA" sz="2800" dirty="0">
                <a:effectLst/>
                <a:latin typeface="Times New Roman" panose="02020603050405020304" pitchFamily="18" charset="0"/>
                <a:cs typeface="Times New Roman" panose="02020603050405020304" pitchFamily="18" charset="0"/>
              </a:rPr>
              <a:t>статус Кабінету Міністрів </a:t>
            </a:r>
            <a:r>
              <a:rPr lang="uk-UA" sz="2800" dirty="0" smtClean="0">
                <a:effectLst/>
                <a:latin typeface="Times New Roman" panose="02020603050405020304" pitchFamily="18" charset="0"/>
                <a:cs typeface="Times New Roman" panose="02020603050405020304" pitchFamily="18" charset="0"/>
              </a:rPr>
              <a:t>України</a:t>
            </a:r>
            <a:br>
              <a:rPr lang="uk-UA" sz="2800" dirty="0" smtClean="0">
                <a:effectLst/>
                <a:latin typeface="Times New Roman" panose="02020603050405020304" pitchFamily="18" charset="0"/>
                <a:cs typeface="Times New Roman" panose="02020603050405020304" pitchFamily="18" charset="0"/>
              </a:rPr>
            </a:br>
            <a:r>
              <a:rPr lang="uk-UA" sz="2800" dirty="0" smtClean="0">
                <a:effectLst/>
                <a:latin typeface="Times New Roman" panose="02020603050405020304" pitchFamily="18" charset="0"/>
                <a:cs typeface="Times New Roman" panose="02020603050405020304" pitchFamily="18" charset="0"/>
              </a:rPr>
              <a:t/>
            </a:r>
            <a:br>
              <a:rPr lang="uk-UA" sz="2800" dirty="0" smtClean="0">
                <a:effectLst/>
                <a:latin typeface="Times New Roman" panose="02020603050405020304" pitchFamily="18" charset="0"/>
                <a:cs typeface="Times New Roman" panose="02020603050405020304" pitchFamily="18" charset="0"/>
              </a:rPr>
            </a:br>
            <a:r>
              <a:rPr lang="uk-UA" sz="2800" dirty="0" smtClean="0">
                <a:effectLst/>
                <a:latin typeface="Times New Roman" panose="02020603050405020304" pitchFamily="18" charset="0"/>
                <a:cs typeface="Times New Roman" panose="02020603050405020304" pitchFamily="18" charset="0"/>
              </a:rPr>
              <a:t>3.	Конституційно-правовий </a:t>
            </a:r>
            <a:r>
              <a:rPr lang="uk-UA" sz="2800" dirty="0">
                <a:effectLst/>
                <a:latin typeface="Times New Roman" panose="02020603050405020304" pitchFamily="18" charset="0"/>
                <a:cs typeface="Times New Roman" panose="02020603050405020304" pitchFamily="18" charset="0"/>
              </a:rPr>
              <a:t>статус міністерств та інших центральних органів виконавчої </a:t>
            </a:r>
            <a:r>
              <a:rPr lang="uk-UA" sz="2800" dirty="0" smtClean="0">
                <a:effectLst/>
                <a:latin typeface="Times New Roman" panose="02020603050405020304" pitchFamily="18" charset="0"/>
                <a:cs typeface="Times New Roman" panose="02020603050405020304" pitchFamily="18" charset="0"/>
              </a:rPr>
              <a:t>влади</a:t>
            </a:r>
            <a:br>
              <a:rPr lang="uk-UA" sz="2800" dirty="0" smtClean="0">
                <a:effectLst/>
                <a:latin typeface="Times New Roman" panose="02020603050405020304" pitchFamily="18" charset="0"/>
                <a:cs typeface="Times New Roman" panose="02020603050405020304" pitchFamily="18" charset="0"/>
              </a:rPr>
            </a:br>
            <a:r>
              <a:rPr lang="uk-UA" sz="2800" dirty="0" smtClean="0">
                <a:effectLst/>
                <a:latin typeface="Times New Roman" panose="02020603050405020304" pitchFamily="18" charset="0"/>
                <a:cs typeface="Times New Roman" panose="02020603050405020304" pitchFamily="18" charset="0"/>
              </a:rPr>
              <a:t/>
            </a:r>
            <a:br>
              <a:rPr lang="uk-UA" sz="2800" dirty="0" smtClean="0">
                <a:effectLst/>
                <a:latin typeface="Times New Roman" panose="02020603050405020304" pitchFamily="18" charset="0"/>
                <a:cs typeface="Times New Roman" panose="02020603050405020304" pitchFamily="18" charset="0"/>
              </a:rPr>
            </a:br>
            <a:r>
              <a:rPr lang="uk-UA" sz="2800" dirty="0" smtClean="0">
                <a:effectLst/>
                <a:latin typeface="Times New Roman" panose="02020603050405020304" pitchFamily="18" charset="0"/>
                <a:cs typeface="Times New Roman" panose="02020603050405020304" pitchFamily="18" charset="0"/>
              </a:rPr>
              <a:t>4.	Конституційно-правовий </a:t>
            </a:r>
            <a:r>
              <a:rPr lang="uk-UA" sz="2800" dirty="0">
                <a:effectLst/>
                <a:latin typeface="Times New Roman" panose="02020603050405020304" pitchFamily="18" charset="0"/>
                <a:cs typeface="Times New Roman" panose="02020603050405020304" pitchFamily="18" charset="0"/>
              </a:rPr>
              <a:t>статус місцевих державних </a:t>
            </a:r>
            <a:r>
              <a:rPr lang="uk-UA" sz="2800" dirty="0" smtClean="0">
                <a:effectLst/>
                <a:latin typeface="Times New Roman" panose="02020603050405020304" pitchFamily="18" charset="0"/>
                <a:cs typeface="Times New Roman" panose="02020603050405020304" pitchFamily="18" charset="0"/>
              </a:rPr>
              <a:t>адміністрацій</a:t>
            </a:r>
            <a:endParaRPr lang="uk-UA" sz="2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547664" y="548680"/>
            <a:ext cx="5976664" cy="830997"/>
          </a:xfrm>
          <a:prstGeom prst="rect">
            <a:avLst/>
          </a:prstGeom>
        </p:spPr>
        <p:txBody>
          <a:bodyPr wrap="square">
            <a:spAutoFit/>
          </a:bodyPr>
          <a:lstStyle/>
          <a:p>
            <a:pPr algn="ctr"/>
            <a:r>
              <a:rPr lang="uk-UA" sz="4800" b="1" dirty="0"/>
              <a:t>План:</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6298485"/>
            <a:ext cx="2736304" cy="55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082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0353" y="2204864"/>
            <a:ext cx="8693496"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2000" dirty="0"/>
              <a:t>Кабінет </a:t>
            </a:r>
            <a:r>
              <a:rPr lang="uk-UA" sz="2000" dirty="0" smtClean="0"/>
              <a:t>Міністрів </a:t>
            </a:r>
            <a:r>
              <a:rPr lang="uk-UA" sz="2000" dirty="0"/>
              <a:t>України відповідно до Конституції та законів України взаємодіє з Національним банком України, іншими державними органами з питань, що належать до його компетенції.</a:t>
            </a:r>
          </a:p>
        </p:txBody>
      </p:sp>
      <p:sp>
        <p:nvSpPr>
          <p:cNvPr id="7" name="Прямоугольник 6"/>
          <p:cNvSpPr/>
          <p:nvPr/>
        </p:nvSpPr>
        <p:spPr>
          <a:xfrm>
            <a:off x="246397" y="116632"/>
            <a:ext cx="8676154"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Кабінет Міністрів України звертається до Конституційного Суду України для надання висновків щодо відповідності Конституції України чинних міжнародних договорів України або тих міжнародних договорів, що вносяться до Верховної Ради України для надання згоди на їх обов'язковість, а також для офіційного тлумачення Конституції та законів України. </a:t>
            </a:r>
          </a:p>
        </p:txBody>
      </p:sp>
      <p:sp>
        <p:nvSpPr>
          <p:cNvPr id="6" name="Прямоугольник 5"/>
          <p:cNvSpPr/>
          <p:nvPr/>
        </p:nvSpPr>
        <p:spPr>
          <a:xfrm>
            <a:off x="213435" y="3292109"/>
            <a:ext cx="8693496"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Кабінет Міністрів України спрямовує діяльність органів виконавчої влади на сприяння ефективному функціонуванню та розвитку місцевого самоврядування, додержання визначених законом прав органів місцевого самоврядування, забезпечує взаємодію центральних і місцевих органів виконавчої влади з органами місцевого самоврядування у вирішенні питань місцевого </a:t>
            </a:r>
            <a:r>
              <a:rPr lang="uk-UA" sz="2000" dirty="0" smtClean="0"/>
              <a:t>значення</a:t>
            </a:r>
            <a:r>
              <a:rPr lang="uk-UA" sz="2000" dirty="0"/>
              <a:t>.</a:t>
            </a:r>
          </a:p>
        </p:txBody>
      </p:sp>
      <p:sp>
        <p:nvSpPr>
          <p:cNvPr id="9" name="Прямоугольник 8"/>
          <p:cNvSpPr/>
          <p:nvPr/>
        </p:nvSpPr>
        <p:spPr>
          <a:xfrm>
            <a:off x="246397" y="5445224"/>
            <a:ext cx="8693496"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2000" dirty="0"/>
              <a:t>Кабінет Міністрів України відповідно до Конституції та законів України забезпечує здійснення контролю за виконанням органами місцевого самоврядування наданих їм повноважень органів виконавчої влади.</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460887"/>
            <a:ext cx="3170237" cy="39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435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75656" y="116633"/>
            <a:ext cx="6517276" cy="504056"/>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uk-UA" dirty="0" smtClean="0"/>
              <a:t>ВИСНОВКИ</a:t>
            </a:r>
            <a:endParaRPr lang="uk-UA" dirty="0"/>
          </a:p>
        </p:txBody>
      </p:sp>
      <p:sp>
        <p:nvSpPr>
          <p:cNvPr id="6" name="Прямоугольник 5"/>
          <p:cNvSpPr/>
          <p:nvPr/>
        </p:nvSpPr>
        <p:spPr>
          <a:xfrm>
            <a:off x="395536" y="764704"/>
            <a:ext cx="8496944"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Визначення </a:t>
            </a:r>
            <a:r>
              <a:rPr lang="uk-UA" dirty="0"/>
              <a:t>Кабінету Міністрів як вищого органу виконавчої влади відображає його роль і місце не лише у системі органів виконавчої влади, а й у системі державної влади Ук­раїни в цілому і характеризує його діяльність як органу, який здійснює виконання законів Верховної Ради України та нормативних актів Президента України. </a:t>
            </a:r>
          </a:p>
          <a:p>
            <a:pPr algn="just"/>
            <a:r>
              <a:rPr lang="uk-UA" dirty="0" smtClean="0"/>
              <a:t>	На </a:t>
            </a:r>
            <a:r>
              <a:rPr lang="uk-UA" dirty="0"/>
              <a:t>жаль певні складності виникають з проблеми організації виконавчої влади, здійснюваної Кабінетом Міністрів України, і формуванням цього органу, які пояснюються існуючою формою правління, а також відображають, на жаль, існуючу боротьбу між законодавчою гілкою влади і Президентом. </a:t>
            </a:r>
          </a:p>
        </p:txBody>
      </p:sp>
      <p:sp>
        <p:nvSpPr>
          <p:cNvPr id="7" name="Скругленный прямоугольник 6"/>
          <p:cNvSpPr/>
          <p:nvPr/>
        </p:nvSpPr>
        <p:spPr>
          <a:xfrm flipH="1">
            <a:off x="395534" y="4365104"/>
            <a:ext cx="8496943" cy="187220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dirty="0"/>
              <a:t>У той же час, про яку організацію і діяльність виконавчої влади з боку Верховної Ради може йтися, якщо цей законодавчий орган не має права призначати і звільняти з посади міністрів та інших керівників центральних органів виконавчої влада, оскільки це виключне право Президента. </a:t>
            </a:r>
          </a:p>
          <a:p>
            <a:pPr algn="ctr"/>
            <a:r>
              <a:rPr lang="uk-UA" dirty="0"/>
              <a:t>Між тим згадані повноваження Президента України з організації і діяльності виконавчої влади безпосередньо випливають з форми правління в Україні.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200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1724262"/>
          </a:xfrm>
        </p:spPr>
        <p:txBody>
          <a:bodyPr/>
          <a:lstStyle/>
          <a:p>
            <a:pPr marL="0" indent="0" algn="ctr">
              <a:buNone/>
            </a:pPr>
            <a:r>
              <a:rPr lang="uk-UA" sz="4000" dirty="0">
                <a:effectLst/>
              </a:rPr>
              <a:t>3</a:t>
            </a:r>
            <a:r>
              <a:rPr lang="uk-UA" sz="4000" dirty="0" smtClean="0">
                <a:effectLst/>
              </a:rPr>
              <a:t>. </a:t>
            </a:r>
            <a:r>
              <a:rPr lang="uk-UA" sz="4000" dirty="0">
                <a:effectLst/>
              </a:rPr>
              <a:t>Конституційно-правовий статус міністерств та інших центральних органів виконавчої влади</a:t>
            </a:r>
          </a:p>
        </p:txBody>
      </p:sp>
      <p:sp>
        <p:nvSpPr>
          <p:cNvPr id="3" name="Прямоугольник 2"/>
          <p:cNvSpPr/>
          <p:nvPr/>
        </p:nvSpPr>
        <p:spPr>
          <a:xfrm>
            <a:off x="251520" y="1840894"/>
            <a:ext cx="8712968" cy="3970318"/>
          </a:xfrm>
          <a:prstGeom prst="rect">
            <a:avLst/>
          </a:prstGeom>
        </p:spPr>
        <p:txBody>
          <a:bodyPr wrap="square">
            <a:spAutoFit/>
          </a:bodyPr>
          <a:lstStyle/>
          <a:p>
            <a:pPr marL="285750" indent="-285750">
              <a:buFontTx/>
              <a:buChar char="-"/>
            </a:pPr>
            <a:r>
              <a:rPr lang="uk-UA" dirty="0" smtClean="0"/>
              <a:t>Організація</a:t>
            </a:r>
            <a:r>
              <a:rPr lang="uk-UA" dirty="0"/>
              <a:t>, повноваження та порядок діяльності центральних органів виконавчої влади України визначаються Законом України "Про центральні органи виконавчої влади" від 17.03.2011 р</a:t>
            </a:r>
            <a:r>
              <a:rPr lang="uk-UA" dirty="0" smtClean="0"/>
              <a:t>.</a:t>
            </a:r>
          </a:p>
          <a:p>
            <a:pPr marL="285750" indent="-285750">
              <a:buFontTx/>
              <a:buChar char="-"/>
            </a:pPr>
            <a:endParaRPr lang="uk-UA" dirty="0" smtClean="0"/>
          </a:p>
          <a:p>
            <a:pPr marL="285750" indent="-285750">
              <a:buFontTx/>
              <a:buChar char="-"/>
            </a:pPr>
            <a:r>
              <a:rPr lang="uk-UA" dirty="0"/>
              <a:t>Систему центральних органів виконавчої влади утворюють міністерства України (далі - міністерства) та інші центральні органи виконавчої влади</a:t>
            </a:r>
            <a:r>
              <a:rPr lang="uk-UA" dirty="0" smtClean="0"/>
              <a:t>.</a:t>
            </a:r>
          </a:p>
          <a:p>
            <a:pPr marL="285750" indent="-285750">
              <a:buFontTx/>
              <a:buChar char="-"/>
            </a:pPr>
            <a:endParaRPr lang="uk-UA" dirty="0"/>
          </a:p>
          <a:p>
            <a:pPr marL="285750" indent="-285750">
              <a:buFontTx/>
              <a:buChar char="-"/>
            </a:pPr>
            <a:r>
              <a:rPr lang="uk-UA" dirty="0"/>
              <a:t>Міністерства забезпечують формування та реалізують державну політику в одній чи декількох сферах, інші центральні органи виконавчої влади виконують окремі функції з реалізації державної політики.</a:t>
            </a:r>
          </a:p>
          <a:p>
            <a:pPr marL="285750" indent="-285750">
              <a:buFontTx/>
              <a:buChar char="-"/>
            </a:pPr>
            <a:endParaRPr lang="uk-UA" dirty="0" smtClean="0"/>
          </a:p>
          <a:p>
            <a:pPr marL="285750" indent="-285750">
              <a:buFontTx/>
              <a:buChar char="-"/>
            </a:pPr>
            <a:r>
              <a:rPr lang="uk-UA" dirty="0"/>
              <a:t>Повноваження міністерств, інших центральних органів виконавчої влади поширюються на всю територію держави</a:t>
            </a:r>
          </a:p>
          <a:p>
            <a:pPr marL="285750" indent="-285750">
              <a:buFontTx/>
              <a:buChar char="-"/>
            </a:pPr>
            <a:endParaRPr lang="uk-U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23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682752" y="260648"/>
            <a:ext cx="7488832" cy="7920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3200" b="1" dirty="0" smtClean="0"/>
              <a:t>Джерела:</a:t>
            </a:r>
            <a:endParaRPr lang="uk-UA" sz="3200" b="1" dirty="0"/>
          </a:p>
        </p:txBody>
      </p:sp>
      <p:sp>
        <p:nvSpPr>
          <p:cNvPr id="5" name="Стрелка вправо 4"/>
          <p:cNvSpPr/>
          <p:nvPr/>
        </p:nvSpPr>
        <p:spPr>
          <a:xfrm>
            <a:off x="379206" y="1340768"/>
            <a:ext cx="8352928" cy="3456384"/>
          </a:xfrm>
          <a:prstGeom prst="rightArrow">
            <a:avLst>
              <a:gd name="adj1" fmla="val 50000"/>
              <a:gd name="adj2" fmla="val 49148"/>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mj-lt"/>
              <a:buAutoNum type="arabicPeriod"/>
            </a:pPr>
            <a:r>
              <a:rPr lang="uk-UA" dirty="0"/>
              <a:t>Конституцією </a:t>
            </a:r>
            <a:r>
              <a:rPr lang="uk-UA" dirty="0" smtClean="0"/>
              <a:t>України</a:t>
            </a:r>
          </a:p>
          <a:p>
            <a:pPr marL="342900" indent="-342900">
              <a:buFont typeface="+mj-lt"/>
              <a:buAutoNum type="arabicPeriod"/>
            </a:pPr>
            <a:r>
              <a:rPr lang="uk-UA" dirty="0"/>
              <a:t>Закони </a:t>
            </a:r>
            <a:r>
              <a:rPr lang="uk-UA" dirty="0" smtClean="0"/>
              <a:t>України</a:t>
            </a:r>
          </a:p>
          <a:p>
            <a:pPr marL="342900" indent="-342900">
              <a:buFont typeface="+mj-lt"/>
              <a:buAutoNum type="arabicPeriod"/>
            </a:pPr>
            <a:r>
              <a:rPr lang="uk-UA" dirty="0" smtClean="0"/>
              <a:t>Акти та доручення </a:t>
            </a:r>
            <a:r>
              <a:rPr lang="uk-UA" dirty="0"/>
              <a:t>Президента </a:t>
            </a:r>
            <a:r>
              <a:rPr lang="uk-UA" dirty="0" smtClean="0"/>
              <a:t>України</a:t>
            </a:r>
          </a:p>
          <a:p>
            <a:pPr marL="342900" indent="-342900">
              <a:buFont typeface="+mj-lt"/>
              <a:buAutoNum type="arabicPeriod"/>
            </a:pPr>
            <a:r>
              <a:rPr lang="uk-UA" dirty="0"/>
              <a:t>актами Кабінету Міністрів </a:t>
            </a:r>
            <a:r>
              <a:rPr lang="uk-UA" dirty="0" smtClean="0"/>
              <a:t>України</a:t>
            </a:r>
          </a:p>
          <a:p>
            <a:pPr marL="342900" indent="-342900">
              <a:buFont typeface="+mj-lt"/>
              <a:buAutoNum type="arabicPeriod"/>
            </a:pPr>
            <a:r>
              <a:rPr lang="uk-UA" dirty="0" smtClean="0"/>
              <a:t>інші акти </a:t>
            </a:r>
            <a:r>
              <a:rPr lang="uk-UA" dirty="0"/>
              <a:t>законодавства України</a:t>
            </a:r>
          </a:p>
        </p:txBody>
      </p:sp>
      <p:sp>
        <p:nvSpPr>
          <p:cNvPr id="7" name="Прямоугольник 6"/>
          <p:cNvSpPr/>
          <p:nvPr/>
        </p:nvSpPr>
        <p:spPr>
          <a:xfrm>
            <a:off x="336609" y="4941168"/>
            <a:ext cx="8361245" cy="1754326"/>
          </a:xfrm>
          <a:prstGeom prst="rect">
            <a:avLst/>
          </a:prstGeom>
        </p:spPr>
        <p:txBody>
          <a:bodyPr wrap="square">
            <a:spAutoFit/>
          </a:bodyPr>
          <a:lstStyle/>
          <a:p>
            <a:r>
              <a:rPr lang="uk-UA" dirty="0" smtClean="0"/>
              <a:t>* Міністерства </a:t>
            </a:r>
            <a:r>
              <a:rPr lang="uk-UA" dirty="0"/>
              <a:t>та інші центральні органи виконавчої влади є юридичними особами публічного права</a:t>
            </a:r>
            <a:r>
              <a:rPr lang="uk-UA" dirty="0" smtClean="0"/>
              <a:t>.</a:t>
            </a:r>
          </a:p>
          <a:p>
            <a:r>
              <a:rPr lang="uk-UA" dirty="0" smtClean="0"/>
              <a:t>	Міністерства</a:t>
            </a:r>
            <a:r>
              <a:rPr lang="uk-UA" dirty="0"/>
              <a:t>, інші центральні органи виконавчої влади набувають статусу юридичної особи з дати внесення до Єдиного державного реєстру юридичних осіб та фізичних осіб - підприємців запису про їх державну реєстрацію як юридичної особи</a:t>
            </a:r>
            <a:r>
              <a:rPr lang="uk-UA" dirty="0" smtClean="0"/>
              <a:t>.</a:t>
            </a:r>
            <a:endParaRPr lang="uk-UA" dirty="0"/>
          </a:p>
        </p:txBody>
      </p:sp>
    </p:spTree>
    <p:extLst>
      <p:ext uri="{BB962C8B-B14F-4D97-AF65-F5344CB8AC3E}">
        <p14:creationId xmlns:p14="http://schemas.microsoft.com/office/powerpoint/2010/main" val="2180042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61962" y="188640"/>
            <a:ext cx="4180623"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Міністерства, інші центральні органи виконавчої влади припиняються як </a:t>
            </a:r>
            <a:r>
              <a:rPr lang="uk-UA" b="1" dirty="0"/>
              <a:t>юридичні особи</a:t>
            </a:r>
            <a:r>
              <a:rPr lang="uk-UA" dirty="0"/>
              <a:t> з дати внесення до Єдиного державного реєстру юридичних осіб та фізичних осіб - підприємців запису про державну реєстрацію їх припинення</a:t>
            </a:r>
            <a:r>
              <a:rPr lang="uk-UA" dirty="0" smtClean="0"/>
              <a:t>.</a:t>
            </a:r>
            <a:endParaRPr lang="uk-UA" dirty="0"/>
          </a:p>
        </p:txBody>
      </p:sp>
      <p:sp>
        <p:nvSpPr>
          <p:cNvPr id="2" name="Прямоугольник 1"/>
          <p:cNvSpPr/>
          <p:nvPr/>
        </p:nvSpPr>
        <p:spPr>
          <a:xfrm>
            <a:off x="361962" y="2564904"/>
            <a:ext cx="3489957"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dirty="0"/>
              <a:t>Міністерство, інший центральний орган виконавчої влади </a:t>
            </a:r>
            <a:r>
              <a:rPr lang="uk-UA" b="1" dirty="0"/>
              <a:t>має печатку із зображенням Державного Герба України</a:t>
            </a:r>
            <a:r>
              <a:rPr lang="uk-UA" dirty="0"/>
              <a:t> та своїм найменуванням, </a:t>
            </a:r>
            <a:r>
              <a:rPr lang="uk-UA" b="1" dirty="0"/>
              <a:t>власні бланки</a:t>
            </a:r>
            <a:r>
              <a:rPr lang="uk-UA" dirty="0"/>
              <a:t>, </a:t>
            </a:r>
            <a:r>
              <a:rPr lang="uk-UA" b="1" dirty="0"/>
              <a:t>рахунки в органах Державної казначейської служби України</a:t>
            </a:r>
            <a:r>
              <a:rPr lang="uk-UA" b="1" dirty="0" smtClean="0"/>
              <a:t>.</a:t>
            </a:r>
            <a:endParaRPr lang="uk-UA" b="1" dirty="0"/>
          </a:p>
        </p:txBody>
      </p:sp>
      <p:sp>
        <p:nvSpPr>
          <p:cNvPr id="3" name="Прямоугольник 2"/>
          <p:cNvSpPr/>
          <p:nvPr/>
        </p:nvSpPr>
        <p:spPr>
          <a:xfrm>
            <a:off x="5004048" y="213994"/>
            <a:ext cx="3816424"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smtClean="0"/>
              <a:t>Міністерства та інші центральні органи виконавчої влади утворюються, реорганізуються та ліквідуються Президентом України за поданням Прем'єр-міністра України.</a:t>
            </a:r>
            <a:endParaRPr lang="uk-UA" dirty="0"/>
          </a:p>
        </p:txBody>
      </p:sp>
      <p:sp>
        <p:nvSpPr>
          <p:cNvPr id="6" name="Прямоугольник 5"/>
          <p:cNvSpPr/>
          <p:nvPr/>
        </p:nvSpPr>
        <p:spPr>
          <a:xfrm>
            <a:off x="4484776" y="2348880"/>
            <a:ext cx="4572000" cy="258532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uk-UA" dirty="0"/>
              <a:t>Утворення, реорганізація та ліквідація міністерства, іншого центрального органу виконавчої влади здійснюються з </a:t>
            </a:r>
            <a:r>
              <a:rPr lang="uk-UA" b="1" dirty="0"/>
              <a:t>урахуванням завдань Кабінету Міністрів України</a:t>
            </a:r>
            <a:r>
              <a:rPr lang="uk-UA" dirty="0" smtClean="0"/>
              <a:t>, </a:t>
            </a:r>
            <a:r>
              <a:rPr lang="uk-UA" dirty="0"/>
              <a:t>а також з урахуванням необхідності забезпечення здійснення повноважень органів виконавчої влади і недопущення дублювання повноважень.</a:t>
            </a:r>
          </a:p>
        </p:txBody>
      </p:sp>
      <p:sp>
        <p:nvSpPr>
          <p:cNvPr id="8" name="Прямоугольник 7"/>
          <p:cNvSpPr/>
          <p:nvPr/>
        </p:nvSpPr>
        <p:spPr>
          <a:xfrm>
            <a:off x="1331640" y="5445224"/>
            <a:ext cx="7488832"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uk-UA" dirty="0"/>
              <a:t>Міністерство, інший центральний орган виконавчої влади утворюється шляхом формування нового органу влади або в результаті реорганізації (злиття, поділу, перетворення) одного чи кількох центральних органів виконавчої влади.</a:t>
            </a:r>
          </a:p>
        </p:txBody>
      </p:sp>
    </p:spTree>
    <p:extLst>
      <p:ext uri="{BB962C8B-B14F-4D97-AF65-F5344CB8AC3E}">
        <p14:creationId xmlns:p14="http://schemas.microsoft.com/office/powerpoint/2010/main" val="2705582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61962" y="188640"/>
            <a:ext cx="824248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Міністерство є </a:t>
            </a:r>
            <a:r>
              <a:rPr lang="uk-UA" b="1" dirty="0"/>
              <a:t>центральним</a:t>
            </a:r>
            <a:r>
              <a:rPr lang="uk-UA" dirty="0"/>
              <a:t> органом виконавчої влади, який забезпечує формування та реалізує державну політику в одній чи декількох визначених Президентом України сферах, проведення якої покладено на Кабінет Міністрів України Конституцією та законами України.</a:t>
            </a:r>
          </a:p>
        </p:txBody>
      </p:sp>
      <p:sp>
        <p:nvSpPr>
          <p:cNvPr id="8" name="Прямоугольник 7"/>
          <p:cNvSpPr/>
          <p:nvPr/>
        </p:nvSpPr>
        <p:spPr>
          <a:xfrm>
            <a:off x="5364290" y="1444134"/>
            <a:ext cx="3744416"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uk-UA" dirty="0"/>
              <a:t>Міністерство очолює </a:t>
            </a:r>
            <a:r>
              <a:rPr lang="uk-UA" b="1" dirty="0"/>
              <a:t>міністр </a:t>
            </a:r>
            <a:r>
              <a:rPr lang="uk-UA" b="1" dirty="0" smtClean="0"/>
              <a:t>України,</a:t>
            </a:r>
            <a:r>
              <a:rPr lang="uk-UA" dirty="0" smtClean="0"/>
              <a:t> </a:t>
            </a:r>
            <a:r>
              <a:rPr lang="uk-UA" dirty="0"/>
              <a:t>який є членом Кабінету Міністрів України. </a:t>
            </a:r>
          </a:p>
        </p:txBody>
      </p:sp>
      <p:sp>
        <p:nvSpPr>
          <p:cNvPr id="4" name="Прямоугольник 3"/>
          <p:cNvSpPr/>
          <p:nvPr/>
        </p:nvSpPr>
        <p:spPr>
          <a:xfrm>
            <a:off x="361962" y="1772816"/>
            <a:ext cx="4483205"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uk-UA" sz="2400" b="1" dirty="0"/>
              <a:t>Основними завданнями </a:t>
            </a:r>
            <a:r>
              <a:rPr lang="uk-UA" sz="2400" b="1" dirty="0" smtClean="0"/>
              <a:t>міністерства </a:t>
            </a:r>
            <a:r>
              <a:rPr lang="uk-UA" sz="2400" b="1" dirty="0"/>
              <a:t>є:</a:t>
            </a:r>
          </a:p>
        </p:txBody>
      </p:sp>
      <p:sp>
        <p:nvSpPr>
          <p:cNvPr id="5" name="Прямоугольник 4"/>
          <p:cNvSpPr/>
          <p:nvPr/>
        </p:nvSpPr>
        <p:spPr>
          <a:xfrm>
            <a:off x="179512" y="2713120"/>
            <a:ext cx="631844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uk-UA" dirty="0"/>
              <a:t>1) забезпечення нормативно-правового регулювання</a:t>
            </a:r>
            <a:r>
              <a:rPr lang="uk-UA" dirty="0" smtClean="0"/>
              <a:t>;</a:t>
            </a:r>
            <a:endParaRPr lang="uk-UA" dirty="0"/>
          </a:p>
        </p:txBody>
      </p:sp>
      <p:sp>
        <p:nvSpPr>
          <p:cNvPr id="9" name="Прямоугольник 8"/>
          <p:cNvSpPr/>
          <p:nvPr/>
        </p:nvSpPr>
        <p:spPr>
          <a:xfrm>
            <a:off x="179512" y="3263116"/>
            <a:ext cx="828092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uk-UA" dirty="0"/>
              <a:t>2) визначення пріоритетних напрямів розвитку</a:t>
            </a:r>
            <a:r>
              <a:rPr lang="uk-UA" dirty="0" smtClean="0"/>
              <a:t>;</a:t>
            </a:r>
            <a:endParaRPr lang="uk-UA" dirty="0"/>
          </a:p>
        </p:txBody>
      </p:sp>
      <p:sp>
        <p:nvSpPr>
          <p:cNvPr id="10" name="Прямоугольник 9"/>
          <p:cNvSpPr/>
          <p:nvPr/>
        </p:nvSpPr>
        <p:spPr>
          <a:xfrm>
            <a:off x="179512" y="3789040"/>
            <a:ext cx="878497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uk-UA" dirty="0"/>
              <a:t>3) інформування та надання роз'яснень щодо здійснення державної політики</a:t>
            </a:r>
            <a:r>
              <a:rPr lang="uk-UA" dirty="0" smtClean="0"/>
              <a:t>;</a:t>
            </a:r>
            <a:endParaRPr lang="uk-UA" dirty="0"/>
          </a:p>
        </p:txBody>
      </p:sp>
      <p:sp>
        <p:nvSpPr>
          <p:cNvPr id="11" name="Прямоугольник 10"/>
          <p:cNvSpPr/>
          <p:nvPr/>
        </p:nvSpPr>
        <p:spPr>
          <a:xfrm>
            <a:off x="179512" y="4258853"/>
            <a:ext cx="878497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uk-UA" dirty="0"/>
              <a:t>4) узагальнення практики застосування законодавства, розроблення пропозицій щодо його вдосконалення та внесення в установленому порядку проектів законодавчих актів, </a:t>
            </a:r>
            <a:r>
              <a:rPr lang="uk-UA" dirty="0" err="1"/>
              <a:t>актів</a:t>
            </a:r>
            <a:r>
              <a:rPr lang="uk-UA" dirty="0"/>
              <a:t> Президента України, Кабінету Міністрів України на розгляд Президентові України та Кабінету Міністрів України</a:t>
            </a:r>
            <a:r>
              <a:rPr lang="uk-UA" dirty="0" smtClean="0"/>
              <a:t>;</a:t>
            </a:r>
            <a:endParaRPr lang="uk-UA" dirty="0"/>
          </a:p>
        </p:txBody>
      </p:sp>
      <p:sp>
        <p:nvSpPr>
          <p:cNvPr id="12" name="Прямоугольник 11"/>
          <p:cNvSpPr/>
          <p:nvPr/>
        </p:nvSpPr>
        <p:spPr>
          <a:xfrm>
            <a:off x="179512" y="5589240"/>
            <a:ext cx="878497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uk-UA" dirty="0"/>
              <a:t>5) здійснення інших завдань, визначених законами України та покладених на нього актами Президента України.</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501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88640"/>
            <a:ext cx="5966666" cy="662938"/>
          </a:xfrm>
        </p:spPr>
        <p:txBody>
          <a:bodyPr/>
          <a:lstStyle/>
          <a:p>
            <a:pPr marL="0" indent="0">
              <a:buNone/>
            </a:pPr>
            <a:r>
              <a:rPr lang="uk-UA" dirty="0" smtClean="0"/>
              <a:t>Керівний склад:</a:t>
            </a:r>
            <a:endParaRPr lang="uk-UA" dirty="0"/>
          </a:p>
        </p:txBody>
      </p:sp>
      <p:sp>
        <p:nvSpPr>
          <p:cNvPr id="3" name="Текст 2"/>
          <p:cNvSpPr>
            <a:spLocks noGrp="1"/>
          </p:cNvSpPr>
          <p:nvPr>
            <p:ph type="body" idx="1"/>
          </p:nvPr>
        </p:nvSpPr>
        <p:spPr>
          <a:xfrm>
            <a:off x="179512" y="1052736"/>
            <a:ext cx="4104456" cy="4392488"/>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uk-UA" dirty="0" smtClean="0"/>
              <a:t>- Міністр </a:t>
            </a:r>
            <a:r>
              <a:rPr lang="uk-UA" dirty="0"/>
              <a:t>має першого заступника, який здійснює визначені міністром обов'язки</a:t>
            </a:r>
            <a:r>
              <a:rPr lang="uk-UA" dirty="0" smtClean="0"/>
              <a:t>.</a:t>
            </a:r>
            <a:r>
              <a:rPr lang="uk-UA" dirty="0"/>
              <a:t> </a:t>
            </a:r>
          </a:p>
          <a:p>
            <a:pPr algn="l"/>
            <a:r>
              <a:rPr lang="uk-UA" dirty="0" smtClean="0"/>
              <a:t>- Перший </a:t>
            </a:r>
            <a:r>
              <a:rPr lang="uk-UA" dirty="0"/>
              <a:t>заступник міністра та заступник міністра </a:t>
            </a:r>
            <a:r>
              <a:rPr lang="uk-UA" dirty="0" smtClean="0"/>
              <a:t>призначаються </a:t>
            </a:r>
            <a:r>
              <a:rPr lang="uk-UA" dirty="0"/>
              <a:t>на посади за поданням Прем'єр-міністра України та звільняються з посад Президентом України.</a:t>
            </a:r>
          </a:p>
          <a:p>
            <a:pPr algn="l"/>
            <a:r>
              <a:rPr lang="uk-UA" dirty="0"/>
              <a:t> </a:t>
            </a:r>
            <a:r>
              <a:rPr lang="uk-UA" dirty="0" smtClean="0"/>
              <a:t>- У </a:t>
            </a:r>
            <a:r>
              <a:rPr lang="uk-UA" dirty="0"/>
              <a:t>разі звільнення міністра перший заступник міністра та заступник міністра </a:t>
            </a:r>
            <a:r>
              <a:rPr lang="uk-UA" dirty="0" smtClean="0"/>
              <a:t>звільняються </a:t>
            </a:r>
            <a:r>
              <a:rPr lang="uk-UA" dirty="0"/>
              <a:t>з посад Президентом України.</a:t>
            </a:r>
          </a:p>
          <a:p>
            <a:pPr algn="l"/>
            <a:endParaRPr lang="uk-UA" dirty="0"/>
          </a:p>
        </p:txBody>
      </p:sp>
      <p:sp>
        <p:nvSpPr>
          <p:cNvPr id="4" name="Прямоугольник 3"/>
          <p:cNvSpPr/>
          <p:nvPr/>
        </p:nvSpPr>
        <p:spPr>
          <a:xfrm>
            <a:off x="4716016" y="1052736"/>
            <a:ext cx="4104456" cy="40934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sz="2000" dirty="0" smtClean="0"/>
              <a:t>- Заступник </a:t>
            </a:r>
            <a:r>
              <a:rPr lang="uk-UA" sz="2000" dirty="0"/>
              <a:t>міністра - керівник апарату призначається на посаду за поданням Прем'єр-міністра України та звільняється з посади Президентом України.</a:t>
            </a:r>
          </a:p>
          <a:p>
            <a:r>
              <a:rPr lang="uk-UA" sz="2000" dirty="0"/>
              <a:t> </a:t>
            </a:r>
          </a:p>
          <a:p>
            <a:r>
              <a:rPr lang="uk-UA" sz="2000" dirty="0" smtClean="0"/>
              <a:t>- Прем'єр-міністр </a:t>
            </a:r>
            <a:r>
              <a:rPr lang="uk-UA" sz="2000" dirty="0"/>
              <a:t>України вносить на розгляд Президента України подання про призначення на посаду заступника міністра - керівника апарату відповідно до пропозиції відповідного міністра</a:t>
            </a:r>
            <a:r>
              <a:rPr lang="uk-UA" sz="2000" dirty="0" smtClean="0"/>
              <a:t>.</a:t>
            </a:r>
            <a:endParaRPr lang="uk-UA"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281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88640"/>
            <a:ext cx="5966666" cy="662938"/>
          </a:xfrm>
        </p:spPr>
        <p:txBody>
          <a:bodyPr/>
          <a:lstStyle/>
          <a:p>
            <a:pPr marL="0" indent="0" algn="ctr">
              <a:buNone/>
            </a:pPr>
            <a:r>
              <a:rPr lang="uk-UA" dirty="0" smtClean="0"/>
              <a:t>Діяльність: </a:t>
            </a:r>
            <a:endParaRPr lang="uk-UA" dirty="0"/>
          </a:p>
        </p:txBody>
      </p:sp>
      <p:sp>
        <p:nvSpPr>
          <p:cNvPr id="3" name="Текст 2"/>
          <p:cNvSpPr>
            <a:spLocks noGrp="1"/>
          </p:cNvSpPr>
          <p:nvPr>
            <p:ph type="body" idx="1"/>
          </p:nvPr>
        </p:nvSpPr>
        <p:spPr>
          <a:xfrm>
            <a:off x="179512" y="1052736"/>
            <a:ext cx="8568952" cy="3456384"/>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uk-UA" dirty="0"/>
              <a:t>Для </a:t>
            </a:r>
            <a:r>
              <a:rPr lang="uk-UA" dirty="0" smtClean="0"/>
              <a:t>виконання </a:t>
            </a:r>
            <a:r>
              <a:rPr lang="uk-UA" dirty="0"/>
              <a:t>завдань міністерства може утворюватися колегія міністерства як консультативно-дорадчий </a:t>
            </a:r>
            <a:r>
              <a:rPr lang="uk-UA" dirty="0" smtClean="0"/>
              <a:t>орган</a:t>
            </a:r>
          </a:p>
          <a:p>
            <a:pPr algn="l"/>
            <a:r>
              <a:rPr lang="uk-UA" dirty="0" smtClean="0"/>
              <a:t>До </a:t>
            </a:r>
            <a:r>
              <a:rPr lang="uk-UA" dirty="0"/>
              <a:t>складу якої </a:t>
            </a:r>
            <a:r>
              <a:rPr lang="uk-UA" dirty="0" smtClean="0"/>
              <a:t>входять:  </a:t>
            </a:r>
          </a:p>
          <a:p>
            <a:pPr algn="l"/>
            <a:r>
              <a:rPr lang="uk-UA" dirty="0" smtClean="0"/>
              <a:t>- міністр </a:t>
            </a:r>
            <a:r>
              <a:rPr lang="uk-UA" dirty="0"/>
              <a:t>(голова колегії), </a:t>
            </a:r>
            <a:endParaRPr lang="uk-UA" dirty="0" smtClean="0"/>
          </a:p>
          <a:p>
            <a:pPr marL="342900" indent="-342900" algn="l">
              <a:buFontTx/>
              <a:buChar char="-"/>
            </a:pPr>
            <a:r>
              <a:rPr lang="uk-UA" dirty="0" smtClean="0"/>
              <a:t>перший </a:t>
            </a:r>
            <a:r>
              <a:rPr lang="uk-UA" dirty="0"/>
              <a:t>заступник міністра, </a:t>
            </a:r>
            <a:endParaRPr lang="uk-UA" dirty="0" smtClean="0"/>
          </a:p>
          <a:p>
            <a:pPr marL="342900" indent="-342900" algn="l">
              <a:buFontTx/>
              <a:buChar char="-"/>
            </a:pPr>
            <a:r>
              <a:rPr lang="uk-UA" dirty="0" smtClean="0"/>
              <a:t>заступник </a:t>
            </a:r>
            <a:r>
              <a:rPr lang="uk-UA" dirty="0"/>
              <a:t>міністра (у разі введення), </a:t>
            </a:r>
            <a:endParaRPr lang="uk-UA" dirty="0" smtClean="0"/>
          </a:p>
          <a:p>
            <a:pPr marL="342900" indent="-342900" algn="l">
              <a:buFontTx/>
              <a:buChar char="-"/>
            </a:pPr>
            <a:r>
              <a:rPr lang="uk-UA" dirty="0" smtClean="0"/>
              <a:t>заступник </a:t>
            </a:r>
            <a:r>
              <a:rPr lang="uk-UA" dirty="0"/>
              <a:t>міністра - керівник апарату, </a:t>
            </a:r>
            <a:endParaRPr lang="uk-UA" dirty="0" smtClean="0"/>
          </a:p>
          <a:p>
            <a:pPr marL="342900" indent="-342900" algn="l">
              <a:buFontTx/>
              <a:buChar char="-"/>
            </a:pPr>
            <a:r>
              <a:rPr lang="uk-UA" dirty="0" smtClean="0"/>
              <a:t>можуть </a:t>
            </a:r>
            <a:r>
              <a:rPr lang="uk-UA" dirty="0"/>
              <a:t>входити керівники самостійних структурних підрозділів апарату </a:t>
            </a:r>
            <a:r>
              <a:rPr lang="uk-UA" dirty="0" smtClean="0"/>
              <a:t>міністерства, інші особи.</a:t>
            </a:r>
            <a:endParaRPr lang="uk-UA" dirty="0"/>
          </a:p>
        </p:txBody>
      </p:sp>
      <p:sp>
        <p:nvSpPr>
          <p:cNvPr id="5" name="Прямоугольник 4"/>
          <p:cNvSpPr/>
          <p:nvPr/>
        </p:nvSpPr>
        <p:spPr>
          <a:xfrm>
            <a:off x="179512" y="4797152"/>
            <a:ext cx="8568952" cy="369332"/>
          </a:xfrm>
          <a:prstGeom prst="rect">
            <a:avLst/>
          </a:prstGeom>
        </p:spPr>
        <p:txBody>
          <a:bodyPr wrap="square">
            <a:spAutoFit/>
          </a:bodyPr>
          <a:lstStyle/>
          <a:p>
            <a:r>
              <a:rPr lang="uk-UA" b="1" dirty="0"/>
              <a:t>Періодичність</a:t>
            </a:r>
            <a:r>
              <a:rPr lang="uk-UA" dirty="0"/>
              <a:t> проведення засідань колегії </a:t>
            </a:r>
            <a:r>
              <a:rPr lang="uk-UA" b="1" dirty="0"/>
              <a:t>визначається</a:t>
            </a:r>
            <a:r>
              <a:rPr lang="uk-UA" dirty="0"/>
              <a:t> </a:t>
            </a:r>
            <a:r>
              <a:rPr lang="uk-UA" b="1" dirty="0"/>
              <a:t>міністром</a:t>
            </a:r>
            <a:r>
              <a:rPr lang="uk-UA"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441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88640"/>
            <a:ext cx="5966666" cy="662938"/>
          </a:xfrm>
        </p:spPr>
        <p:txBody>
          <a:bodyPr/>
          <a:lstStyle/>
          <a:p>
            <a:pPr marL="0" indent="0" algn="ctr">
              <a:buNone/>
            </a:pPr>
            <a:r>
              <a:rPr lang="uk-UA" dirty="0" smtClean="0"/>
              <a:t>Діяльність: </a:t>
            </a:r>
            <a:endParaRPr lang="uk-UA" dirty="0"/>
          </a:p>
        </p:txBody>
      </p:sp>
      <p:sp>
        <p:nvSpPr>
          <p:cNvPr id="3" name="Текст 2"/>
          <p:cNvSpPr>
            <a:spLocks noGrp="1"/>
          </p:cNvSpPr>
          <p:nvPr>
            <p:ph type="body" idx="1"/>
          </p:nvPr>
        </p:nvSpPr>
        <p:spPr>
          <a:xfrm>
            <a:off x="179512" y="1052736"/>
            <a:ext cx="8568952" cy="5256584"/>
          </a:xfrm>
        </p:spPr>
        <p:style>
          <a:lnRef idx="1">
            <a:schemeClr val="accent5"/>
          </a:lnRef>
          <a:fillRef idx="2">
            <a:schemeClr val="accent5"/>
          </a:fillRef>
          <a:effectRef idx="1">
            <a:schemeClr val="accent5"/>
          </a:effectRef>
          <a:fontRef idx="minor">
            <a:schemeClr val="dk1"/>
          </a:fontRef>
        </p:style>
        <p:txBody>
          <a:bodyPr>
            <a:normAutofit/>
          </a:bodyPr>
          <a:lstStyle/>
          <a:p>
            <a:pPr marL="342900" indent="-342900" algn="just">
              <a:buFontTx/>
              <a:buChar char="-"/>
            </a:pPr>
            <a:r>
              <a:rPr lang="uk-UA" dirty="0" smtClean="0"/>
              <a:t>Міністерство </a:t>
            </a:r>
            <a:r>
              <a:rPr lang="uk-UA" dirty="0"/>
              <a:t>у межах своїх повноважень, на основі і на виконання Конституції та законів України, актів і доручень Президента України, актів Кабінету Міністрів України видає накази, які підписує міністр</a:t>
            </a:r>
            <a:r>
              <a:rPr lang="uk-UA" dirty="0" smtClean="0"/>
              <a:t>.</a:t>
            </a:r>
          </a:p>
          <a:p>
            <a:pPr marL="342900" indent="-342900" algn="just">
              <a:buFontTx/>
              <a:buChar char="-"/>
            </a:pPr>
            <a:r>
              <a:rPr lang="uk-UA" dirty="0"/>
              <a:t>Накази міністерства, видані в межах його повноважень, є обов'язковими для виконання центральними органами виконавчої влади, їх територіальними органами, місцевими державними адміністраціями, органами влади Автономної Республіки Крим, органами місцевого самоврядування, підприємствами, установами і організаціями всіх форм власності та громадянами</a:t>
            </a:r>
            <a:r>
              <a:rPr lang="uk-UA" dirty="0" smtClean="0"/>
              <a:t>.</a:t>
            </a:r>
          </a:p>
          <a:p>
            <a:pPr marL="342900" indent="-342900" algn="just">
              <a:buFontTx/>
              <a:buChar char="-"/>
            </a:pPr>
            <a:r>
              <a:rPr lang="uk-UA" dirty="0"/>
              <a:t>Накази міністерства нормативно-правового змісту підлягають державній реєстрації Міністерством юстиції України та включаються до Єдиного державного реєстру нормативно-правових актів.</a:t>
            </a:r>
          </a:p>
          <a:p>
            <a:pPr marL="342900" indent="-342900" algn="just">
              <a:buFontTx/>
              <a:buChar char="-"/>
            </a:pPr>
            <a:endParaRPr lang="uk-UA" dirty="0"/>
          </a:p>
          <a:p>
            <a:pPr marL="342900" indent="-342900" algn="ctr">
              <a:buFontTx/>
              <a:buChar char="-"/>
            </a:pPr>
            <a:endParaRPr lang="uk-U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196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640960" cy="662938"/>
          </a:xfrm>
        </p:spPr>
        <p:txBody>
          <a:bodyPr/>
          <a:lstStyle/>
          <a:p>
            <a:pPr marL="0" indent="0" algn="ctr">
              <a:buNone/>
            </a:pPr>
            <a:r>
              <a:rPr lang="uk-UA" sz="3600" dirty="0">
                <a:effectLst/>
              </a:rPr>
              <a:t>Основними завданнями центральних органів виконавчої влади </a:t>
            </a:r>
            <a:r>
              <a:rPr lang="uk-UA" sz="3600" dirty="0" smtClean="0">
                <a:effectLst/>
              </a:rPr>
              <a:t>є:</a:t>
            </a:r>
            <a:endParaRPr lang="uk-UA" sz="3600" dirty="0"/>
          </a:p>
        </p:txBody>
      </p:sp>
      <p:sp>
        <p:nvSpPr>
          <p:cNvPr id="3" name="Текст 2"/>
          <p:cNvSpPr>
            <a:spLocks noGrp="1"/>
          </p:cNvSpPr>
          <p:nvPr>
            <p:ph type="body" idx="1"/>
          </p:nvPr>
        </p:nvSpPr>
        <p:spPr>
          <a:xfrm>
            <a:off x="248072" y="1556792"/>
            <a:ext cx="8568952" cy="432048"/>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uk-UA" dirty="0"/>
              <a:t>1) надання адміністративних послуг</a:t>
            </a:r>
            <a:r>
              <a:rPr lang="uk-UA" dirty="0" smtClean="0"/>
              <a:t>;</a:t>
            </a:r>
            <a:endParaRPr lang="uk-UA" dirty="0"/>
          </a:p>
        </p:txBody>
      </p:sp>
      <p:sp>
        <p:nvSpPr>
          <p:cNvPr id="4" name="Прямоугольник 3"/>
          <p:cNvSpPr/>
          <p:nvPr/>
        </p:nvSpPr>
        <p:spPr>
          <a:xfrm>
            <a:off x="240262" y="2276872"/>
            <a:ext cx="846661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2) здійснення державного нагляду (контролю</a:t>
            </a:r>
            <a:r>
              <a:rPr lang="uk-UA" dirty="0" smtClean="0"/>
              <a:t>);</a:t>
            </a:r>
            <a:endParaRPr lang="uk-UA" dirty="0"/>
          </a:p>
        </p:txBody>
      </p:sp>
      <p:sp>
        <p:nvSpPr>
          <p:cNvPr id="5" name="Прямоугольник 4"/>
          <p:cNvSpPr/>
          <p:nvPr/>
        </p:nvSpPr>
        <p:spPr>
          <a:xfrm>
            <a:off x="251519" y="2782669"/>
            <a:ext cx="845536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3) управління об'єктами державної власності</a:t>
            </a:r>
            <a:r>
              <a:rPr lang="uk-UA" dirty="0" smtClean="0"/>
              <a:t>;</a:t>
            </a:r>
            <a:endParaRPr lang="uk-UA" dirty="0"/>
          </a:p>
        </p:txBody>
      </p:sp>
      <p:sp>
        <p:nvSpPr>
          <p:cNvPr id="6" name="Прямоугольник 5"/>
          <p:cNvSpPr/>
          <p:nvPr/>
        </p:nvSpPr>
        <p:spPr>
          <a:xfrm>
            <a:off x="263285" y="3356992"/>
            <a:ext cx="844359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 4) внесення пропозицій щодо забезпечення формування державної політики на розгляд міністрів, які спрямовують та координують їх діяльність</a:t>
            </a:r>
            <a:r>
              <a:rPr lang="uk-UA" dirty="0" smtClean="0"/>
              <a:t>;</a:t>
            </a:r>
            <a:endParaRPr lang="uk-UA" dirty="0"/>
          </a:p>
        </p:txBody>
      </p:sp>
      <p:sp>
        <p:nvSpPr>
          <p:cNvPr id="7" name="Прямоугольник 6"/>
          <p:cNvSpPr/>
          <p:nvPr/>
        </p:nvSpPr>
        <p:spPr>
          <a:xfrm>
            <a:off x="263285" y="4221088"/>
            <a:ext cx="844359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5) здійснення інших завдань, визначених законами України та покладених на них Президентом України.</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823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666807" cy="604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796" y="6248328"/>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473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3195" y="116632"/>
            <a:ext cx="5966666" cy="504056"/>
          </a:xfrm>
        </p:spPr>
        <p:txBody>
          <a:bodyPr/>
          <a:lstStyle/>
          <a:p>
            <a:pPr algn="ctr"/>
            <a:r>
              <a:rPr lang="uk-UA" sz="3200" dirty="0" smtClean="0"/>
              <a:t>Висновки</a:t>
            </a:r>
            <a:endParaRPr lang="uk-UA" sz="3200" dirty="0"/>
          </a:p>
        </p:txBody>
      </p:sp>
      <p:sp>
        <p:nvSpPr>
          <p:cNvPr id="3" name="Текст 2"/>
          <p:cNvSpPr>
            <a:spLocks noGrp="1"/>
          </p:cNvSpPr>
          <p:nvPr>
            <p:ph type="body" idx="1"/>
          </p:nvPr>
        </p:nvSpPr>
        <p:spPr>
          <a:xfrm>
            <a:off x="973025" y="4941167"/>
            <a:ext cx="7019907" cy="1512169"/>
          </a:xfrm>
        </p:spPr>
        <p:style>
          <a:lnRef idx="3">
            <a:schemeClr val="lt1"/>
          </a:lnRef>
          <a:fillRef idx="1">
            <a:schemeClr val="accent5"/>
          </a:fillRef>
          <a:effectRef idx="1">
            <a:schemeClr val="accent5"/>
          </a:effectRef>
          <a:fontRef idx="minor">
            <a:schemeClr val="lt1"/>
          </a:fontRef>
        </p:style>
        <p:txBody>
          <a:bodyPr>
            <a:normAutofit fontScale="70000" lnSpcReduction="20000"/>
          </a:bodyPr>
          <a:lstStyle/>
          <a:p>
            <a:pPr algn="just"/>
            <a:r>
              <a:rPr lang="ru-RU" sz="2600" b="1" dirty="0" err="1"/>
              <a:t>Керівників</a:t>
            </a:r>
            <a:r>
              <a:rPr lang="ru-RU" sz="2600" b="1" dirty="0"/>
              <a:t> </a:t>
            </a:r>
            <a:r>
              <a:rPr lang="ru-RU" sz="2600" b="1" dirty="0" err="1"/>
              <a:t>центральних</a:t>
            </a:r>
            <a:r>
              <a:rPr lang="ru-RU" sz="2600" b="1" dirty="0"/>
              <a:t> </a:t>
            </a:r>
            <a:r>
              <a:rPr lang="ru-RU" sz="2600" b="1" dirty="0" err="1"/>
              <a:t>органів</a:t>
            </a:r>
            <a:r>
              <a:rPr lang="ru-RU" sz="2600" b="1" dirty="0"/>
              <a:t> </a:t>
            </a:r>
            <a:r>
              <a:rPr lang="ru-RU" sz="2600" b="1" dirty="0" err="1"/>
              <a:t>виконавчої</a:t>
            </a:r>
            <a:r>
              <a:rPr lang="ru-RU" sz="2600" b="1" dirty="0"/>
              <a:t> </a:t>
            </a:r>
            <a:r>
              <a:rPr lang="ru-RU" sz="2600" b="1" dirty="0" err="1"/>
              <a:t>влади</a:t>
            </a:r>
            <a:r>
              <a:rPr lang="ru-RU" sz="2600" b="1" dirty="0"/>
              <a:t> у </a:t>
            </a:r>
            <a:r>
              <a:rPr lang="ru-RU" sz="2600" b="1" dirty="0" err="1"/>
              <a:t>встановленому</a:t>
            </a:r>
            <a:r>
              <a:rPr lang="ru-RU" sz="2600" b="1" dirty="0"/>
              <a:t> порядку </a:t>
            </a:r>
            <a:r>
              <a:rPr lang="ru-RU" sz="2600" b="1" dirty="0" err="1"/>
              <a:t>призначає</a:t>
            </a:r>
            <a:r>
              <a:rPr lang="ru-RU" sz="2600" b="1" dirty="0"/>
              <a:t> на посади Президент </a:t>
            </a:r>
            <a:r>
              <a:rPr lang="ru-RU" sz="2600" b="1" dirty="0" err="1"/>
              <a:t>України</a:t>
            </a:r>
            <a:r>
              <a:rPr lang="ru-RU" sz="2600" b="1" dirty="0"/>
              <a:t> за </a:t>
            </a:r>
            <a:r>
              <a:rPr lang="ru-RU" sz="2600" b="1" dirty="0" err="1"/>
              <a:t>поданням</a:t>
            </a:r>
            <a:r>
              <a:rPr lang="ru-RU" sz="2600" b="1" dirty="0"/>
              <a:t> </a:t>
            </a:r>
            <a:r>
              <a:rPr lang="ru-RU" sz="2600" b="1" dirty="0" err="1"/>
              <a:t>Прем'єр-міністра</a:t>
            </a:r>
            <a:r>
              <a:rPr lang="ru-RU" sz="2600" b="1" dirty="0"/>
              <a:t> </a:t>
            </a:r>
            <a:r>
              <a:rPr lang="ru-RU" sz="2600" b="1" dirty="0" err="1"/>
              <a:t>України</a:t>
            </a:r>
            <a:r>
              <a:rPr lang="ru-RU" sz="2600" b="1" dirty="0"/>
              <a:t>. </a:t>
            </a:r>
            <a:r>
              <a:rPr lang="ru-RU" sz="2600" b="1" dirty="0" err="1"/>
              <a:t>Повноваження</a:t>
            </a:r>
            <a:r>
              <a:rPr lang="ru-RU" sz="2600" b="1" dirty="0"/>
              <a:t> </a:t>
            </a:r>
            <a:r>
              <a:rPr lang="ru-RU" sz="2600" b="1" dirty="0" err="1"/>
              <a:t>керів­ників</a:t>
            </a:r>
            <a:r>
              <a:rPr lang="ru-RU" sz="2600" b="1" dirty="0"/>
              <a:t> </a:t>
            </a:r>
            <a:r>
              <a:rPr lang="ru-RU" sz="2600" b="1" dirty="0" err="1"/>
              <a:t>центральних</a:t>
            </a:r>
            <a:r>
              <a:rPr lang="ru-RU" sz="2600" b="1" dirty="0"/>
              <a:t> </a:t>
            </a:r>
            <a:r>
              <a:rPr lang="ru-RU" sz="2600" b="1" dirty="0" err="1"/>
              <a:t>органів</a:t>
            </a:r>
            <a:r>
              <a:rPr lang="ru-RU" sz="2600" b="1" dirty="0"/>
              <a:t> </a:t>
            </a:r>
            <a:r>
              <a:rPr lang="ru-RU" sz="2600" b="1" dirty="0" err="1"/>
              <a:t>виконавчої</a:t>
            </a:r>
            <a:r>
              <a:rPr lang="ru-RU" sz="2600" b="1" dirty="0"/>
              <a:t> </a:t>
            </a:r>
            <a:r>
              <a:rPr lang="ru-RU" sz="2600" b="1" dirty="0" err="1"/>
              <a:t>влади</a:t>
            </a:r>
            <a:r>
              <a:rPr lang="ru-RU" sz="2600" b="1" dirty="0"/>
              <a:t> на </a:t>
            </a:r>
            <a:r>
              <a:rPr lang="ru-RU" sz="2600" b="1" dirty="0" err="1"/>
              <a:t>цих</a:t>
            </a:r>
            <a:r>
              <a:rPr lang="ru-RU" sz="2600" b="1" dirty="0"/>
              <a:t> посадах </a:t>
            </a:r>
            <a:r>
              <a:rPr lang="ru-RU" sz="2600" b="1" dirty="0" err="1"/>
              <a:t>припиняє</a:t>
            </a:r>
            <a:r>
              <a:rPr lang="ru-RU" sz="2600" b="1" dirty="0"/>
              <a:t> Президент </a:t>
            </a:r>
            <a:r>
              <a:rPr lang="ru-RU" sz="2600" b="1" dirty="0" err="1"/>
              <a:t>України</a:t>
            </a:r>
            <a:r>
              <a:rPr lang="ru-RU" dirty="0"/>
              <a:t>. </a:t>
            </a:r>
            <a:endParaRPr lang="uk-UA" dirty="0"/>
          </a:p>
        </p:txBody>
      </p:sp>
      <p:sp>
        <p:nvSpPr>
          <p:cNvPr id="4" name="Стрелка вправо 3"/>
          <p:cNvSpPr/>
          <p:nvPr/>
        </p:nvSpPr>
        <p:spPr>
          <a:xfrm>
            <a:off x="971600" y="692696"/>
            <a:ext cx="7344816"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Центральними</a:t>
            </a:r>
            <a:r>
              <a:rPr lang="ru-RU" dirty="0"/>
              <a:t> органами </a:t>
            </a:r>
            <a:r>
              <a:rPr lang="ru-RU" dirty="0" err="1"/>
              <a:t>виконавчої</a:t>
            </a:r>
            <a:r>
              <a:rPr lang="ru-RU" dirty="0"/>
              <a:t> </a:t>
            </a:r>
            <a:r>
              <a:rPr lang="ru-RU" dirty="0" err="1"/>
              <a:t>влади</a:t>
            </a:r>
            <a:r>
              <a:rPr lang="ru-RU" dirty="0"/>
              <a:t> в </a:t>
            </a:r>
            <a:r>
              <a:rPr lang="ru-RU" dirty="0" err="1"/>
              <a:t>Україні</a:t>
            </a:r>
            <a:r>
              <a:rPr lang="ru-RU" dirty="0"/>
              <a:t> є </a:t>
            </a:r>
            <a:r>
              <a:rPr lang="ru-RU" dirty="0" err="1"/>
              <a:t>міністерства</a:t>
            </a:r>
            <a:r>
              <a:rPr lang="ru-RU" dirty="0"/>
              <a:t> та </a:t>
            </a:r>
            <a:r>
              <a:rPr lang="ru-RU" dirty="0" err="1"/>
              <a:t>інші</a:t>
            </a:r>
            <a:r>
              <a:rPr lang="ru-RU" dirty="0"/>
              <a:t> </a:t>
            </a:r>
            <a:r>
              <a:rPr lang="ru-RU" dirty="0" err="1"/>
              <a:t>центральні</a:t>
            </a:r>
            <a:r>
              <a:rPr lang="ru-RU" dirty="0"/>
              <a:t> </a:t>
            </a:r>
            <a:r>
              <a:rPr lang="ru-RU" dirty="0" err="1"/>
              <a:t>органи</a:t>
            </a:r>
            <a:r>
              <a:rPr lang="ru-RU" dirty="0"/>
              <a:t> </a:t>
            </a:r>
            <a:r>
              <a:rPr lang="ru-RU" dirty="0" err="1"/>
              <a:t>виконавчої</a:t>
            </a:r>
            <a:r>
              <a:rPr lang="ru-RU" dirty="0"/>
              <a:t> </a:t>
            </a:r>
            <a:r>
              <a:rPr lang="ru-RU" dirty="0" err="1"/>
              <a:t>влади</a:t>
            </a:r>
            <a:r>
              <a:rPr lang="ru-RU" dirty="0"/>
              <a:t>. </a:t>
            </a:r>
            <a:endParaRPr lang="uk-UA" dirty="0"/>
          </a:p>
        </p:txBody>
      </p:sp>
      <p:sp>
        <p:nvSpPr>
          <p:cNvPr id="5" name="Стрелка вправо 4"/>
          <p:cNvSpPr/>
          <p:nvPr/>
        </p:nvSpPr>
        <p:spPr>
          <a:xfrm>
            <a:off x="964820" y="1628800"/>
            <a:ext cx="7344816" cy="201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Міністерство</a:t>
            </a:r>
            <a:r>
              <a:rPr lang="ru-RU" dirty="0"/>
              <a:t> </a:t>
            </a:r>
            <a:r>
              <a:rPr lang="ru-RU" dirty="0" err="1"/>
              <a:t>чи</a:t>
            </a:r>
            <a:r>
              <a:rPr lang="ru-RU" dirty="0"/>
              <a:t> </a:t>
            </a:r>
            <a:r>
              <a:rPr lang="ru-RU" dirty="0" err="1"/>
              <a:t>інший</a:t>
            </a:r>
            <a:r>
              <a:rPr lang="ru-RU" dirty="0"/>
              <a:t> </a:t>
            </a:r>
            <a:r>
              <a:rPr lang="ru-RU" dirty="0" err="1"/>
              <a:t>центральний</a:t>
            </a:r>
            <a:r>
              <a:rPr lang="ru-RU" dirty="0"/>
              <a:t> орган </a:t>
            </a:r>
            <a:r>
              <a:rPr lang="ru-RU" dirty="0" err="1"/>
              <a:t>державної</a:t>
            </a:r>
            <a:r>
              <a:rPr lang="ru-RU" dirty="0"/>
              <a:t> </a:t>
            </a:r>
            <a:r>
              <a:rPr lang="ru-RU" dirty="0" err="1"/>
              <a:t>виконавчої</a:t>
            </a:r>
            <a:r>
              <a:rPr lang="ru-RU" dirty="0"/>
              <a:t> </a:t>
            </a:r>
            <a:r>
              <a:rPr lang="ru-RU" dirty="0" err="1"/>
              <a:t>влади</a:t>
            </a:r>
            <a:r>
              <a:rPr lang="ru-RU" dirty="0"/>
              <a:t> </a:t>
            </a:r>
            <a:r>
              <a:rPr lang="ru-RU" dirty="0" err="1"/>
              <a:t>очолює</a:t>
            </a:r>
            <a:r>
              <a:rPr lang="ru-RU" dirty="0"/>
              <a:t> </a:t>
            </a:r>
            <a:r>
              <a:rPr lang="ru-RU" dirty="0" err="1"/>
              <a:t>міністр</a:t>
            </a:r>
            <a:r>
              <a:rPr lang="ru-RU" dirty="0"/>
              <a:t> </a:t>
            </a:r>
            <a:r>
              <a:rPr lang="ru-RU" dirty="0" err="1"/>
              <a:t>або</a:t>
            </a:r>
            <a:r>
              <a:rPr lang="ru-RU" dirty="0"/>
              <a:t> </a:t>
            </a:r>
            <a:r>
              <a:rPr lang="ru-RU" dirty="0" err="1"/>
              <a:t>керівник</a:t>
            </a:r>
            <a:r>
              <a:rPr lang="ru-RU" dirty="0"/>
              <a:t>, </a:t>
            </a:r>
            <a:r>
              <a:rPr lang="ru-RU" dirty="0" err="1"/>
              <a:t>якого</a:t>
            </a:r>
            <a:r>
              <a:rPr lang="ru-RU" dirty="0"/>
              <a:t> </a:t>
            </a:r>
            <a:r>
              <a:rPr lang="ru-RU" dirty="0" err="1"/>
              <a:t>призначає</a:t>
            </a:r>
            <a:r>
              <a:rPr lang="ru-RU" dirty="0"/>
              <a:t> за </a:t>
            </a:r>
            <a:r>
              <a:rPr lang="ru-RU" dirty="0" err="1"/>
              <a:t>поданням</a:t>
            </a:r>
            <a:r>
              <a:rPr lang="ru-RU" dirty="0"/>
              <a:t> </a:t>
            </a:r>
            <a:r>
              <a:rPr lang="ru-RU" dirty="0" err="1"/>
              <a:t>Прем'єр-міністра</a:t>
            </a:r>
            <a:r>
              <a:rPr lang="ru-RU" dirty="0"/>
              <a:t> </a:t>
            </a:r>
            <a:r>
              <a:rPr lang="ru-RU" dirty="0" err="1"/>
              <a:t>України</a:t>
            </a:r>
            <a:r>
              <a:rPr lang="ru-RU" dirty="0"/>
              <a:t> Президент </a:t>
            </a:r>
            <a:r>
              <a:rPr lang="ru-RU" dirty="0" err="1"/>
              <a:t>України</a:t>
            </a:r>
            <a:r>
              <a:rPr lang="ru-RU" dirty="0"/>
              <a:t>. </a:t>
            </a:r>
            <a:endParaRPr lang="uk-UA" dirty="0"/>
          </a:p>
        </p:txBody>
      </p:sp>
      <p:sp>
        <p:nvSpPr>
          <p:cNvPr id="6" name="Стрелка вправо 5"/>
          <p:cNvSpPr/>
          <p:nvPr/>
        </p:nvSpPr>
        <p:spPr>
          <a:xfrm>
            <a:off x="973025" y="3356992"/>
            <a:ext cx="7344816"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Спрямовує</a:t>
            </a:r>
            <a:r>
              <a:rPr lang="ru-RU" dirty="0"/>
              <a:t> і </a:t>
            </a:r>
            <a:r>
              <a:rPr lang="ru-RU" dirty="0" err="1"/>
              <a:t>координує</a:t>
            </a:r>
            <a:r>
              <a:rPr lang="ru-RU" dirty="0"/>
              <a:t> роботу </a:t>
            </a:r>
            <a:r>
              <a:rPr lang="ru-RU" dirty="0" err="1"/>
              <a:t>міністерств</a:t>
            </a:r>
            <a:r>
              <a:rPr lang="ru-RU" dirty="0"/>
              <a:t>, </a:t>
            </a:r>
            <a:r>
              <a:rPr lang="ru-RU" dirty="0" err="1"/>
              <a:t>інших</a:t>
            </a:r>
            <a:r>
              <a:rPr lang="ru-RU" dirty="0"/>
              <a:t> </a:t>
            </a:r>
            <a:r>
              <a:rPr lang="ru-RU" dirty="0" err="1"/>
              <a:t>центральних</a:t>
            </a:r>
            <a:r>
              <a:rPr lang="ru-RU" dirty="0"/>
              <a:t> </a:t>
            </a:r>
            <a:r>
              <a:rPr lang="ru-RU" dirty="0" err="1"/>
              <a:t>органів</a:t>
            </a:r>
            <a:r>
              <a:rPr lang="ru-RU" dirty="0"/>
              <a:t> </a:t>
            </a:r>
            <a:r>
              <a:rPr lang="ru-RU" dirty="0" err="1"/>
              <a:t>виконавчої</a:t>
            </a:r>
            <a:r>
              <a:rPr lang="ru-RU" dirty="0"/>
              <a:t> </a:t>
            </a:r>
            <a:r>
              <a:rPr lang="ru-RU" dirty="0" err="1"/>
              <a:t>влади</a:t>
            </a:r>
            <a:r>
              <a:rPr lang="ru-RU" dirty="0"/>
              <a:t> </a:t>
            </a:r>
            <a:r>
              <a:rPr lang="ru-RU" dirty="0" err="1"/>
              <a:t>Прем'єр-міністр</a:t>
            </a:r>
            <a:r>
              <a:rPr lang="ru-RU" dirty="0"/>
              <a:t> (ч. 10 ст. 106, ч. 5 ст. 114 та ч. 9 ст. 116 </a:t>
            </a:r>
            <a:r>
              <a:rPr lang="ru-RU" dirty="0" err="1"/>
              <a:t>Конституції</a:t>
            </a:r>
            <a:r>
              <a:rPr lang="ru-RU" dirty="0"/>
              <a:t>). </a:t>
            </a:r>
            <a:endParaRPr lang="uk-U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529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56984" cy="1220206"/>
          </a:xfrm>
        </p:spPr>
        <p:txBody>
          <a:bodyPr/>
          <a:lstStyle/>
          <a:p>
            <a:pPr marL="0" indent="0" algn="ctr">
              <a:buNone/>
            </a:pPr>
            <a:r>
              <a:rPr lang="uk-UA" sz="3600" dirty="0" smtClean="0">
                <a:effectLst/>
              </a:rPr>
              <a:t>4. </a:t>
            </a:r>
            <a:r>
              <a:rPr lang="uk-UA" sz="3600" dirty="0">
                <a:effectLst/>
              </a:rPr>
              <a:t>Конституційно-правовий статус місцевих державних адміністрацій</a:t>
            </a:r>
          </a:p>
        </p:txBody>
      </p:sp>
      <p:sp>
        <p:nvSpPr>
          <p:cNvPr id="3" name="Прямоугольник 2"/>
          <p:cNvSpPr/>
          <p:nvPr/>
        </p:nvSpPr>
        <p:spPr>
          <a:xfrm>
            <a:off x="251520" y="1840894"/>
            <a:ext cx="8712968" cy="4247317"/>
          </a:xfrm>
          <a:prstGeom prst="rect">
            <a:avLst/>
          </a:prstGeom>
        </p:spPr>
        <p:txBody>
          <a:bodyPr wrap="square">
            <a:spAutoFit/>
          </a:bodyPr>
          <a:lstStyle/>
          <a:p>
            <a:pPr marL="285750" indent="-285750">
              <a:buFontTx/>
              <a:buChar char="-"/>
            </a:pPr>
            <a:r>
              <a:rPr lang="uk-UA" dirty="0" smtClean="0"/>
              <a:t>Виконавчу </a:t>
            </a:r>
            <a:r>
              <a:rPr lang="uk-UA" dirty="0"/>
              <a:t>владу в областях і районах, містах Києві та Севастополі здійснюють місцеві державні адміністрації</a:t>
            </a:r>
            <a:r>
              <a:rPr lang="uk-UA" dirty="0" smtClean="0"/>
              <a:t>.</a:t>
            </a:r>
          </a:p>
          <a:p>
            <a:pPr marL="285750" indent="-285750">
              <a:buFontTx/>
              <a:buChar char="-"/>
            </a:pPr>
            <a:endParaRPr lang="uk-UA" dirty="0" smtClean="0"/>
          </a:p>
          <a:p>
            <a:pPr marL="285750" indent="-285750">
              <a:buFontTx/>
              <a:buChar char="-"/>
            </a:pPr>
            <a:r>
              <a:rPr lang="uk-UA" dirty="0" smtClean="0"/>
              <a:t>Місцева </a:t>
            </a:r>
            <a:r>
              <a:rPr lang="uk-UA" dirty="0"/>
              <a:t>державна адміністрація є місцевим органом виконавчої влади і входить до системи органів виконавчої влади.</a:t>
            </a:r>
          </a:p>
          <a:p>
            <a:pPr marL="285750" indent="-285750">
              <a:buFontTx/>
              <a:buChar char="-"/>
            </a:pPr>
            <a:endParaRPr lang="uk-UA" dirty="0" smtClean="0"/>
          </a:p>
          <a:p>
            <a:pPr marL="285750" indent="-285750">
              <a:buFontTx/>
              <a:buChar char="-"/>
            </a:pPr>
            <a:r>
              <a:rPr lang="uk-UA" dirty="0"/>
              <a:t>Місцева державна адміністрація в межах своїх повноважень здійснює виконавчу владу на території відповідної адміністративно-територіальної одиниці, а також реалізує повноваження, делеговані їй відповідною радою.</a:t>
            </a:r>
          </a:p>
          <a:p>
            <a:pPr marL="285750" indent="-285750">
              <a:buFontTx/>
              <a:buChar char="-"/>
            </a:pPr>
            <a:endParaRPr lang="uk-UA" dirty="0" smtClean="0"/>
          </a:p>
          <a:p>
            <a:pPr marL="285750" indent="-285750">
              <a:buFontTx/>
              <a:buChar char="-"/>
            </a:pPr>
            <a:r>
              <a:rPr lang="uk-UA" b="1" dirty="0"/>
              <a:t>Отже, місцеві державні адміністрації здійснюють місцеве управління, під яким розуміють управлінську діяльність у місцевій територіальній одиниці, що здійснюється центральною владою або адміністрацією вищестоящого територіального рівня управління.</a:t>
            </a:r>
          </a:p>
          <a:p>
            <a:pPr marL="285750" indent="-285750">
              <a:buFontTx/>
              <a:buChar char="-"/>
            </a:pPr>
            <a:endParaRPr lang="uk-UA" dirty="0"/>
          </a:p>
        </p:txBody>
      </p:sp>
    </p:spTree>
    <p:extLst>
      <p:ext uri="{BB962C8B-B14F-4D97-AF65-F5344CB8AC3E}">
        <p14:creationId xmlns:p14="http://schemas.microsoft.com/office/powerpoint/2010/main" val="748247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1155094"/>
          </a:xfrm>
        </p:spPr>
        <p:style>
          <a:lnRef idx="1">
            <a:schemeClr val="accent3"/>
          </a:lnRef>
          <a:fillRef idx="2">
            <a:schemeClr val="accent3"/>
          </a:fillRef>
          <a:effectRef idx="1">
            <a:schemeClr val="accent3"/>
          </a:effectRef>
          <a:fontRef idx="minor">
            <a:schemeClr val="dk1"/>
          </a:fontRef>
        </p:style>
        <p:txBody>
          <a:bodyPr/>
          <a:lstStyle/>
          <a:p>
            <a:pPr marL="0" indent="0" algn="ctr">
              <a:buNone/>
            </a:pPr>
            <a:r>
              <a:rPr lang="uk-UA" sz="2400" dirty="0">
                <a:effectLst/>
              </a:rPr>
              <a:t>Місцеві державні адміністрації згідно зі ст. 119 Конституції України в межах відповідної адміністративно-територіальної одиниці забезпечують:</a:t>
            </a:r>
          </a:p>
        </p:txBody>
      </p:sp>
      <p:sp>
        <p:nvSpPr>
          <p:cNvPr id="3" name="Прямоугольник 2"/>
          <p:cNvSpPr/>
          <p:nvPr/>
        </p:nvSpPr>
        <p:spPr>
          <a:xfrm>
            <a:off x="251520" y="1840894"/>
            <a:ext cx="8712968" cy="4401205"/>
          </a:xfrm>
          <a:prstGeom prst="rect">
            <a:avLst/>
          </a:prstGeom>
        </p:spPr>
        <p:txBody>
          <a:bodyPr wrap="square">
            <a:spAutoFit/>
          </a:bodyPr>
          <a:lstStyle/>
          <a:p>
            <a:r>
              <a:rPr lang="uk-UA" sz="2000" dirty="0" smtClean="0"/>
              <a:t>	1</a:t>
            </a:r>
            <a:r>
              <a:rPr lang="uk-UA" sz="2000" dirty="0"/>
              <a:t>) виконання Конституції, законів України, актів Президента України, Кабінету Міністрів України, інших органів виконавчої влади вищого рівня;</a:t>
            </a:r>
          </a:p>
          <a:p>
            <a:r>
              <a:rPr lang="uk-UA" sz="2000" dirty="0"/>
              <a:t> </a:t>
            </a:r>
            <a:r>
              <a:rPr lang="uk-UA" sz="2000" dirty="0" smtClean="0"/>
              <a:t>	2</a:t>
            </a:r>
            <a:r>
              <a:rPr lang="uk-UA" sz="2000" dirty="0"/>
              <a:t>) законність і правопорядок, додержання прав і свобод громадян;</a:t>
            </a:r>
          </a:p>
          <a:p>
            <a:r>
              <a:rPr lang="uk-UA" sz="2000" dirty="0"/>
              <a:t> </a:t>
            </a:r>
            <a:r>
              <a:rPr lang="uk-UA" sz="2000" dirty="0" smtClean="0"/>
              <a:t>	3</a:t>
            </a:r>
            <a:r>
              <a:rPr lang="uk-UA" sz="2000" dirty="0"/>
              <a:t>) виконання державних і регіональних програм соціально-економічного та культурного розвитку, програм охорони довкілля, а в місцях компактного проживання корінних народів і національних меншин - також програм їх національно-культурного розвитку;</a:t>
            </a:r>
          </a:p>
          <a:p>
            <a:r>
              <a:rPr lang="uk-UA" sz="2000" dirty="0"/>
              <a:t> </a:t>
            </a:r>
            <a:r>
              <a:rPr lang="uk-UA" sz="2000" dirty="0" smtClean="0"/>
              <a:t>	4</a:t>
            </a:r>
            <a:r>
              <a:rPr lang="uk-UA" sz="2000" dirty="0"/>
              <a:t>) підготовку та виконання відповідних бюджетів;</a:t>
            </a:r>
          </a:p>
          <a:p>
            <a:r>
              <a:rPr lang="uk-UA" sz="2000" dirty="0"/>
              <a:t> </a:t>
            </a:r>
            <a:r>
              <a:rPr lang="uk-UA" sz="2000" dirty="0" smtClean="0"/>
              <a:t>	5</a:t>
            </a:r>
            <a:r>
              <a:rPr lang="uk-UA" sz="2000" dirty="0"/>
              <a:t>) звіт про виконання відповідних бюджетів та програм;</a:t>
            </a:r>
          </a:p>
          <a:p>
            <a:r>
              <a:rPr lang="uk-UA" sz="2000" dirty="0"/>
              <a:t> </a:t>
            </a:r>
            <a:r>
              <a:rPr lang="uk-UA" sz="2000" dirty="0" smtClean="0"/>
              <a:t>	6</a:t>
            </a:r>
            <a:r>
              <a:rPr lang="uk-UA" sz="2000" dirty="0"/>
              <a:t>) взаємодію з органами місцевого самоврядування;</a:t>
            </a:r>
          </a:p>
          <a:p>
            <a:r>
              <a:rPr lang="uk-UA" sz="2000" dirty="0"/>
              <a:t> </a:t>
            </a:r>
            <a:r>
              <a:rPr lang="uk-UA" sz="2000" dirty="0" smtClean="0"/>
              <a:t>	7</a:t>
            </a:r>
            <a:r>
              <a:rPr lang="uk-UA" sz="2000" dirty="0"/>
              <a:t>) реалізацію інших наданих державою, а також делегованих відповідними радами повноважень.</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868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648072"/>
          </a:xfrm>
        </p:spPr>
        <p:style>
          <a:lnRef idx="1">
            <a:schemeClr val="accent3"/>
          </a:lnRef>
          <a:fillRef idx="2">
            <a:schemeClr val="accent3"/>
          </a:fillRef>
          <a:effectRef idx="1">
            <a:schemeClr val="accent3"/>
          </a:effectRef>
          <a:fontRef idx="minor">
            <a:schemeClr val="dk1"/>
          </a:fontRef>
        </p:style>
        <p:txBody>
          <a:bodyPr/>
          <a:lstStyle/>
          <a:p>
            <a:pPr marL="0" indent="0" algn="ctr">
              <a:buNone/>
            </a:pPr>
            <a:r>
              <a:rPr lang="uk-UA" sz="2400" dirty="0" smtClean="0">
                <a:effectLst/>
              </a:rPr>
              <a:t>Місцеві державні адміністрації вирішують такі питання:</a:t>
            </a:r>
            <a:endParaRPr lang="uk-UA" sz="2400" dirty="0">
              <a:effectLst/>
            </a:endParaRPr>
          </a:p>
        </p:txBody>
      </p:sp>
      <p:sp>
        <p:nvSpPr>
          <p:cNvPr id="3" name="Прямоугольник 2"/>
          <p:cNvSpPr/>
          <p:nvPr/>
        </p:nvSpPr>
        <p:spPr>
          <a:xfrm>
            <a:off x="251520" y="908720"/>
            <a:ext cx="8712968" cy="5170646"/>
          </a:xfrm>
          <a:prstGeom prst="rect">
            <a:avLst/>
          </a:prstGeom>
        </p:spPr>
        <p:txBody>
          <a:bodyPr wrap="square">
            <a:spAutoFit/>
          </a:bodyPr>
          <a:lstStyle/>
          <a:p>
            <a:r>
              <a:rPr lang="uk-UA" sz="2200" dirty="0"/>
              <a:t>1) забезпечення законності, охорони прав, свобод і законних інтересів громадян;</a:t>
            </a:r>
          </a:p>
          <a:p>
            <a:r>
              <a:rPr lang="uk-UA" sz="2200" dirty="0"/>
              <a:t> </a:t>
            </a:r>
            <a:r>
              <a:rPr lang="uk-UA" sz="2200" dirty="0" smtClean="0"/>
              <a:t>2</a:t>
            </a:r>
            <a:r>
              <a:rPr lang="uk-UA" sz="2200" dirty="0"/>
              <a:t>) соціально-економічного розвитку відповідних територій;</a:t>
            </a:r>
          </a:p>
          <a:p>
            <a:r>
              <a:rPr lang="uk-UA" sz="2200" dirty="0"/>
              <a:t> </a:t>
            </a:r>
            <a:r>
              <a:rPr lang="uk-UA" sz="2200" dirty="0" smtClean="0"/>
              <a:t>3</a:t>
            </a:r>
            <a:r>
              <a:rPr lang="uk-UA" sz="2200" dirty="0"/>
              <a:t>) бюджету, фінансів та обліку;</a:t>
            </a:r>
          </a:p>
          <a:p>
            <a:r>
              <a:rPr lang="uk-UA" sz="2200" dirty="0"/>
              <a:t> </a:t>
            </a:r>
            <a:r>
              <a:rPr lang="uk-UA" sz="2200" dirty="0" smtClean="0"/>
              <a:t>4</a:t>
            </a:r>
            <a:r>
              <a:rPr lang="uk-UA" sz="2200" dirty="0"/>
              <a:t>) управління майном, приватизації, сприяння розвитку підприємництва та здійснення державної регуляторної політики;</a:t>
            </a:r>
          </a:p>
          <a:p>
            <a:r>
              <a:rPr lang="uk-UA" sz="2200" dirty="0"/>
              <a:t> </a:t>
            </a:r>
            <a:r>
              <a:rPr lang="uk-UA" sz="2200" dirty="0" smtClean="0"/>
              <a:t>5</a:t>
            </a:r>
            <a:r>
              <a:rPr lang="uk-UA" sz="2200" dirty="0"/>
              <a:t>) промисловості, сільського господарства, будівництва, транспорту і зв'язку;</a:t>
            </a:r>
          </a:p>
          <a:p>
            <a:r>
              <a:rPr lang="uk-UA" sz="2200" dirty="0"/>
              <a:t> </a:t>
            </a:r>
            <a:r>
              <a:rPr lang="uk-UA" sz="2200" dirty="0" smtClean="0"/>
              <a:t>6</a:t>
            </a:r>
            <a:r>
              <a:rPr lang="uk-UA" sz="2200" dirty="0"/>
              <a:t>) науки, освіти, культури, охорони здоров'я, фізкультури і спорту, сім'ї, жінок, молоді та неповнолітніх;</a:t>
            </a:r>
          </a:p>
          <a:p>
            <a:r>
              <a:rPr lang="uk-UA" sz="2200" dirty="0"/>
              <a:t> </a:t>
            </a:r>
            <a:r>
              <a:rPr lang="uk-UA" sz="2200" dirty="0" smtClean="0"/>
              <a:t>7</a:t>
            </a:r>
            <a:r>
              <a:rPr lang="uk-UA" sz="2200" dirty="0"/>
              <a:t>) використання землі, природних ресурсів, охорони довкілля;</a:t>
            </a:r>
          </a:p>
          <a:p>
            <a:r>
              <a:rPr lang="uk-UA" sz="2200" dirty="0"/>
              <a:t> </a:t>
            </a:r>
            <a:r>
              <a:rPr lang="uk-UA" sz="2200" dirty="0" smtClean="0"/>
              <a:t>8</a:t>
            </a:r>
            <a:r>
              <a:rPr lang="uk-UA" sz="2200" dirty="0"/>
              <a:t>) зовнішньоекономічної діяльності;</a:t>
            </a:r>
          </a:p>
          <a:p>
            <a:r>
              <a:rPr lang="uk-UA" sz="2200" dirty="0"/>
              <a:t> </a:t>
            </a:r>
            <a:r>
              <a:rPr lang="uk-UA" sz="2200" dirty="0" smtClean="0"/>
              <a:t>9</a:t>
            </a:r>
            <a:r>
              <a:rPr lang="uk-UA" sz="2200" dirty="0"/>
              <a:t>) оборонної роботи та мобілізаційної підготовки;</a:t>
            </a:r>
          </a:p>
          <a:p>
            <a:r>
              <a:rPr lang="uk-UA" sz="2200" dirty="0"/>
              <a:t> </a:t>
            </a:r>
            <a:r>
              <a:rPr lang="uk-UA" sz="2200" dirty="0" smtClean="0"/>
              <a:t>10</a:t>
            </a:r>
            <a:r>
              <a:rPr lang="uk-UA" sz="2200" dirty="0"/>
              <a:t>) соціального захисту, зайнятості населення, праці та заробітної плати.</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891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61962" y="188640"/>
            <a:ext cx="4180623"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 </a:t>
            </a:r>
            <a:r>
              <a:rPr lang="uk-UA" dirty="0" smtClean="0"/>
              <a:t>Місцеві </a:t>
            </a:r>
            <a:r>
              <a:rPr lang="uk-UA" dirty="0"/>
              <a:t>державні адміністрації є юридичними особами. Вони мають печатки із зображенням Державного Герба України та своїм найменуванням, рахунки в установах банків України.</a:t>
            </a:r>
          </a:p>
        </p:txBody>
      </p:sp>
      <p:sp>
        <p:nvSpPr>
          <p:cNvPr id="2" name="Прямоугольник 1"/>
          <p:cNvSpPr/>
          <p:nvPr/>
        </p:nvSpPr>
        <p:spPr>
          <a:xfrm>
            <a:off x="361962" y="2564904"/>
            <a:ext cx="348995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dirty="0"/>
              <a:t>Місцеві державні адміністрації знаходяться відповідно в обласних і районних центрах, містах Києві та Севастополі.</a:t>
            </a:r>
          </a:p>
        </p:txBody>
      </p:sp>
      <p:sp>
        <p:nvSpPr>
          <p:cNvPr id="3" name="Прямоугольник 2"/>
          <p:cNvSpPr/>
          <p:nvPr/>
        </p:nvSpPr>
        <p:spPr>
          <a:xfrm>
            <a:off x="5004048" y="213994"/>
            <a:ext cx="3816424"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dirty="0"/>
              <a:t>Місцеві державні адміністрації очолюють голови відповідних місцевих державних адміністрацій, які призначаються на посаду Президентом України за поданням Прем'єр-міністра України на строк повноважень Президента України.</a:t>
            </a:r>
          </a:p>
        </p:txBody>
      </p:sp>
      <p:sp>
        <p:nvSpPr>
          <p:cNvPr id="8" name="Прямоугольник 7"/>
          <p:cNvSpPr/>
          <p:nvPr/>
        </p:nvSpPr>
        <p:spPr>
          <a:xfrm>
            <a:off x="361962" y="4221088"/>
            <a:ext cx="8458509"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uk-UA" dirty="0"/>
              <a:t>Кандидатури на посади голів обласних державних адміністрацій на розгляд Кабінету Міністрів України вносяться Прем'єр-міністром України. Кандидатури на посади голів районних державних адміністрацій Прем'єр-міністру України вносяться головами відповідних обласних державних адміністрацій. На кожну посаду вноситься одна кандидатура.</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6021288"/>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025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864096"/>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uk-UA" sz="2400" dirty="0">
                <a:effectLst/>
              </a:rPr>
              <a:t>Повноваження голів місцевих державних адміністрацій припиняються Президентом України у разі:</a:t>
            </a:r>
          </a:p>
        </p:txBody>
      </p:sp>
      <p:sp>
        <p:nvSpPr>
          <p:cNvPr id="3" name="Прямоугольник 2"/>
          <p:cNvSpPr/>
          <p:nvPr/>
        </p:nvSpPr>
        <p:spPr>
          <a:xfrm>
            <a:off x="251520" y="1840894"/>
            <a:ext cx="8712968" cy="2862322"/>
          </a:xfrm>
          <a:prstGeom prst="rect">
            <a:avLst/>
          </a:prstGeom>
        </p:spPr>
        <p:txBody>
          <a:bodyPr wrap="square">
            <a:spAutoFit/>
          </a:bodyPr>
          <a:lstStyle/>
          <a:p>
            <a:r>
              <a:rPr lang="uk-UA" sz="2000" dirty="0"/>
              <a:t>1) порушення ними Конституції України і законів України;</a:t>
            </a:r>
          </a:p>
          <a:p>
            <a:r>
              <a:rPr lang="uk-UA" sz="2000" dirty="0"/>
              <a:t> </a:t>
            </a:r>
            <a:r>
              <a:rPr lang="uk-UA" sz="2000" dirty="0" smtClean="0"/>
              <a:t>2</a:t>
            </a:r>
            <a:r>
              <a:rPr lang="uk-UA" sz="2000" dirty="0"/>
              <a:t>) втрати громадянства, виявлення факту подвійного громадянства;</a:t>
            </a:r>
          </a:p>
          <a:p>
            <a:r>
              <a:rPr lang="uk-UA" sz="2000" dirty="0"/>
              <a:t> </a:t>
            </a:r>
            <a:r>
              <a:rPr lang="uk-UA" sz="2000" dirty="0" smtClean="0"/>
              <a:t>3</a:t>
            </a:r>
            <a:r>
              <a:rPr lang="uk-UA" sz="2000" dirty="0"/>
              <a:t>) визнання судом недієздатним;</a:t>
            </a:r>
          </a:p>
          <a:p>
            <a:r>
              <a:rPr lang="uk-UA" sz="2000" dirty="0"/>
              <a:t> </a:t>
            </a:r>
            <a:r>
              <a:rPr lang="uk-UA" sz="2000" dirty="0" smtClean="0"/>
              <a:t>4</a:t>
            </a:r>
            <a:r>
              <a:rPr lang="uk-UA" sz="2000" dirty="0"/>
              <a:t>) виїзду на проживання в іншу країну;</a:t>
            </a:r>
          </a:p>
          <a:p>
            <a:r>
              <a:rPr lang="uk-UA" sz="2000" dirty="0"/>
              <a:t> </a:t>
            </a:r>
            <a:r>
              <a:rPr lang="uk-UA" sz="2000" dirty="0" smtClean="0"/>
              <a:t>5</a:t>
            </a:r>
            <a:r>
              <a:rPr lang="uk-UA" sz="2000" dirty="0"/>
              <a:t>) набрання законної сили обвинувальним вироком суду;</a:t>
            </a:r>
          </a:p>
          <a:p>
            <a:r>
              <a:rPr lang="uk-UA" sz="2000" dirty="0"/>
              <a:t> </a:t>
            </a:r>
            <a:r>
              <a:rPr lang="uk-UA" sz="2000" dirty="0" smtClean="0"/>
              <a:t>6</a:t>
            </a:r>
            <a:r>
              <a:rPr lang="uk-UA" sz="2000" dirty="0"/>
              <a:t>) порушення вимог несумісності;</a:t>
            </a:r>
          </a:p>
          <a:p>
            <a:r>
              <a:rPr lang="uk-UA" sz="2000" dirty="0"/>
              <a:t> </a:t>
            </a:r>
            <a:r>
              <a:rPr lang="uk-UA" sz="2000" dirty="0" smtClean="0"/>
              <a:t>7</a:t>
            </a:r>
            <a:r>
              <a:rPr lang="uk-UA" sz="2000" dirty="0"/>
              <a:t>) висловлення недовіри двома третинами від складу відповідної ради</a:t>
            </a:r>
            <a:r>
              <a:rPr lang="uk-UA" sz="2000" dirty="0" smtClean="0"/>
              <a:t>;</a:t>
            </a:r>
          </a:p>
          <a:p>
            <a:r>
              <a:rPr lang="uk-UA" sz="2000" dirty="0"/>
              <a:t>8) подання заяви про звільнення з посади за власним бажанням</a:t>
            </a:r>
          </a:p>
        </p:txBody>
      </p:sp>
    </p:spTree>
    <p:extLst>
      <p:ext uri="{BB962C8B-B14F-4D97-AF65-F5344CB8AC3E}">
        <p14:creationId xmlns:p14="http://schemas.microsoft.com/office/powerpoint/2010/main" val="483192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864096"/>
          </a:xfrm>
        </p:spPr>
        <p:style>
          <a:lnRef idx="2">
            <a:schemeClr val="accent3">
              <a:shade val="50000"/>
            </a:schemeClr>
          </a:lnRef>
          <a:fillRef idx="1">
            <a:schemeClr val="accent3"/>
          </a:fillRef>
          <a:effectRef idx="0">
            <a:schemeClr val="accent3"/>
          </a:effectRef>
          <a:fontRef idx="minor">
            <a:schemeClr val="lt1"/>
          </a:fontRef>
        </p:style>
        <p:txBody>
          <a:bodyPr/>
          <a:lstStyle/>
          <a:p>
            <a:pPr marL="0" indent="0">
              <a:buNone/>
            </a:pPr>
            <a:r>
              <a:rPr lang="uk-UA" sz="2400" dirty="0">
                <a:effectLst/>
              </a:rPr>
              <a:t>Повноваження голів місцевих державних адміністрацій </a:t>
            </a:r>
            <a:r>
              <a:rPr lang="uk-UA" sz="2400" dirty="0" smtClean="0">
                <a:effectLst/>
              </a:rPr>
              <a:t>можуть</a:t>
            </a:r>
            <a:r>
              <a:rPr lang="uk-UA" sz="2400" dirty="0">
                <a:effectLst/>
              </a:rPr>
              <a:t> </a:t>
            </a:r>
            <a:r>
              <a:rPr lang="uk-UA" sz="2400" dirty="0" smtClean="0">
                <a:effectLst/>
              </a:rPr>
              <a:t>бути </a:t>
            </a:r>
            <a:r>
              <a:rPr lang="uk-UA" sz="2400" dirty="0">
                <a:effectLst/>
              </a:rPr>
              <a:t>припинені Президентом України у разі:</a:t>
            </a:r>
          </a:p>
        </p:txBody>
      </p:sp>
      <p:sp>
        <p:nvSpPr>
          <p:cNvPr id="3" name="Прямоугольник 2"/>
          <p:cNvSpPr/>
          <p:nvPr/>
        </p:nvSpPr>
        <p:spPr>
          <a:xfrm>
            <a:off x="251520" y="1840894"/>
            <a:ext cx="8712968" cy="3477875"/>
          </a:xfrm>
          <a:prstGeom prst="rect">
            <a:avLst/>
          </a:prstGeom>
        </p:spPr>
        <p:txBody>
          <a:bodyPr wrap="square">
            <a:spAutoFit/>
          </a:bodyPr>
          <a:lstStyle/>
          <a:p>
            <a:r>
              <a:rPr lang="uk-UA" sz="2000" dirty="0" smtClean="0"/>
              <a:t>	1</a:t>
            </a:r>
            <a:r>
              <a:rPr lang="uk-UA" sz="2000" dirty="0"/>
              <a:t>) прийняття відставки голови відповідної обласної державної адміністрації;</a:t>
            </a:r>
          </a:p>
          <a:p>
            <a:r>
              <a:rPr lang="uk-UA" sz="2000" dirty="0"/>
              <a:t> </a:t>
            </a:r>
            <a:r>
              <a:rPr lang="uk-UA" sz="2000" dirty="0" smtClean="0"/>
              <a:t>	2</a:t>
            </a:r>
            <a:r>
              <a:rPr lang="uk-UA" sz="2000" dirty="0"/>
              <a:t>) подання Прем'єр-міністра України з підстав, передбачених законодавством про державну службу;</a:t>
            </a:r>
          </a:p>
          <a:p>
            <a:r>
              <a:rPr lang="uk-UA" sz="2000" dirty="0"/>
              <a:t> </a:t>
            </a:r>
            <a:r>
              <a:rPr lang="uk-UA" sz="2000" dirty="0" smtClean="0"/>
              <a:t>	3</a:t>
            </a:r>
            <a:r>
              <a:rPr lang="uk-UA" sz="2000" dirty="0"/>
              <a:t>) висловлення недовіри простою більшістю голосів від складу відповідної ради;</a:t>
            </a:r>
          </a:p>
          <a:p>
            <a:r>
              <a:rPr lang="uk-UA" sz="2000" dirty="0"/>
              <a:t> </a:t>
            </a:r>
            <a:r>
              <a:rPr lang="uk-UA" sz="2000" dirty="0" smtClean="0"/>
              <a:t>	4</a:t>
            </a:r>
            <a:r>
              <a:rPr lang="uk-UA" sz="2000" dirty="0"/>
              <a:t>) з інших підстав, передбачених законами України;</a:t>
            </a:r>
          </a:p>
          <a:p>
            <a:r>
              <a:rPr lang="uk-UA" sz="2000" dirty="0" smtClean="0"/>
              <a:t>	</a:t>
            </a:r>
            <a:r>
              <a:rPr lang="uk-UA" sz="2000" dirty="0"/>
              <a:t> </a:t>
            </a:r>
            <a:r>
              <a:rPr lang="uk-UA" sz="2000" dirty="0" smtClean="0"/>
              <a:t>5</a:t>
            </a:r>
            <a:r>
              <a:rPr lang="uk-UA" sz="2000" dirty="0"/>
              <a:t>) з ініціативи Президента України</a:t>
            </a:r>
            <a:r>
              <a:rPr lang="uk-UA" sz="2000" dirty="0" smtClean="0"/>
              <a:t>.</a:t>
            </a:r>
          </a:p>
          <a:p>
            <a:r>
              <a:rPr lang="uk-UA" sz="2000" dirty="0"/>
              <a:t>Повноваження голів місцевих державних адміністрацій припиняються також у разі їх смерті.</a:t>
            </a:r>
          </a:p>
          <a:p>
            <a:endParaRPr lang="uk-UA"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101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864096"/>
          </a:xfrm>
        </p:spPr>
        <p:txBody>
          <a:bodyPr/>
          <a:lstStyle/>
          <a:p>
            <a:pPr marL="0" indent="0" algn="ctr">
              <a:buNone/>
            </a:pPr>
            <a:r>
              <a:rPr lang="uk-UA" sz="2400" dirty="0">
                <a:effectLst/>
              </a:rPr>
              <a:t>Склад місцевих державних адміністрацій формують голови місцевих державних адміністрацій</a:t>
            </a:r>
          </a:p>
        </p:txBody>
      </p:sp>
      <p:sp>
        <p:nvSpPr>
          <p:cNvPr id="3" name="Прямоугольник 2"/>
          <p:cNvSpPr/>
          <p:nvPr/>
        </p:nvSpPr>
        <p:spPr>
          <a:xfrm>
            <a:off x="251520" y="1840894"/>
            <a:ext cx="8712968" cy="3477875"/>
          </a:xfrm>
          <a:prstGeom prst="rect">
            <a:avLst/>
          </a:prstGeom>
        </p:spPr>
        <p:txBody>
          <a:bodyPr wrap="square">
            <a:spAutoFit/>
          </a:bodyPr>
          <a:lstStyle/>
          <a:p>
            <a:r>
              <a:rPr lang="uk-UA" sz="2000" dirty="0" smtClean="0"/>
              <a:t>	Керівники </a:t>
            </a:r>
            <a:r>
              <a:rPr lang="uk-UA" sz="2000" dirty="0"/>
              <a:t>управлінь, </a:t>
            </a:r>
            <a:r>
              <a:rPr lang="uk-UA" sz="2000" dirty="0" smtClean="0"/>
              <a:t>відділів </a:t>
            </a:r>
            <a:r>
              <a:rPr lang="uk-UA" sz="2000" dirty="0"/>
              <a:t>та інших структурних підрозділів місцевих державних адміністрацій очолюють відповідні підрозділи і несуть персональну відповідальність перед головами відповідних державних адміністрацій за виконання покладених на ці підрозділи завдань. </a:t>
            </a:r>
            <a:endParaRPr lang="uk-UA" sz="2000" dirty="0" smtClean="0"/>
          </a:p>
          <a:p>
            <a:endParaRPr lang="uk-UA" sz="2000" dirty="0"/>
          </a:p>
          <a:p>
            <a:r>
              <a:rPr lang="uk-UA" sz="2000" dirty="0" smtClean="0"/>
              <a:t>	Керівники </a:t>
            </a:r>
            <a:r>
              <a:rPr lang="uk-UA" sz="2000" dirty="0"/>
              <a:t>управлінь, відділів та інших структурних підрозділів місцевих державних адміністрацій призначаються на посаду та звільняються з посади головами відповідних державних адміністрацій за погодженням з органами виконавчої влади вищого рівня в порядку, що визначається Кабінетом Міністрів України.</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326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504056"/>
          </a:xfrm>
        </p:spPr>
        <p:txBody>
          <a:bodyPr/>
          <a:lstStyle/>
          <a:p>
            <a:pPr marL="0" indent="0" algn="ctr">
              <a:buNone/>
            </a:pPr>
            <a:r>
              <a:rPr lang="uk-UA" sz="2400" dirty="0" smtClean="0">
                <a:effectLst/>
              </a:rPr>
              <a:t>Місцеві </a:t>
            </a:r>
            <a:r>
              <a:rPr lang="uk-UA" sz="2400" dirty="0">
                <a:effectLst/>
              </a:rPr>
              <a:t>державні адміністрації мають право:</a:t>
            </a:r>
          </a:p>
        </p:txBody>
      </p:sp>
      <p:sp>
        <p:nvSpPr>
          <p:cNvPr id="3" name="Прямоугольник 2"/>
          <p:cNvSpPr/>
          <p:nvPr/>
        </p:nvSpPr>
        <p:spPr>
          <a:xfrm>
            <a:off x="221195" y="908720"/>
            <a:ext cx="871296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uk-UA" sz="2000" dirty="0"/>
              <a:t>1) проводити перевірки стану додержання Конституції України та законів України, інших актів законодавства органами місцевого самоврядування та їх посадовими </a:t>
            </a:r>
            <a:r>
              <a:rPr lang="uk-UA" sz="2000" dirty="0" smtClean="0"/>
              <a:t>особами по </a:t>
            </a:r>
            <a:r>
              <a:rPr lang="uk-UA" sz="2000" dirty="0"/>
              <a:t>напрямах, визначених Законом України "Про місцеві державні адміністрації";</a:t>
            </a:r>
          </a:p>
        </p:txBody>
      </p:sp>
      <p:sp>
        <p:nvSpPr>
          <p:cNvPr id="4" name="Прямоугольник 3"/>
          <p:cNvSpPr/>
          <p:nvPr/>
        </p:nvSpPr>
        <p:spPr>
          <a:xfrm>
            <a:off x="272361" y="2321005"/>
            <a:ext cx="8610635"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dirty="0"/>
              <a:t>2) залучати вчених, спеціалістів, представників громадськості до проведення перевірок, підготовки і розгляду питань, що входять до компетенції місцевих державних </a:t>
            </a:r>
            <a:r>
              <a:rPr lang="uk-UA" dirty="0" smtClean="0"/>
              <a:t>адміністрацій.</a:t>
            </a:r>
          </a:p>
        </p:txBody>
      </p:sp>
      <p:sp>
        <p:nvSpPr>
          <p:cNvPr id="5" name="Прямоугольник 4"/>
          <p:cNvSpPr/>
          <p:nvPr/>
        </p:nvSpPr>
        <p:spPr>
          <a:xfrm>
            <a:off x="272361" y="3241631"/>
            <a:ext cx="861063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3) одержувати відповідну статистичну інформацію та інші дані від державних органів і органів місцевого </a:t>
            </a:r>
            <a:r>
              <a:rPr lang="uk-UA" dirty="0" smtClean="0"/>
              <a:t>самоврядування</a:t>
            </a:r>
            <a:r>
              <a:rPr lang="uk-UA" dirty="0"/>
              <a:t>.</a:t>
            </a:r>
          </a:p>
        </p:txBody>
      </p:sp>
      <p:sp>
        <p:nvSpPr>
          <p:cNvPr id="6" name="Прямоугольник 5"/>
          <p:cNvSpPr/>
          <p:nvPr/>
        </p:nvSpPr>
        <p:spPr>
          <a:xfrm>
            <a:off x="298830" y="3917915"/>
            <a:ext cx="8584165"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uk-UA" dirty="0" smtClean="0"/>
              <a:t>4) давати згідно з чинним законодавством обов'язкові для виконання розпорядження керівникам підприємств, установ, організацій, їх філіалів та відділень незалежно від форм власності і громадянам з контрольованих питань, порушувати питання про їх відповідальність у встановленому законом порядку;</a:t>
            </a:r>
            <a:endParaRPr lang="uk-UA" dirty="0"/>
          </a:p>
        </p:txBody>
      </p:sp>
      <p:sp>
        <p:nvSpPr>
          <p:cNvPr id="7" name="Прямоугольник 6"/>
          <p:cNvSpPr/>
          <p:nvPr/>
        </p:nvSpPr>
        <p:spPr>
          <a:xfrm>
            <a:off x="221195" y="5423435"/>
            <a:ext cx="866180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uk-UA" dirty="0"/>
              <a:t>5) здійснювати інші функції і повноваження згідно з чинним законодавством.</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9736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091" y="188640"/>
            <a:ext cx="8640960" cy="662938"/>
          </a:xfrm>
        </p:spPr>
        <p:txBody>
          <a:bodyPr/>
          <a:lstStyle/>
          <a:p>
            <a:pPr marL="0" indent="0" algn="ctr">
              <a:buNone/>
            </a:pPr>
            <a:r>
              <a:rPr lang="uk-UA" sz="3600" dirty="0" smtClean="0">
                <a:effectLst/>
              </a:rPr>
              <a:t>Особливості діяльності:</a:t>
            </a:r>
            <a:endParaRPr lang="uk-UA" sz="3600" dirty="0"/>
          </a:p>
        </p:txBody>
      </p:sp>
      <p:sp>
        <p:nvSpPr>
          <p:cNvPr id="3" name="Текст 2"/>
          <p:cNvSpPr>
            <a:spLocks noGrp="1"/>
          </p:cNvSpPr>
          <p:nvPr>
            <p:ph type="body" idx="1"/>
          </p:nvPr>
        </p:nvSpPr>
        <p:spPr>
          <a:xfrm>
            <a:off x="189095" y="908720"/>
            <a:ext cx="8568952" cy="792088"/>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uk-UA" dirty="0"/>
              <a:t>Місцеві державні адміністрації здійснюють повноваження, делеговані їм відповідними обласними, районними радами.</a:t>
            </a:r>
          </a:p>
        </p:txBody>
      </p:sp>
      <p:sp>
        <p:nvSpPr>
          <p:cNvPr id="4" name="Прямоугольник 3"/>
          <p:cNvSpPr/>
          <p:nvPr/>
        </p:nvSpPr>
        <p:spPr>
          <a:xfrm>
            <a:off x="205676" y="1899197"/>
            <a:ext cx="846661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Делегування радами повноважень місцевим державним адміністраціям супроводжується передачею фінансових, матеріально-технічних та інших ресурсів, необхідних для їх здійснення.</a:t>
            </a:r>
          </a:p>
        </p:txBody>
      </p:sp>
      <p:sp>
        <p:nvSpPr>
          <p:cNvPr id="6" name="Прямоугольник 5"/>
          <p:cNvSpPr/>
          <p:nvPr/>
        </p:nvSpPr>
        <p:spPr>
          <a:xfrm>
            <a:off x="263993" y="3043461"/>
            <a:ext cx="844359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Місцеві державні адміністрації підзвітні та підконтрольні відповідним радам у частині делегованих повноважень.</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725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629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751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091" y="188640"/>
            <a:ext cx="8640960" cy="662938"/>
          </a:xfrm>
        </p:spPr>
        <p:txBody>
          <a:bodyPr/>
          <a:lstStyle/>
          <a:p>
            <a:pPr marL="0" indent="0" algn="ctr">
              <a:buNone/>
            </a:pPr>
            <a:r>
              <a:rPr lang="uk-UA" sz="3600" dirty="0" smtClean="0">
                <a:effectLst/>
              </a:rPr>
              <a:t>Повноваження голів</a:t>
            </a:r>
            <a:endParaRPr lang="uk-UA" sz="3600" dirty="0"/>
          </a:p>
        </p:txBody>
      </p:sp>
      <p:sp>
        <p:nvSpPr>
          <p:cNvPr id="3" name="Текст 2"/>
          <p:cNvSpPr>
            <a:spLocks noGrp="1"/>
          </p:cNvSpPr>
          <p:nvPr>
            <p:ph type="body" idx="1"/>
          </p:nvPr>
        </p:nvSpPr>
        <p:spPr>
          <a:xfrm>
            <a:off x="189095" y="908720"/>
            <a:ext cx="4094873" cy="2304256"/>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uk-UA" dirty="0"/>
              <a:t>Голови місцевих державних адміністрацій мають право вносити на розгляд відповідних рад питання, пов'язані з виконанням делегованих повноважень, та інші пропозиції.</a:t>
            </a:r>
          </a:p>
        </p:txBody>
      </p:sp>
      <p:sp>
        <p:nvSpPr>
          <p:cNvPr id="7" name="Текст 2"/>
          <p:cNvSpPr txBox="1">
            <a:spLocks/>
          </p:cNvSpPr>
          <p:nvPr/>
        </p:nvSpPr>
        <p:spPr>
          <a:xfrm>
            <a:off x="4577421" y="908720"/>
            <a:ext cx="4094873" cy="230425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0" indent="0" algn="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2"/>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just"/>
            <a:r>
              <a:rPr lang="uk-UA" dirty="0"/>
              <a:t>Голови обласних державних адміністрацій мають право дорадчого голосу на засіданнях обласних рад. Голови районних державних адміністрацій мають право дорадчого голосу на засіданнях районних рад.</a:t>
            </a:r>
          </a:p>
        </p:txBody>
      </p:sp>
      <p:sp>
        <p:nvSpPr>
          <p:cNvPr id="8" name="Текст 2"/>
          <p:cNvSpPr txBox="1">
            <a:spLocks/>
          </p:cNvSpPr>
          <p:nvPr/>
        </p:nvSpPr>
        <p:spPr>
          <a:xfrm>
            <a:off x="323528" y="3717032"/>
            <a:ext cx="8348766" cy="144016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0" indent="0" algn="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2"/>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just"/>
            <a:r>
              <a:rPr lang="uk-UA" dirty="0"/>
              <a:t>Голови місцевих державних адміністрацій щорічно звітують перед відповідними радами з питань виконання бюджету, програм соціально-економічного та культурного розвитку територій і делегованих повноважень.</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5121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79512" y="188640"/>
            <a:ext cx="871296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dirty="0"/>
              <a:t>Г</a:t>
            </a:r>
            <a:r>
              <a:rPr lang="uk-UA" sz="2400" dirty="0" smtClean="0"/>
              <a:t>олова </a:t>
            </a:r>
            <a:r>
              <a:rPr lang="uk-UA" sz="2400" dirty="0"/>
              <a:t>місцевої державної адміністрації в межах своїх повноважень видає розпорядження, а керівники управлінь, відділів та інших структурних підрозділів - накази</a:t>
            </a:r>
          </a:p>
        </p:txBody>
      </p:sp>
      <p:sp>
        <p:nvSpPr>
          <p:cNvPr id="4" name="Прямоугольник 3"/>
          <p:cNvSpPr/>
          <p:nvPr/>
        </p:nvSpPr>
        <p:spPr>
          <a:xfrm>
            <a:off x="175150" y="1844690"/>
            <a:ext cx="3604762" cy="1938992"/>
          </a:xfrm>
          <a:prstGeom prst="rect">
            <a:avLst/>
          </a:prstGeom>
        </p:spPr>
        <p:txBody>
          <a:bodyPr wrap="square">
            <a:spAutoFit/>
          </a:bodyPr>
          <a:lstStyle/>
          <a:p>
            <a:r>
              <a:rPr lang="uk-UA" sz="2000" dirty="0"/>
              <a:t>Розпорядження голів місцевих державних адміністрацій, прийняті в межах їх компетенції, є обов'язковими для </a:t>
            </a:r>
            <a:r>
              <a:rPr lang="uk-UA" sz="2000" dirty="0" smtClean="0"/>
              <a:t>виконання.</a:t>
            </a:r>
            <a:endParaRPr lang="uk-UA" sz="2000" dirty="0"/>
          </a:p>
        </p:txBody>
      </p:sp>
      <p:sp>
        <p:nvSpPr>
          <p:cNvPr id="5" name="Прямоугольник 4"/>
          <p:cNvSpPr/>
          <p:nvPr/>
        </p:nvSpPr>
        <p:spPr>
          <a:xfrm>
            <a:off x="175150" y="4028619"/>
            <a:ext cx="36004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2000" dirty="0"/>
              <a:t>Проекти розпоряджень нормативно-правового характеру погоджуються з керівниками відповідних структурних підрозділів місцевих державних адміністрацій.</a:t>
            </a:r>
          </a:p>
        </p:txBody>
      </p:sp>
      <p:sp>
        <p:nvSpPr>
          <p:cNvPr id="7" name="Прямоугольник 6"/>
          <p:cNvSpPr/>
          <p:nvPr/>
        </p:nvSpPr>
        <p:spPr>
          <a:xfrm>
            <a:off x="4067944" y="2089627"/>
            <a:ext cx="4572000" cy="255454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uk-UA" sz="2000" dirty="0"/>
              <a:t>Нормативно-правові акти місцевих державних адміністрацій підлягають державній реєстрації у відповідних органах юстиції в установленому органом порядку і набирають чинності з моменту їх реєстрації, якщо самими актами не встановлено пізніший термін введення їх удію.</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572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61962" y="188640"/>
            <a:ext cx="485811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dirty="0"/>
              <a:t>Апарат місцевих державних адміністрацій очолює керівник, який призначається на посаду головою місцевої державної адміністрації.</a:t>
            </a:r>
          </a:p>
        </p:txBody>
      </p:sp>
      <p:sp>
        <p:nvSpPr>
          <p:cNvPr id="3" name="Прямоугольник 2"/>
          <p:cNvSpPr/>
          <p:nvPr/>
        </p:nvSpPr>
        <p:spPr>
          <a:xfrm>
            <a:off x="592594" y="5517232"/>
            <a:ext cx="793984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dirty="0"/>
              <a:t>Фінансове забезпечення місцевих державних адміністрацій здійснюється за рахунок Державного бюджету України</a:t>
            </a:r>
          </a:p>
        </p:txBody>
      </p:sp>
      <p:sp>
        <p:nvSpPr>
          <p:cNvPr id="4" name="Прямоугольник 3"/>
          <p:cNvSpPr/>
          <p:nvPr/>
        </p:nvSpPr>
        <p:spPr>
          <a:xfrm>
            <a:off x="611560" y="1628800"/>
            <a:ext cx="7488832"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dirty="0"/>
              <a:t>Керівник апарату місцевої державної адміністрації організовує його роботу, </a:t>
            </a:r>
            <a:endParaRPr lang="uk-UA" dirty="0" smtClean="0"/>
          </a:p>
          <a:p>
            <a:pPr marL="285750" indent="-285750">
              <a:buFontTx/>
              <a:buChar char="-"/>
            </a:pPr>
            <a:r>
              <a:rPr lang="uk-UA" dirty="0" smtClean="0"/>
              <a:t>забезпечує </a:t>
            </a:r>
            <a:r>
              <a:rPr lang="uk-UA" dirty="0"/>
              <a:t>підготовку матеріалів на розгляд голови місцевої державної адміністрації, </a:t>
            </a:r>
            <a:endParaRPr lang="uk-UA" dirty="0" smtClean="0"/>
          </a:p>
          <a:p>
            <a:pPr marL="285750" indent="-285750">
              <a:buFontTx/>
              <a:buChar char="-"/>
            </a:pPr>
            <a:r>
              <a:rPr lang="uk-UA" dirty="0" smtClean="0"/>
              <a:t>організовує </a:t>
            </a:r>
            <a:r>
              <a:rPr lang="uk-UA" dirty="0"/>
              <a:t>доведення розпоряджень голови місцевої державної адміністрації до виконавців, </a:t>
            </a:r>
            <a:endParaRPr lang="uk-UA" dirty="0" smtClean="0"/>
          </a:p>
          <a:p>
            <a:pPr marL="285750" indent="-285750">
              <a:buFontTx/>
              <a:buChar char="-"/>
            </a:pPr>
            <a:r>
              <a:rPr lang="uk-UA" dirty="0" smtClean="0"/>
              <a:t>відповідає </a:t>
            </a:r>
            <a:r>
              <a:rPr lang="uk-UA" dirty="0"/>
              <a:t>за стан діловодства, обліку і звітності, </a:t>
            </a:r>
            <a:endParaRPr lang="uk-UA" dirty="0" smtClean="0"/>
          </a:p>
          <a:p>
            <a:pPr marL="285750" indent="-285750">
              <a:buFontTx/>
              <a:buChar char="-"/>
            </a:pPr>
            <a:r>
              <a:rPr lang="uk-UA" dirty="0" smtClean="0"/>
              <a:t>виконує </a:t>
            </a:r>
            <a:r>
              <a:rPr lang="uk-UA" dirty="0"/>
              <a:t>інші обов'язки, покладені на нього головою місцевої державної адміністрації. </a:t>
            </a:r>
            <a:endParaRPr lang="uk-UA" dirty="0" smtClean="0"/>
          </a:p>
          <a:p>
            <a:pPr marL="285750" indent="-285750">
              <a:buFontTx/>
              <a:buChar char="-"/>
            </a:pPr>
            <a:endParaRPr lang="uk-UA" dirty="0"/>
          </a:p>
          <a:p>
            <a:r>
              <a:rPr lang="uk-UA" dirty="0" smtClean="0"/>
              <a:t>З </a:t>
            </a:r>
            <a:r>
              <a:rPr lang="uk-UA" dirty="0"/>
              <a:t>цих питань керівник апарату місцевої державної адміністрації видає накази.</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0939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uk-UA"/>
          </a:p>
        </p:txBody>
      </p:sp>
      <p:sp>
        <p:nvSpPr>
          <p:cNvPr id="4" name="Скругленный прямоугольник 3"/>
          <p:cNvSpPr/>
          <p:nvPr/>
        </p:nvSpPr>
        <p:spPr>
          <a:xfrm>
            <a:off x="467544" y="188640"/>
            <a:ext cx="8568952"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t>Місцеві державні адміністрації </a:t>
            </a:r>
            <a:r>
              <a:rPr lang="uk-UA" dirty="0"/>
              <a:t>— це державні органи виконавчої влади в регіонах, які наділені правом представляти інтереси держави і приймати від її імені розпорядження, що діють на території відповідної адміністративно-територіальної одиниці. Вони працюють за принципом субординації, відповідальності перед Президентом України, Кабінетом Міністрів України, підзвітності та підконтрольності органам виконавчої влади вищого рівня, а також районним і обласним радам у межах, передбачених Законами України "Про місцеві державні адміністрації" і "Про місцеве самоврядування в Україні". </a:t>
            </a:r>
          </a:p>
        </p:txBody>
      </p:sp>
      <p:sp>
        <p:nvSpPr>
          <p:cNvPr id="5" name="Скругленный прямоугольник 4"/>
          <p:cNvSpPr/>
          <p:nvPr/>
        </p:nvSpPr>
        <p:spPr>
          <a:xfrm>
            <a:off x="536728" y="2924944"/>
            <a:ext cx="8499768" cy="37444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1600" dirty="0">
                <a:solidFill>
                  <a:srgbClr val="FF0000"/>
                </a:solidFill>
              </a:rPr>
              <a:t>Отже, можна зробити висновок, </a:t>
            </a:r>
            <a:r>
              <a:rPr lang="uk-UA" sz="1600" dirty="0"/>
              <a:t>що управління місцевими справами здійснюється </a:t>
            </a:r>
            <a:r>
              <a:rPr lang="uk-UA" sz="1600" u="sng" dirty="0"/>
              <a:t>через органи державної адміністрації в областях і районах</a:t>
            </a:r>
            <a:r>
              <a:rPr lang="uk-UA" sz="1600" dirty="0"/>
              <a:t>, що виступають як периферійні ланки виконавчого апарату, призначаються з центру та формуються за участю представницьких органів, що обираються населенням відповідних адміністративно-територіальних одиниць. Такий підхід повною мірою відповідає змісту управління місцевими справами, якого додержується більшість країн сучасного світу. </a:t>
            </a:r>
          </a:p>
          <a:p>
            <a:pPr algn="ctr"/>
            <a:r>
              <a:rPr lang="uk-UA" sz="1600" dirty="0"/>
              <a:t>Основною функцією місцевої державної адміністрації є виконавча функція, оскільки цей орган, його діяльність безпосередньо пов'язані з практичною реалізацією виконавчої влади. Саме в областях і районах зосереджена переважна більшість різного роду об'єктів власності різних форм, на їх території мешкає більшість населення України, якраз у них створюються всі ті матеріальні та інші цінності, від наявності яких безпосередньо залежить доля виконання усіх без винятку державних програм, зокрема Програми діяльності Уряду. </a:t>
            </a:r>
          </a:p>
        </p:txBody>
      </p:sp>
    </p:spTree>
    <p:extLst>
      <p:ext uri="{BB962C8B-B14F-4D97-AF65-F5344CB8AC3E}">
        <p14:creationId xmlns:p14="http://schemas.microsoft.com/office/powerpoint/2010/main" val="3726108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75656" y="116633"/>
            <a:ext cx="6517276" cy="432047"/>
          </a:xfrm>
        </p:spPr>
        <p:style>
          <a:lnRef idx="1">
            <a:schemeClr val="accent1"/>
          </a:lnRef>
          <a:fillRef idx="2">
            <a:schemeClr val="accent1"/>
          </a:fillRef>
          <a:effectRef idx="1">
            <a:schemeClr val="accent1"/>
          </a:effectRef>
          <a:fontRef idx="minor">
            <a:schemeClr val="dk1"/>
          </a:fontRef>
        </p:style>
        <p:txBody>
          <a:bodyPr/>
          <a:lstStyle/>
          <a:p>
            <a:pPr algn="ctr"/>
            <a:r>
              <a:rPr lang="uk-UA" b="1" dirty="0" smtClean="0"/>
              <a:t>ВИСНОВКИ</a:t>
            </a:r>
            <a:endParaRPr lang="uk-UA" b="1" dirty="0"/>
          </a:p>
        </p:txBody>
      </p:sp>
      <p:sp>
        <p:nvSpPr>
          <p:cNvPr id="8" name="Скругленный прямоугольник 7"/>
          <p:cNvSpPr/>
          <p:nvPr/>
        </p:nvSpPr>
        <p:spPr>
          <a:xfrm>
            <a:off x="179512" y="620688"/>
            <a:ext cx="86409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Виконавча влада — </a:t>
            </a:r>
            <a:r>
              <a:rPr lang="uk-UA" dirty="0" err="1"/>
              <a:t>влада</a:t>
            </a:r>
            <a:r>
              <a:rPr lang="uk-UA" dirty="0"/>
              <a:t>, що має право безпосереднього управління державою. Носієм цієї влади в масштабах усієї країни є уряд. Назва уряду встановлюється Конституцією і законодавством. Частіше за все уряд має офіційну назву — Ради або Кабінети міністрів. Державна влада нерозривно пов'язана з політичною владою.</a:t>
            </a:r>
          </a:p>
        </p:txBody>
      </p:sp>
      <p:sp>
        <p:nvSpPr>
          <p:cNvPr id="9" name="Скругленный прямоугольник 8"/>
          <p:cNvSpPr/>
          <p:nvPr/>
        </p:nvSpPr>
        <p:spPr>
          <a:xfrm>
            <a:off x="157452" y="1988840"/>
            <a:ext cx="8640960" cy="151216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uk-UA" dirty="0"/>
              <a:t>Суб'єктами виконавчої влади в Україні, які здійснюють перелічені функції, є: органи загальної компетенції — вищі органи у системі органів виконавчої влади; органи спеціальної компетенції — центральні органи державної виконавчої влади; місцеві органи державної виконавчої влади. У своїй сукупності суб'єкти виконавчої влади утворюють єдину сис­тему органів. </a:t>
            </a:r>
          </a:p>
        </p:txBody>
      </p:sp>
      <p:sp>
        <p:nvSpPr>
          <p:cNvPr id="10" name="Скругленный прямоугольник 9"/>
          <p:cNvSpPr/>
          <p:nvPr/>
        </p:nvSpPr>
        <p:spPr>
          <a:xfrm>
            <a:off x="157452" y="3501008"/>
            <a:ext cx="864096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Очолює систему Кабінет Міністрів України — вищий орган виконавчої влади. Середньою ланкою цієї системи є міністерства, державні комітети та центральні органи державної виконавчої влади, зі спеціальним статусом, підпорядковані Кабінету Міністрів України. </a:t>
            </a:r>
          </a:p>
        </p:txBody>
      </p:sp>
      <p:sp>
        <p:nvSpPr>
          <p:cNvPr id="11" name="Скругленный прямоугольник 10"/>
          <p:cNvSpPr/>
          <p:nvPr/>
        </p:nvSpPr>
        <p:spPr>
          <a:xfrm>
            <a:off x="123319" y="4797152"/>
            <a:ext cx="8640960" cy="19442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a:t>У межах своєї компетенції вищі органи виконавчої влади організують реалізацію внутрішньої і зовнішньої політики Української держави; здійснюють керівництво і регулюють соціально-економічну сферу; забезпечують єдність системи виконавчої влади; спрямовують і контролюють діяльність підлеглих органів виконавчої влади; здійснюють управління власністю незалежно від її форм; розробляють і реалізують загальнодержавні програми. </a:t>
            </a:r>
          </a:p>
        </p:txBody>
      </p:sp>
    </p:spTree>
    <p:extLst>
      <p:ext uri="{BB962C8B-B14F-4D97-AF65-F5344CB8AC3E}">
        <p14:creationId xmlns:p14="http://schemas.microsoft.com/office/powerpoint/2010/main" val="217549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628" y="6297613"/>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520" y="260647"/>
            <a:ext cx="8712968" cy="6036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Вступ</a:t>
            </a:r>
            <a:r>
              <a:rPr lang="ru-RU" dirty="0"/>
              <a:t> </a:t>
            </a:r>
          </a:p>
          <a:p>
            <a:pPr algn="ctr"/>
            <a:endParaRPr lang="ru-RU" dirty="0"/>
          </a:p>
          <a:p>
            <a:pPr algn="just"/>
            <a:r>
              <a:rPr lang="ru-RU" sz="1400" dirty="0" smtClean="0"/>
              <a:t>	</a:t>
            </a:r>
            <a:r>
              <a:rPr lang="ru-RU" sz="1400" dirty="0" err="1" smtClean="0"/>
              <a:t>Термін</a:t>
            </a:r>
            <a:r>
              <a:rPr lang="ru-RU" sz="1400" dirty="0" smtClean="0"/>
              <a:t> </a:t>
            </a:r>
            <a:r>
              <a:rPr lang="ru-RU" sz="1400" dirty="0"/>
              <a:t>"</a:t>
            </a:r>
            <a:r>
              <a:rPr lang="ru-RU" sz="1400" dirty="0" err="1"/>
              <a:t>виконавча</a:t>
            </a:r>
            <a:r>
              <a:rPr lang="ru-RU" sz="1400" dirty="0"/>
              <a:t> </a:t>
            </a:r>
            <a:r>
              <a:rPr lang="ru-RU" sz="1400" dirty="0" err="1"/>
              <a:t>влада</a:t>
            </a:r>
            <a:r>
              <a:rPr lang="ru-RU" sz="1400" dirty="0"/>
              <a:t>" за </a:t>
            </a:r>
            <a:r>
              <a:rPr lang="ru-RU" sz="1400" dirty="0" err="1"/>
              <a:t>часи</a:t>
            </a:r>
            <a:r>
              <a:rPr lang="ru-RU" sz="1400" dirty="0"/>
              <a:t> </a:t>
            </a:r>
            <a:r>
              <a:rPr lang="ru-RU" sz="1400" dirty="0" err="1"/>
              <a:t>радянської</a:t>
            </a:r>
            <a:r>
              <a:rPr lang="ru-RU" sz="1400" dirty="0"/>
              <a:t> </a:t>
            </a:r>
            <a:r>
              <a:rPr lang="ru-RU" sz="1400" dirty="0" err="1"/>
              <a:t>влади</a:t>
            </a:r>
            <a:r>
              <a:rPr lang="ru-RU" sz="1400" dirty="0"/>
              <a:t> </a:t>
            </a:r>
            <a:r>
              <a:rPr lang="ru-RU" sz="1400" dirty="0" err="1"/>
              <a:t>був</a:t>
            </a:r>
            <a:r>
              <a:rPr lang="ru-RU" sz="1400" dirty="0"/>
              <a:t> </a:t>
            </a:r>
            <a:r>
              <a:rPr lang="ru-RU" sz="1400" dirty="0" err="1"/>
              <a:t>фактично</a:t>
            </a:r>
            <a:r>
              <a:rPr lang="ru-RU" sz="1400" dirty="0"/>
              <a:t> </a:t>
            </a:r>
            <a:r>
              <a:rPr lang="ru-RU" sz="1400" dirty="0" err="1"/>
              <a:t>вилучений</a:t>
            </a:r>
            <a:r>
              <a:rPr lang="ru-RU" sz="1400" dirty="0"/>
              <a:t> з </a:t>
            </a:r>
            <a:r>
              <a:rPr lang="ru-RU" sz="1400" dirty="0" err="1"/>
              <a:t>наукового</a:t>
            </a:r>
            <a:r>
              <a:rPr lang="ru-RU" sz="1400" dirty="0"/>
              <a:t>, </a:t>
            </a:r>
            <a:r>
              <a:rPr lang="ru-RU" sz="1400" dirty="0" err="1"/>
              <a:t>зокрема</a:t>
            </a:r>
            <a:r>
              <a:rPr lang="ru-RU" sz="1400" dirty="0"/>
              <a:t> </a:t>
            </a:r>
            <a:r>
              <a:rPr lang="ru-RU" sz="1400" dirty="0" err="1"/>
              <a:t>конституційно</a:t>
            </a:r>
            <a:r>
              <a:rPr lang="ru-RU" sz="1400" dirty="0"/>
              <a:t>-правового, </a:t>
            </a:r>
            <a:r>
              <a:rPr lang="ru-RU" sz="1400" dirty="0" err="1"/>
              <a:t>обігу</a:t>
            </a:r>
            <a:r>
              <a:rPr lang="ru-RU" sz="1400" dirty="0"/>
              <a:t>. </a:t>
            </a:r>
            <a:r>
              <a:rPr lang="ru-RU" sz="1400" dirty="0" err="1"/>
              <a:t>Тоді</a:t>
            </a:r>
            <a:r>
              <a:rPr lang="ru-RU" sz="1400" dirty="0"/>
              <a:t> </a:t>
            </a:r>
            <a:r>
              <a:rPr lang="ru-RU" sz="1400" dirty="0" err="1"/>
              <a:t>домінувала</a:t>
            </a:r>
            <a:r>
              <a:rPr lang="ru-RU" sz="1400" dirty="0"/>
              <a:t> </a:t>
            </a:r>
            <a:r>
              <a:rPr lang="ru-RU" sz="1400" dirty="0" err="1"/>
              <a:t>теорія</a:t>
            </a:r>
            <a:r>
              <a:rPr lang="ru-RU" sz="1400" dirty="0"/>
              <a:t> про </a:t>
            </a:r>
            <a:r>
              <a:rPr lang="ru-RU" sz="1400" dirty="0" err="1"/>
              <a:t>поєднання</a:t>
            </a:r>
            <a:r>
              <a:rPr lang="ru-RU" sz="1400" dirty="0"/>
              <a:t> у радах </a:t>
            </a:r>
            <a:r>
              <a:rPr lang="ru-RU" sz="1400" dirty="0" err="1"/>
              <a:t>законодавчої</a:t>
            </a:r>
            <a:r>
              <a:rPr lang="ru-RU" sz="1400" dirty="0"/>
              <a:t> і </a:t>
            </a:r>
            <a:r>
              <a:rPr lang="ru-RU" sz="1400" dirty="0" err="1"/>
              <a:t>виконавчої</a:t>
            </a:r>
            <a:r>
              <a:rPr lang="ru-RU" sz="1400" dirty="0"/>
              <a:t> </a:t>
            </a:r>
            <a:r>
              <a:rPr lang="ru-RU" sz="1400" dirty="0" err="1"/>
              <a:t>влади</a:t>
            </a:r>
            <a:r>
              <a:rPr lang="ru-RU" sz="1400" dirty="0"/>
              <a:t>. За весь </a:t>
            </a:r>
            <a:r>
              <a:rPr lang="ru-RU" sz="1400" dirty="0" err="1"/>
              <a:t>період</a:t>
            </a:r>
            <a:r>
              <a:rPr lang="ru-RU" sz="1400" dirty="0"/>
              <a:t> </a:t>
            </a:r>
            <a:r>
              <a:rPr lang="ru-RU" sz="1400" dirty="0" err="1"/>
              <a:t>радянської</a:t>
            </a:r>
            <a:r>
              <a:rPr lang="ru-RU" sz="1400" dirty="0"/>
              <a:t> </a:t>
            </a:r>
            <a:r>
              <a:rPr lang="ru-RU" sz="1400" dirty="0" err="1"/>
              <a:t>влади</a:t>
            </a:r>
            <a:r>
              <a:rPr lang="ru-RU" sz="1400" dirty="0"/>
              <a:t> так і не </a:t>
            </a:r>
            <a:r>
              <a:rPr lang="ru-RU" sz="1400" dirty="0" err="1"/>
              <a:t>було</a:t>
            </a:r>
            <a:r>
              <a:rPr lang="ru-RU" sz="1400" dirty="0"/>
              <a:t> сформовано </a:t>
            </a:r>
            <a:r>
              <a:rPr lang="ru-RU" sz="1400" dirty="0" err="1"/>
              <a:t>справжньої</a:t>
            </a:r>
            <a:r>
              <a:rPr lang="ru-RU" sz="1400" dirty="0"/>
              <a:t> нормативно-</a:t>
            </a:r>
            <a:r>
              <a:rPr lang="ru-RU" sz="1400" dirty="0" err="1"/>
              <a:t>правової</a:t>
            </a:r>
            <a:r>
              <a:rPr lang="ru-RU" sz="1400" dirty="0"/>
              <a:t> </a:t>
            </a:r>
            <a:r>
              <a:rPr lang="ru-RU" sz="1400" dirty="0" err="1"/>
              <a:t>бази</a:t>
            </a:r>
            <a:r>
              <a:rPr lang="ru-RU" sz="1400" dirty="0"/>
              <a:t>, яка б </a:t>
            </a:r>
            <a:r>
              <a:rPr lang="ru-RU" sz="1400" dirty="0" err="1"/>
              <a:t>організаційно-функціонально</a:t>
            </a:r>
            <a:r>
              <a:rPr lang="ru-RU" sz="1400" dirty="0"/>
              <a:t> </a:t>
            </a:r>
            <a:r>
              <a:rPr lang="ru-RU" sz="1400" dirty="0" err="1"/>
              <a:t>закріплювала</a:t>
            </a:r>
            <a:r>
              <a:rPr lang="ru-RU" sz="1400" dirty="0"/>
              <a:t> статус </a:t>
            </a:r>
            <a:r>
              <a:rPr lang="ru-RU" sz="1400" dirty="0" err="1"/>
              <a:t>виконавчого</a:t>
            </a:r>
            <a:r>
              <a:rPr lang="ru-RU" sz="1400" dirty="0"/>
              <a:t> </a:t>
            </a:r>
            <a:r>
              <a:rPr lang="ru-RU" sz="1400" dirty="0" err="1"/>
              <a:t>апарату</a:t>
            </a:r>
            <a:r>
              <a:rPr lang="ru-RU" sz="1400" dirty="0"/>
              <a:t> рад (</a:t>
            </a:r>
            <a:r>
              <a:rPr lang="ru-RU" sz="1400" dirty="0" err="1"/>
              <a:t>оскільки</a:t>
            </a:r>
            <a:r>
              <a:rPr lang="ru-RU" sz="1400" dirty="0"/>
              <a:t> </a:t>
            </a:r>
            <a:r>
              <a:rPr lang="ru-RU" sz="1400" dirty="0" err="1"/>
              <a:t>сутня</a:t>
            </a:r>
            <a:r>
              <a:rPr lang="ru-RU" sz="1400" dirty="0"/>
              <a:t> характеристика </a:t>
            </a:r>
            <a:r>
              <a:rPr lang="ru-RU" sz="1400" dirty="0" err="1"/>
              <a:t>цих</a:t>
            </a:r>
            <a:r>
              <a:rPr lang="ru-RU" sz="1400" dirty="0"/>
              <a:t> </a:t>
            </a:r>
            <a:r>
              <a:rPr lang="ru-RU" sz="1400" dirty="0" err="1"/>
              <a:t>органів</a:t>
            </a:r>
            <a:r>
              <a:rPr lang="ru-RU" sz="1400" dirty="0"/>
              <a:t> </a:t>
            </a:r>
            <a:r>
              <a:rPr lang="ru-RU" sz="1400" dirty="0" err="1"/>
              <a:t>взагалі</a:t>
            </a:r>
            <a:r>
              <a:rPr lang="ru-RU" sz="1400" dirty="0"/>
              <a:t> не </a:t>
            </a:r>
            <a:r>
              <a:rPr lang="ru-RU" sz="1400" dirty="0" err="1"/>
              <a:t>була</a:t>
            </a:r>
            <a:r>
              <a:rPr lang="ru-RU" sz="1400" dirty="0"/>
              <a:t> </a:t>
            </a:r>
            <a:r>
              <a:rPr lang="ru-RU" sz="1400" dirty="0" err="1"/>
              <a:t>з'ясована</a:t>
            </a:r>
            <a:r>
              <a:rPr lang="ru-RU" sz="1400" dirty="0"/>
              <a:t>). На жаль, до </a:t>
            </a:r>
            <a:r>
              <a:rPr lang="ru-RU" sz="1400" dirty="0" err="1"/>
              <a:t>цього</a:t>
            </a:r>
            <a:r>
              <a:rPr lang="ru-RU" sz="1400" dirty="0"/>
              <a:t> часу не </a:t>
            </a:r>
            <a:r>
              <a:rPr lang="ru-RU" sz="1400" dirty="0" err="1"/>
              <a:t>розроблений</a:t>
            </a:r>
            <a:r>
              <a:rPr lang="ru-RU" sz="1400" dirty="0"/>
              <a:t> і не </a:t>
            </a:r>
            <a:r>
              <a:rPr lang="ru-RU" sz="1400" dirty="0" err="1"/>
              <a:t>розглянутий</a:t>
            </a:r>
            <a:r>
              <a:rPr lang="ru-RU" sz="1400" dirty="0"/>
              <a:t> закон про </a:t>
            </a:r>
            <a:r>
              <a:rPr lang="ru-RU" sz="1400" dirty="0" err="1"/>
              <a:t>виконавчу</a:t>
            </a:r>
            <a:r>
              <a:rPr lang="ru-RU" sz="1400" dirty="0"/>
              <a:t> </a:t>
            </a:r>
            <a:r>
              <a:rPr lang="ru-RU" sz="1400" dirty="0" err="1"/>
              <a:t>владу</a:t>
            </a:r>
            <a:r>
              <a:rPr lang="ru-RU" sz="1400" dirty="0"/>
              <a:t>, </a:t>
            </a:r>
            <a:r>
              <a:rPr lang="ru-RU" sz="1400" dirty="0" err="1"/>
              <a:t>незважаючи</a:t>
            </a:r>
            <a:r>
              <a:rPr lang="ru-RU" sz="1400" dirty="0"/>
              <a:t> на те, </a:t>
            </a:r>
            <a:r>
              <a:rPr lang="ru-RU" sz="1400" dirty="0" err="1"/>
              <a:t>що</a:t>
            </a:r>
            <a:r>
              <a:rPr lang="ru-RU" sz="1400" dirty="0"/>
              <a:t> </a:t>
            </a:r>
            <a:r>
              <a:rPr lang="ru-RU" sz="1400" dirty="0" err="1"/>
              <a:t>це</a:t>
            </a:r>
            <a:r>
              <a:rPr lang="ru-RU" sz="1400" dirty="0"/>
              <a:t> </a:t>
            </a:r>
            <a:r>
              <a:rPr lang="ru-RU" sz="1400" dirty="0" err="1"/>
              <a:t>питання</a:t>
            </a:r>
            <a:r>
              <a:rPr lang="ru-RU" sz="1400" dirty="0"/>
              <a:t> давно поставлено на порядок </a:t>
            </a:r>
            <a:r>
              <a:rPr lang="ru-RU" sz="1400" dirty="0" err="1"/>
              <a:t>денний</a:t>
            </a:r>
            <a:r>
              <a:rPr lang="ru-RU" sz="1400" dirty="0"/>
              <a:t>. </a:t>
            </a:r>
          </a:p>
          <a:p>
            <a:pPr algn="just"/>
            <a:r>
              <a:rPr lang="ru-RU" sz="1400" dirty="0" smtClean="0"/>
              <a:t>	З </a:t>
            </a:r>
            <a:r>
              <a:rPr lang="ru-RU" sz="1400" dirty="0" err="1"/>
              <a:t>позицій</a:t>
            </a:r>
            <a:r>
              <a:rPr lang="ru-RU" sz="1400" dirty="0"/>
              <a:t> науки </a:t>
            </a:r>
            <a:r>
              <a:rPr lang="ru-RU" sz="1400" dirty="0" err="1"/>
              <a:t>конституційного</a:t>
            </a:r>
            <a:r>
              <a:rPr lang="ru-RU" sz="1400" dirty="0"/>
              <a:t> права </a:t>
            </a:r>
            <a:r>
              <a:rPr lang="ru-RU" sz="1400" dirty="0" err="1"/>
              <a:t>виконавча</a:t>
            </a:r>
            <a:r>
              <a:rPr lang="ru-RU" sz="1400" dirty="0"/>
              <a:t> </a:t>
            </a:r>
            <a:r>
              <a:rPr lang="ru-RU" sz="1400" dirty="0" err="1"/>
              <a:t>влада</a:t>
            </a:r>
            <a:r>
              <a:rPr lang="ru-RU" sz="1400" dirty="0"/>
              <a:t> — </a:t>
            </a:r>
            <a:r>
              <a:rPr lang="ru-RU" sz="1400" dirty="0" err="1"/>
              <a:t>це</a:t>
            </a:r>
            <a:r>
              <a:rPr lang="ru-RU" sz="1400" dirty="0"/>
              <a:t> система </a:t>
            </a:r>
            <a:r>
              <a:rPr lang="ru-RU" sz="1400" dirty="0" err="1"/>
              <a:t>органів</a:t>
            </a:r>
            <a:r>
              <a:rPr lang="ru-RU" sz="1400" dirty="0"/>
              <a:t> державного </a:t>
            </a:r>
            <a:r>
              <a:rPr lang="ru-RU" sz="1400" dirty="0" err="1"/>
              <a:t>управління</a:t>
            </a:r>
            <a:r>
              <a:rPr lang="ru-RU" sz="1400" dirty="0"/>
              <a:t> (уряд, </a:t>
            </a:r>
            <a:r>
              <a:rPr lang="ru-RU" sz="1400" dirty="0" err="1"/>
              <a:t>міністерства</a:t>
            </a:r>
            <a:r>
              <a:rPr lang="ru-RU" sz="1400" dirty="0"/>
              <a:t> </a:t>
            </a:r>
            <a:r>
              <a:rPr lang="ru-RU" sz="1400" dirty="0" err="1"/>
              <a:t>тощо</a:t>
            </a:r>
            <a:r>
              <a:rPr lang="ru-RU" sz="1400" dirty="0"/>
              <a:t>), </a:t>
            </a:r>
            <a:r>
              <a:rPr lang="ru-RU" sz="1400" dirty="0" err="1"/>
              <a:t>тобто</a:t>
            </a:r>
            <a:r>
              <a:rPr lang="ru-RU" sz="1400" dirty="0"/>
              <a:t> система </a:t>
            </a:r>
            <a:r>
              <a:rPr lang="ru-RU" sz="1400" dirty="0" err="1"/>
              <a:t>виконавчо-розпорядчих</a:t>
            </a:r>
            <a:r>
              <a:rPr lang="ru-RU" sz="1400" dirty="0"/>
              <a:t> </a:t>
            </a:r>
            <a:r>
              <a:rPr lang="ru-RU" sz="1400" dirty="0" err="1"/>
              <a:t>органів</a:t>
            </a:r>
            <a:r>
              <a:rPr lang="ru-RU" sz="1400" dirty="0"/>
              <a:t>. </a:t>
            </a:r>
            <a:r>
              <a:rPr lang="ru-RU" sz="1400" dirty="0" err="1" smtClean="0"/>
              <a:t>Проте</a:t>
            </a:r>
            <a:r>
              <a:rPr lang="ru-RU" sz="1400" dirty="0" smtClean="0"/>
              <a:t> </a:t>
            </a:r>
            <a:r>
              <a:rPr lang="ru-RU" sz="1400" dirty="0" err="1"/>
              <a:t>сутність</a:t>
            </a:r>
            <a:r>
              <a:rPr lang="ru-RU" sz="1400" dirty="0"/>
              <a:t> </a:t>
            </a:r>
            <a:r>
              <a:rPr lang="ru-RU" sz="1400" dirty="0" err="1"/>
              <a:t>категорії</a:t>
            </a:r>
            <a:r>
              <a:rPr lang="ru-RU" sz="1400" dirty="0"/>
              <a:t> </a:t>
            </a:r>
            <a:r>
              <a:rPr lang="ru-RU" sz="1400" dirty="0" err="1"/>
              <a:t>виконавчої</a:t>
            </a:r>
            <a:r>
              <a:rPr lang="ru-RU" sz="1400" dirty="0"/>
              <a:t> </a:t>
            </a:r>
            <a:r>
              <a:rPr lang="ru-RU" sz="1400" dirty="0" err="1"/>
              <a:t>влади</a:t>
            </a:r>
            <a:r>
              <a:rPr lang="ru-RU" sz="1400" dirty="0"/>
              <a:t> не </a:t>
            </a:r>
            <a:r>
              <a:rPr lang="ru-RU" sz="1400" dirty="0" err="1"/>
              <a:t>зводиться</a:t>
            </a:r>
            <a:r>
              <a:rPr lang="ru-RU" sz="1400" dirty="0"/>
              <a:t> до </a:t>
            </a:r>
            <a:r>
              <a:rPr lang="ru-RU" sz="1400" dirty="0" err="1"/>
              <a:t>визначення</a:t>
            </a:r>
            <a:r>
              <a:rPr lang="ru-RU" sz="1400" dirty="0"/>
              <a:t> </a:t>
            </a:r>
            <a:r>
              <a:rPr lang="ru-RU" sz="1400" dirty="0" err="1"/>
              <a:t>конкретних</a:t>
            </a:r>
            <a:r>
              <a:rPr lang="ru-RU" sz="1400" dirty="0"/>
              <a:t> </a:t>
            </a:r>
            <a:r>
              <a:rPr lang="ru-RU" sz="1400" dirty="0" err="1"/>
              <a:t>суб'єктів</a:t>
            </a:r>
            <a:r>
              <a:rPr lang="ru-RU" sz="1400" dirty="0"/>
              <a:t> </a:t>
            </a:r>
            <a:r>
              <a:rPr lang="ru-RU" sz="1400" dirty="0" err="1"/>
              <a:t>діяльності</a:t>
            </a:r>
            <a:r>
              <a:rPr lang="ru-RU" sz="1400" dirty="0"/>
              <a:t> з </a:t>
            </a:r>
            <a:r>
              <a:rPr lang="ru-RU" sz="1400" dirty="0" err="1"/>
              <a:t>реалізації</a:t>
            </a:r>
            <a:r>
              <a:rPr lang="ru-RU" sz="1400" dirty="0"/>
              <a:t> </a:t>
            </a:r>
            <a:r>
              <a:rPr lang="ru-RU" sz="1400" dirty="0" err="1"/>
              <a:t>державної</a:t>
            </a:r>
            <a:r>
              <a:rPr lang="ru-RU" sz="1400" dirty="0"/>
              <a:t> </a:t>
            </a:r>
            <a:r>
              <a:rPr lang="ru-RU" sz="1400" dirty="0" err="1"/>
              <a:t>влади</a:t>
            </a:r>
            <a:r>
              <a:rPr lang="ru-RU" sz="1400" dirty="0"/>
              <a:t>. </a:t>
            </a:r>
          </a:p>
          <a:p>
            <a:pPr algn="just"/>
            <a:r>
              <a:rPr lang="ru-RU" sz="1400" dirty="0" smtClean="0"/>
              <a:t>	</a:t>
            </a:r>
            <a:r>
              <a:rPr lang="ru-RU" sz="1400" dirty="0" err="1" smtClean="0"/>
              <a:t>Привабливішим</a:t>
            </a:r>
            <a:r>
              <a:rPr lang="ru-RU" sz="1400" dirty="0" smtClean="0"/>
              <a:t> </a:t>
            </a:r>
            <a:r>
              <a:rPr lang="ru-RU" sz="1400" dirty="0"/>
              <a:t>є </a:t>
            </a:r>
            <a:r>
              <a:rPr lang="ru-RU" sz="1400" dirty="0" err="1"/>
              <a:t>підхід</a:t>
            </a:r>
            <a:r>
              <a:rPr lang="ru-RU" sz="1400" dirty="0"/>
              <a:t>, з </a:t>
            </a:r>
            <a:r>
              <a:rPr lang="ru-RU" sz="1400" dirty="0" err="1"/>
              <a:t>позицій</a:t>
            </a:r>
            <a:r>
              <a:rPr lang="ru-RU" sz="1400" dirty="0"/>
              <a:t> </a:t>
            </a:r>
            <a:r>
              <a:rPr lang="ru-RU" sz="1400" dirty="0" err="1"/>
              <a:t>якого</a:t>
            </a:r>
            <a:r>
              <a:rPr lang="ru-RU" sz="1400" dirty="0"/>
              <a:t> </a:t>
            </a:r>
            <a:r>
              <a:rPr lang="ru-RU" sz="1400" dirty="0" err="1"/>
              <a:t>сутність</a:t>
            </a:r>
            <a:r>
              <a:rPr lang="ru-RU" sz="1400" dirty="0"/>
              <a:t> </a:t>
            </a:r>
            <a:r>
              <a:rPr lang="ru-RU" sz="1400" dirty="0" err="1"/>
              <a:t>виконавчої</a:t>
            </a:r>
            <a:r>
              <a:rPr lang="ru-RU" sz="1400" dirty="0"/>
              <a:t> </a:t>
            </a:r>
            <a:r>
              <a:rPr lang="ru-RU" sz="1400" dirty="0" err="1"/>
              <a:t>влади</a:t>
            </a:r>
            <a:r>
              <a:rPr lang="ru-RU" sz="1400" dirty="0"/>
              <a:t> </a:t>
            </a:r>
            <a:r>
              <a:rPr lang="ru-RU" sz="1400" dirty="0" err="1"/>
              <a:t>бачиться</a:t>
            </a:r>
            <a:r>
              <a:rPr lang="ru-RU" sz="1400" dirty="0"/>
              <a:t> у тому, </a:t>
            </a:r>
            <a:r>
              <a:rPr lang="ru-RU" sz="1400" dirty="0" err="1"/>
              <a:t>що</a:t>
            </a:r>
            <a:r>
              <a:rPr lang="ru-RU" sz="1400" dirty="0"/>
              <a:t> </a:t>
            </a:r>
            <a:r>
              <a:rPr lang="ru-RU" sz="1400" dirty="0" err="1"/>
              <a:t>це</a:t>
            </a:r>
            <a:r>
              <a:rPr lang="ru-RU" sz="1400" dirty="0"/>
              <a:t> "</a:t>
            </a:r>
            <a:r>
              <a:rPr lang="ru-RU" sz="1400" dirty="0" err="1"/>
              <a:t>правозастосовна</a:t>
            </a:r>
            <a:r>
              <a:rPr lang="ru-RU" sz="1400" dirty="0"/>
              <a:t> </a:t>
            </a:r>
            <a:r>
              <a:rPr lang="ru-RU" sz="1400" dirty="0" err="1"/>
              <a:t>влада</a:t>
            </a:r>
            <a:r>
              <a:rPr lang="ru-RU" sz="1400" dirty="0"/>
              <a:t>". </a:t>
            </a:r>
            <a:r>
              <a:rPr lang="ru-RU" sz="1400" dirty="0" err="1"/>
              <a:t>Хоч</a:t>
            </a:r>
            <a:r>
              <a:rPr lang="ru-RU" sz="1400" dirty="0"/>
              <a:t>, на наш </a:t>
            </a:r>
            <a:r>
              <a:rPr lang="ru-RU" sz="1400" dirty="0" err="1"/>
              <a:t>погляд</a:t>
            </a:r>
            <a:r>
              <a:rPr lang="ru-RU" sz="1400" dirty="0"/>
              <a:t>, і </a:t>
            </a:r>
            <a:r>
              <a:rPr lang="ru-RU" sz="1400" dirty="0" err="1"/>
              <a:t>таке</a:t>
            </a:r>
            <a:r>
              <a:rPr lang="ru-RU" sz="1400" dirty="0"/>
              <a:t> </a:t>
            </a:r>
            <a:r>
              <a:rPr lang="ru-RU" sz="1400" dirty="0" err="1"/>
              <a:t>розуміння</a:t>
            </a:r>
            <a:r>
              <a:rPr lang="ru-RU" sz="1400" dirty="0"/>
              <a:t> не </a:t>
            </a:r>
            <a:r>
              <a:rPr lang="ru-RU" sz="1400" dirty="0" err="1"/>
              <a:t>розкриває</a:t>
            </a:r>
            <a:r>
              <a:rPr lang="ru-RU" sz="1400" dirty="0"/>
              <a:t> у </a:t>
            </a:r>
            <a:r>
              <a:rPr lang="ru-RU" sz="1400" dirty="0" err="1"/>
              <a:t>повному</a:t>
            </a:r>
            <a:r>
              <a:rPr lang="ru-RU" sz="1400" dirty="0"/>
              <a:t> </a:t>
            </a:r>
            <a:r>
              <a:rPr lang="ru-RU" sz="1400" dirty="0" err="1"/>
              <a:t>обсязі</a:t>
            </a:r>
            <a:r>
              <a:rPr lang="ru-RU" sz="1400" dirty="0"/>
              <a:t> </a:t>
            </a:r>
            <a:r>
              <a:rPr lang="ru-RU" sz="1400" dirty="0" err="1"/>
              <a:t>сутності</a:t>
            </a:r>
            <a:r>
              <a:rPr lang="ru-RU" sz="1400" dirty="0"/>
              <a:t> </a:t>
            </a:r>
            <a:r>
              <a:rPr lang="ru-RU" sz="1400" dirty="0" err="1"/>
              <a:t>цієї</a:t>
            </a:r>
            <a:r>
              <a:rPr lang="ru-RU" sz="1400" dirty="0"/>
              <a:t> </a:t>
            </a:r>
            <a:r>
              <a:rPr lang="ru-RU" sz="1400" dirty="0" err="1"/>
              <a:t>форми</a:t>
            </a:r>
            <a:r>
              <a:rPr lang="ru-RU" sz="1400" dirty="0"/>
              <a:t> </a:t>
            </a:r>
            <a:r>
              <a:rPr lang="ru-RU" sz="1400" dirty="0" err="1"/>
              <a:t>державної</a:t>
            </a:r>
            <a:r>
              <a:rPr lang="ru-RU" sz="1400" dirty="0"/>
              <a:t> </a:t>
            </a:r>
            <a:r>
              <a:rPr lang="ru-RU" sz="1400" dirty="0" err="1"/>
              <a:t>влади</a:t>
            </a:r>
            <a:r>
              <a:rPr lang="ru-RU" sz="1400" dirty="0"/>
              <a:t>. </a:t>
            </a:r>
            <a:r>
              <a:rPr lang="ru-RU" sz="1400" dirty="0" err="1"/>
              <a:t>Виконавча</a:t>
            </a:r>
            <a:r>
              <a:rPr lang="ru-RU" sz="1400" dirty="0"/>
              <a:t> </a:t>
            </a:r>
            <a:r>
              <a:rPr lang="ru-RU" sz="1400" dirty="0" err="1"/>
              <a:t>влада</a:t>
            </a:r>
            <a:r>
              <a:rPr lang="ru-RU" sz="1400" dirty="0"/>
              <a:t>, як реальна </a:t>
            </a:r>
            <a:r>
              <a:rPr lang="ru-RU" sz="1400" dirty="0" err="1"/>
              <a:t>категорія</a:t>
            </a:r>
            <a:r>
              <a:rPr lang="ru-RU" sz="1400" dirty="0"/>
              <a:t>, </a:t>
            </a:r>
            <a:r>
              <a:rPr lang="ru-RU" sz="1400" dirty="0" err="1"/>
              <a:t>має</a:t>
            </a:r>
            <a:r>
              <a:rPr lang="ru-RU" sz="1400" dirty="0"/>
              <a:t> </a:t>
            </a:r>
            <a:r>
              <a:rPr lang="ru-RU" sz="1400" dirty="0" err="1"/>
              <a:t>розкриватися</a:t>
            </a:r>
            <a:r>
              <a:rPr lang="ru-RU" sz="1400" dirty="0"/>
              <a:t> через </a:t>
            </a:r>
            <a:r>
              <a:rPr lang="ru-RU" sz="1400" dirty="0" err="1"/>
              <a:t>з'ясування</a:t>
            </a:r>
            <a:r>
              <a:rPr lang="ru-RU" sz="1400" dirty="0"/>
              <a:t> </a:t>
            </a:r>
            <a:r>
              <a:rPr lang="ru-RU" sz="1400" dirty="0" err="1"/>
              <a:t>основних</a:t>
            </a:r>
            <a:r>
              <a:rPr lang="ru-RU" sz="1400" dirty="0"/>
              <a:t> рис </a:t>
            </a:r>
            <a:r>
              <a:rPr lang="ru-RU" sz="1400" dirty="0" err="1"/>
              <a:t>державної</a:t>
            </a:r>
            <a:r>
              <a:rPr lang="ru-RU" sz="1400" dirty="0"/>
              <a:t> </a:t>
            </a:r>
            <a:r>
              <a:rPr lang="ru-RU" sz="1400" dirty="0" err="1"/>
              <a:t>влади</a:t>
            </a:r>
            <a:r>
              <a:rPr lang="ru-RU" sz="1400" dirty="0"/>
              <a:t> в </a:t>
            </a:r>
            <a:r>
              <a:rPr lang="ru-RU" sz="1400" dirty="0" err="1"/>
              <a:t>цілому</a:t>
            </a:r>
            <a:r>
              <a:rPr lang="ru-RU" sz="1400" dirty="0"/>
              <a:t>. </a:t>
            </a:r>
          </a:p>
          <a:p>
            <a:pPr algn="just"/>
            <a:r>
              <a:rPr lang="ru-RU" sz="1400" dirty="0" smtClean="0"/>
              <a:t>	Держава </a:t>
            </a:r>
            <a:r>
              <a:rPr lang="ru-RU" sz="1400" dirty="0"/>
              <a:t>реально </a:t>
            </a:r>
            <a:r>
              <a:rPr lang="ru-RU" sz="1400" dirty="0" err="1"/>
              <a:t>сприймається</a:t>
            </a:r>
            <a:r>
              <a:rPr lang="ru-RU" sz="1400" dirty="0"/>
              <a:t> через </a:t>
            </a:r>
            <a:r>
              <a:rPr lang="ru-RU" sz="1400" dirty="0" err="1"/>
              <a:t>іманентну</a:t>
            </a:r>
            <a:r>
              <a:rPr lang="ru-RU" sz="1400" dirty="0"/>
              <a:t> </a:t>
            </a:r>
            <a:r>
              <a:rPr lang="ru-RU" sz="1400" dirty="0" err="1"/>
              <a:t>їй</a:t>
            </a:r>
            <a:r>
              <a:rPr lang="ru-RU" sz="1400" dirty="0"/>
              <a:t> </a:t>
            </a:r>
            <a:r>
              <a:rPr lang="ru-RU" sz="1400" dirty="0" err="1"/>
              <a:t>владу</a:t>
            </a:r>
            <a:r>
              <a:rPr lang="ru-RU" sz="1400" dirty="0"/>
              <a:t>, </a:t>
            </a:r>
            <a:r>
              <a:rPr lang="ru-RU" sz="1400" dirty="0" err="1"/>
              <a:t>владні</a:t>
            </a:r>
            <a:r>
              <a:rPr lang="ru-RU" sz="1400" dirty="0"/>
              <a:t> </a:t>
            </a:r>
            <a:r>
              <a:rPr lang="ru-RU" sz="1400" dirty="0" err="1"/>
              <a:t>волевиявлення</a:t>
            </a:r>
            <a:r>
              <a:rPr lang="ru-RU" sz="1400" dirty="0"/>
              <a:t>. </a:t>
            </a:r>
            <a:r>
              <a:rPr lang="ru-RU" sz="1400" dirty="0" err="1"/>
              <a:t>Виразниками</a:t>
            </a:r>
            <a:r>
              <a:rPr lang="ru-RU" sz="1400" dirty="0"/>
              <a:t> таких </a:t>
            </a:r>
            <a:r>
              <a:rPr lang="ru-RU" sz="1400" dirty="0" err="1"/>
              <a:t>волевиявлень</a:t>
            </a:r>
            <a:r>
              <a:rPr lang="ru-RU" sz="1400" dirty="0"/>
              <a:t> </a:t>
            </a:r>
            <a:r>
              <a:rPr lang="ru-RU" sz="1400" dirty="0" err="1"/>
              <a:t>згідно</a:t>
            </a:r>
            <a:r>
              <a:rPr lang="ru-RU" sz="1400" dirty="0"/>
              <a:t> </a:t>
            </a:r>
            <a:r>
              <a:rPr lang="ru-RU" sz="1400" dirty="0" err="1"/>
              <a:t>зі</a:t>
            </a:r>
            <a:r>
              <a:rPr lang="ru-RU" sz="1400" dirty="0"/>
              <a:t> ст. 6 </a:t>
            </a:r>
            <a:r>
              <a:rPr lang="ru-RU" sz="1400" dirty="0" err="1"/>
              <a:t>Конституції</a:t>
            </a:r>
            <a:r>
              <a:rPr lang="ru-RU" sz="1400" dirty="0"/>
              <a:t> </a:t>
            </a:r>
            <a:r>
              <a:rPr lang="ru-RU" sz="1400" dirty="0" err="1"/>
              <a:t>України</a:t>
            </a:r>
            <a:r>
              <a:rPr lang="ru-RU" sz="1400" dirty="0"/>
              <a:t> є </a:t>
            </a:r>
            <a:r>
              <a:rPr lang="ru-RU" sz="1400" dirty="0" err="1"/>
              <a:t>органи</a:t>
            </a:r>
            <a:r>
              <a:rPr lang="ru-RU" sz="1400" dirty="0"/>
              <a:t> </a:t>
            </a:r>
            <a:r>
              <a:rPr lang="ru-RU" sz="1400" dirty="0" err="1"/>
              <a:t>різних</a:t>
            </a:r>
            <a:r>
              <a:rPr lang="ru-RU" sz="1400" dirty="0"/>
              <a:t> </a:t>
            </a:r>
            <a:r>
              <a:rPr lang="ru-RU" sz="1400" dirty="0" err="1"/>
              <a:t>гілок</a:t>
            </a:r>
            <a:r>
              <a:rPr lang="ru-RU" sz="1400" dirty="0"/>
              <a:t> </a:t>
            </a:r>
            <a:r>
              <a:rPr lang="ru-RU" sz="1400" dirty="0" err="1"/>
              <a:t>державної</a:t>
            </a:r>
            <a:r>
              <a:rPr lang="ru-RU" sz="1400" dirty="0"/>
              <a:t> </a:t>
            </a:r>
            <a:r>
              <a:rPr lang="ru-RU" sz="1400" dirty="0" err="1"/>
              <a:t>влади</a:t>
            </a:r>
            <a:r>
              <a:rPr lang="ru-RU" sz="1400" dirty="0"/>
              <a:t>. </a:t>
            </a:r>
            <a:r>
              <a:rPr lang="ru-RU" sz="1400" dirty="0" err="1"/>
              <a:t>Ці</a:t>
            </a:r>
            <a:r>
              <a:rPr lang="ru-RU" sz="1400" dirty="0"/>
              <a:t> </a:t>
            </a:r>
            <a:r>
              <a:rPr lang="ru-RU" sz="1400" dirty="0" err="1"/>
              <a:t>органи</a:t>
            </a:r>
            <a:r>
              <a:rPr lang="ru-RU" sz="1400" dirty="0"/>
              <a:t> </a:t>
            </a:r>
            <a:r>
              <a:rPr lang="ru-RU" sz="1400" dirty="0" err="1"/>
              <a:t>об'єднує</a:t>
            </a:r>
            <a:r>
              <a:rPr lang="ru-RU" sz="1400" dirty="0"/>
              <a:t> </a:t>
            </a:r>
            <a:r>
              <a:rPr lang="ru-RU" sz="1400" dirty="0" err="1"/>
              <a:t>саме</a:t>
            </a:r>
            <a:r>
              <a:rPr lang="ru-RU" sz="1400" dirty="0"/>
              <a:t> </a:t>
            </a:r>
            <a:r>
              <a:rPr lang="ru-RU" sz="1400" dirty="0" err="1"/>
              <a:t>влада</a:t>
            </a:r>
            <a:r>
              <a:rPr lang="ru-RU" sz="1400" dirty="0"/>
              <a:t>, а в державно-правовому </a:t>
            </a:r>
            <a:r>
              <a:rPr lang="ru-RU" sz="1400" dirty="0" err="1"/>
              <a:t>плані</a:t>
            </a:r>
            <a:r>
              <a:rPr lang="ru-RU" sz="1400" dirty="0"/>
              <a:t> </a:t>
            </a:r>
            <a:r>
              <a:rPr lang="ru-RU" sz="1400" dirty="0" err="1"/>
              <a:t>їх</a:t>
            </a:r>
            <a:r>
              <a:rPr lang="ru-RU" sz="1400" dirty="0"/>
              <a:t> </a:t>
            </a:r>
            <a:r>
              <a:rPr lang="ru-RU" sz="1400" dirty="0" err="1"/>
              <a:t>об'єднують</a:t>
            </a:r>
            <a:r>
              <a:rPr lang="ru-RU" sz="1400" dirty="0"/>
              <a:t> державно-</a:t>
            </a:r>
            <a:r>
              <a:rPr lang="ru-RU" sz="1400" dirty="0" err="1"/>
              <a:t>владні</a:t>
            </a:r>
            <a:r>
              <a:rPr lang="ru-RU" sz="1400" dirty="0"/>
              <a:t> </a:t>
            </a:r>
            <a:r>
              <a:rPr lang="ru-RU" sz="1400" dirty="0" err="1"/>
              <a:t>повноваження</a:t>
            </a:r>
            <a:r>
              <a:rPr lang="ru-RU" sz="1400" dirty="0"/>
              <a:t>. </a:t>
            </a:r>
            <a:r>
              <a:rPr lang="ru-RU" sz="1400" dirty="0" err="1"/>
              <a:t>Останні</a:t>
            </a:r>
            <a:r>
              <a:rPr lang="ru-RU" sz="1400" dirty="0"/>
              <a:t> </a:t>
            </a:r>
            <a:r>
              <a:rPr lang="ru-RU" sz="1400" dirty="0" err="1"/>
              <a:t>досить</a:t>
            </a:r>
            <a:r>
              <a:rPr lang="ru-RU" sz="1400" dirty="0"/>
              <a:t> </a:t>
            </a:r>
            <a:r>
              <a:rPr lang="ru-RU" sz="1400" dirty="0" err="1"/>
              <a:t>різнорідні</a:t>
            </a:r>
            <a:r>
              <a:rPr lang="ru-RU" sz="1400" dirty="0"/>
              <a:t>, </a:t>
            </a:r>
            <a:r>
              <a:rPr lang="ru-RU" sz="1400" dirty="0" err="1"/>
              <a:t>саме</a:t>
            </a:r>
            <a:r>
              <a:rPr lang="ru-RU" sz="1400" dirty="0"/>
              <a:t> тому вони </a:t>
            </a:r>
            <a:r>
              <a:rPr lang="ru-RU" sz="1400" dirty="0" err="1"/>
              <a:t>здійснюються</a:t>
            </a:r>
            <a:r>
              <a:rPr lang="ru-RU" sz="1400" dirty="0"/>
              <a:t> не одним, а </a:t>
            </a:r>
            <a:r>
              <a:rPr lang="ru-RU" sz="1400" dirty="0" err="1"/>
              <a:t>багатьма</a:t>
            </a:r>
            <a:r>
              <a:rPr lang="ru-RU" sz="1400" dirty="0"/>
              <a:t> </a:t>
            </a:r>
            <a:r>
              <a:rPr lang="ru-RU" sz="1400" dirty="0" err="1"/>
              <a:t>різними</a:t>
            </a:r>
            <a:r>
              <a:rPr lang="ru-RU" sz="1400" dirty="0"/>
              <a:t> за </a:t>
            </a:r>
            <a:r>
              <a:rPr lang="ru-RU" sz="1400" dirty="0" err="1"/>
              <a:t>своїм</a:t>
            </a:r>
            <a:r>
              <a:rPr lang="ru-RU" sz="1400" dirty="0"/>
              <a:t> </a:t>
            </a:r>
            <a:r>
              <a:rPr lang="ru-RU" sz="1400" dirty="0" err="1"/>
              <a:t>функціональним</a:t>
            </a:r>
            <a:r>
              <a:rPr lang="ru-RU" sz="1400" dirty="0"/>
              <a:t> </a:t>
            </a:r>
            <a:r>
              <a:rPr lang="ru-RU" sz="1400" dirty="0" err="1"/>
              <a:t>призначенням</a:t>
            </a:r>
            <a:r>
              <a:rPr lang="ru-RU" sz="1400" dirty="0"/>
              <a:t> органами. </a:t>
            </a:r>
            <a:r>
              <a:rPr lang="ru-RU" sz="1400" dirty="0" err="1"/>
              <a:t>Можливі</a:t>
            </a:r>
            <a:r>
              <a:rPr lang="ru-RU" sz="1400" dirty="0"/>
              <a:t> тут </a:t>
            </a:r>
            <a:r>
              <a:rPr lang="ru-RU" sz="1400" dirty="0" err="1"/>
              <a:t>суперечності</a:t>
            </a:r>
            <a:r>
              <a:rPr lang="ru-RU" sz="1400" dirty="0"/>
              <a:t>, </a:t>
            </a:r>
            <a:r>
              <a:rPr lang="ru-RU" sz="1400" dirty="0" err="1"/>
              <a:t>що</a:t>
            </a:r>
            <a:r>
              <a:rPr lang="ru-RU" sz="1400" dirty="0"/>
              <a:t> </a:t>
            </a:r>
            <a:r>
              <a:rPr lang="ru-RU" sz="1400" dirty="0" err="1"/>
              <a:t>державна</a:t>
            </a:r>
            <a:r>
              <a:rPr lang="ru-RU" sz="1400" dirty="0"/>
              <a:t> </a:t>
            </a:r>
            <a:r>
              <a:rPr lang="ru-RU" sz="1400" dirty="0" err="1"/>
              <a:t>влада</a:t>
            </a:r>
            <a:r>
              <a:rPr lang="ru-RU" sz="1400" dirty="0"/>
              <a:t> </a:t>
            </a:r>
            <a:r>
              <a:rPr lang="ru-RU" sz="1400" dirty="0" err="1"/>
              <a:t>єдина</a:t>
            </a:r>
            <a:r>
              <a:rPr lang="ru-RU" sz="1400" dirty="0"/>
              <a:t>, а </a:t>
            </a:r>
            <a:r>
              <a:rPr lang="ru-RU" sz="1400" dirty="0" err="1"/>
              <a:t>виразники</a:t>
            </a:r>
            <a:r>
              <a:rPr lang="ru-RU" sz="1400" dirty="0"/>
              <a:t> </a:t>
            </a:r>
            <a:r>
              <a:rPr lang="ru-RU" sz="1400" dirty="0" err="1"/>
              <a:t>її</a:t>
            </a:r>
            <a:r>
              <a:rPr lang="ru-RU" sz="1400" dirty="0"/>
              <a:t> </a:t>
            </a:r>
            <a:r>
              <a:rPr lang="ru-RU" sz="1400" dirty="0" err="1"/>
              <a:t>різні</a:t>
            </a:r>
            <a:r>
              <a:rPr lang="ru-RU" sz="1400" dirty="0"/>
              <a:t> (</a:t>
            </a:r>
            <a:r>
              <a:rPr lang="ru-RU" sz="1400" dirty="0" err="1"/>
              <a:t>законодавча</a:t>
            </a:r>
            <a:r>
              <a:rPr lang="ru-RU" sz="1400" dirty="0"/>
              <a:t>, </a:t>
            </a:r>
            <a:r>
              <a:rPr lang="ru-RU" sz="1400" dirty="0" err="1"/>
              <a:t>виконавча</a:t>
            </a:r>
            <a:r>
              <a:rPr lang="ru-RU" sz="1400" dirty="0"/>
              <a:t> та </a:t>
            </a:r>
            <a:r>
              <a:rPr lang="ru-RU" sz="1400" dirty="0" err="1"/>
              <a:t>судова</a:t>
            </a:r>
            <a:r>
              <a:rPr lang="ru-RU" sz="1400" dirty="0"/>
              <a:t> </a:t>
            </a:r>
            <a:r>
              <a:rPr lang="ru-RU" sz="1400" dirty="0" err="1"/>
              <a:t>влада</a:t>
            </a:r>
            <a:r>
              <a:rPr lang="ru-RU" sz="1400" dirty="0"/>
              <a:t>), </a:t>
            </a:r>
            <a:r>
              <a:rPr lang="ru-RU" sz="1400" dirty="0" err="1"/>
              <a:t>знімаються</a:t>
            </a:r>
            <a:r>
              <a:rPr lang="ru-RU" sz="1400" dirty="0"/>
              <a:t> </a:t>
            </a:r>
            <a:r>
              <a:rPr lang="ru-RU" sz="1400" dirty="0" err="1"/>
              <a:t>закріпленням</a:t>
            </a:r>
            <a:r>
              <a:rPr lang="ru-RU" sz="1400" dirty="0"/>
              <a:t> у </a:t>
            </a:r>
            <a:r>
              <a:rPr lang="ru-RU" sz="1400" dirty="0" err="1"/>
              <a:t>Конституції</a:t>
            </a:r>
            <a:r>
              <a:rPr lang="ru-RU" sz="1400" dirty="0"/>
              <a:t> принципу "</a:t>
            </a:r>
            <a:r>
              <a:rPr lang="ru-RU" sz="1400" dirty="0" err="1"/>
              <a:t>розподілу</a:t>
            </a:r>
            <a:r>
              <a:rPr lang="ru-RU" sz="1400" dirty="0"/>
              <a:t> </a:t>
            </a:r>
            <a:r>
              <a:rPr lang="ru-RU" sz="1400" dirty="0" err="1"/>
              <a:t>влад</a:t>
            </a:r>
            <a:r>
              <a:rPr lang="ru-RU" sz="1400" dirty="0"/>
              <a:t>". </a:t>
            </a:r>
            <a:r>
              <a:rPr lang="ru-RU" sz="1400" dirty="0" err="1"/>
              <a:t>Законодавча</a:t>
            </a:r>
            <a:r>
              <a:rPr lang="ru-RU" sz="1400" dirty="0"/>
              <a:t> </a:t>
            </a:r>
            <a:r>
              <a:rPr lang="ru-RU" sz="1400" dirty="0" err="1"/>
              <a:t>влада</a:t>
            </a:r>
            <a:r>
              <a:rPr lang="ru-RU" sz="1400" dirty="0"/>
              <a:t> в </a:t>
            </a:r>
            <a:r>
              <a:rPr lang="ru-RU" sz="1400" dirty="0" err="1"/>
              <a:t>нашій</a:t>
            </a:r>
            <a:r>
              <a:rPr lang="ru-RU" sz="1400" dirty="0"/>
              <a:t> </a:t>
            </a:r>
            <a:r>
              <a:rPr lang="ru-RU" sz="1400" dirty="0" err="1"/>
              <a:t>державі</a:t>
            </a:r>
            <a:r>
              <a:rPr lang="ru-RU" sz="1400" dirty="0"/>
              <a:t> </a:t>
            </a:r>
            <a:r>
              <a:rPr lang="ru-RU" sz="1400" dirty="0" err="1"/>
              <a:t>ще</a:t>
            </a:r>
            <a:r>
              <a:rPr lang="ru-RU" sz="1400" dirty="0"/>
              <a:t> </a:t>
            </a:r>
            <a:r>
              <a:rPr lang="ru-RU" sz="1400" dirty="0" err="1"/>
              <a:t>тільки</a:t>
            </a:r>
            <a:r>
              <a:rPr lang="ru-RU" sz="1400" dirty="0"/>
              <a:t> проходить </a:t>
            </a:r>
            <a:r>
              <a:rPr lang="ru-RU" sz="1400" dirty="0" err="1"/>
              <a:t>процес</a:t>
            </a:r>
            <a:r>
              <a:rPr lang="ru-RU" sz="1400" dirty="0"/>
              <a:t> </a:t>
            </a:r>
            <a:r>
              <a:rPr lang="ru-RU" sz="1400" dirty="0" err="1"/>
              <a:t>становлення</a:t>
            </a:r>
            <a:r>
              <a:rPr lang="ru-RU" sz="1400" dirty="0"/>
              <a:t>. Не </a:t>
            </a:r>
            <a:r>
              <a:rPr lang="ru-RU" sz="1400" dirty="0" err="1"/>
              <a:t>склалася</a:t>
            </a:r>
            <a:r>
              <a:rPr lang="ru-RU" sz="1400" dirty="0"/>
              <a:t> до </a:t>
            </a:r>
            <a:r>
              <a:rPr lang="ru-RU" sz="1400" dirty="0" err="1"/>
              <a:t>цього</a:t>
            </a:r>
            <a:r>
              <a:rPr lang="ru-RU" sz="1400" dirty="0"/>
              <a:t> часу й стала система </a:t>
            </a:r>
            <a:r>
              <a:rPr lang="ru-RU" sz="1400" dirty="0" err="1"/>
              <a:t>судової</a:t>
            </a:r>
            <a:r>
              <a:rPr lang="ru-RU" sz="1400" dirty="0"/>
              <a:t> </a:t>
            </a:r>
            <a:r>
              <a:rPr lang="ru-RU" sz="1400" dirty="0" err="1"/>
              <a:t>влади</a:t>
            </a:r>
            <a:r>
              <a:rPr lang="ru-RU" sz="1400" dirty="0"/>
              <a:t>. А от </a:t>
            </a:r>
            <a:r>
              <a:rPr lang="ru-RU" sz="1400" dirty="0" err="1"/>
              <a:t>виконавча</a:t>
            </a:r>
            <a:r>
              <a:rPr lang="ru-RU" sz="1400" dirty="0"/>
              <a:t> </a:t>
            </a:r>
            <a:r>
              <a:rPr lang="ru-RU" sz="1400" dirty="0" err="1"/>
              <a:t>влада</a:t>
            </a:r>
            <a:r>
              <a:rPr lang="ru-RU" sz="1400" dirty="0"/>
              <a:t> </a:t>
            </a:r>
            <a:r>
              <a:rPr lang="ru-RU" sz="1400" dirty="0" err="1"/>
              <a:t>досить</a:t>
            </a:r>
            <a:r>
              <a:rPr lang="ru-RU" sz="1400" dirty="0"/>
              <a:t> </a:t>
            </a:r>
            <a:r>
              <a:rPr lang="ru-RU" sz="1400" dirty="0" err="1"/>
              <a:t>розвинута</a:t>
            </a:r>
            <a:r>
              <a:rPr lang="ru-RU" sz="1400" dirty="0"/>
              <a:t>. </a:t>
            </a:r>
            <a:r>
              <a:rPr lang="ru-RU" sz="1400" dirty="0" err="1"/>
              <a:t>Це</a:t>
            </a:r>
            <a:r>
              <a:rPr lang="ru-RU" sz="1400" dirty="0"/>
              <a:t> </a:t>
            </a:r>
            <a:r>
              <a:rPr lang="ru-RU" sz="1400" dirty="0" err="1"/>
              <a:t>пояснюються</a:t>
            </a:r>
            <a:r>
              <a:rPr lang="ru-RU" sz="1400" dirty="0"/>
              <a:t> </a:t>
            </a:r>
            <a:r>
              <a:rPr lang="ru-RU" sz="1400" dirty="0" err="1"/>
              <a:t>тим</a:t>
            </a:r>
            <a:r>
              <a:rPr lang="ru-RU" sz="1400" dirty="0"/>
              <a:t>, </a:t>
            </a:r>
            <a:r>
              <a:rPr lang="ru-RU" sz="1400" dirty="0" err="1"/>
              <a:t>що</a:t>
            </a:r>
            <a:r>
              <a:rPr lang="ru-RU" sz="1400" dirty="0"/>
              <a:t> </a:t>
            </a:r>
            <a:r>
              <a:rPr lang="ru-RU" sz="1400" dirty="0" err="1"/>
              <a:t>організація</a:t>
            </a:r>
            <a:r>
              <a:rPr lang="ru-RU" sz="1400" dirty="0"/>
              <a:t> і </a:t>
            </a:r>
            <a:r>
              <a:rPr lang="ru-RU" sz="1400" dirty="0" err="1"/>
              <a:t>діяльність</a:t>
            </a:r>
            <a:r>
              <a:rPr lang="ru-RU" sz="1400" dirty="0"/>
              <a:t> </a:t>
            </a:r>
            <a:r>
              <a:rPr lang="ru-RU" sz="1400" dirty="0" err="1"/>
              <a:t>цієї</a:t>
            </a:r>
            <a:r>
              <a:rPr lang="ru-RU" sz="1400" dirty="0"/>
              <a:t> </a:t>
            </a:r>
            <a:r>
              <a:rPr lang="ru-RU" sz="1400" dirty="0" err="1"/>
              <a:t>влади</a:t>
            </a:r>
            <a:r>
              <a:rPr lang="ru-RU" sz="1400" dirty="0"/>
              <a:t> </a:t>
            </a:r>
            <a:r>
              <a:rPr lang="ru-RU" sz="1400" dirty="0" err="1"/>
              <a:t>базуються</a:t>
            </a:r>
            <a:r>
              <a:rPr lang="ru-RU" sz="1400" dirty="0"/>
              <a:t> на </a:t>
            </a:r>
            <a:r>
              <a:rPr lang="ru-RU" sz="1400" dirty="0" err="1"/>
              <a:t>єдиних</a:t>
            </a:r>
            <a:r>
              <a:rPr lang="ru-RU" sz="1400" dirty="0"/>
              <a:t> для будь-</a:t>
            </a:r>
            <a:r>
              <a:rPr lang="ru-RU" sz="1400" dirty="0" err="1"/>
              <a:t>якої</a:t>
            </a:r>
            <a:r>
              <a:rPr lang="ru-RU" sz="1400" dirty="0"/>
              <a:t> </a:t>
            </a:r>
            <a:r>
              <a:rPr lang="ru-RU" sz="1400" dirty="0" err="1"/>
              <a:t>країни</a:t>
            </a:r>
            <a:r>
              <a:rPr lang="ru-RU" sz="1400" dirty="0"/>
              <a:t> принципах </a:t>
            </a:r>
            <a:r>
              <a:rPr lang="ru-RU" sz="1400" dirty="0" err="1"/>
              <a:t>соціального</a:t>
            </a:r>
            <a:r>
              <a:rPr lang="ru-RU" sz="1400" dirty="0"/>
              <a:t> </a:t>
            </a:r>
            <a:r>
              <a:rPr lang="ru-RU" sz="1400" dirty="0" err="1"/>
              <a:t>управління</a:t>
            </a:r>
            <a:r>
              <a:rPr lang="ru-RU" sz="1400" dirty="0"/>
              <a:t>.</a:t>
            </a:r>
            <a:endParaRPr lang="uk-UA" sz="1400" dirty="0"/>
          </a:p>
        </p:txBody>
      </p:sp>
    </p:spTree>
    <p:extLst>
      <p:ext uri="{BB962C8B-B14F-4D97-AF65-F5344CB8AC3E}">
        <p14:creationId xmlns:p14="http://schemas.microsoft.com/office/powerpoint/2010/main" val="195592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188640"/>
            <a:ext cx="8568952" cy="1370610"/>
          </a:xfrm>
        </p:spPr>
        <p:txBody>
          <a:bodyPr anchor="ctr"/>
          <a:lstStyle/>
          <a:p>
            <a:pPr marL="0" indent="0" algn="ctr">
              <a:buNone/>
            </a:pPr>
            <a:r>
              <a:rPr lang="uk-UA" dirty="0" smtClean="0">
                <a:effectLst/>
              </a:rPr>
              <a:t>1. Поняття </a:t>
            </a:r>
            <a:r>
              <a:rPr lang="uk-UA" dirty="0">
                <a:effectLst/>
              </a:rPr>
              <a:t>виконавчої влади і система її органів</a:t>
            </a:r>
          </a:p>
        </p:txBody>
      </p:sp>
      <p:sp>
        <p:nvSpPr>
          <p:cNvPr id="5" name="Текст 4"/>
          <p:cNvSpPr>
            <a:spLocks noGrp="1"/>
          </p:cNvSpPr>
          <p:nvPr>
            <p:ph type="body" idx="1"/>
          </p:nvPr>
        </p:nvSpPr>
        <p:spPr>
          <a:xfrm>
            <a:off x="323528" y="958956"/>
            <a:ext cx="8496944" cy="5899044"/>
          </a:xfrm>
        </p:spPr>
        <p:txBody>
          <a:bodyPr anchor="ctr">
            <a:normAutofit fontScale="92500" lnSpcReduction="10000"/>
          </a:bodyPr>
          <a:lstStyle/>
          <a:p>
            <a:pPr algn="ctr"/>
            <a:endParaRPr lang="uk-UA" dirty="0" smtClean="0"/>
          </a:p>
          <a:p>
            <a:pPr algn="ctr"/>
            <a:endParaRPr lang="uk-UA" dirty="0"/>
          </a:p>
          <a:p>
            <a:pPr algn="ctr"/>
            <a:endParaRPr lang="uk-UA" dirty="0" smtClean="0"/>
          </a:p>
          <a:p>
            <a:pPr algn="ctr"/>
            <a:endParaRPr lang="uk-UA" dirty="0"/>
          </a:p>
          <a:p>
            <a:pPr algn="ctr"/>
            <a:endParaRPr lang="uk-UA" dirty="0" smtClean="0"/>
          </a:p>
          <a:p>
            <a:pPr algn="ctr"/>
            <a:endParaRPr lang="uk-UA" dirty="0"/>
          </a:p>
          <a:p>
            <a:pPr algn="ctr"/>
            <a:endParaRPr lang="uk-UA" dirty="0" smtClean="0"/>
          </a:p>
          <a:p>
            <a:pPr algn="ctr"/>
            <a:endParaRPr lang="uk-UA" dirty="0"/>
          </a:p>
          <a:p>
            <a:pPr algn="ctr"/>
            <a:endParaRPr lang="uk-UA" dirty="0" smtClean="0"/>
          </a:p>
          <a:p>
            <a:pPr algn="just"/>
            <a:r>
              <a:rPr lang="uk-UA" sz="2400" b="1" u="sng" dirty="0" smtClean="0"/>
              <a:t>Виконавча </a:t>
            </a:r>
            <a:r>
              <a:rPr lang="uk-UA" sz="2400" b="1" u="sng" dirty="0"/>
              <a:t>влада</a:t>
            </a:r>
            <a:r>
              <a:rPr lang="uk-UA" sz="2400" dirty="0"/>
              <a:t> - це одна з гілок державної влади, основним призначенням якої є організація виконання законів та інших нормативно-правових актів, реалізація внутрішньої та зовнішньої політики держави, охорона прав і свобод людини і громадянина, що здійснюється через побудовану на принципі вертикальної підпорядкованості систему спеціально створюваних і наділених відповідною компетенцією органів.</a:t>
            </a:r>
          </a:p>
          <a:p>
            <a:pPr algn="ctr"/>
            <a:endParaRPr lang="uk-UA" dirty="0"/>
          </a:p>
        </p:txBody>
      </p:sp>
      <p:sp>
        <p:nvSpPr>
          <p:cNvPr id="6" name="Прямоугольник 5"/>
          <p:cNvSpPr/>
          <p:nvPr/>
        </p:nvSpPr>
        <p:spPr>
          <a:xfrm>
            <a:off x="1303174" y="1549253"/>
            <a:ext cx="7056784" cy="7920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a:t>ч. 1 ст. </a:t>
            </a:r>
            <a:r>
              <a:rPr lang="uk-UA" dirty="0" smtClean="0"/>
              <a:t>6 </a:t>
            </a:r>
            <a:r>
              <a:rPr lang="uk-UA" dirty="0"/>
              <a:t>Конституції України державна влада в </a:t>
            </a:r>
            <a:r>
              <a:rPr lang="uk-UA" dirty="0" smtClean="0"/>
              <a:t>Україні </a:t>
            </a:r>
          </a:p>
          <a:p>
            <a:pPr algn="ctr"/>
            <a:r>
              <a:rPr lang="uk-UA" dirty="0" smtClean="0"/>
              <a:t>ПОДІЛЯЄТЬСЯ НА:</a:t>
            </a:r>
            <a:endParaRPr lang="uk-UA" dirty="0"/>
          </a:p>
        </p:txBody>
      </p:sp>
      <p:sp>
        <p:nvSpPr>
          <p:cNvPr id="7" name="Овал 6"/>
          <p:cNvSpPr/>
          <p:nvPr/>
        </p:nvSpPr>
        <p:spPr>
          <a:xfrm>
            <a:off x="3275856" y="3537012"/>
            <a:ext cx="2592288" cy="6840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smtClean="0"/>
              <a:t>ВИКОНАВЧА</a:t>
            </a:r>
            <a:endParaRPr lang="uk-UA" dirty="0"/>
          </a:p>
        </p:txBody>
      </p:sp>
      <p:sp>
        <p:nvSpPr>
          <p:cNvPr id="8" name="Овал 7"/>
          <p:cNvSpPr/>
          <p:nvPr/>
        </p:nvSpPr>
        <p:spPr>
          <a:xfrm>
            <a:off x="683568" y="2816932"/>
            <a:ext cx="2592288" cy="7200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smtClean="0"/>
              <a:t>ЗАКОНОДАВЧА</a:t>
            </a:r>
            <a:endParaRPr lang="uk-UA" dirty="0"/>
          </a:p>
        </p:txBody>
      </p:sp>
      <p:sp>
        <p:nvSpPr>
          <p:cNvPr id="9" name="Овал 8"/>
          <p:cNvSpPr/>
          <p:nvPr/>
        </p:nvSpPr>
        <p:spPr>
          <a:xfrm>
            <a:off x="6000757" y="2816932"/>
            <a:ext cx="2592288" cy="7200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smtClean="0"/>
              <a:t>СУДОВА</a:t>
            </a:r>
            <a:endParaRPr lang="uk-UA" dirty="0"/>
          </a:p>
        </p:txBody>
      </p:sp>
      <p:cxnSp>
        <p:nvCxnSpPr>
          <p:cNvPr id="16" name="Прямая со стрелкой 15"/>
          <p:cNvCxnSpPr>
            <a:stCxn id="6" idx="2"/>
          </p:cNvCxnSpPr>
          <p:nvPr/>
        </p:nvCxnSpPr>
        <p:spPr>
          <a:xfrm flipH="1">
            <a:off x="2555776" y="2341341"/>
            <a:ext cx="2275790" cy="475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2"/>
            <a:endCxn id="7" idx="0"/>
          </p:cNvCxnSpPr>
          <p:nvPr/>
        </p:nvCxnSpPr>
        <p:spPr>
          <a:xfrm flipH="1">
            <a:off x="4572000" y="2341341"/>
            <a:ext cx="259566" cy="11956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6" idx="2"/>
          </p:cNvCxnSpPr>
          <p:nvPr/>
        </p:nvCxnSpPr>
        <p:spPr>
          <a:xfrm>
            <a:off x="4831566" y="2341341"/>
            <a:ext cx="2465335" cy="475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381328"/>
            <a:ext cx="317023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5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6552728"/>
          </a:xfrm>
        </p:spPr>
        <p:txBody>
          <a:bodyPr anchor="ctr"/>
          <a:lstStyle/>
          <a:p>
            <a:pPr marL="0" indent="0" algn="l">
              <a:buNone/>
            </a:pPr>
            <a:r>
              <a:rPr lang="uk-UA" sz="2000" dirty="0">
                <a:effectLst/>
              </a:rPr>
              <a:t>Державне управління </a:t>
            </a:r>
            <a:r>
              <a:rPr lang="uk-UA" sz="2000" b="0" dirty="0">
                <a:effectLst/>
              </a:rPr>
              <a:t>- це певний вид діяльності органів держави, що має виконавчий і розпорядчий характер і полягає в організуючому впливі на суспільні відносини в економічній, соціально-культурній та адміністративно-політичній сферах шляхом застосування державно-владних повноважень</a:t>
            </a:r>
            <a:r>
              <a:rPr lang="uk-UA" sz="2000" b="0" dirty="0" smtClean="0">
                <a:effectLst/>
              </a:rPr>
              <a:t>.</a:t>
            </a:r>
            <a:br>
              <a:rPr lang="uk-UA" sz="2000" b="0" dirty="0" smtClean="0">
                <a:effectLst/>
              </a:rPr>
            </a:br>
            <a:r>
              <a:rPr lang="uk-UA" sz="2000" b="0" dirty="0" smtClean="0">
                <a:effectLst/>
              </a:rPr>
              <a:t> </a:t>
            </a:r>
            <a:br>
              <a:rPr lang="uk-UA" sz="2000" b="0" dirty="0" smtClean="0">
                <a:effectLst/>
              </a:rPr>
            </a:br>
            <a:r>
              <a:rPr lang="uk-UA" sz="2000" dirty="0" smtClean="0">
                <a:effectLst/>
              </a:rPr>
              <a:t>Державне </a:t>
            </a:r>
            <a:r>
              <a:rPr lang="uk-UA" sz="2000" dirty="0">
                <a:effectLst/>
              </a:rPr>
              <a:t>управління </a:t>
            </a:r>
            <a:r>
              <a:rPr lang="uk-UA" sz="2000" b="0" dirty="0">
                <a:effectLst/>
              </a:rPr>
              <a:t>- це більш широке поняття, ніж виконавча влада, оскільки державне управління здійснюється не тільки у межах виконавчої влади, а й у внутрішньо-організаційній діяльності органів інших гілок державної влади, на рівні державних підприємств, установ і організацій.</a:t>
            </a:r>
            <a:br>
              <a:rPr lang="uk-UA" sz="2000" b="0" dirty="0">
                <a:effectLst/>
              </a:rPr>
            </a:br>
            <a:endParaRPr lang="uk-UA" sz="2000" b="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7" y="5445224"/>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692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56984" cy="1149790"/>
          </a:xfrm>
        </p:spPr>
        <p:txBody>
          <a:bodyPr/>
          <a:lstStyle/>
          <a:p>
            <a:pPr marL="0" indent="0" algn="ctr">
              <a:buNone/>
            </a:pPr>
            <a:r>
              <a:rPr lang="uk-UA" dirty="0" smtClean="0"/>
              <a:t>Форми правління </a:t>
            </a:r>
            <a:br>
              <a:rPr lang="uk-UA" dirty="0" smtClean="0"/>
            </a:br>
            <a:r>
              <a:rPr lang="uk-UA" dirty="0" smtClean="0"/>
              <a:t>(особливості)</a:t>
            </a:r>
            <a:endParaRPr lang="uk-UA" dirty="0"/>
          </a:p>
        </p:txBody>
      </p:sp>
      <p:sp>
        <p:nvSpPr>
          <p:cNvPr id="7" name="Скругленный прямоугольник 6"/>
          <p:cNvSpPr/>
          <p:nvPr/>
        </p:nvSpPr>
        <p:spPr>
          <a:xfrm>
            <a:off x="107504" y="1356563"/>
            <a:ext cx="4104456" cy="7873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dirty="0"/>
              <a:t>Парламентської форми правління </a:t>
            </a:r>
            <a:endParaRPr lang="uk-UA" dirty="0"/>
          </a:p>
        </p:txBody>
      </p:sp>
      <p:sp>
        <p:nvSpPr>
          <p:cNvPr id="8" name="Скругленный прямоугольник 7"/>
          <p:cNvSpPr/>
          <p:nvPr/>
        </p:nvSpPr>
        <p:spPr>
          <a:xfrm>
            <a:off x="4647496" y="1356563"/>
            <a:ext cx="4392488" cy="7873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uk-UA" b="1" dirty="0"/>
              <a:t>Президентських республіка</a:t>
            </a:r>
          </a:p>
        </p:txBody>
      </p:sp>
      <p:sp>
        <p:nvSpPr>
          <p:cNvPr id="9" name="Блок-схема: процесс 8"/>
          <p:cNvSpPr/>
          <p:nvPr/>
        </p:nvSpPr>
        <p:spPr>
          <a:xfrm>
            <a:off x="107504" y="2765244"/>
            <a:ext cx="4104456" cy="403244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Tx/>
              <a:buChar char="-"/>
            </a:pPr>
            <a:r>
              <a:rPr lang="uk-UA" dirty="0" smtClean="0"/>
              <a:t>глава </a:t>
            </a:r>
            <a:r>
              <a:rPr lang="uk-UA" dirty="0"/>
              <a:t>держави відіграє суто номінальну роль - юридично оформлює своїми "рішеннями" зроблений фракціями </a:t>
            </a:r>
            <a:r>
              <a:rPr lang="uk-UA" dirty="0" smtClean="0"/>
              <a:t>вибір.</a:t>
            </a:r>
          </a:p>
          <a:p>
            <a:pPr marL="285750" indent="-285750">
              <a:buFontTx/>
              <a:buChar char="-"/>
            </a:pPr>
            <a:endParaRPr lang="uk-UA" dirty="0"/>
          </a:p>
          <a:p>
            <a:pPr marL="285750" indent="-285750">
              <a:buFontTx/>
              <a:buChar char="-"/>
            </a:pPr>
            <a:r>
              <a:rPr lang="uk-UA" dirty="0" smtClean="0"/>
              <a:t>Теоретично </a:t>
            </a:r>
            <a:r>
              <a:rPr lang="uk-UA" dirty="0"/>
              <a:t>глава держави може розпустити парламент, однак реально цією прерогативою частіше користується </a:t>
            </a:r>
            <a:r>
              <a:rPr lang="uk-UA" dirty="0" smtClean="0"/>
              <a:t>прем'єр.</a:t>
            </a:r>
          </a:p>
          <a:p>
            <a:pPr marL="285750" indent="-285750">
              <a:buFontTx/>
              <a:buChar char="-"/>
            </a:pPr>
            <a:endParaRPr lang="uk-UA" dirty="0"/>
          </a:p>
          <a:p>
            <a:pPr marL="285750" indent="-285750">
              <a:buFontTx/>
              <a:buChar char="-"/>
            </a:pPr>
            <a:r>
              <a:rPr lang="uk-UA" dirty="0" smtClean="0"/>
              <a:t>Фактичним </a:t>
            </a:r>
            <a:r>
              <a:rPr lang="uk-UA" dirty="0"/>
              <a:t>центром організації і здійснення виконавчої влади за умов парламентарного правління є уряд</a:t>
            </a:r>
            <a:r>
              <a:rPr lang="uk-UA" dirty="0" smtClean="0"/>
              <a:t>.</a:t>
            </a:r>
            <a:endParaRPr lang="uk-UA" dirty="0"/>
          </a:p>
        </p:txBody>
      </p:sp>
      <p:sp>
        <p:nvSpPr>
          <p:cNvPr id="10" name="Блок-схема: процесс 9"/>
          <p:cNvSpPr/>
          <p:nvPr/>
        </p:nvSpPr>
        <p:spPr>
          <a:xfrm>
            <a:off x="4644007" y="2765245"/>
            <a:ext cx="4218935" cy="1944216"/>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Tx/>
              <a:buChar char="-"/>
            </a:pPr>
            <a:r>
              <a:rPr lang="uk-UA" dirty="0" smtClean="0"/>
              <a:t>виконавчу </a:t>
            </a:r>
            <a:r>
              <a:rPr lang="uk-UA" dirty="0"/>
              <a:t>владу очолює президент</a:t>
            </a:r>
            <a:r>
              <a:rPr lang="uk-UA" dirty="0" smtClean="0"/>
              <a:t>.</a:t>
            </a:r>
          </a:p>
          <a:p>
            <a:pPr marL="285750" indent="-285750">
              <a:buFontTx/>
              <a:buChar char="-"/>
            </a:pPr>
            <a:endParaRPr lang="uk-UA" dirty="0"/>
          </a:p>
          <a:p>
            <a:pPr marL="285750" indent="-285750">
              <a:buFontTx/>
              <a:buChar char="-"/>
            </a:pPr>
            <a:r>
              <a:rPr lang="uk-UA" dirty="0" smtClean="0"/>
              <a:t> </a:t>
            </a:r>
            <a:r>
              <a:rPr lang="uk-UA" dirty="0"/>
              <a:t>Він сприймається як її уособлення та безпосередній (іноді - єдиний) носій.</a:t>
            </a:r>
          </a:p>
        </p:txBody>
      </p:sp>
      <p:sp>
        <p:nvSpPr>
          <p:cNvPr id="11" name="Стрелка вниз 10"/>
          <p:cNvSpPr/>
          <p:nvPr/>
        </p:nvSpPr>
        <p:spPr>
          <a:xfrm>
            <a:off x="1907704" y="2276872"/>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6501446" y="2276872"/>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621" y="5949280"/>
            <a:ext cx="31702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498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540</TotalTime>
  <Words>3959</Words>
  <Application>Microsoft Office PowerPoint</Application>
  <PresentationFormat>Экран (4:3)</PresentationFormat>
  <Paragraphs>322</Paragraphs>
  <Slides>54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Воздушный поток</vt:lpstr>
      <vt:lpstr>Виконавча влада в Україні</vt:lpstr>
      <vt:lpstr>Презентация PowerPoint</vt:lpstr>
      <vt:lpstr> 1. Поняття виконавчої влади і система її органів  2. Конституційно-правовий статус Кабінету Міністрів України  3. Конституційно-правовий статус міністерств та інших центральних органів виконавчої влади  4. Конституційно-правовий статус місцевих державних адміністрацій</vt:lpstr>
      <vt:lpstr>Презентация PowerPoint</vt:lpstr>
      <vt:lpstr>Презентация PowerPoint</vt:lpstr>
      <vt:lpstr>Презентация PowerPoint</vt:lpstr>
      <vt:lpstr>1. Поняття виконавчої влади і система її органів</vt:lpstr>
      <vt:lpstr>Державне управління - це певний вид діяльності органів держави, що має виконавчий і розпорядчий характер і полягає в організуючому впливі на суспільні відносини в економічній, соціально-культурній та адміністративно-політичній сферах шляхом застосування державно-владних повноважень.   Державне управління - це більш широке поняття, ніж виконавча влада, оскільки державне управління здійснюється не тільки у межах виконавчої влади, а й у внутрішньо-організаційній діяльності органів інших гілок державної влади, на рівні державних підприємств, установ і організацій. </vt:lpstr>
      <vt:lpstr>Форми правління  (особливості)</vt:lpstr>
      <vt:lpstr>(особливості)</vt:lpstr>
      <vt:lpstr>Систему органів виконавчої влади в Україні утворюють:</vt:lpstr>
      <vt:lpstr>Систему органів виконавчої влади в Україні утворюють:</vt:lpstr>
      <vt:lpstr>Презентация PowerPoint</vt:lpstr>
      <vt:lpstr>2. Конституційно-правовий статус Кабінету Міністрів України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Конституційно-правовий статус міністерств та інших центральних органів виконавчої влади</vt:lpstr>
      <vt:lpstr>Презентация PowerPoint</vt:lpstr>
      <vt:lpstr>Презентация PowerPoint</vt:lpstr>
      <vt:lpstr>Презентация PowerPoint</vt:lpstr>
      <vt:lpstr>Керівний склад:</vt:lpstr>
      <vt:lpstr>Діяльність: </vt:lpstr>
      <vt:lpstr>Діяльність: </vt:lpstr>
      <vt:lpstr>Основними завданнями центральних органів виконавчої влади є:</vt:lpstr>
      <vt:lpstr>Висновки</vt:lpstr>
      <vt:lpstr>4. Конституційно-правовий статус місцевих державних адміністрацій</vt:lpstr>
      <vt:lpstr>Місцеві державні адміністрації згідно зі ст. 119 Конституції України в межах відповідної адміністративно-територіальної одиниці забезпечують:</vt:lpstr>
      <vt:lpstr>Місцеві державні адміністрації вирішують такі питання:</vt:lpstr>
      <vt:lpstr>Презентация PowerPoint</vt:lpstr>
      <vt:lpstr>Повноваження голів місцевих державних адміністрацій припиняються Президентом України у разі:</vt:lpstr>
      <vt:lpstr>Повноваження голів місцевих державних адміністрацій можуть бути припинені Президентом України у разі:</vt:lpstr>
      <vt:lpstr>Склад місцевих державних адміністрацій формують голови місцевих державних адміністрацій</vt:lpstr>
      <vt:lpstr>Місцеві державні адміністрації мають право:</vt:lpstr>
      <vt:lpstr>Особливості діяльності:</vt:lpstr>
      <vt:lpstr>Повноваження голів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Виконавча влада в Україні</dc:title>
  <dc:creator>OSV</dc:creator>
  <cp:lastModifiedBy>2222</cp:lastModifiedBy>
  <cp:revision>42</cp:revision>
  <dcterms:created xsi:type="dcterms:W3CDTF">2014-11-16T16:38:12Z</dcterms:created>
  <dcterms:modified xsi:type="dcterms:W3CDTF">2014-11-18T00:58:27Z</dcterms:modified>
</cp:coreProperties>
</file>