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sldIdLst>
    <p:sldId id="256" r:id="rId2"/>
    <p:sldId id="261" r:id="rId3"/>
    <p:sldId id="257" r:id="rId4"/>
    <p:sldId id="258" r:id="rId5"/>
    <p:sldId id="262" r:id="rId6"/>
    <p:sldId id="263" r:id="rId7"/>
    <p:sldId id="264" r:id="rId8"/>
    <p:sldId id="265" r:id="rId9"/>
    <p:sldId id="266" r:id="rId10"/>
    <p:sldId id="267" r:id="rId11"/>
    <p:sldId id="268" r:id="rId12"/>
    <p:sldId id="259" r:id="rId13"/>
    <p:sldId id="269" r:id="rId14"/>
    <p:sldId id="270" r:id="rId15"/>
    <p:sldId id="26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527F1-2C3F-4E09-9913-857DF3B10918}" v="16" dt="2022-10-30T19:34:01.870"/>
    <p1510:client id="{1718D943-F61C-48E4-ABCC-28950E7E4FF1}" v="291" dt="2022-11-01T00:08:3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72" autoAdjust="0"/>
    <p:restoredTop sz="94660"/>
  </p:normalViewPr>
  <p:slideViewPr>
    <p:cSldViewPr snapToGrid="0">
      <p:cViewPr varScale="1">
        <p:scale>
          <a:sx n="73" d="100"/>
          <a:sy n="73" d="100"/>
        </p:scale>
        <p:origin x="-40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dirty="0"/>
          </a:p>
        </p:txBody>
      </p:sp>
      <p:sp>
        <p:nvSpPr>
          <p:cNvPr id="5" name="Footer Placeholder 4">
            <a:extLst>
              <a:ext uri="{FF2B5EF4-FFF2-40B4-BE49-F238E27FC236}">
                <a16:creationId xmlns:a16="http://schemas.microsoft.com/office/drawing/2014/main" xmlns=""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cxnSp>
        <p:nvCxnSpPr>
          <p:cNvPr id="7" name="Straight Connector 6">
            <a:extLst>
              <a:ext uri="{FF2B5EF4-FFF2-40B4-BE49-F238E27FC236}">
                <a16:creationId xmlns:a16="http://schemas.microsoft.com/office/drawing/2014/main" xmlns=""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xmlns=""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xmlns=""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xmlns=""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xmlns=""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251563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5" name="Footer Placeholder 4">
            <a:extLst>
              <a:ext uri="{FF2B5EF4-FFF2-40B4-BE49-F238E27FC236}">
                <a16:creationId xmlns:a16="http://schemas.microsoft.com/office/drawing/2014/main" xmlns=""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403192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5" name="Footer Placeholder 4">
            <a:extLst>
              <a:ext uri="{FF2B5EF4-FFF2-40B4-BE49-F238E27FC236}">
                <a16:creationId xmlns:a16="http://schemas.microsoft.com/office/drawing/2014/main" xmlns=""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188632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5" name="Footer Placeholder 4">
            <a:extLst>
              <a:ext uri="{FF2B5EF4-FFF2-40B4-BE49-F238E27FC236}">
                <a16:creationId xmlns:a16="http://schemas.microsoft.com/office/drawing/2014/main" xmlns=""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66918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5" name="Footer Placeholder 4">
            <a:extLst>
              <a:ext uri="{FF2B5EF4-FFF2-40B4-BE49-F238E27FC236}">
                <a16:creationId xmlns:a16="http://schemas.microsoft.com/office/drawing/2014/main" xmlns=""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grpSp>
        <p:nvGrpSpPr>
          <p:cNvPr id="20" name="Group 19">
            <a:extLst>
              <a:ext uri="{FF2B5EF4-FFF2-40B4-BE49-F238E27FC236}">
                <a16:creationId xmlns:a16="http://schemas.microsoft.com/office/drawing/2014/main" xmlns=""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xmlns=""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xmlns=""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xmlns=""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xmlns=""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xmlns=""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xmlns=""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xmlns=""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xmlns=""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xmlns=""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xmlns=""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xmlns=""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xmlns=""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089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6" name="Footer Placeholder 5">
            <a:extLst>
              <a:ext uri="{FF2B5EF4-FFF2-40B4-BE49-F238E27FC236}">
                <a16:creationId xmlns:a16="http://schemas.microsoft.com/office/drawing/2014/main" xmlns=""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4259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8" name="Footer Placeholder 7">
            <a:extLst>
              <a:ext uri="{FF2B5EF4-FFF2-40B4-BE49-F238E27FC236}">
                <a16:creationId xmlns:a16="http://schemas.microsoft.com/office/drawing/2014/main" xmlns=""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200098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4" name="Footer Placeholder 3">
            <a:extLst>
              <a:ext uri="{FF2B5EF4-FFF2-40B4-BE49-F238E27FC236}">
                <a16:creationId xmlns:a16="http://schemas.microsoft.com/office/drawing/2014/main" xmlns=""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245813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3" name="Footer Placeholder 2">
            <a:extLst>
              <a:ext uri="{FF2B5EF4-FFF2-40B4-BE49-F238E27FC236}">
                <a16:creationId xmlns:a16="http://schemas.microsoft.com/office/drawing/2014/main" xmlns=""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56215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6" name="Footer Placeholder 5">
            <a:extLst>
              <a:ext uri="{FF2B5EF4-FFF2-40B4-BE49-F238E27FC236}">
                <a16:creationId xmlns:a16="http://schemas.microsoft.com/office/drawing/2014/main" xmlns=""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352404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pPr/>
              <a:t>11/2/2022</a:t>
            </a:fld>
            <a:endParaRPr lang="en-US"/>
          </a:p>
        </p:txBody>
      </p:sp>
      <p:sp>
        <p:nvSpPr>
          <p:cNvPr id="6" name="Footer Placeholder 5">
            <a:extLst>
              <a:ext uri="{FF2B5EF4-FFF2-40B4-BE49-F238E27FC236}">
                <a16:creationId xmlns:a16="http://schemas.microsoft.com/office/drawing/2014/main" xmlns=""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xmlns="" val="229755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11/2/2022</a:t>
            </a:fld>
            <a:endParaRPr lang="en-US" dirty="0"/>
          </a:p>
        </p:txBody>
      </p:sp>
      <p:sp>
        <p:nvSpPr>
          <p:cNvPr id="5" name="Footer Placeholder 4">
            <a:extLst>
              <a:ext uri="{FF2B5EF4-FFF2-40B4-BE49-F238E27FC236}">
                <a16:creationId xmlns:a16="http://schemas.microsoft.com/office/drawing/2014/main" xmlns=""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xmlns=""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xmlns="" val="1160711196"/>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xmlns="" id="{CA5B2A81-2C8E-4963-AFD4-E539D168B4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83900" y="1470268"/>
            <a:ext cx="6119131" cy="3075605"/>
          </a:xfrm>
        </p:spPr>
        <p:txBody>
          <a:bodyPr>
            <a:noAutofit/>
          </a:bodyPr>
          <a:lstStyle/>
          <a:p>
            <a:r>
              <a:rPr lang="en-US" sz="5400" b="1" dirty="0">
                <a:latin typeface="Calibri"/>
                <a:ea typeface="+mj-lt"/>
                <a:cs typeface="+mj-lt"/>
              </a:rPr>
              <a:t>Deadly Environmental Disasters</a:t>
            </a:r>
            <a:endParaRPr lang="en-US" sz="5400" b="1" dirty="0">
              <a:latin typeface="Calibri"/>
              <a:cs typeface="Calibri"/>
            </a:endParaRPr>
          </a:p>
        </p:txBody>
      </p:sp>
      <p:pic>
        <p:nvPicPr>
          <p:cNvPr id="28" name="Picture 3" descr="Pink and blue clouds">
            <a:extLst>
              <a:ext uri="{FF2B5EF4-FFF2-40B4-BE49-F238E27FC236}">
                <a16:creationId xmlns:a16="http://schemas.microsoft.com/office/drawing/2014/main" xmlns="" id="{32FD03D5-2AE8-0336-BC25-6427540D9945}"/>
              </a:ext>
            </a:extLst>
          </p:cNvPr>
          <p:cNvPicPr>
            <a:picLocks noChangeAspect="1"/>
          </p:cNvPicPr>
          <p:nvPr/>
        </p:nvPicPr>
        <p:blipFill rotWithShape="1">
          <a:blip r:embed="rId2"/>
          <a:srcRect l="32467" r="30560" b="6"/>
          <a:stretch/>
        </p:blipFill>
        <p:spPr>
          <a:xfrm>
            <a:off x="20" y="10"/>
            <a:ext cx="3863955" cy="6857989"/>
          </a:xfrm>
          <a:prstGeom prst="rect">
            <a:avLst/>
          </a:prstGeom>
        </p:spPr>
      </p:pic>
      <p:cxnSp>
        <p:nvCxnSpPr>
          <p:cNvPr id="29" name="Straight Connector 10">
            <a:extLst>
              <a:ext uri="{FF2B5EF4-FFF2-40B4-BE49-F238E27FC236}">
                <a16:creationId xmlns:a16="http://schemas.microsoft.com/office/drawing/2014/main" xmlns="" id="{9E7C23BC-DAA6-40E1-8166-B8C4439D1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701C0CAB-6A03-4C6A-9FAA-21984775362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982E0B2-AA9C-441C-A08E-A9DF9CF12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28046" y="4869342"/>
            <a:ext cx="1623711" cy="630920"/>
            <a:chOff x="9588346" y="4824892"/>
            <a:chExt cx="1623711" cy="630920"/>
          </a:xfrm>
        </p:grpSpPr>
        <p:sp>
          <p:nvSpPr>
            <p:cNvPr id="11" name="Freeform: Shape 10">
              <a:extLst>
                <a:ext uri="{FF2B5EF4-FFF2-40B4-BE49-F238E27FC236}">
                  <a16:creationId xmlns:a16="http://schemas.microsoft.com/office/drawing/2014/main" xmlns="" id="{A4A2E074-C10D-4C57-AB72-B631E4D7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0B037EB3-1772-4BA8-A95A-E5DBDFEA32B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a16="http://schemas.microsoft.com/office/drawing/2014/main" xmlns="" id="{A1F47AC1-63D0-47F3-9728-1A0A05434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xmlns="" id="{803A57D6-0C36-4560-A08A-16768551EF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a16="http://schemas.microsoft.com/office/drawing/2014/main" xmlns="" id="{3011B0B3-5679-4759-90B8-3B908C4CB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117B7F-6AAE-C5C8-335F-502458D8E5A9}"/>
              </a:ext>
            </a:extLst>
          </p:cNvPr>
          <p:cNvSpPr>
            <a:spLocks noGrp="1"/>
          </p:cNvSpPr>
          <p:nvPr>
            <p:ph type="title"/>
          </p:nvPr>
        </p:nvSpPr>
        <p:spPr>
          <a:xfrm>
            <a:off x="2304562" y="1841500"/>
            <a:ext cx="7797799" cy="2138400"/>
          </a:xfrm>
        </p:spPr>
        <p:txBody>
          <a:bodyPr vert="horz" lIns="0" tIns="0" rIns="0" bIns="0" rtlCol="0" anchor="b" anchorCtr="0">
            <a:normAutofit/>
          </a:bodyPr>
          <a:lstStyle/>
          <a:p>
            <a:pPr marL="285750" indent="-285750" algn="ctr">
              <a:buFont typeface="Arial"/>
              <a:buChar char="•"/>
            </a:pPr>
            <a:r>
              <a:rPr lang="en-US" sz="4000" b="1" dirty="0">
                <a:latin typeface="Calibri"/>
                <a:ea typeface="+mj-lt"/>
                <a:cs typeface="+mj-lt"/>
              </a:rPr>
              <a:t>Gulf of Mexico Dead Zone</a:t>
            </a:r>
            <a:endParaRPr lang="en-US" sz="4000" b="1" dirty="0">
              <a:latin typeface="Calibri"/>
              <a:cs typeface="Calibri"/>
            </a:endParaRPr>
          </a:p>
          <a:p>
            <a:pPr algn="ctr"/>
            <a:endParaRPr lang="en-US" sz="3200" b="1" dirty="0">
              <a:latin typeface="Calibri"/>
              <a:cs typeface="Calibri"/>
            </a:endParaRPr>
          </a:p>
        </p:txBody>
      </p:sp>
      <p:cxnSp>
        <p:nvCxnSpPr>
          <p:cNvPr id="18" name="Straight Connector 17">
            <a:extLst>
              <a:ext uri="{FF2B5EF4-FFF2-40B4-BE49-F238E27FC236}">
                <a16:creationId xmlns:a16="http://schemas.microsoft.com/office/drawing/2014/main" xmlns="" id="{32E97E5C-7A5F-424E-AAE4-654396E907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341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16A5661-2CFE-478C-BAC3-729F393F3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5111360-17BD-B91C-5BDE-127457A3B5BE}"/>
              </a:ext>
            </a:extLst>
          </p:cNvPr>
          <p:cNvSpPr>
            <a:spLocks noGrp="1"/>
          </p:cNvSpPr>
          <p:nvPr>
            <p:ph type="title"/>
          </p:nvPr>
        </p:nvSpPr>
        <p:spPr>
          <a:xfrm>
            <a:off x="6365154" y="1891201"/>
            <a:ext cx="4457200" cy="3464570"/>
          </a:xfrm>
        </p:spPr>
        <p:txBody>
          <a:bodyPr vert="horz" lIns="0" tIns="0" rIns="0" bIns="0" rtlCol="0" anchor="ctr" anchorCtr="0">
            <a:noAutofit/>
          </a:bodyPr>
          <a:lstStyle/>
          <a:p>
            <a:pPr algn="ctr"/>
            <a:r>
              <a:rPr lang="en-US" sz="2000" dirty="0">
                <a:latin typeface="Calibri"/>
                <a:ea typeface="+mj-lt"/>
                <a:cs typeface="+mj-lt"/>
              </a:rPr>
              <a:t>This is one of the ill-famed aquatic regions that arose as a consequence of human activity. It is considered the largest “dead zone” region in the United States. Hundreds of fish are often found floating dead in the Gulf of Mexico Dead Zone. The cause for the “dead zone” is the relentless dumping of phosphorus and nitrogen nutrients in the area.</a:t>
            </a:r>
            <a:endParaRPr lang="en-US" sz="2000" dirty="0">
              <a:latin typeface="Calibri"/>
              <a:cs typeface="Calibri"/>
            </a:endParaRPr>
          </a:p>
        </p:txBody>
      </p:sp>
      <p:grpSp>
        <p:nvGrpSpPr>
          <p:cNvPr id="10" name="Group 9">
            <a:extLst>
              <a:ext uri="{FF2B5EF4-FFF2-40B4-BE49-F238E27FC236}">
                <a16:creationId xmlns:a16="http://schemas.microsoft.com/office/drawing/2014/main" xmlns="" id="{FB7BE8CD-E348-464A-82CC-7EF7AA8284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9771" y="649304"/>
            <a:ext cx="913428" cy="1315264"/>
            <a:chOff x="999771" y="649304"/>
            <a:chExt cx="913428" cy="1315264"/>
          </a:xfrm>
        </p:grpSpPr>
        <p:grpSp>
          <p:nvGrpSpPr>
            <p:cNvPr id="11" name="Group 10">
              <a:extLst>
                <a:ext uri="{FF2B5EF4-FFF2-40B4-BE49-F238E27FC236}">
                  <a16:creationId xmlns:a16="http://schemas.microsoft.com/office/drawing/2014/main" xmlns="" id="{B8CC82D2-4C4A-4C67-8483-5199F97B37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999771" y="932104"/>
              <a:ext cx="913428" cy="1032464"/>
              <a:chOff x="999771" y="932104"/>
              <a:chExt cx="913428" cy="1032464"/>
            </a:xfrm>
          </p:grpSpPr>
          <p:grpSp>
            <p:nvGrpSpPr>
              <p:cNvPr id="15" name="Group 14">
                <a:extLst>
                  <a:ext uri="{FF2B5EF4-FFF2-40B4-BE49-F238E27FC236}">
                    <a16:creationId xmlns:a16="http://schemas.microsoft.com/office/drawing/2014/main" xmlns="" id="{70D2391D-AA33-4F5E-BD96-B42D93DED22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8100000" flipV="1">
                <a:off x="1047457" y="1290386"/>
                <a:ext cx="865742" cy="628383"/>
                <a:chOff x="558167" y="958515"/>
                <a:chExt cx="865742" cy="628383"/>
              </a:xfrm>
              <a:solidFill>
                <a:schemeClr val="accent3"/>
              </a:solidFill>
            </p:grpSpPr>
            <p:sp>
              <p:nvSpPr>
                <p:cNvPr id="22" name="Freeform: Shape 21">
                  <a:extLst>
                    <a:ext uri="{FF2B5EF4-FFF2-40B4-BE49-F238E27FC236}">
                      <a16:creationId xmlns:a16="http://schemas.microsoft.com/office/drawing/2014/main" xmlns="" id="{BE166DCE-539D-4C74-9C9D-AC000BA2F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xmlns="" id="{DCC6BEB5-DA1F-4F9E-BA5D-8F892A0FB8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xmlns="" id="{C0300EB9-093C-4C32-A212-821D7AC082B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H="1" flipV="1">
                <a:off x="999771" y="932104"/>
                <a:ext cx="864005" cy="1032464"/>
                <a:chOff x="2207971" y="2384401"/>
                <a:chExt cx="864005" cy="1032464"/>
              </a:xfrm>
            </p:grpSpPr>
            <p:sp>
              <p:nvSpPr>
                <p:cNvPr id="17" name="Freeform: Shape 16">
                  <a:extLst>
                    <a:ext uri="{FF2B5EF4-FFF2-40B4-BE49-F238E27FC236}">
                      <a16:creationId xmlns:a16="http://schemas.microsoft.com/office/drawing/2014/main" xmlns="" id="{AFC97B3C-CF0E-4C93-AA39-7A677A12C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xmlns="" id="{0943F14E-6185-4A31-8318-2088A05F5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xmlns="" id="{F3B56658-371E-446B-B30D-D4EA2A88A97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20" name="Straight Connector 19">
                    <a:extLst>
                      <a:ext uri="{FF2B5EF4-FFF2-40B4-BE49-F238E27FC236}">
                        <a16:creationId xmlns:a16="http://schemas.microsoft.com/office/drawing/2014/main" xmlns="" id="{068979FB-2943-4091-A490-D9F8695DF0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378C39C-3FC0-4521-8336-33A86391920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oup 11">
              <a:extLst>
                <a:ext uri="{FF2B5EF4-FFF2-40B4-BE49-F238E27FC236}">
                  <a16:creationId xmlns:a16="http://schemas.microsoft.com/office/drawing/2014/main" xmlns="" id="{72C6951D-2EAF-4333-B8A8-F473DC3BDF4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37136" y="649304"/>
              <a:ext cx="388541" cy="388541"/>
              <a:chOff x="5752675" y="5440856"/>
              <a:chExt cx="388541" cy="388541"/>
            </a:xfrm>
          </p:grpSpPr>
          <p:sp>
            <p:nvSpPr>
              <p:cNvPr id="13" name="Oval 12">
                <a:extLst>
                  <a:ext uri="{FF2B5EF4-FFF2-40B4-BE49-F238E27FC236}">
                    <a16:creationId xmlns:a16="http://schemas.microsoft.com/office/drawing/2014/main" xmlns="" id="{63E77698-5758-433A-9DF3-3BE43B6FB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FF47FF7F-75A9-438D-8BA7-428BF76974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31" name="Picture 31">
            <a:extLst>
              <a:ext uri="{FF2B5EF4-FFF2-40B4-BE49-F238E27FC236}">
                <a16:creationId xmlns:a16="http://schemas.microsoft.com/office/drawing/2014/main" xmlns="" id="{2BDE449E-E8BE-76F6-32AA-28C36316B470}"/>
              </a:ext>
            </a:extLst>
          </p:cNvPr>
          <p:cNvPicPr>
            <a:picLocks noGrp="1" noChangeAspect="1"/>
          </p:cNvPicPr>
          <p:nvPr>
            <p:ph idx="1"/>
          </p:nvPr>
        </p:nvPicPr>
        <p:blipFill>
          <a:blip r:embed="rId2"/>
          <a:stretch>
            <a:fillRect/>
          </a:stretch>
        </p:blipFill>
        <p:spPr>
          <a:xfrm>
            <a:off x="289291" y="1296377"/>
            <a:ext cx="4954221" cy="3296382"/>
          </a:xfrm>
        </p:spPr>
      </p:pic>
    </p:spTree>
    <p:extLst>
      <p:ext uri="{BB962C8B-B14F-4D97-AF65-F5344CB8AC3E}">
        <p14:creationId xmlns:p14="http://schemas.microsoft.com/office/powerpoint/2010/main" xmlns="" val="224661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61C99D7-FEBB-404D-9467-2655CFB44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BFD15A4-7FB5-1E95-846F-DAD1E23554A2}"/>
              </a:ext>
            </a:extLst>
          </p:cNvPr>
          <p:cNvSpPr>
            <a:spLocks noGrp="1"/>
          </p:cNvSpPr>
          <p:nvPr>
            <p:ph type="title"/>
          </p:nvPr>
        </p:nvSpPr>
        <p:spPr>
          <a:xfrm>
            <a:off x="6707076" y="1412509"/>
            <a:ext cx="4457200" cy="2349500"/>
          </a:xfrm>
        </p:spPr>
        <p:txBody>
          <a:bodyPr anchor="ctr">
            <a:noAutofit/>
          </a:bodyPr>
          <a:lstStyle/>
          <a:p>
            <a:pPr algn="ctr"/>
            <a:r>
              <a:rPr lang="en-US" sz="1600" dirty="0">
                <a:latin typeface="Calibri"/>
                <a:ea typeface="+mj-lt"/>
                <a:cs typeface="+mj-lt"/>
              </a:rPr>
              <a:t>The nutrients come from the Mississippi River, which is the drainage area for nearly half of the nitrogen and phosphorus waste among other nutrients of the continental America. Aquatic species including plants and fish cannot survive in the area completely.</a:t>
            </a:r>
            <a:endParaRPr lang="en-US" sz="1600">
              <a:latin typeface="Calibri"/>
              <a:cs typeface="Calibri"/>
            </a:endParaRPr>
          </a:p>
        </p:txBody>
      </p:sp>
      <p:grpSp>
        <p:nvGrpSpPr>
          <p:cNvPr id="10" name="Group 9">
            <a:extLst>
              <a:ext uri="{FF2B5EF4-FFF2-40B4-BE49-F238E27FC236}">
                <a16:creationId xmlns:a16="http://schemas.microsoft.com/office/drawing/2014/main" xmlns="" id="{DBBBD066-A04F-463E-9842-8CAD7AC569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4538" y="944341"/>
            <a:ext cx="864005" cy="1105345"/>
            <a:chOff x="5283338" y="944341"/>
            <a:chExt cx="864005" cy="1105345"/>
          </a:xfrm>
        </p:grpSpPr>
        <p:grpSp>
          <p:nvGrpSpPr>
            <p:cNvPr id="11" name="Group 10">
              <a:extLst>
                <a:ext uri="{FF2B5EF4-FFF2-40B4-BE49-F238E27FC236}">
                  <a16:creationId xmlns:a16="http://schemas.microsoft.com/office/drawing/2014/main" xmlns="" id="{76088591-D239-4ED6-A550-44FFEF0F161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3500000" flipH="1" flipV="1">
              <a:off x="5330167" y="1302623"/>
              <a:ext cx="865742" cy="628383"/>
              <a:chOff x="558167" y="958515"/>
              <a:chExt cx="865742" cy="628383"/>
            </a:xfrm>
            <a:solidFill>
              <a:schemeClr val="accent3"/>
            </a:solidFill>
          </p:grpSpPr>
          <p:sp>
            <p:nvSpPr>
              <p:cNvPr id="18" name="Freeform: Shape 17">
                <a:extLst>
                  <a:ext uri="{FF2B5EF4-FFF2-40B4-BE49-F238E27FC236}">
                    <a16:creationId xmlns:a16="http://schemas.microsoft.com/office/drawing/2014/main" xmlns="" id="{DCD2C47D-2B0F-4F3D-BDD0-C8AAF4DD3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xmlns="" id="{B5609BB9-F037-46FF-88F3-9B11331086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xmlns="" id="{CCCAF9DC-AA3F-4174-ABE4-2FB2114EFE2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V="1">
              <a:off x="5283338" y="944341"/>
              <a:ext cx="864005" cy="1032464"/>
              <a:chOff x="2207971" y="2384401"/>
              <a:chExt cx="864005" cy="1032464"/>
            </a:xfrm>
          </p:grpSpPr>
          <p:sp>
            <p:nvSpPr>
              <p:cNvPr id="13" name="Freeform: Shape 12">
                <a:extLst>
                  <a:ext uri="{FF2B5EF4-FFF2-40B4-BE49-F238E27FC236}">
                    <a16:creationId xmlns:a16="http://schemas.microsoft.com/office/drawing/2014/main" xmlns="" id="{C750E4FA-6809-46D8-B99E-6722FA2B16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xmlns="" id="{A8B007AA-8D8C-440F-A7EA-66760703AD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xmlns="" id="{37FC6DDE-29AD-4117-A81C-282D4714390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16" name="Straight Connector 15">
                  <a:extLst>
                    <a:ext uri="{FF2B5EF4-FFF2-40B4-BE49-F238E27FC236}">
                      <a16:creationId xmlns:a16="http://schemas.microsoft.com/office/drawing/2014/main" xmlns="" id="{0B1E8C43-EE88-493A-8296-A7B32019572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30E88D7-127F-4EC4-B802-C96E419698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1" name="Group 20">
            <a:extLst>
              <a:ext uri="{FF2B5EF4-FFF2-40B4-BE49-F238E27FC236}">
                <a16:creationId xmlns:a16="http://schemas.microsoft.com/office/drawing/2014/main" xmlns="" id="{91046B5C-4FD5-4C36-B468-E7C110961B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79501" y="5440856"/>
            <a:ext cx="388541" cy="388541"/>
            <a:chOff x="1079501" y="5440856"/>
            <a:chExt cx="388541" cy="388541"/>
          </a:xfrm>
        </p:grpSpPr>
        <p:sp>
          <p:nvSpPr>
            <p:cNvPr id="22" name="Oval 21">
              <a:extLst>
                <a:ext uri="{FF2B5EF4-FFF2-40B4-BE49-F238E27FC236}">
                  <a16:creationId xmlns:a16="http://schemas.microsoft.com/office/drawing/2014/main" xmlns="" id="{254833BC-CB3A-40E6-8945-357629DAF3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1127627"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xmlns="" id="{3794329C-6345-421E-AAD0-12C25E8CF5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01"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8" descr="Map&#10;&#10;Description automatically generated">
            <a:extLst>
              <a:ext uri="{FF2B5EF4-FFF2-40B4-BE49-F238E27FC236}">
                <a16:creationId xmlns:a16="http://schemas.microsoft.com/office/drawing/2014/main" xmlns="" id="{07E220AA-2DA9-E78F-7130-503781F77766}"/>
              </a:ext>
            </a:extLst>
          </p:cNvPr>
          <p:cNvPicPr>
            <a:picLocks noGrp="1" noChangeAspect="1"/>
          </p:cNvPicPr>
          <p:nvPr>
            <p:ph idx="1"/>
          </p:nvPr>
        </p:nvPicPr>
        <p:blipFill>
          <a:blip r:embed="rId2"/>
          <a:stretch>
            <a:fillRect/>
          </a:stretch>
        </p:blipFill>
        <p:spPr>
          <a:xfrm>
            <a:off x="265600" y="1302972"/>
            <a:ext cx="5773371" cy="2824040"/>
          </a:xfrm>
        </p:spPr>
      </p:pic>
    </p:spTree>
    <p:extLst>
      <p:ext uri="{BB962C8B-B14F-4D97-AF65-F5344CB8AC3E}">
        <p14:creationId xmlns:p14="http://schemas.microsoft.com/office/powerpoint/2010/main" xmlns="" val="326338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701C0CAB-6A03-4C6A-9FAA-21984775362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982E0B2-AA9C-441C-A08E-A9DF9CF12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28046" y="4869342"/>
            <a:ext cx="1623711" cy="630920"/>
            <a:chOff x="9588346" y="4824892"/>
            <a:chExt cx="1623711" cy="630920"/>
          </a:xfrm>
        </p:grpSpPr>
        <p:sp>
          <p:nvSpPr>
            <p:cNvPr id="11" name="Freeform: Shape 10">
              <a:extLst>
                <a:ext uri="{FF2B5EF4-FFF2-40B4-BE49-F238E27FC236}">
                  <a16:creationId xmlns:a16="http://schemas.microsoft.com/office/drawing/2014/main" xmlns="" id="{A4A2E074-C10D-4C57-AB72-B631E4D7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0B037EB3-1772-4BA8-A95A-E5DBDFEA32B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a16="http://schemas.microsoft.com/office/drawing/2014/main" xmlns="" id="{A1F47AC1-63D0-47F3-9728-1A0A05434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xmlns="" id="{803A57D6-0C36-4560-A08A-16768551EF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a16="http://schemas.microsoft.com/office/drawing/2014/main" xmlns="" id="{3011B0B3-5679-4759-90B8-3B908C4CB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E4423DB-A463-2B48-CF33-9BF10D380383}"/>
              </a:ext>
            </a:extLst>
          </p:cNvPr>
          <p:cNvSpPr>
            <a:spLocks noGrp="1"/>
          </p:cNvSpPr>
          <p:nvPr>
            <p:ph type="title"/>
          </p:nvPr>
        </p:nvSpPr>
        <p:spPr>
          <a:xfrm>
            <a:off x="2148254" y="1704731"/>
            <a:ext cx="7797799" cy="2138400"/>
          </a:xfrm>
        </p:spPr>
        <p:txBody>
          <a:bodyPr vert="horz" lIns="0" tIns="0" rIns="0" bIns="0" rtlCol="0" anchor="b" anchorCtr="0">
            <a:normAutofit/>
          </a:bodyPr>
          <a:lstStyle/>
          <a:p>
            <a:pPr marL="285750" indent="-285750" algn="ctr">
              <a:buFont typeface="Arial"/>
              <a:buChar char="•"/>
            </a:pPr>
            <a:r>
              <a:rPr lang="en-US" sz="4000" b="1" dirty="0">
                <a:latin typeface="Calibri"/>
                <a:ea typeface="+mj-lt"/>
                <a:cs typeface="+mj-lt"/>
              </a:rPr>
              <a:t>E-waste in Guiyu, China</a:t>
            </a:r>
            <a:endParaRPr lang="en-US" sz="4000" b="1" dirty="0">
              <a:latin typeface="Calibri"/>
              <a:cs typeface="Calibri"/>
            </a:endParaRPr>
          </a:p>
          <a:p>
            <a:pPr algn="ctr"/>
            <a:endParaRPr lang="en-US" sz="3200" b="1" dirty="0">
              <a:latin typeface="Calibri"/>
              <a:cs typeface="Calibri"/>
            </a:endParaRPr>
          </a:p>
        </p:txBody>
      </p:sp>
      <p:cxnSp>
        <p:nvCxnSpPr>
          <p:cNvPr id="18" name="Straight Connector 17">
            <a:extLst>
              <a:ext uri="{FF2B5EF4-FFF2-40B4-BE49-F238E27FC236}">
                <a16:creationId xmlns:a16="http://schemas.microsoft.com/office/drawing/2014/main" xmlns="" id="{32E97E5C-7A5F-424E-AAE4-654396E907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6576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61C99D7-FEBB-404D-9467-2655CFB44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20395FD-4DAA-331B-2FDC-2A7D93D831A3}"/>
              </a:ext>
            </a:extLst>
          </p:cNvPr>
          <p:cNvSpPr>
            <a:spLocks noGrp="1"/>
          </p:cNvSpPr>
          <p:nvPr>
            <p:ph type="title"/>
          </p:nvPr>
        </p:nvSpPr>
        <p:spPr>
          <a:xfrm>
            <a:off x="6335846" y="1783740"/>
            <a:ext cx="4457200" cy="2349500"/>
          </a:xfrm>
        </p:spPr>
        <p:txBody>
          <a:bodyPr vert="horz" lIns="0" tIns="0" rIns="0" bIns="0" rtlCol="0" anchor="ctr" anchorCtr="0">
            <a:noAutofit/>
          </a:bodyPr>
          <a:lstStyle/>
          <a:p>
            <a:pPr algn="ctr"/>
            <a:r>
              <a:rPr lang="en-US" sz="2000" dirty="0">
                <a:latin typeface="Calibri"/>
                <a:ea typeface="+mj-lt"/>
                <a:cs typeface="+mj-lt"/>
              </a:rPr>
              <a:t>Guiyu, China is considered as the area which might be the biggest electronic waste site on the planet. The dumping of obsolete electronics in the area is extraordinarily large, which has resulted in high toxicity levels of heavy metals and chemicals in the region’s soils and water systems.</a:t>
            </a:r>
            <a:endParaRPr lang="en-US" sz="2000" dirty="0">
              <a:latin typeface="Calibri"/>
              <a:cs typeface="Calibri"/>
            </a:endParaRPr>
          </a:p>
        </p:txBody>
      </p:sp>
      <p:grpSp>
        <p:nvGrpSpPr>
          <p:cNvPr id="10" name="Group 9">
            <a:extLst>
              <a:ext uri="{FF2B5EF4-FFF2-40B4-BE49-F238E27FC236}">
                <a16:creationId xmlns:a16="http://schemas.microsoft.com/office/drawing/2014/main" xmlns="" id="{DBBBD066-A04F-463E-9842-8CAD7AC569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4538" y="944341"/>
            <a:ext cx="864005" cy="1105345"/>
            <a:chOff x="5283338" y="944341"/>
            <a:chExt cx="864005" cy="1105345"/>
          </a:xfrm>
        </p:grpSpPr>
        <p:grpSp>
          <p:nvGrpSpPr>
            <p:cNvPr id="11" name="Group 10">
              <a:extLst>
                <a:ext uri="{FF2B5EF4-FFF2-40B4-BE49-F238E27FC236}">
                  <a16:creationId xmlns:a16="http://schemas.microsoft.com/office/drawing/2014/main" xmlns="" id="{76088591-D239-4ED6-A550-44FFEF0F161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3500000" flipH="1" flipV="1">
              <a:off x="5330167" y="1302623"/>
              <a:ext cx="865742" cy="628383"/>
              <a:chOff x="558167" y="958515"/>
              <a:chExt cx="865742" cy="628383"/>
            </a:xfrm>
            <a:solidFill>
              <a:schemeClr val="accent3"/>
            </a:solidFill>
          </p:grpSpPr>
          <p:sp>
            <p:nvSpPr>
              <p:cNvPr id="18" name="Freeform: Shape 17">
                <a:extLst>
                  <a:ext uri="{FF2B5EF4-FFF2-40B4-BE49-F238E27FC236}">
                    <a16:creationId xmlns:a16="http://schemas.microsoft.com/office/drawing/2014/main" xmlns="" id="{DCD2C47D-2B0F-4F3D-BDD0-C8AAF4DD3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xmlns="" id="{B5609BB9-F037-46FF-88F3-9B11331086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xmlns="" id="{CCCAF9DC-AA3F-4174-ABE4-2FB2114EFE2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V="1">
              <a:off x="5283338" y="944341"/>
              <a:ext cx="864005" cy="1032464"/>
              <a:chOff x="2207971" y="2384401"/>
              <a:chExt cx="864005" cy="1032464"/>
            </a:xfrm>
          </p:grpSpPr>
          <p:sp>
            <p:nvSpPr>
              <p:cNvPr id="13" name="Freeform: Shape 12">
                <a:extLst>
                  <a:ext uri="{FF2B5EF4-FFF2-40B4-BE49-F238E27FC236}">
                    <a16:creationId xmlns:a16="http://schemas.microsoft.com/office/drawing/2014/main" xmlns="" id="{C750E4FA-6809-46D8-B99E-6722FA2B16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xmlns="" id="{A8B007AA-8D8C-440F-A7EA-66760703AD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xmlns="" id="{37FC6DDE-29AD-4117-A81C-282D4714390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16" name="Straight Connector 15">
                  <a:extLst>
                    <a:ext uri="{FF2B5EF4-FFF2-40B4-BE49-F238E27FC236}">
                      <a16:creationId xmlns:a16="http://schemas.microsoft.com/office/drawing/2014/main" xmlns="" id="{0B1E8C43-EE88-493A-8296-A7B32019572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30E88D7-127F-4EC4-B802-C96E419698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1" name="Group 20">
            <a:extLst>
              <a:ext uri="{FF2B5EF4-FFF2-40B4-BE49-F238E27FC236}">
                <a16:creationId xmlns:a16="http://schemas.microsoft.com/office/drawing/2014/main" xmlns="" id="{91046B5C-4FD5-4C36-B468-E7C110961B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79501" y="5440856"/>
            <a:ext cx="388541" cy="388541"/>
            <a:chOff x="1079501" y="5440856"/>
            <a:chExt cx="388541" cy="388541"/>
          </a:xfrm>
        </p:grpSpPr>
        <p:sp>
          <p:nvSpPr>
            <p:cNvPr id="22" name="Oval 21">
              <a:extLst>
                <a:ext uri="{FF2B5EF4-FFF2-40B4-BE49-F238E27FC236}">
                  <a16:creationId xmlns:a16="http://schemas.microsoft.com/office/drawing/2014/main" xmlns="" id="{254833BC-CB3A-40E6-8945-357629DAF3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1127627"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xmlns="" id="{3794329C-6345-421E-AAD0-12C25E8CF5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01"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8">
            <a:extLst>
              <a:ext uri="{FF2B5EF4-FFF2-40B4-BE49-F238E27FC236}">
                <a16:creationId xmlns:a16="http://schemas.microsoft.com/office/drawing/2014/main" xmlns="" id="{62C5986C-3668-B5EE-AC77-9CC4DF5CC3A8}"/>
              </a:ext>
            </a:extLst>
          </p:cNvPr>
          <p:cNvPicPr>
            <a:picLocks noGrp="1" noChangeAspect="1"/>
          </p:cNvPicPr>
          <p:nvPr>
            <p:ph idx="1"/>
          </p:nvPr>
        </p:nvPicPr>
        <p:blipFill>
          <a:blip r:embed="rId2"/>
          <a:stretch>
            <a:fillRect/>
          </a:stretch>
        </p:blipFill>
        <p:spPr>
          <a:xfrm>
            <a:off x="295274" y="1227260"/>
            <a:ext cx="5284176" cy="3288078"/>
          </a:xfrm>
        </p:spPr>
      </p:pic>
    </p:spTree>
    <p:extLst>
      <p:ext uri="{BB962C8B-B14F-4D97-AF65-F5344CB8AC3E}">
        <p14:creationId xmlns:p14="http://schemas.microsoft.com/office/powerpoint/2010/main" xmlns="" val="267410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16A5661-2CFE-478C-BAC3-729F393F3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F394762-1FD1-C366-43DC-2DF83800F3F8}"/>
              </a:ext>
            </a:extLst>
          </p:cNvPr>
          <p:cNvSpPr>
            <a:spLocks noGrp="1"/>
          </p:cNvSpPr>
          <p:nvPr>
            <p:ph type="title"/>
          </p:nvPr>
        </p:nvSpPr>
        <p:spPr>
          <a:xfrm>
            <a:off x="5984154" y="1412509"/>
            <a:ext cx="4457200" cy="2349500"/>
          </a:xfrm>
        </p:spPr>
        <p:txBody>
          <a:bodyPr anchor="ctr">
            <a:normAutofit/>
          </a:bodyPr>
          <a:lstStyle/>
          <a:p>
            <a:pPr algn="ctr"/>
            <a:r>
              <a:rPr lang="en-US" sz="1600" dirty="0">
                <a:latin typeface="Calibri"/>
                <a:ea typeface="+mj-lt"/>
                <a:cs typeface="+mj-lt"/>
              </a:rPr>
              <a:t>Consequently, about 88% of the children in the province suffer from lead poisoning and there is higher than normal rates of miscarriages.  The province is thus labeled as the world’s “electronic graveyard”.</a:t>
            </a:r>
            <a:endParaRPr lang="en-US" sz="1600">
              <a:latin typeface="Calibri"/>
              <a:cs typeface="Calibri"/>
            </a:endParaRPr>
          </a:p>
        </p:txBody>
      </p:sp>
      <p:grpSp>
        <p:nvGrpSpPr>
          <p:cNvPr id="10" name="Group 9">
            <a:extLst>
              <a:ext uri="{FF2B5EF4-FFF2-40B4-BE49-F238E27FC236}">
                <a16:creationId xmlns:a16="http://schemas.microsoft.com/office/drawing/2014/main" xmlns="" id="{FB7BE8CD-E348-464A-82CC-7EF7AA8284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9771" y="649304"/>
            <a:ext cx="913428" cy="1315264"/>
            <a:chOff x="999771" y="649304"/>
            <a:chExt cx="913428" cy="1315264"/>
          </a:xfrm>
        </p:grpSpPr>
        <p:grpSp>
          <p:nvGrpSpPr>
            <p:cNvPr id="11" name="Group 10">
              <a:extLst>
                <a:ext uri="{FF2B5EF4-FFF2-40B4-BE49-F238E27FC236}">
                  <a16:creationId xmlns:a16="http://schemas.microsoft.com/office/drawing/2014/main" xmlns="" id="{B8CC82D2-4C4A-4C67-8483-5199F97B37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999771" y="932104"/>
              <a:ext cx="913428" cy="1032464"/>
              <a:chOff x="999771" y="932104"/>
              <a:chExt cx="913428" cy="1032464"/>
            </a:xfrm>
          </p:grpSpPr>
          <p:grpSp>
            <p:nvGrpSpPr>
              <p:cNvPr id="15" name="Group 14">
                <a:extLst>
                  <a:ext uri="{FF2B5EF4-FFF2-40B4-BE49-F238E27FC236}">
                    <a16:creationId xmlns:a16="http://schemas.microsoft.com/office/drawing/2014/main" xmlns="" id="{70D2391D-AA33-4F5E-BD96-B42D93DED22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8100000" flipV="1">
                <a:off x="1047457" y="1290386"/>
                <a:ext cx="865742" cy="628383"/>
                <a:chOff x="558167" y="958515"/>
                <a:chExt cx="865742" cy="628383"/>
              </a:xfrm>
              <a:solidFill>
                <a:schemeClr val="accent3"/>
              </a:solidFill>
            </p:grpSpPr>
            <p:sp>
              <p:nvSpPr>
                <p:cNvPr id="22" name="Freeform: Shape 21">
                  <a:extLst>
                    <a:ext uri="{FF2B5EF4-FFF2-40B4-BE49-F238E27FC236}">
                      <a16:creationId xmlns:a16="http://schemas.microsoft.com/office/drawing/2014/main" xmlns="" id="{BE166DCE-539D-4C74-9C9D-AC000BA2F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xmlns="" id="{DCC6BEB5-DA1F-4F9E-BA5D-8F892A0FB8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xmlns="" id="{C0300EB9-093C-4C32-A212-821D7AC082B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H="1" flipV="1">
                <a:off x="999771" y="932104"/>
                <a:ext cx="864005" cy="1032464"/>
                <a:chOff x="2207971" y="2384401"/>
                <a:chExt cx="864005" cy="1032464"/>
              </a:xfrm>
            </p:grpSpPr>
            <p:sp>
              <p:nvSpPr>
                <p:cNvPr id="17" name="Freeform: Shape 16">
                  <a:extLst>
                    <a:ext uri="{FF2B5EF4-FFF2-40B4-BE49-F238E27FC236}">
                      <a16:creationId xmlns:a16="http://schemas.microsoft.com/office/drawing/2014/main" xmlns="" id="{AFC97B3C-CF0E-4C93-AA39-7A677A12C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xmlns="" id="{0943F14E-6185-4A31-8318-2088A05F5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xmlns="" id="{F3B56658-371E-446B-B30D-D4EA2A88A97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20" name="Straight Connector 19">
                    <a:extLst>
                      <a:ext uri="{FF2B5EF4-FFF2-40B4-BE49-F238E27FC236}">
                        <a16:creationId xmlns:a16="http://schemas.microsoft.com/office/drawing/2014/main" xmlns="" id="{068979FB-2943-4091-A490-D9F8695DF0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378C39C-3FC0-4521-8336-33A86391920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oup 11">
              <a:extLst>
                <a:ext uri="{FF2B5EF4-FFF2-40B4-BE49-F238E27FC236}">
                  <a16:creationId xmlns:a16="http://schemas.microsoft.com/office/drawing/2014/main" xmlns="" id="{72C6951D-2EAF-4333-B8A8-F473DC3BDF4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37136" y="649304"/>
              <a:ext cx="388541" cy="388541"/>
              <a:chOff x="5752675" y="5440856"/>
              <a:chExt cx="388541" cy="388541"/>
            </a:xfrm>
          </p:grpSpPr>
          <p:sp>
            <p:nvSpPr>
              <p:cNvPr id="13" name="Oval 12">
                <a:extLst>
                  <a:ext uri="{FF2B5EF4-FFF2-40B4-BE49-F238E27FC236}">
                    <a16:creationId xmlns:a16="http://schemas.microsoft.com/office/drawing/2014/main" xmlns="" id="{63E77698-5758-433A-9DF3-3BE43B6FB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FF47FF7F-75A9-438D-8BA7-428BF76974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4" name="Picture 4">
            <a:extLst>
              <a:ext uri="{FF2B5EF4-FFF2-40B4-BE49-F238E27FC236}">
                <a16:creationId xmlns:a16="http://schemas.microsoft.com/office/drawing/2014/main" xmlns="" id="{2112F2EC-9288-4699-DAFD-50764B76BAD0}"/>
              </a:ext>
            </a:extLst>
          </p:cNvPr>
          <p:cNvPicPr>
            <a:picLocks noGrp="1" noChangeAspect="1"/>
          </p:cNvPicPr>
          <p:nvPr>
            <p:ph idx="1"/>
          </p:nvPr>
        </p:nvPicPr>
        <p:blipFill>
          <a:blip r:embed="rId2"/>
          <a:stretch>
            <a:fillRect/>
          </a:stretch>
        </p:blipFill>
        <p:spPr>
          <a:xfrm>
            <a:off x="459760" y="1113080"/>
            <a:ext cx="4772513" cy="3567234"/>
          </a:xfrm>
        </p:spPr>
      </p:pic>
    </p:spTree>
    <p:extLst>
      <p:ext uri="{BB962C8B-B14F-4D97-AF65-F5344CB8AC3E}">
        <p14:creationId xmlns:p14="http://schemas.microsoft.com/office/powerpoint/2010/main" xmlns="" val="946033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701C0CAB-6A03-4C6A-9FAA-21984775362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982E0B2-AA9C-441C-A08E-A9DF9CF12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28046" y="4869342"/>
            <a:ext cx="1623711" cy="630920"/>
            <a:chOff x="9588346" y="4824892"/>
            <a:chExt cx="1623711" cy="630920"/>
          </a:xfrm>
        </p:grpSpPr>
        <p:sp>
          <p:nvSpPr>
            <p:cNvPr id="11" name="Freeform: Shape 10">
              <a:extLst>
                <a:ext uri="{FF2B5EF4-FFF2-40B4-BE49-F238E27FC236}">
                  <a16:creationId xmlns:a16="http://schemas.microsoft.com/office/drawing/2014/main" xmlns="" id="{A4A2E074-C10D-4C57-AB72-B631E4D7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0B037EB3-1772-4BA8-A95A-E5DBDFEA32B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a16="http://schemas.microsoft.com/office/drawing/2014/main" xmlns="" id="{A1F47AC1-63D0-47F3-9728-1A0A05434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xmlns="" id="{803A57D6-0C36-4560-A08A-16768551EF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a16="http://schemas.microsoft.com/office/drawing/2014/main" xmlns="" id="{3011B0B3-5679-4759-90B8-3B908C4CB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927B2B6-9F97-D17A-1F47-726C8DD4BCFA}"/>
              </a:ext>
            </a:extLst>
          </p:cNvPr>
          <p:cNvSpPr>
            <a:spLocks noGrp="1"/>
          </p:cNvSpPr>
          <p:nvPr>
            <p:ph type="title"/>
          </p:nvPr>
        </p:nvSpPr>
        <p:spPr>
          <a:xfrm>
            <a:off x="2060331" y="1861038"/>
            <a:ext cx="7797799" cy="2138400"/>
          </a:xfrm>
        </p:spPr>
        <p:txBody>
          <a:bodyPr vert="horz" lIns="0" tIns="0" rIns="0" bIns="0" rtlCol="0" anchor="b" anchorCtr="0">
            <a:normAutofit/>
          </a:bodyPr>
          <a:lstStyle/>
          <a:p>
            <a:pPr marL="285750" indent="-285750" algn="ctr">
              <a:buFont typeface="Arial"/>
              <a:buChar char="•"/>
            </a:pPr>
            <a:r>
              <a:rPr lang="en-US" sz="4000" b="1" dirty="0">
                <a:latin typeface="Calibri"/>
                <a:ea typeface="+mj-lt"/>
                <a:cs typeface="+mj-lt"/>
              </a:rPr>
              <a:t>Amoco Cadiz</a:t>
            </a:r>
            <a:endParaRPr lang="en-US" sz="4000" b="1" dirty="0">
              <a:latin typeface="Calibri"/>
              <a:cs typeface="Calibri"/>
            </a:endParaRPr>
          </a:p>
          <a:p>
            <a:pPr algn="ctr"/>
            <a:endParaRPr lang="en-US" sz="3200" b="1" dirty="0">
              <a:latin typeface="Calibri"/>
              <a:cs typeface="Calibri"/>
            </a:endParaRPr>
          </a:p>
        </p:txBody>
      </p:sp>
      <p:cxnSp>
        <p:nvCxnSpPr>
          <p:cNvPr id="18" name="Straight Connector 17">
            <a:extLst>
              <a:ext uri="{FF2B5EF4-FFF2-40B4-BE49-F238E27FC236}">
                <a16:creationId xmlns:a16="http://schemas.microsoft.com/office/drawing/2014/main" xmlns="" id="{32E97E5C-7A5F-424E-AAE4-654396E907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18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16A5661-2CFE-478C-BAC3-729F393F3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4F17BBF-B1BE-3935-0AF2-B3EDFAB210C8}"/>
              </a:ext>
            </a:extLst>
          </p:cNvPr>
          <p:cNvSpPr>
            <a:spLocks noGrp="1"/>
          </p:cNvSpPr>
          <p:nvPr>
            <p:ph type="title"/>
          </p:nvPr>
        </p:nvSpPr>
        <p:spPr>
          <a:xfrm>
            <a:off x="6091615" y="1861894"/>
            <a:ext cx="4457200" cy="3141180"/>
          </a:xfrm>
        </p:spPr>
        <p:txBody>
          <a:bodyPr vert="horz" lIns="0" tIns="0" rIns="0" bIns="0" rtlCol="0" anchor="ctr" anchorCtr="0">
            <a:noAutofit/>
          </a:bodyPr>
          <a:lstStyle/>
          <a:p>
            <a:pPr algn="ctr"/>
            <a:r>
              <a:rPr lang="en-US" sz="2000" dirty="0">
                <a:latin typeface="Calibri"/>
                <a:ea typeface="+mj-lt"/>
                <a:cs typeface="+mj-lt"/>
              </a:rPr>
              <a:t>In March 16, 1978 a huge crude oil tanker, Amoco Cadiz, ran aground on </a:t>
            </a:r>
            <a:r>
              <a:rPr lang="en-US" sz="2000" dirty="0" err="1">
                <a:latin typeface="Calibri"/>
                <a:ea typeface="+mj-lt"/>
                <a:cs typeface="+mj-lt"/>
              </a:rPr>
              <a:t>Porstsall</a:t>
            </a:r>
            <a:r>
              <a:rPr lang="en-US" sz="2000" dirty="0">
                <a:latin typeface="Calibri"/>
                <a:ea typeface="+mj-lt"/>
                <a:cs typeface="+mj-lt"/>
              </a:rPr>
              <a:t> Rocks and as a result, it split into three and sank. It spewed out 1,604,500 barrels (219,797 tons) of light crude oil and 4,000 tons of fuel oil, all together resulting in the biggest oil spill of its kind at that occasion and in history. The spill contributed to the largest loss of marine life ever registered from an oil spill.</a:t>
            </a:r>
            <a:endParaRPr lang="en-US" sz="2000" dirty="0">
              <a:latin typeface="Calibri"/>
              <a:cs typeface="Calibri"/>
            </a:endParaRPr>
          </a:p>
        </p:txBody>
      </p:sp>
      <p:grpSp>
        <p:nvGrpSpPr>
          <p:cNvPr id="10" name="Group 9">
            <a:extLst>
              <a:ext uri="{FF2B5EF4-FFF2-40B4-BE49-F238E27FC236}">
                <a16:creationId xmlns:a16="http://schemas.microsoft.com/office/drawing/2014/main" xmlns="" id="{FB7BE8CD-E348-464A-82CC-7EF7AA8284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9771" y="649304"/>
            <a:ext cx="913428" cy="1315264"/>
            <a:chOff x="999771" y="649304"/>
            <a:chExt cx="913428" cy="1315264"/>
          </a:xfrm>
        </p:grpSpPr>
        <p:grpSp>
          <p:nvGrpSpPr>
            <p:cNvPr id="11" name="Group 10">
              <a:extLst>
                <a:ext uri="{FF2B5EF4-FFF2-40B4-BE49-F238E27FC236}">
                  <a16:creationId xmlns:a16="http://schemas.microsoft.com/office/drawing/2014/main" xmlns="" id="{B8CC82D2-4C4A-4C67-8483-5199F97B37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999771" y="932104"/>
              <a:ext cx="913428" cy="1032464"/>
              <a:chOff x="999771" y="932104"/>
              <a:chExt cx="913428" cy="1032464"/>
            </a:xfrm>
          </p:grpSpPr>
          <p:grpSp>
            <p:nvGrpSpPr>
              <p:cNvPr id="15" name="Group 14">
                <a:extLst>
                  <a:ext uri="{FF2B5EF4-FFF2-40B4-BE49-F238E27FC236}">
                    <a16:creationId xmlns:a16="http://schemas.microsoft.com/office/drawing/2014/main" xmlns="" id="{70D2391D-AA33-4F5E-BD96-B42D93DED22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8100000" flipV="1">
                <a:off x="1047457" y="1290386"/>
                <a:ext cx="865742" cy="628383"/>
                <a:chOff x="558167" y="958515"/>
                <a:chExt cx="865742" cy="628383"/>
              </a:xfrm>
              <a:solidFill>
                <a:schemeClr val="accent3"/>
              </a:solidFill>
            </p:grpSpPr>
            <p:sp>
              <p:nvSpPr>
                <p:cNvPr id="22" name="Freeform: Shape 21">
                  <a:extLst>
                    <a:ext uri="{FF2B5EF4-FFF2-40B4-BE49-F238E27FC236}">
                      <a16:creationId xmlns:a16="http://schemas.microsoft.com/office/drawing/2014/main" xmlns="" id="{BE166DCE-539D-4C74-9C9D-AC000BA2F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xmlns="" id="{DCC6BEB5-DA1F-4F9E-BA5D-8F892A0FB8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xmlns="" id="{C0300EB9-093C-4C32-A212-821D7AC082B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H="1" flipV="1">
                <a:off x="999771" y="932104"/>
                <a:ext cx="864005" cy="1032464"/>
                <a:chOff x="2207971" y="2384401"/>
                <a:chExt cx="864005" cy="1032464"/>
              </a:xfrm>
            </p:grpSpPr>
            <p:sp>
              <p:nvSpPr>
                <p:cNvPr id="17" name="Freeform: Shape 16">
                  <a:extLst>
                    <a:ext uri="{FF2B5EF4-FFF2-40B4-BE49-F238E27FC236}">
                      <a16:creationId xmlns:a16="http://schemas.microsoft.com/office/drawing/2014/main" xmlns="" id="{AFC97B3C-CF0E-4C93-AA39-7A677A12C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xmlns="" id="{0943F14E-6185-4A31-8318-2088A05F5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xmlns="" id="{F3B56658-371E-446B-B30D-D4EA2A88A97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20" name="Straight Connector 19">
                    <a:extLst>
                      <a:ext uri="{FF2B5EF4-FFF2-40B4-BE49-F238E27FC236}">
                        <a16:creationId xmlns:a16="http://schemas.microsoft.com/office/drawing/2014/main" xmlns="" id="{068979FB-2943-4091-A490-D9F8695DF0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378C39C-3FC0-4521-8336-33A86391920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oup 11">
              <a:extLst>
                <a:ext uri="{FF2B5EF4-FFF2-40B4-BE49-F238E27FC236}">
                  <a16:creationId xmlns:a16="http://schemas.microsoft.com/office/drawing/2014/main" xmlns="" id="{72C6951D-2EAF-4333-B8A8-F473DC3BDF4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37136" y="649304"/>
              <a:ext cx="388541" cy="388541"/>
              <a:chOff x="5752675" y="5440856"/>
              <a:chExt cx="388541" cy="388541"/>
            </a:xfrm>
          </p:grpSpPr>
          <p:sp>
            <p:nvSpPr>
              <p:cNvPr id="13" name="Oval 12">
                <a:extLst>
                  <a:ext uri="{FF2B5EF4-FFF2-40B4-BE49-F238E27FC236}">
                    <a16:creationId xmlns:a16="http://schemas.microsoft.com/office/drawing/2014/main" xmlns="" id="{63E77698-5758-433A-9DF3-3BE43B6FB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FF47FF7F-75A9-438D-8BA7-428BF76974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26" name="Picture 26" descr="A picture containing water, outdoor, sky, nature&#10;&#10;Description automatically generated">
            <a:extLst>
              <a:ext uri="{FF2B5EF4-FFF2-40B4-BE49-F238E27FC236}">
                <a16:creationId xmlns:a16="http://schemas.microsoft.com/office/drawing/2014/main" xmlns="" id="{565D879F-7B46-8709-3BEE-A47739B0C95F}"/>
              </a:ext>
            </a:extLst>
          </p:cNvPr>
          <p:cNvPicPr>
            <a:picLocks noGrp="1" noChangeAspect="1"/>
          </p:cNvPicPr>
          <p:nvPr>
            <p:ph idx="1"/>
          </p:nvPr>
        </p:nvPicPr>
        <p:blipFill>
          <a:blip r:embed="rId2"/>
          <a:stretch>
            <a:fillRect/>
          </a:stretch>
        </p:blipFill>
        <p:spPr>
          <a:xfrm>
            <a:off x="428991" y="1196974"/>
            <a:ext cx="4635744" cy="2615955"/>
          </a:xfrm>
        </p:spPr>
      </p:pic>
    </p:spTree>
    <p:extLst>
      <p:ext uri="{BB962C8B-B14F-4D97-AF65-F5344CB8AC3E}">
        <p14:creationId xmlns:p14="http://schemas.microsoft.com/office/powerpoint/2010/main" xmlns="" val="71441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61C99D7-FEBB-404D-9467-2655CFB44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DACBB1F-EE09-6CE0-70F0-1E1F1A2B4B50}"/>
              </a:ext>
            </a:extLst>
          </p:cNvPr>
          <p:cNvSpPr>
            <a:spLocks noGrp="1"/>
          </p:cNvSpPr>
          <p:nvPr>
            <p:ph type="title"/>
          </p:nvPr>
        </p:nvSpPr>
        <p:spPr>
          <a:xfrm>
            <a:off x="6580077" y="1646970"/>
            <a:ext cx="4457200" cy="3173223"/>
          </a:xfrm>
        </p:spPr>
        <p:txBody>
          <a:bodyPr vert="horz" lIns="0" tIns="0" rIns="0" bIns="0" rtlCol="0" anchor="ctr" anchorCtr="0">
            <a:noAutofit/>
          </a:bodyPr>
          <a:lstStyle/>
          <a:p>
            <a:pPr algn="ctr"/>
            <a:r>
              <a:rPr lang="en-US" sz="2000" dirty="0">
                <a:latin typeface="Calibri"/>
                <a:ea typeface="+mj-lt"/>
                <a:cs typeface="+mj-lt"/>
              </a:rPr>
              <a:t>Millions of dead sea urchins, </a:t>
            </a:r>
            <a:r>
              <a:rPr lang="en-US" sz="2000" dirty="0" err="1">
                <a:latin typeface="Calibri"/>
                <a:ea typeface="+mj-lt"/>
                <a:cs typeface="+mj-lt"/>
              </a:rPr>
              <a:t>molluscs</a:t>
            </a:r>
            <a:r>
              <a:rPr lang="en-US" sz="2000" dirty="0">
                <a:latin typeface="Calibri"/>
                <a:ea typeface="+mj-lt"/>
                <a:cs typeface="+mj-lt"/>
              </a:rPr>
              <a:t>, and other bottom dwelling organisms washed ashore two weeks after the event and the death of most animals continued over a period of two months. Diving birds were the majority of the dead animals as about 20,000 dead birds were recovered. Dead oysters were approximated at 9,000 tons.</a:t>
            </a:r>
            <a:endParaRPr lang="en-US" sz="2000" dirty="0">
              <a:latin typeface="Calibri"/>
              <a:cs typeface="Calibri"/>
            </a:endParaRPr>
          </a:p>
        </p:txBody>
      </p:sp>
      <p:grpSp>
        <p:nvGrpSpPr>
          <p:cNvPr id="10" name="Group 9">
            <a:extLst>
              <a:ext uri="{FF2B5EF4-FFF2-40B4-BE49-F238E27FC236}">
                <a16:creationId xmlns:a16="http://schemas.microsoft.com/office/drawing/2014/main" xmlns="" id="{DBBBD066-A04F-463E-9842-8CAD7AC569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4538" y="944341"/>
            <a:ext cx="864005" cy="1105345"/>
            <a:chOff x="5283338" y="944341"/>
            <a:chExt cx="864005" cy="1105345"/>
          </a:xfrm>
        </p:grpSpPr>
        <p:grpSp>
          <p:nvGrpSpPr>
            <p:cNvPr id="11" name="Group 10">
              <a:extLst>
                <a:ext uri="{FF2B5EF4-FFF2-40B4-BE49-F238E27FC236}">
                  <a16:creationId xmlns:a16="http://schemas.microsoft.com/office/drawing/2014/main" xmlns="" id="{76088591-D239-4ED6-A550-44FFEF0F161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3500000" flipH="1" flipV="1">
              <a:off x="5330167" y="1302623"/>
              <a:ext cx="865742" cy="628383"/>
              <a:chOff x="558167" y="958515"/>
              <a:chExt cx="865742" cy="628383"/>
            </a:xfrm>
            <a:solidFill>
              <a:schemeClr val="accent3"/>
            </a:solidFill>
          </p:grpSpPr>
          <p:sp>
            <p:nvSpPr>
              <p:cNvPr id="18" name="Freeform: Shape 17">
                <a:extLst>
                  <a:ext uri="{FF2B5EF4-FFF2-40B4-BE49-F238E27FC236}">
                    <a16:creationId xmlns:a16="http://schemas.microsoft.com/office/drawing/2014/main" xmlns="" id="{DCD2C47D-2B0F-4F3D-BDD0-C8AAF4DD3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xmlns="" id="{B5609BB9-F037-46FF-88F3-9B11331086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xmlns="" id="{CCCAF9DC-AA3F-4174-ABE4-2FB2114EFE2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V="1">
              <a:off x="5283338" y="944341"/>
              <a:ext cx="864005" cy="1032464"/>
              <a:chOff x="2207971" y="2384401"/>
              <a:chExt cx="864005" cy="1032464"/>
            </a:xfrm>
          </p:grpSpPr>
          <p:sp>
            <p:nvSpPr>
              <p:cNvPr id="13" name="Freeform: Shape 12">
                <a:extLst>
                  <a:ext uri="{FF2B5EF4-FFF2-40B4-BE49-F238E27FC236}">
                    <a16:creationId xmlns:a16="http://schemas.microsoft.com/office/drawing/2014/main" xmlns="" id="{C750E4FA-6809-46D8-B99E-6722FA2B16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xmlns="" id="{A8B007AA-8D8C-440F-A7EA-66760703AD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xmlns="" id="{37FC6DDE-29AD-4117-A81C-282D4714390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16" name="Straight Connector 15">
                  <a:extLst>
                    <a:ext uri="{FF2B5EF4-FFF2-40B4-BE49-F238E27FC236}">
                      <a16:creationId xmlns:a16="http://schemas.microsoft.com/office/drawing/2014/main" xmlns="" id="{0B1E8C43-EE88-493A-8296-A7B32019572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30E88D7-127F-4EC4-B802-C96E419698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1" name="Group 20">
            <a:extLst>
              <a:ext uri="{FF2B5EF4-FFF2-40B4-BE49-F238E27FC236}">
                <a16:creationId xmlns:a16="http://schemas.microsoft.com/office/drawing/2014/main" xmlns="" id="{91046B5C-4FD5-4C36-B468-E7C110961B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79501" y="5440856"/>
            <a:ext cx="388541" cy="388541"/>
            <a:chOff x="1079501" y="5440856"/>
            <a:chExt cx="388541" cy="388541"/>
          </a:xfrm>
        </p:grpSpPr>
        <p:sp>
          <p:nvSpPr>
            <p:cNvPr id="22" name="Oval 21">
              <a:extLst>
                <a:ext uri="{FF2B5EF4-FFF2-40B4-BE49-F238E27FC236}">
                  <a16:creationId xmlns:a16="http://schemas.microsoft.com/office/drawing/2014/main" xmlns="" id="{254833BC-CB3A-40E6-8945-357629DAF3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1127627"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xmlns="" id="{3794329C-6345-421E-AAD0-12C25E8CF5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01"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4" descr="A picture containing water, sky, outdoor, boat&#10;&#10;Description automatically generated">
            <a:extLst>
              <a:ext uri="{FF2B5EF4-FFF2-40B4-BE49-F238E27FC236}">
                <a16:creationId xmlns:a16="http://schemas.microsoft.com/office/drawing/2014/main" xmlns="" id="{F72DA4CB-5C7D-0524-34D7-2A7426116BCC}"/>
              </a:ext>
            </a:extLst>
          </p:cNvPr>
          <p:cNvPicPr>
            <a:picLocks noGrp="1" noChangeAspect="1"/>
          </p:cNvPicPr>
          <p:nvPr>
            <p:ph idx="1"/>
          </p:nvPr>
        </p:nvPicPr>
        <p:blipFill>
          <a:blip r:embed="rId2"/>
          <a:stretch>
            <a:fillRect/>
          </a:stretch>
        </p:blipFill>
        <p:spPr>
          <a:xfrm>
            <a:off x="844179" y="1189037"/>
            <a:ext cx="4736368" cy="2907323"/>
          </a:xfrm>
        </p:spPr>
      </p:pic>
    </p:spTree>
    <p:extLst>
      <p:ext uri="{BB962C8B-B14F-4D97-AF65-F5344CB8AC3E}">
        <p14:creationId xmlns:p14="http://schemas.microsoft.com/office/powerpoint/2010/main" xmlns="" val="417050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701C0CAB-6A03-4C6A-9FAA-21984775362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982E0B2-AA9C-441C-A08E-A9DF9CF12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28046" y="4869342"/>
            <a:ext cx="1623711" cy="630920"/>
            <a:chOff x="9588346" y="4824892"/>
            <a:chExt cx="1623711" cy="630920"/>
          </a:xfrm>
        </p:grpSpPr>
        <p:sp>
          <p:nvSpPr>
            <p:cNvPr id="11" name="Freeform: Shape 10">
              <a:extLst>
                <a:ext uri="{FF2B5EF4-FFF2-40B4-BE49-F238E27FC236}">
                  <a16:creationId xmlns:a16="http://schemas.microsoft.com/office/drawing/2014/main" xmlns="" id="{A4A2E074-C10D-4C57-AB72-B631E4D7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0B037EB3-1772-4BA8-A95A-E5DBDFEA32B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a16="http://schemas.microsoft.com/office/drawing/2014/main" xmlns="" id="{A1F47AC1-63D0-47F3-9728-1A0A05434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xmlns="" id="{803A57D6-0C36-4560-A08A-16768551EF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a16="http://schemas.microsoft.com/office/drawing/2014/main" xmlns="" id="{3011B0B3-5679-4759-90B8-3B908C4CB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E018267-7ECD-852A-9475-0BC5366D5274}"/>
              </a:ext>
            </a:extLst>
          </p:cNvPr>
          <p:cNvSpPr>
            <a:spLocks noGrp="1"/>
          </p:cNvSpPr>
          <p:nvPr>
            <p:ph type="title"/>
          </p:nvPr>
        </p:nvSpPr>
        <p:spPr>
          <a:xfrm>
            <a:off x="1327638" y="2212731"/>
            <a:ext cx="9380414" cy="2138400"/>
          </a:xfrm>
        </p:spPr>
        <p:txBody>
          <a:bodyPr vert="horz" lIns="0" tIns="0" rIns="0" bIns="0" rtlCol="0" anchor="b" anchorCtr="0">
            <a:normAutofit fontScale="90000"/>
          </a:bodyPr>
          <a:lstStyle/>
          <a:p>
            <a:pPr marL="285750" indent="-285750" algn="ctr">
              <a:spcBef>
                <a:spcPts val="0"/>
              </a:spcBef>
            </a:pPr>
            <a:r>
              <a:rPr lang="uk-UA" sz="4000" b="1" dirty="0" smtClean="0">
                <a:latin typeface="Calibri"/>
                <a:cs typeface="Calibri"/>
              </a:rPr>
              <a:t/>
            </a:r>
            <a:br>
              <a:rPr lang="uk-UA" sz="4000" b="1" dirty="0" smtClean="0">
                <a:latin typeface="Calibri"/>
                <a:cs typeface="Calibri"/>
              </a:rPr>
            </a:br>
            <a:r>
              <a:rPr lang="en-US" sz="4000" b="1" dirty="0" smtClean="0">
                <a:latin typeface="Calibri"/>
                <a:cs typeface="Calibri"/>
              </a:rPr>
              <a:t>The </a:t>
            </a:r>
            <a:r>
              <a:rPr lang="en-US" sz="4000" b="1" dirty="0">
                <a:latin typeface="Calibri"/>
                <a:cs typeface="Calibri"/>
              </a:rPr>
              <a:t>Nuclear Power Plant Explosion in Chornobyl, Ukraine</a:t>
            </a:r>
            <a:endParaRPr lang="en-US" sz="4000" dirty="0">
              <a:ea typeface="+mj-lt"/>
              <a:cs typeface="+mj-lt"/>
            </a:endParaRPr>
          </a:p>
          <a:p>
            <a:pPr algn="ctr">
              <a:spcBef>
                <a:spcPts val="0"/>
              </a:spcBef>
            </a:pPr>
            <a:endParaRPr lang="en-US" dirty="0">
              <a:ea typeface="+mj-lt"/>
              <a:cs typeface="+mj-lt"/>
            </a:endParaRPr>
          </a:p>
          <a:p>
            <a:pPr algn="ctr"/>
            <a:endParaRPr lang="en-US" dirty="0"/>
          </a:p>
        </p:txBody>
      </p:sp>
      <p:cxnSp>
        <p:nvCxnSpPr>
          <p:cNvPr id="18" name="Straight Connector 17">
            <a:extLst>
              <a:ext uri="{FF2B5EF4-FFF2-40B4-BE49-F238E27FC236}">
                <a16:creationId xmlns:a16="http://schemas.microsoft.com/office/drawing/2014/main" xmlns="" id="{32E97E5C-7A5F-424E-AAE4-654396E907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4541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xmlns="" id="{061C99D7-FEBB-404D-9467-2655CFB44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19BF63D-8EDE-2EE1-39D2-790A7CA9185D}"/>
              </a:ext>
            </a:extLst>
          </p:cNvPr>
          <p:cNvSpPr>
            <a:spLocks noGrp="1"/>
          </p:cNvSpPr>
          <p:nvPr>
            <p:ph type="title"/>
          </p:nvPr>
        </p:nvSpPr>
        <p:spPr>
          <a:xfrm>
            <a:off x="6677769" y="1646970"/>
            <a:ext cx="4457200" cy="3134035"/>
          </a:xfrm>
        </p:spPr>
        <p:txBody>
          <a:bodyPr vert="horz" lIns="0" tIns="0" rIns="0" bIns="0" rtlCol="0" anchor="ctr" anchorCtr="0">
            <a:noAutofit/>
          </a:bodyPr>
          <a:lstStyle/>
          <a:p>
            <a:pPr algn="ctr"/>
            <a:r>
              <a:rPr lang="en-US" sz="2000" dirty="0">
                <a:latin typeface="Calibri"/>
                <a:ea typeface="+mj-lt"/>
                <a:cs typeface="+mj-lt"/>
              </a:rPr>
              <a:t>In April 26, 1986, a reactor shutdown was experienced at the Chornobyl Nuclear Facility. A run-away nuclear reaction resulted in a horrific fire and explosion, claiming the lives of 50 personnel instantly and expelling more than 400 times the radiation released during the Hiroshima atom bomb</a:t>
            </a:r>
            <a:r>
              <a:rPr lang="en-US" sz="1600" dirty="0">
                <a:latin typeface="Calibri"/>
                <a:ea typeface="+mj-lt"/>
                <a:cs typeface="+mj-lt"/>
              </a:rPr>
              <a:t>.</a:t>
            </a:r>
            <a:endParaRPr lang="en-US" sz="1600" dirty="0">
              <a:latin typeface="Calibri"/>
              <a:cs typeface="Calibri"/>
            </a:endParaRPr>
          </a:p>
        </p:txBody>
      </p:sp>
      <p:grpSp>
        <p:nvGrpSpPr>
          <p:cNvPr id="28" name="Group 9">
            <a:extLst>
              <a:ext uri="{FF2B5EF4-FFF2-40B4-BE49-F238E27FC236}">
                <a16:creationId xmlns:a16="http://schemas.microsoft.com/office/drawing/2014/main" xmlns="" id="{DBBBD066-A04F-463E-9842-8CAD7AC569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4538" y="944341"/>
            <a:ext cx="864005" cy="1105345"/>
            <a:chOff x="5283338" y="944341"/>
            <a:chExt cx="864005" cy="1105345"/>
          </a:xfrm>
        </p:grpSpPr>
        <p:grpSp>
          <p:nvGrpSpPr>
            <p:cNvPr id="11" name="Group 10">
              <a:extLst>
                <a:ext uri="{FF2B5EF4-FFF2-40B4-BE49-F238E27FC236}">
                  <a16:creationId xmlns:a16="http://schemas.microsoft.com/office/drawing/2014/main" xmlns="" id="{76088591-D239-4ED6-A550-44FFEF0F161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3500000" flipH="1" flipV="1">
              <a:off x="5330167" y="1302623"/>
              <a:ext cx="865742" cy="628383"/>
              <a:chOff x="558167" y="958515"/>
              <a:chExt cx="865742" cy="628383"/>
            </a:xfrm>
            <a:solidFill>
              <a:schemeClr val="accent3"/>
            </a:solidFill>
          </p:grpSpPr>
          <p:sp>
            <p:nvSpPr>
              <p:cNvPr id="29" name="Freeform: Shape 17">
                <a:extLst>
                  <a:ext uri="{FF2B5EF4-FFF2-40B4-BE49-F238E27FC236}">
                    <a16:creationId xmlns:a16="http://schemas.microsoft.com/office/drawing/2014/main" xmlns="" id="{DCD2C47D-2B0F-4F3D-BDD0-C8AAF4DD3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xmlns="" id="{B5609BB9-F037-46FF-88F3-9B11331086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xmlns="" id="{CCCAF9DC-AA3F-4174-ABE4-2FB2114EFE2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V="1">
              <a:off x="5283338" y="944341"/>
              <a:ext cx="864005" cy="1032464"/>
              <a:chOff x="2207971" y="2384401"/>
              <a:chExt cx="864005" cy="1032464"/>
            </a:xfrm>
          </p:grpSpPr>
          <p:sp>
            <p:nvSpPr>
              <p:cNvPr id="13" name="Freeform: Shape 12">
                <a:extLst>
                  <a:ext uri="{FF2B5EF4-FFF2-40B4-BE49-F238E27FC236}">
                    <a16:creationId xmlns:a16="http://schemas.microsoft.com/office/drawing/2014/main" xmlns="" id="{C750E4FA-6809-46D8-B99E-6722FA2B16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xmlns="" id="{A8B007AA-8D8C-440F-A7EA-66760703AD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14">
                <a:extLst>
                  <a:ext uri="{FF2B5EF4-FFF2-40B4-BE49-F238E27FC236}">
                    <a16:creationId xmlns:a16="http://schemas.microsoft.com/office/drawing/2014/main" xmlns="" id="{37FC6DDE-29AD-4117-A81C-282D4714390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31" name="Straight Connector 15">
                  <a:extLst>
                    <a:ext uri="{FF2B5EF4-FFF2-40B4-BE49-F238E27FC236}">
                      <a16:creationId xmlns:a16="http://schemas.microsoft.com/office/drawing/2014/main" xmlns="" id="{0B1E8C43-EE88-493A-8296-A7B32019572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16">
                  <a:extLst>
                    <a:ext uri="{FF2B5EF4-FFF2-40B4-BE49-F238E27FC236}">
                      <a16:creationId xmlns:a16="http://schemas.microsoft.com/office/drawing/2014/main" xmlns="" id="{530E88D7-127F-4EC4-B802-C96E419698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3" name="Group 20">
            <a:extLst>
              <a:ext uri="{FF2B5EF4-FFF2-40B4-BE49-F238E27FC236}">
                <a16:creationId xmlns:a16="http://schemas.microsoft.com/office/drawing/2014/main" xmlns="" id="{91046B5C-4FD5-4C36-B468-E7C110961B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79501" y="5440856"/>
            <a:ext cx="388541" cy="388541"/>
            <a:chOff x="1079501" y="5440856"/>
            <a:chExt cx="388541" cy="388541"/>
          </a:xfrm>
        </p:grpSpPr>
        <p:sp>
          <p:nvSpPr>
            <p:cNvPr id="22" name="Oval 21">
              <a:extLst>
                <a:ext uri="{FF2B5EF4-FFF2-40B4-BE49-F238E27FC236}">
                  <a16:creationId xmlns:a16="http://schemas.microsoft.com/office/drawing/2014/main" xmlns="" id="{254833BC-CB3A-40E6-8945-357629DAF3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1127627"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Oval 22">
              <a:extLst>
                <a:ext uri="{FF2B5EF4-FFF2-40B4-BE49-F238E27FC236}">
                  <a16:creationId xmlns:a16="http://schemas.microsoft.com/office/drawing/2014/main" xmlns="" id="{3794329C-6345-421E-AAD0-12C25E8CF5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01"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4" descr="A picture containing outdoor&#10;&#10;Description automatically generated">
            <a:extLst>
              <a:ext uri="{FF2B5EF4-FFF2-40B4-BE49-F238E27FC236}">
                <a16:creationId xmlns:a16="http://schemas.microsoft.com/office/drawing/2014/main" xmlns="" id="{232165EA-F223-E3E3-8186-DF8282F0DD3B}"/>
              </a:ext>
            </a:extLst>
          </p:cNvPr>
          <p:cNvPicPr>
            <a:picLocks noGrp="1" noChangeAspect="1"/>
          </p:cNvPicPr>
          <p:nvPr>
            <p:ph idx="1"/>
          </p:nvPr>
        </p:nvPicPr>
        <p:blipFill>
          <a:blip r:embed="rId2"/>
          <a:stretch>
            <a:fillRect/>
          </a:stretch>
        </p:blipFill>
        <p:spPr>
          <a:xfrm>
            <a:off x="138724" y="1153852"/>
            <a:ext cx="5883507" cy="3847155"/>
          </a:xfrm>
        </p:spPr>
      </p:pic>
    </p:spTree>
    <p:extLst>
      <p:ext uri="{BB962C8B-B14F-4D97-AF65-F5344CB8AC3E}">
        <p14:creationId xmlns:p14="http://schemas.microsoft.com/office/powerpoint/2010/main" xmlns="" val="299166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16A5661-2CFE-478C-BAC3-729F393F3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64D4D32-9B0F-EC51-78C8-F43C0B4DA195}"/>
              </a:ext>
            </a:extLst>
          </p:cNvPr>
          <p:cNvSpPr>
            <a:spLocks noGrp="1"/>
          </p:cNvSpPr>
          <p:nvPr>
            <p:ph type="title"/>
          </p:nvPr>
        </p:nvSpPr>
        <p:spPr>
          <a:xfrm>
            <a:off x="6765692" y="1715355"/>
            <a:ext cx="4457200" cy="4084554"/>
          </a:xfrm>
        </p:spPr>
        <p:txBody>
          <a:bodyPr anchor="ctr">
            <a:noAutofit/>
          </a:bodyPr>
          <a:lstStyle/>
          <a:p>
            <a:pPr algn="ctr"/>
            <a:r>
              <a:rPr lang="en-US" sz="2000" dirty="0">
                <a:latin typeface="Calibri"/>
                <a:ea typeface="+mj-lt"/>
                <a:cs typeface="+mj-lt"/>
              </a:rPr>
              <a:t>More than 4000 cancer deaths have been linked with the extensive spread of radioactive substances. Belarus was heavily affected and radioactive contamination was detected as far as the British Isles. Radiation levels at the site are still high and the amount of nuclear materials buried under the debris remains unknown.</a:t>
            </a:r>
            <a:endParaRPr lang="en-US" sz="2000" dirty="0">
              <a:latin typeface="Calibri"/>
              <a:cs typeface="Calibri"/>
            </a:endParaRPr>
          </a:p>
        </p:txBody>
      </p:sp>
      <p:grpSp>
        <p:nvGrpSpPr>
          <p:cNvPr id="10" name="Group 9">
            <a:extLst>
              <a:ext uri="{FF2B5EF4-FFF2-40B4-BE49-F238E27FC236}">
                <a16:creationId xmlns:a16="http://schemas.microsoft.com/office/drawing/2014/main" xmlns="" id="{FB7BE8CD-E348-464A-82CC-7EF7AA8284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9771" y="649304"/>
            <a:ext cx="913428" cy="1315264"/>
            <a:chOff x="999771" y="649304"/>
            <a:chExt cx="913428" cy="1315264"/>
          </a:xfrm>
        </p:grpSpPr>
        <p:grpSp>
          <p:nvGrpSpPr>
            <p:cNvPr id="11" name="Group 10">
              <a:extLst>
                <a:ext uri="{FF2B5EF4-FFF2-40B4-BE49-F238E27FC236}">
                  <a16:creationId xmlns:a16="http://schemas.microsoft.com/office/drawing/2014/main" xmlns="" id="{B8CC82D2-4C4A-4C67-8483-5199F97B37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999771" y="932104"/>
              <a:ext cx="913428" cy="1032464"/>
              <a:chOff x="999771" y="932104"/>
              <a:chExt cx="913428" cy="1032464"/>
            </a:xfrm>
          </p:grpSpPr>
          <p:grpSp>
            <p:nvGrpSpPr>
              <p:cNvPr id="15" name="Group 14">
                <a:extLst>
                  <a:ext uri="{FF2B5EF4-FFF2-40B4-BE49-F238E27FC236}">
                    <a16:creationId xmlns:a16="http://schemas.microsoft.com/office/drawing/2014/main" xmlns="" id="{70D2391D-AA33-4F5E-BD96-B42D93DED22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8100000" flipV="1">
                <a:off x="1047457" y="1290386"/>
                <a:ext cx="865742" cy="628383"/>
                <a:chOff x="558167" y="958515"/>
                <a:chExt cx="865742" cy="628383"/>
              </a:xfrm>
              <a:solidFill>
                <a:schemeClr val="accent3"/>
              </a:solidFill>
            </p:grpSpPr>
            <p:sp>
              <p:nvSpPr>
                <p:cNvPr id="22" name="Freeform: Shape 21">
                  <a:extLst>
                    <a:ext uri="{FF2B5EF4-FFF2-40B4-BE49-F238E27FC236}">
                      <a16:creationId xmlns:a16="http://schemas.microsoft.com/office/drawing/2014/main" xmlns="" id="{BE166DCE-539D-4C74-9C9D-AC000BA2F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xmlns="" id="{DCC6BEB5-DA1F-4F9E-BA5D-8F892A0FB8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xmlns="" id="{C0300EB9-093C-4C32-A212-821D7AC082B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H="1" flipV="1">
                <a:off x="999771" y="932104"/>
                <a:ext cx="864005" cy="1032464"/>
                <a:chOff x="2207971" y="2384401"/>
                <a:chExt cx="864005" cy="1032464"/>
              </a:xfrm>
            </p:grpSpPr>
            <p:sp>
              <p:nvSpPr>
                <p:cNvPr id="17" name="Freeform: Shape 16">
                  <a:extLst>
                    <a:ext uri="{FF2B5EF4-FFF2-40B4-BE49-F238E27FC236}">
                      <a16:creationId xmlns:a16="http://schemas.microsoft.com/office/drawing/2014/main" xmlns="" id="{AFC97B3C-CF0E-4C93-AA39-7A677A12C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xmlns="" id="{0943F14E-6185-4A31-8318-2088A05F5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xmlns="" id="{F3B56658-371E-446B-B30D-D4EA2A88A97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20" name="Straight Connector 19">
                    <a:extLst>
                      <a:ext uri="{FF2B5EF4-FFF2-40B4-BE49-F238E27FC236}">
                        <a16:creationId xmlns:a16="http://schemas.microsoft.com/office/drawing/2014/main" xmlns="" id="{068979FB-2943-4091-A490-D9F8695DF0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378C39C-3FC0-4521-8336-33A86391920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oup 11">
              <a:extLst>
                <a:ext uri="{FF2B5EF4-FFF2-40B4-BE49-F238E27FC236}">
                  <a16:creationId xmlns:a16="http://schemas.microsoft.com/office/drawing/2014/main" xmlns="" id="{72C6951D-2EAF-4333-B8A8-F473DC3BDF4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37136" y="649304"/>
              <a:ext cx="388541" cy="388541"/>
              <a:chOff x="5752675" y="5440856"/>
              <a:chExt cx="388541" cy="388541"/>
            </a:xfrm>
          </p:grpSpPr>
          <p:sp>
            <p:nvSpPr>
              <p:cNvPr id="13" name="Oval 12">
                <a:extLst>
                  <a:ext uri="{FF2B5EF4-FFF2-40B4-BE49-F238E27FC236}">
                    <a16:creationId xmlns:a16="http://schemas.microsoft.com/office/drawing/2014/main" xmlns="" id="{63E77698-5758-433A-9DF3-3BE43B6FB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FF47FF7F-75A9-438D-8BA7-428BF76974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4" name="Picture 4">
            <a:extLst>
              <a:ext uri="{FF2B5EF4-FFF2-40B4-BE49-F238E27FC236}">
                <a16:creationId xmlns:a16="http://schemas.microsoft.com/office/drawing/2014/main" xmlns="" id="{9DF683A5-1756-7577-A993-16F97C5B88CF}"/>
              </a:ext>
            </a:extLst>
          </p:cNvPr>
          <p:cNvPicPr>
            <a:picLocks noGrp="1" noChangeAspect="1"/>
          </p:cNvPicPr>
          <p:nvPr>
            <p:ph idx="1"/>
          </p:nvPr>
        </p:nvPicPr>
        <p:blipFill>
          <a:blip r:embed="rId2"/>
          <a:stretch>
            <a:fillRect/>
          </a:stretch>
        </p:blipFill>
        <p:spPr>
          <a:xfrm>
            <a:off x="216878" y="1196041"/>
            <a:ext cx="5609969" cy="3743236"/>
          </a:xfrm>
        </p:spPr>
      </p:pic>
    </p:spTree>
    <p:extLst>
      <p:ext uri="{BB962C8B-B14F-4D97-AF65-F5344CB8AC3E}">
        <p14:creationId xmlns:p14="http://schemas.microsoft.com/office/powerpoint/2010/main" xmlns="" val="424715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701C0CAB-6A03-4C6A-9FAA-21984775362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982E0B2-AA9C-441C-A08E-A9DF9CF12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28046" y="4869342"/>
            <a:ext cx="1623711" cy="630920"/>
            <a:chOff x="9588346" y="4824892"/>
            <a:chExt cx="1623711" cy="630920"/>
          </a:xfrm>
        </p:grpSpPr>
        <p:sp>
          <p:nvSpPr>
            <p:cNvPr id="11" name="Freeform: Shape 10">
              <a:extLst>
                <a:ext uri="{FF2B5EF4-FFF2-40B4-BE49-F238E27FC236}">
                  <a16:creationId xmlns:a16="http://schemas.microsoft.com/office/drawing/2014/main" xmlns="" id="{A4A2E074-C10D-4C57-AB72-B631E4D7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0B037EB3-1772-4BA8-A95A-E5DBDFEA32B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a16="http://schemas.microsoft.com/office/drawing/2014/main" xmlns="" id="{A1F47AC1-63D0-47F3-9728-1A0A05434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xmlns="" id="{803A57D6-0C36-4560-A08A-16768551EF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a16="http://schemas.microsoft.com/office/drawing/2014/main" xmlns="" id="{3011B0B3-5679-4759-90B8-3B908C4CB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BA05AFC-EDAF-3033-FB48-9C8FCF3BD4AE}"/>
              </a:ext>
            </a:extLst>
          </p:cNvPr>
          <p:cNvSpPr>
            <a:spLocks noGrp="1"/>
          </p:cNvSpPr>
          <p:nvPr>
            <p:ph type="title"/>
          </p:nvPr>
        </p:nvSpPr>
        <p:spPr>
          <a:xfrm>
            <a:off x="2255715" y="1734038"/>
            <a:ext cx="7797799" cy="2138400"/>
          </a:xfrm>
        </p:spPr>
        <p:txBody>
          <a:bodyPr vert="horz" lIns="0" tIns="0" rIns="0" bIns="0" rtlCol="0" anchor="b" anchorCtr="0">
            <a:normAutofit/>
          </a:bodyPr>
          <a:lstStyle/>
          <a:p>
            <a:pPr marL="285750" indent="-285750" algn="ctr">
              <a:buFont typeface="Arial"/>
              <a:buChar char="•"/>
            </a:pPr>
            <a:r>
              <a:rPr lang="en-US" sz="4000" b="1" dirty="0">
                <a:latin typeface="Calibri"/>
                <a:ea typeface="+mj-lt"/>
                <a:cs typeface="+mj-lt"/>
              </a:rPr>
              <a:t>The London’s Killer Fo</a:t>
            </a:r>
            <a:r>
              <a:rPr lang="en-US" sz="3200" b="1" dirty="0">
                <a:latin typeface="Calibri"/>
                <a:ea typeface="+mj-lt"/>
                <a:cs typeface="+mj-lt"/>
              </a:rPr>
              <a:t>g</a:t>
            </a:r>
            <a:endParaRPr lang="en-US" sz="3200" b="1" dirty="0">
              <a:latin typeface="Calibri"/>
              <a:cs typeface="Calibri"/>
            </a:endParaRPr>
          </a:p>
          <a:p>
            <a:pPr algn="ctr"/>
            <a:endParaRPr lang="en-US" sz="3200" b="1" dirty="0">
              <a:latin typeface="Calibri"/>
              <a:cs typeface="Calibri"/>
            </a:endParaRPr>
          </a:p>
        </p:txBody>
      </p:sp>
      <p:cxnSp>
        <p:nvCxnSpPr>
          <p:cNvPr id="18" name="Straight Connector 17">
            <a:extLst>
              <a:ext uri="{FF2B5EF4-FFF2-40B4-BE49-F238E27FC236}">
                <a16:creationId xmlns:a16="http://schemas.microsoft.com/office/drawing/2014/main" xmlns="" id="{32E97E5C-7A5F-424E-AAE4-654396E907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2055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61C99D7-FEBB-404D-9467-2655CFB44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2AE7F91-0014-DB6F-B5A6-69C7050B76AB}"/>
              </a:ext>
            </a:extLst>
          </p:cNvPr>
          <p:cNvSpPr>
            <a:spLocks noGrp="1"/>
          </p:cNvSpPr>
          <p:nvPr>
            <p:ph type="title"/>
          </p:nvPr>
        </p:nvSpPr>
        <p:spPr>
          <a:xfrm>
            <a:off x="6873154" y="1861894"/>
            <a:ext cx="4457200" cy="2349500"/>
          </a:xfrm>
        </p:spPr>
        <p:txBody>
          <a:bodyPr vert="horz" lIns="0" tIns="0" rIns="0" bIns="0" rtlCol="0" anchor="ctr" anchorCtr="0">
            <a:noAutofit/>
          </a:bodyPr>
          <a:lstStyle/>
          <a:p>
            <a:pPr algn="ctr"/>
            <a:r>
              <a:rPr lang="en-US" sz="1600" dirty="0">
                <a:latin typeface="Calibri"/>
                <a:ea typeface="+mj-lt"/>
                <a:cs typeface="+mj-lt"/>
              </a:rPr>
              <a:t>In the heart of industrial revolution, London was one of the </a:t>
            </a:r>
            <a:r>
              <a:rPr lang="en-US" sz="1600" dirty="0" err="1">
                <a:latin typeface="Calibri"/>
                <a:ea typeface="+mj-lt"/>
                <a:cs typeface="+mj-lt"/>
              </a:rPr>
              <a:t>nations</a:t>
            </a:r>
            <a:r>
              <a:rPr lang="en-US" sz="1600" dirty="0">
                <a:latin typeface="Calibri"/>
                <a:ea typeface="+mj-lt"/>
                <a:cs typeface="+mj-lt"/>
              </a:rPr>
              <a:t> influencing the industrialization market. On this account, there was a lot of energy utilization, especially the use of coal. This often released pollutants in the air that made the people used to seeing foggy and heavily polluted air. However, in 1952, this pollution became disastrous.</a:t>
            </a:r>
            <a:endParaRPr lang="en-US" sz="1600">
              <a:latin typeface="Calibri"/>
              <a:cs typeface="Calibri"/>
            </a:endParaRPr>
          </a:p>
        </p:txBody>
      </p:sp>
      <p:grpSp>
        <p:nvGrpSpPr>
          <p:cNvPr id="10" name="Group 9">
            <a:extLst>
              <a:ext uri="{FF2B5EF4-FFF2-40B4-BE49-F238E27FC236}">
                <a16:creationId xmlns:a16="http://schemas.microsoft.com/office/drawing/2014/main" xmlns="" id="{DBBBD066-A04F-463E-9842-8CAD7AC569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4538" y="944341"/>
            <a:ext cx="864005" cy="1105345"/>
            <a:chOff x="5283338" y="944341"/>
            <a:chExt cx="864005" cy="1105345"/>
          </a:xfrm>
        </p:grpSpPr>
        <p:grpSp>
          <p:nvGrpSpPr>
            <p:cNvPr id="11" name="Group 10">
              <a:extLst>
                <a:ext uri="{FF2B5EF4-FFF2-40B4-BE49-F238E27FC236}">
                  <a16:creationId xmlns:a16="http://schemas.microsoft.com/office/drawing/2014/main" xmlns="" id="{76088591-D239-4ED6-A550-44FFEF0F161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3500000" flipH="1" flipV="1">
              <a:off x="5330167" y="1302623"/>
              <a:ext cx="865742" cy="628383"/>
              <a:chOff x="558167" y="958515"/>
              <a:chExt cx="865742" cy="628383"/>
            </a:xfrm>
            <a:solidFill>
              <a:schemeClr val="accent3"/>
            </a:solidFill>
          </p:grpSpPr>
          <p:sp>
            <p:nvSpPr>
              <p:cNvPr id="18" name="Freeform: Shape 17">
                <a:extLst>
                  <a:ext uri="{FF2B5EF4-FFF2-40B4-BE49-F238E27FC236}">
                    <a16:creationId xmlns:a16="http://schemas.microsoft.com/office/drawing/2014/main" xmlns="" id="{DCD2C47D-2B0F-4F3D-BDD0-C8AAF4DD3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xmlns="" id="{B5609BB9-F037-46FF-88F3-9B11331086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xmlns="" id="{CCCAF9DC-AA3F-4174-ABE4-2FB2114EFE2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V="1">
              <a:off x="5283338" y="944341"/>
              <a:ext cx="864005" cy="1032464"/>
              <a:chOff x="2207971" y="2384401"/>
              <a:chExt cx="864005" cy="1032464"/>
            </a:xfrm>
          </p:grpSpPr>
          <p:sp>
            <p:nvSpPr>
              <p:cNvPr id="13" name="Freeform: Shape 12">
                <a:extLst>
                  <a:ext uri="{FF2B5EF4-FFF2-40B4-BE49-F238E27FC236}">
                    <a16:creationId xmlns:a16="http://schemas.microsoft.com/office/drawing/2014/main" xmlns="" id="{C750E4FA-6809-46D8-B99E-6722FA2B16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reeform: Shape 13">
                <a:extLst>
                  <a:ext uri="{FF2B5EF4-FFF2-40B4-BE49-F238E27FC236}">
                    <a16:creationId xmlns:a16="http://schemas.microsoft.com/office/drawing/2014/main" xmlns="" id="{A8B007AA-8D8C-440F-A7EA-66760703AD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xmlns="" id="{37FC6DDE-29AD-4117-A81C-282D47143908}"/>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16" name="Straight Connector 15">
                  <a:extLst>
                    <a:ext uri="{FF2B5EF4-FFF2-40B4-BE49-F238E27FC236}">
                      <a16:creationId xmlns:a16="http://schemas.microsoft.com/office/drawing/2014/main" xmlns="" id="{0B1E8C43-EE88-493A-8296-A7B32019572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30E88D7-127F-4EC4-B802-C96E419698F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1" name="Group 20">
            <a:extLst>
              <a:ext uri="{FF2B5EF4-FFF2-40B4-BE49-F238E27FC236}">
                <a16:creationId xmlns:a16="http://schemas.microsoft.com/office/drawing/2014/main" xmlns="" id="{91046B5C-4FD5-4C36-B468-E7C110961B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79501" y="5440856"/>
            <a:ext cx="388541" cy="388541"/>
            <a:chOff x="1079501" y="5440856"/>
            <a:chExt cx="388541" cy="388541"/>
          </a:xfrm>
        </p:grpSpPr>
        <p:sp>
          <p:nvSpPr>
            <p:cNvPr id="22" name="Oval 21">
              <a:extLst>
                <a:ext uri="{FF2B5EF4-FFF2-40B4-BE49-F238E27FC236}">
                  <a16:creationId xmlns:a16="http://schemas.microsoft.com/office/drawing/2014/main" xmlns="" id="{254833BC-CB3A-40E6-8945-357629DAF3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1127627"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xmlns="" id="{3794329C-6345-421E-AAD0-12C25E8CF5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79501"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 name="Picture 4">
            <a:extLst>
              <a:ext uri="{FF2B5EF4-FFF2-40B4-BE49-F238E27FC236}">
                <a16:creationId xmlns:a16="http://schemas.microsoft.com/office/drawing/2014/main" xmlns="" id="{18DEBBAE-23D6-9B03-6625-6FD7BC6B0B6A}"/>
              </a:ext>
            </a:extLst>
          </p:cNvPr>
          <p:cNvPicPr>
            <a:picLocks noGrp="1" noChangeAspect="1"/>
          </p:cNvPicPr>
          <p:nvPr>
            <p:ph idx="1"/>
          </p:nvPr>
        </p:nvPicPr>
        <p:blipFill>
          <a:blip r:embed="rId2"/>
          <a:stretch>
            <a:fillRect/>
          </a:stretch>
        </p:blipFill>
        <p:spPr>
          <a:xfrm>
            <a:off x="257535" y="1257666"/>
            <a:ext cx="5655651" cy="3561372"/>
          </a:xfrm>
        </p:spPr>
      </p:pic>
    </p:spTree>
    <p:extLst>
      <p:ext uri="{BB962C8B-B14F-4D97-AF65-F5344CB8AC3E}">
        <p14:creationId xmlns:p14="http://schemas.microsoft.com/office/powerpoint/2010/main" xmlns="" val="92088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16A5661-2CFE-478C-BAC3-729F393F3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4249681-1E44-BD10-F07A-6DCD13EE0372}"/>
              </a:ext>
            </a:extLst>
          </p:cNvPr>
          <p:cNvSpPr>
            <a:spLocks noGrp="1"/>
          </p:cNvSpPr>
          <p:nvPr>
            <p:ph type="title"/>
          </p:nvPr>
        </p:nvSpPr>
        <p:spPr>
          <a:xfrm>
            <a:off x="6863384" y="1637201"/>
            <a:ext cx="4457200" cy="3352810"/>
          </a:xfrm>
        </p:spPr>
        <p:txBody>
          <a:bodyPr vert="horz" lIns="0" tIns="0" rIns="0" bIns="0" rtlCol="0" anchor="ctr" anchorCtr="0">
            <a:noAutofit/>
          </a:bodyPr>
          <a:lstStyle/>
          <a:p>
            <a:pPr algn="ctr"/>
            <a:r>
              <a:rPr lang="en-US" sz="2000" dirty="0">
                <a:latin typeface="Calibri"/>
                <a:ea typeface="+mj-lt"/>
                <a:cs typeface="+mj-lt"/>
              </a:rPr>
              <a:t>That winter the weather was so cold and residents burned more coal than they usually do to relieve the cold. As a result, the smoke together with nitrogen oxides, soot, and sulfur dioxide reached high levels and covered the entire London in black cloud of almost complete darkness, a phenomenon that killed over 12,000 people.</a:t>
            </a:r>
            <a:endParaRPr lang="en-US" sz="2000" dirty="0">
              <a:latin typeface="Calibri"/>
              <a:cs typeface="Calibri"/>
            </a:endParaRPr>
          </a:p>
        </p:txBody>
      </p:sp>
      <p:grpSp>
        <p:nvGrpSpPr>
          <p:cNvPr id="10" name="Group 9">
            <a:extLst>
              <a:ext uri="{FF2B5EF4-FFF2-40B4-BE49-F238E27FC236}">
                <a16:creationId xmlns:a16="http://schemas.microsoft.com/office/drawing/2014/main" xmlns="" id="{FB7BE8CD-E348-464A-82CC-7EF7AA8284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9771" y="649304"/>
            <a:ext cx="913428" cy="1315264"/>
            <a:chOff x="999771" y="649304"/>
            <a:chExt cx="913428" cy="1315264"/>
          </a:xfrm>
        </p:grpSpPr>
        <p:grpSp>
          <p:nvGrpSpPr>
            <p:cNvPr id="11" name="Group 10">
              <a:extLst>
                <a:ext uri="{FF2B5EF4-FFF2-40B4-BE49-F238E27FC236}">
                  <a16:creationId xmlns:a16="http://schemas.microsoft.com/office/drawing/2014/main" xmlns="" id="{B8CC82D2-4C4A-4C67-8483-5199F97B37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999771" y="932104"/>
              <a:ext cx="913428" cy="1032464"/>
              <a:chOff x="999771" y="932104"/>
              <a:chExt cx="913428" cy="1032464"/>
            </a:xfrm>
          </p:grpSpPr>
          <p:grpSp>
            <p:nvGrpSpPr>
              <p:cNvPr id="15" name="Group 14">
                <a:extLst>
                  <a:ext uri="{FF2B5EF4-FFF2-40B4-BE49-F238E27FC236}">
                    <a16:creationId xmlns:a16="http://schemas.microsoft.com/office/drawing/2014/main" xmlns="" id="{70D2391D-AA33-4F5E-BD96-B42D93DED22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8100000" flipV="1">
                <a:off x="1047457" y="1290386"/>
                <a:ext cx="865742" cy="628383"/>
                <a:chOff x="558167" y="958515"/>
                <a:chExt cx="865742" cy="628383"/>
              </a:xfrm>
              <a:solidFill>
                <a:schemeClr val="accent3"/>
              </a:solidFill>
            </p:grpSpPr>
            <p:sp>
              <p:nvSpPr>
                <p:cNvPr id="22" name="Freeform: Shape 21">
                  <a:extLst>
                    <a:ext uri="{FF2B5EF4-FFF2-40B4-BE49-F238E27FC236}">
                      <a16:creationId xmlns:a16="http://schemas.microsoft.com/office/drawing/2014/main" xmlns="" id="{BE166DCE-539D-4C74-9C9D-AC000BA2F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xmlns="" id="{DCC6BEB5-DA1F-4F9E-BA5D-8F892A0FB8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xmlns="" id="{C0300EB9-093C-4C32-A212-821D7AC082B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H="1" flipV="1">
                <a:off x="999771" y="932104"/>
                <a:ext cx="864005" cy="1032464"/>
                <a:chOff x="2207971" y="2384401"/>
                <a:chExt cx="864005" cy="1032464"/>
              </a:xfrm>
            </p:grpSpPr>
            <p:sp>
              <p:nvSpPr>
                <p:cNvPr id="17" name="Freeform: Shape 16">
                  <a:extLst>
                    <a:ext uri="{FF2B5EF4-FFF2-40B4-BE49-F238E27FC236}">
                      <a16:creationId xmlns:a16="http://schemas.microsoft.com/office/drawing/2014/main" xmlns="" id="{AFC97B3C-CF0E-4C93-AA39-7A677A12C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xmlns="" id="{0943F14E-6185-4A31-8318-2088A05F5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xmlns="" id="{F3B56658-371E-446B-B30D-D4EA2A88A97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20" name="Straight Connector 19">
                    <a:extLst>
                      <a:ext uri="{FF2B5EF4-FFF2-40B4-BE49-F238E27FC236}">
                        <a16:creationId xmlns:a16="http://schemas.microsoft.com/office/drawing/2014/main" xmlns="" id="{068979FB-2943-4091-A490-D9F8695DF0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378C39C-3FC0-4521-8336-33A86391920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oup 11">
              <a:extLst>
                <a:ext uri="{FF2B5EF4-FFF2-40B4-BE49-F238E27FC236}">
                  <a16:creationId xmlns:a16="http://schemas.microsoft.com/office/drawing/2014/main" xmlns="" id="{72C6951D-2EAF-4333-B8A8-F473DC3BDF4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37136" y="649304"/>
              <a:ext cx="388541" cy="388541"/>
              <a:chOff x="5752675" y="5440856"/>
              <a:chExt cx="388541" cy="388541"/>
            </a:xfrm>
          </p:grpSpPr>
          <p:sp>
            <p:nvSpPr>
              <p:cNvPr id="13" name="Oval 12">
                <a:extLst>
                  <a:ext uri="{FF2B5EF4-FFF2-40B4-BE49-F238E27FC236}">
                    <a16:creationId xmlns:a16="http://schemas.microsoft.com/office/drawing/2014/main" xmlns="" id="{63E77698-5758-433A-9DF3-3BE43B6FB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FF47FF7F-75A9-438D-8BA7-428BF76974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4" name="Picture 4">
            <a:extLst>
              <a:ext uri="{FF2B5EF4-FFF2-40B4-BE49-F238E27FC236}">
                <a16:creationId xmlns:a16="http://schemas.microsoft.com/office/drawing/2014/main" xmlns="" id="{536A9469-C86B-FE0F-B4A6-2A484ABE973D}"/>
              </a:ext>
            </a:extLst>
          </p:cNvPr>
          <p:cNvPicPr>
            <a:picLocks noGrp="1" noChangeAspect="1"/>
          </p:cNvPicPr>
          <p:nvPr>
            <p:ph idx="1"/>
          </p:nvPr>
        </p:nvPicPr>
        <p:blipFill>
          <a:blip r:embed="rId2"/>
          <a:stretch>
            <a:fillRect/>
          </a:stretch>
        </p:blipFill>
        <p:spPr>
          <a:xfrm>
            <a:off x="212964" y="1311763"/>
            <a:ext cx="5090257" cy="3316409"/>
          </a:xfrm>
        </p:spPr>
      </p:pic>
    </p:spTree>
    <p:extLst>
      <p:ext uri="{BB962C8B-B14F-4D97-AF65-F5344CB8AC3E}">
        <p14:creationId xmlns:p14="http://schemas.microsoft.com/office/powerpoint/2010/main" xmlns="" val="203283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701C0CAB-6A03-4C6A-9FAA-21984775362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982E0B2-AA9C-441C-A08E-A9DF9CF1211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728046" y="4869342"/>
            <a:ext cx="1623711" cy="630920"/>
            <a:chOff x="9588346" y="4824892"/>
            <a:chExt cx="1623711" cy="630920"/>
          </a:xfrm>
        </p:grpSpPr>
        <p:sp>
          <p:nvSpPr>
            <p:cNvPr id="11" name="Freeform: Shape 10">
              <a:extLst>
                <a:ext uri="{FF2B5EF4-FFF2-40B4-BE49-F238E27FC236}">
                  <a16:creationId xmlns:a16="http://schemas.microsoft.com/office/drawing/2014/main" xmlns="" id="{A4A2E074-C10D-4C57-AB72-B631E4D771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0B037EB3-1772-4BA8-A95A-E5DBDFEA32B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2700000" flipH="1">
              <a:off x="10112436" y="4359902"/>
              <a:ext cx="571820" cy="1620000"/>
              <a:chOff x="8482785" y="4330454"/>
              <a:chExt cx="571820" cy="1620000"/>
            </a:xfrm>
          </p:grpSpPr>
          <p:sp>
            <p:nvSpPr>
              <p:cNvPr id="13" name="Freeform: Shape 12">
                <a:extLst>
                  <a:ext uri="{FF2B5EF4-FFF2-40B4-BE49-F238E27FC236}">
                    <a16:creationId xmlns:a16="http://schemas.microsoft.com/office/drawing/2014/main" xmlns="" id="{A1F47AC1-63D0-47F3-9728-1A0A05434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xmlns="" id="{803A57D6-0C36-4560-A08A-16768551EF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useBgFill="1">
        <p:nvSpPr>
          <p:cNvPr id="16" name="Rectangle 15">
            <a:extLst>
              <a:ext uri="{FF2B5EF4-FFF2-40B4-BE49-F238E27FC236}">
                <a16:creationId xmlns:a16="http://schemas.microsoft.com/office/drawing/2014/main" xmlns="" id="{3011B0B3-5679-4759-90B8-3B908C4CBD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65EE230-704E-6193-DB8F-69F140E5C40E}"/>
              </a:ext>
            </a:extLst>
          </p:cNvPr>
          <p:cNvSpPr>
            <a:spLocks noGrp="1"/>
          </p:cNvSpPr>
          <p:nvPr>
            <p:ph type="title"/>
          </p:nvPr>
        </p:nvSpPr>
        <p:spPr>
          <a:xfrm>
            <a:off x="2197100" y="1763346"/>
            <a:ext cx="7797799" cy="2138400"/>
          </a:xfrm>
        </p:spPr>
        <p:txBody>
          <a:bodyPr vert="horz" lIns="0" tIns="0" rIns="0" bIns="0" rtlCol="0" anchor="b" anchorCtr="0">
            <a:normAutofit/>
          </a:bodyPr>
          <a:lstStyle/>
          <a:p>
            <a:pPr marL="285750" indent="-285750" algn="ctr">
              <a:buFont typeface="Arial"/>
              <a:buChar char="•"/>
            </a:pPr>
            <a:r>
              <a:rPr lang="en-US" sz="4000" b="1" dirty="0">
                <a:latin typeface="Calibri"/>
                <a:ea typeface="+mj-lt"/>
                <a:cs typeface="+mj-lt"/>
              </a:rPr>
              <a:t>The Seveso Disaster</a:t>
            </a:r>
            <a:endParaRPr lang="en-US" sz="4000" b="1" dirty="0">
              <a:latin typeface="Calibri"/>
              <a:cs typeface="Calibri"/>
            </a:endParaRPr>
          </a:p>
          <a:p>
            <a:pPr algn="ctr"/>
            <a:endParaRPr lang="en-US" sz="3200" b="1" dirty="0">
              <a:latin typeface="Calibri"/>
              <a:cs typeface="Calibri"/>
            </a:endParaRPr>
          </a:p>
        </p:txBody>
      </p:sp>
      <p:cxnSp>
        <p:nvCxnSpPr>
          <p:cNvPr id="18" name="Straight Connector 17">
            <a:extLst>
              <a:ext uri="{FF2B5EF4-FFF2-40B4-BE49-F238E27FC236}">
                <a16:creationId xmlns:a16="http://schemas.microsoft.com/office/drawing/2014/main" xmlns="" id="{32E97E5C-7A5F-424E-AAE4-654396E9079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7401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16A5661-2CFE-478C-BAC3-729F393F3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AB975E2-A1DB-6F79-C6F8-813AC1A3A8FA}"/>
              </a:ext>
            </a:extLst>
          </p:cNvPr>
          <p:cNvSpPr>
            <a:spLocks noGrp="1"/>
          </p:cNvSpPr>
          <p:nvPr>
            <p:ph type="title"/>
          </p:nvPr>
        </p:nvSpPr>
        <p:spPr>
          <a:xfrm>
            <a:off x="6287001" y="2096356"/>
            <a:ext cx="4457200" cy="2349500"/>
          </a:xfrm>
        </p:spPr>
        <p:txBody>
          <a:bodyPr vert="horz" lIns="0" tIns="0" rIns="0" bIns="0" rtlCol="0" anchor="ctr" anchorCtr="0">
            <a:noAutofit/>
          </a:bodyPr>
          <a:lstStyle/>
          <a:p>
            <a:pPr algn="ctr"/>
            <a:r>
              <a:rPr lang="en-US" sz="1600" dirty="0">
                <a:latin typeface="Calibri"/>
                <a:ea typeface="+mj-lt"/>
                <a:cs typeface="+mj-lt"/>
              </a:rPr>
              <a:t>In July of 1976, an explosion at a chemical manufacturing plant north of Milan, Italy released </a:t>
            </a:r>
            <a:r>
              <a:rPr lang="en-US" sz="1600" dirty="0" err="1">
                <a:latin typeface="Calibri"/>
                <a:ea typeface="+mj-lt"/>
                <a:cs typeface="+mj-lt"/>
              </a:rPr>
              <a:t>Tetrachlorodibenzo</a:t>
            </a:r>
            <a:r>
              <a:rPr lang="en-US" sz="1600" dirty="0">
                <a:latin typeface="Calibri"/>
                <a:ea typeface="+mj-lt"/>
                <a:cs typeface="+mj-lt"/>
              </a:rPr>
              <a:t>-p-dioxin (TCDD) into the atmosphere. The gas severely affected the neighboring town of Seveso. Shortly after, 3,300 animals died and many more were eliminated to stop the spread of the contamination into the food chain. About 500 people were found to have skin lesions and children were hospitalized with skin inflammation.</a:t>
            </a:r>
            <a:endParaRPr lang="en-US" sz="1600">
              <a:latin typeface="Calibri"/>
              <a:cs typeface="Calibri"/>
            </a:endParaRPr>
          </a:p>
        </p:txBody>
      </p:sp>
      <p:grpSp>
        <p:nvGrpSpPr>
          <p:cNvPr id="10" name="Group 9">
            <a:extLst>
              <a:ext uri="{FF2B5EF4-FFF2-40B4-BE49-F238E27FC236}">
                <a16:creationId xmlns:a16="http://schemas.microsoft.com/office/drawing/2014/main" xmlns="" id="{FB7BE8CD-E348-464A-82CC-7EF7AA82842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9771" y="649304"/>
            <a:ext cx="913428" cy="1315264"/>
            <a:chOff x="999771" y="649304"/>
            <a:chExt cx="913428" cy="1315264"/>
          </a:xfrm>
        </p:grpSpPr>
        <p:grpSp>
          <p:nvGrpSpPr>
            <p:cNvPr id="11" name="Group 10">
              <a:extLst>
                <a:ext uri="{FF2B5EF4-FFF2-40B4-BE49-F238E27FC236}">
                  <a16:creationId xmlns:a16="http://schemas.microsoft.com/office/drawing/2014/main" xmlns="" id="{B8CC82D2-4C4A-4C67-8483-5199F97B37A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999771" y="932104"/>
              <a:ext cx="913428" cy="1032464"/>
              <a:chOff x="999771" y="932104"/>
              <a:chExt cx="913428" cy="1032464"/>
            </a:xfrm>
          </p:grpSpPr>
          <p:grpSp>
            <p:nvGrpSpPr>
              <p:cNvPr id="15" name="Group 14">
                <a:extLst>
                  <a:ext uri="{FF2B5EF4-FFF2-40B4-BE49-F238E27FC236}">
                    <a16:creationId xmlns:a16="http://schemas.microsoft.com/office/drawing/2014/main" xmlns="" id="{70D2391D-AA33-4F5E-BD96-B42D93DED22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8100000" flipV="1">
                <a:off x="1047457" y="1290386"/>
                <a:ext cx="865742" cy="628383"/>
                <a:chOff x="558167" y="958515"/>
                <a:chExt cx="865742" cy="628383"/>
              </a:xfrm>
              <a:solidFill>
                <a:schemeClr val="accent3"/>
              </a:solidFill>
            </p:grpSpPr>
            <p:sp>
              <p:nvSpPr>
                <p:cNvPr id="22" name="Freeform: Shape 21">
                  <a:extLst>
                    <a:ext uri="{FF2B5EF4-FFF2-40B4-BE49-F238E27FC236}">
                      <a16:creationId xmlns:a16="http://schemas.microsoft.com/office/drawing/2014/main" xmlns="" id="{BE166DCE-539D-4C74-9C9D-AC000BA2F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xmlns="" id="{DCC6BEB5-DA1F-4F9E-BA5D-8F892A0FB8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15">
                <a:extLst>
                  <a:ext uri="{FF2B5EF4-FFF2-40B4-BE49-F238E27FC236}">
                    <a16:creationId xmlns:a16="http://schemas.microsoft.com/office/drawing/2014/main" xmlns="" id="{C0300EB9-093C-4C32-A212-821D7AC082B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0800000" flipH="1" flipV="1">
                <a:off x="999771" y="932104"/>
                <a:ext cx="864005" cy="1032464"/>
                <a:chOff x="2207971" y="2384401"/>
                <a:chExt cx="864005" cy="1032464"/>
              </a:xfrm>
            </p:grpSpPr>
            <p:sp>
              <p:nvSpPr>
                <p:cNvPr id="17" name="Freeform: Shape 16">
                  <a:extLst>
                    <a:ext uri="{FF2B5EF4-FFF2-40B4-BE49-F238E27FC236}">
                      <a16:creationId xmlns:a16="http://schemas.microsoft.com/office/drawing/2014/main" xmlns="" id="{AFC97B3C-CF0E-4C93-AA39-7A677A12C5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xmlns="" id="{0943F14E-6185-4A31-8318-2088A05F5C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xmlns="" id="{F3B56658-371E-446B-B30D-D4EA2A88A97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2440769" y="2384401"/>
                  <a:ext cx="313009" cy="1032464"/>
                  <a:chOff x="2440769" y="2384401"/>
                  <a:chExt cx="313009" cy="1032464"/>
                </a:xfrm>
              </p:grpSpPr>
              <p:cxnSp>
                <p:nvCxnSpPr>
                  <p:cNvPr id="20" name="Straight Connector 19">
                    <a:extLst>
                      <a:ext uri="{FF2B5EF4-FFF2-40B4-BE49-F238E27FC236}">
                        <a16:creationId xmlns:a16="http://schemas.microsoft.com/office/drawing/2014/main" xmlns="" id="{068979FB-2943-4091-A490-D9F8695DF0D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378C39C-3FC0-4521-8336-33A86391920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oup 11">
              <a:extLst>
                <a:ext uri="{FF2B5EF4-FFF2-40B4-BE49-F238E27FC236}">
                  <a16:creationId xmlns:a16="http://schemas.microsoft.com/office/drawing/2014/main" xmlns="" id="{72C6951D-2EAF-4333-B8A8-F473DC3BDF4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1437136" y="649304"/>
              <a:ext cx="388541" cy="388541"/>
              <a:chOff x="5752675" y="5440856"/>
              <a:chExt cx="388541" cy="388541"/>
            </a:xfrm>
          </p:grpSpPr>
          <p:sp>
            <p:nvSpPr>
              <p:cNvPr id="13" name="Oval 12">
                <a:extLst>
                  <a:ext uri="{FF2B5EF4-FFF2-40B4-BE49-F238E27FC236}">
                    <a16:creationId xmlns:a16="http://schemas.microsoft.com/office/drawing/2014/main" xmlns="" id="{63E77698-5758-433A-9DF3-3BE43B6FB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xmlns="" id="{FF47FF7F-75A9-438D-8BA7-428BF76974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4" name="Picture 4">
            <a:extLst>
              <a:ext uri="{FF2B5EF4-FFF2-40B4-BE49-F238E27FC236}">
                <a16:creationId xmlns:a16="http://schemas.microsoft.com/office/drawing/2014/main" xmlns="" id="{A2E7E9B2-474C-751E-EFEC-0DB68FFAEB96}"/>
              </a:ext>
            </a:extLst>
          </p:cNvPr>
          <p:cNvPicPr>
            <a:picLocks noGrp="1" noChangeAspect="1"/>
          </p:cNvPicPr>
          <p:nvPr>
            <p:ph idx="1"/>
          </p:nvPr>
        </p:nvPicPr>
        <p:blipFill>
          <a:blip r:embed="rId2"/>
          <a:stretch>
            <a:fillRect/>
          </a:stretch>
        </p:blipFill>
        <p:spPr>
          <a:xfrm>
            <a:off x="449013" y="1206743"/>
            <a:ext cx="4598621" cy="3672986"/>
          </a:xfrm>
        </p:spPr>
      </p:pic>
    </p:spTree>
    <p:extLst>
      <p:ext uri="{BB962C8B-B14F-4D97-AF65-F5344CB8AC3E}">
        <p14:creationId xmlns:p14="http://schemas.microsoft.com/office/powerpoint/2010/main" xmlns="" val="2783201834"/>
      </p:ext>
    </p:extLst>
  </p:cSld>
  <p:clrMapOvr>
    <a:masterClrMapping/>
  </p:clrMapOvr>
</p:sld>
</file>

<file path=ppt/theme/theme1.xml><?xml version="1.0" encoding="utf-8"?>
<a:theme xmlns:a="http://schemas.openxmlformats.org/drawingml/2006/main" name="LeafVTI">
  <a:themeElements>
    <a:clrScheme name="AnalogousFromLightSeedLeftStep">
      <a:dk1>
        <a:srgbClr val="000000"/>
      </a:dk1>
      <a:lt1>
        <a:srgbClr val="FFFFFF"/>
      </a:lt1>
      <a:dk2>
        <a:srgbClr val="242B41"/>
      </a:dk2>
      <a:lt2>
        <a:srgbClr val="E2E8E2"/>
      </a:lt2>
      <a:accent1>
        <a:srgbClr val="D08CD0"/>
      </a:accent1>
      <a:accent2>
        <a:srgbClr val="A472C6"/>
      </a:accent2>
      <a:accent3>
        <a:srgbClr val="988CD0"/>
      </a:accent3>
      <a:accent4>
        <a:srgbClr val="7286C6"/>
      </a:accent4>
      <a:accent5>
        <a:srgbClr val="73AAC6"/>
      </a:accent5>
      <a:accent6>
        <a:srgbClr val="66B0AB"/>
      </a:accent6>
      <a:hlink>
        <a:srgbClr val="568F57"/>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emplate>office theme</Template>
  <TotalTime>4</TotalTime>
  <Words>410</Words>
  <Application>Microsoft Office PowerPoint</Application>
  <PresentationFormat>Произвольный</PresentationFormat>
  <Paragraphs>18</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LeafVTI</vt:lpstr>
      <vt:lpstr>Deadly Environmental Disasters</vt:lpstr>
      <vt:lpstr> The Nuclear Power Plant Explosion in Chornobyl, Ukraine  </vt:lpstr>
      <vt:lpstr>In April 26, 1986, a reactor shutdown was experienced at the Chornobyl Nuclear Facility. A run-away nuclear reaction resulted in a horrific fire and explosion, claiming the lives of 50 personnel instantly and expelling more than 400 times the radiation released during the Hiroshima atom bomb.</vt:lpstr>
      <vt:lpstr>More than 4000 cancer deaths have been linked with the extensive spread of radioactive substances. Belarus was heavily affected and radioactive contamination was detected as far as the British Isles. Radiation levels at the site are still high and the amount of nuclear materials buried under the debris remains unknown.</vt:lpstr>
      <vt:lpstr>The London’s Killer Fog </vt:lpstr>
      <vt:lpstr>In the heart of industrial revolution, London was one of the nations influencing the industrialization market. On this account, there was a lot of energy utilization, especially the use of coal. This often released pollutants in the air that made the people used to seeing foggy and heavily polluted air. However, in 1952, this pollution became disastrous.</vt:lpstr>
      <vt:lpstr>That winter the weather was so cold and residents burned more coal than they usually do to relieve the cold. As a result, the smoke together with nitrogen oxides, soot, and sulfur dioxide reached high levels and covered the entire London in black cloud of almost complete darkness, a phenomenon that killed over 12,000 people.</vt:lpstr>
      <vt:lpstr>The Seveso Disaster </vt:lpstr>
      <vt:lpstr>In July of 1976, an explosion at a chemical manufacturing plant north of Milan, Italy released Tetrachlorodibenzo-p-dioxin (TCDD) into the atmosphere. The gas severely affected the neighboring town of Seveso. Shortly after, 3,300 animals died and many more were eliminated to stop the spread of the contamination into the food chain. About 500 people were found to have skin lesions and children were hospitalized with skin inflammation.</vt:lpstr>
      <vt:lpstr>Gulf of Mexico Dead Zone </vt:lpstr>
      <vt:lpstr>This is one of the ill-famed aquatic regions that arose as a consequence of human activity. It is considered the largest “dead zone” region in the United States. Hundreds of fish are often found floating dead in the Gulf of Mexico Dead Zone. The cause for the “dead zone” is the relentless dumping of phosphorus and nitrogen nutrients in the area.</vt:lpstr>
      <vt:lpstr>The nutrients come from the Mississippi River, which is the drainage area for nearly half of the nitrogen and phosphorus waste among other nutrients of the continental America. Aquatic species including plants and fish cannot survive in the area completely.</vt:lpstr>
      <vt:lpstr>E-waste in Guiyu, China </vt:lpstr>
      <vt:lpstr>Guiyu, China is considered as the area which might be the biggest electronic waste site on the planet. The dumping of obsolete electronics in the area is extraordinarily large, which has resulted in high toxicity levels of heavy metals and chemicals in the region’s soils and water systems.</vt:lpstr>
      <vt:lpstr>Consequently, about 88% of the children in the province suffer from lead poisoning and there is higher than normal rates of miscarriages.  The province is thus labeled as the world’s “electronic graveyard”.</vt:lpstr>
      <vt:lpstr>Amoco Cadiz </vt:lpstr>
      <vt:lpstr>In March 16, 1978 a huge crude oil tanker, Amoco Cadiz, ran aground on Porstsall Rocks and as a result, it split into three and sank. It spewed out 1,604,500 barrels (219,797 tons) of light crude oil and 4,000 tons of fuel oil, all together resulting in the biggest oil spill of its kind at that occasion and in history. The spill contributed to the largest loss of marine life ever registered from an oil spill.</vt:lpstr>
      <vt:lpstr>Millions of dead sea urchins, molluscs, and other bottom dwelling organisms washed ashore two weeks after the event and the death of most animals continued over a period of two months. Diving birds were the majority of the dead animals as about 20,000 dead birds were recovered. Dead oysters were approximated at 9,000 tons.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179</cp:revision>
  <dcterms:created xsi:type="dcterms:W3CDTF">2022-10-30T19:29:34Z</dcterms:created>
  <dcterms:modified xsi:type="dcterms:W3CDTF">2022-11-02T04:23:15Z</dcterms:modified>
</cp:coreProperties>
</file>