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70" r:id="rId4"/>
    <p:sldId id="261" r:id="rId5"/>
    <p:sldId id="262" r:id="rId6"/>
    <p:sldId id="263" r:id="rId7"/>
    <p:sldId id="271" r:id="rId8"/>
    <p:sldId id="272" r:id="rId9"/>
    <p:sldId id="273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82" d="100"/>
          <a:sy n="82" d="100"/>
        </p:scale>
        <p:origin x="1502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500042"/>
            <a:ext cx="7772400" cy="3148964"/>
          </a:xfrm>
        </p:spPr>
        <p:txBody>
          <a:bodyPr>
            <a:normAutofit/>
          </a:bodyPr>
          <a:lstStyle/>
          <a:p>
            <a:pPr algn="ctr"/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Лекція: Методика проведення навчального заняття</a:t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264248"/>
          </a:xfrm>
        </p:spPr>
        <p:txBody>
          <a:bodyPr>
            <a:normAutofit/>
          </a:bodyPr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Навчальна дисципліна 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«Методика викладання соціальної роботи»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Викладач: Іванова Ірина Борисівна, кандидат педагогічних наук, доцент</a:t>
            </a:r>
          </a:p>
          <a:p>
            <a:endParaRPr lang="uk-UA" dirty="0"/>
          </a:p>
          <a:p>
            <a:endParaRPr lang="uk-U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589240"/>
            <a:ext cx="8183880" cy="864096"/>
          </a:xfrm>
        </p:spPr>
        <p:txBody>
          <a:bodyPr>
            <a:normAutofit/>
          </a:bodyPr>
          <a:lstStyle/>
          <a:p>
            <a:pPr algn="ctr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семінарського заняття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892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uk-UA" b="1" dirty="0"/>
              <a:t>	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 навчання і контролю знань: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вербальні: усні – монолог, діалог, дискусія; письмові: реферат в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moodle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наочні – підготовлені студентами для теоретичного та практичного доведення правильності своєї думки схеми, презентації;</a:t>
            </a:r>
          </a:p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активізації навчально-пізнавальної діяльності: дискусія;</a:t>
            </a:r>
          </a:p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контролю та самоконтролю: метод запитань і перевірки якості конспектів і творчого завдання;</a:t>
            </a:r>
          </a:p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педагогічного спостереження;</a:t>
            </a:r>
          </a:p>
          <a:p>
            <a:pPr marL="0" indent="0">
              <a:buNone/>
            </a:pP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uk-UA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589240"/>
            <a:ext cx="8183880" cy="44580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проведення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dirty="0"/>
              <a:t>				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організації і</a:t>
            </a:r>
          </a:p>
          <a:p>
            <a:pPr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 	проведення навчального заняття</a:t>
            </a:r>
          </a:p>
          <a:p>
            <a:pPr>
              <a:buNone/>
            </a:pP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 і формулювання теми навчального заняття, взаємозв’язку з попередніми темами.</a:t>
            </a:r>
          </a:p>
          <a:p>
            <a:pPr lvl="0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Підбір наукового, навчального, навчально-методичного матеріалу.</a:t>
            </a:r>
          </a:p>
          <a:p>
            <a:pPr lvl="0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Формулювання мети, завдань проведення навчального заняття.</a:t>
            </a:r>
          </a:p>
          <a:p>
            <a:pPr lvl="0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Написання методики проведення навчального заняття.</a:t>
            </a:r>
          </a:p>
          <a:p>
            <a:pPr lvl="0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Написання тексту лекції, формулювання тем для обговорення  у ході семінарського або практичного заняття.</a:t>
            </a:r>
          </a:p>
          <a:p>
            <a:pPr lvl="0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Обдумування і осмислення основних аспектів проведення навчальних занять.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78895D-B860-4C62-92D0-3DF833F75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920" y="6021288"/>
            <a:ext cx="818388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підготовки</a:t>
            </a:r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76A9400-A13E-4630-8AE7-FD620828B1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90936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Лекція-наукова доповідь з теми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«Актуальні методи соціальної роботи».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endParaRPr lang="uk-UA" b="1" dirty="0"/>
          </a:p>
          <a:p>
            <a:pPr algn="ctr">
              <a:buNone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проведення лекції</a:t>
            </a:r>
          </a:p>
          <a:p>
            <a:pPr>
              <a:buNone/>
            </a:pP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Мета лекційного заняття –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активізація навчально-пізнавальної діяльності студентів у ході вивчення теми і у процесі професійної комунікації. </a:t>
            </a:r>
          </a:p>
          <a:p>
            <a:pPr>
              <a:buNone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Методичні завдання: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виклад наукової і теоретичної інформації з теми;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знайомство з європейським та американським досвідом соціальної роботи, можливістю його адаптації до вітчизняних умов;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активізація процесу навчання;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стимулювання уваги та професійного інтересу.</a:t>
            </a:r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890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підготовки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02904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uk-UA" b="1" dirty="0"/>
              <a:t>		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Лекція-наукова доповідь з теми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«Актуальні методи соціальної роботи».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endParaRPr lang="uk-UA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Стислий зміст лекційного заняття.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Метод командної соціальної роботи. (міждисциплінарна,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мультидисциплінарна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Метод добровільної соціальної роботи. Метод телефонного консультування. Метод соціальної роботи в громаді. Метод мобільної соціальної роботи. Метод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фостерінгу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Метод самокерованої соціальної роботи.  Метод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супервізії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соціальній роботі.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підготовки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8688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uk-UA" b="1" dirty="0"/>
              <a:t>				</a:t>
            </a:r>
            <a:r>
              <a:rPr lang="uk-UA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Література:</a:t>
            </a:r>
            <a:endParaRPr lang="uk-UA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uk-UA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Основна</a:t>
            </a:r>
            <a:endParaRPr lang="uk-UA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Браун </a:t>
            </a:r>
            <a:r>
              <a:rPr lang="uk-UA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Аллан</a:t>
            </a:r>
            <a:r>
              <a:rPr lang="uk-UA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Боурн</a:t>
            </a:r>
            <a:r>
              <a:rPr lang="uk-UA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Айен</a:t>
            </a:r>
            <a:r>
              <a:rPr lang="uk-UA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Супервізор у соціальній роботі. – К., 2003. – 239 с. </a:t>
            </a:r>
          </a:p>
          <a:p>
            <a:pPr lvl="0"/>
            <a:r>
              <a:rPr lang="uk-UA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Картер П., </a:t>
            </a:r>
            <a:r>
              <a:rPr lang="uk-UA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Джеффс</a:t>
            </a:r>
            <a:r>
              <a:rPr lang="uk-UA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Марк</a:t>
            </a:r>
            <a:r>
              <a:rPr lang="uk-UA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К.С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міт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Практична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соціальна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робота. – К., 1996. – 184 с.</a:t>
            </a:r>
            <a:endParaRPr lang="uk-UA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Лоренц У. </a:t>
            </a:r>
            <a:r>
              <a:rPr lang="uk-UA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</a:t>
            </a:r>
            <a:r>
              <a:rPr lang="uk-UA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</a:t>
            </a:r>
            <a:r>
              <a:rPr lang="uk-UA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uk-UA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изменяющейся</a:t>
            </a:r>
            <a:r>
              <a:rPr lang="uk-UA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Европе</a:t>
            </a:r>
            <a:r>
              <a:rPr lang="uk-UA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Амстердам. – </a:t>
            </a:r>
            <a:r>
              <a:rPr lang="uk-UA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Киев</a:t>
            </a:r>
            <a:r>
              <a:rPr lang="uk-UA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1997. </a:t>
            </a:r>
          </a:p>
          <a:p>
            <a:pPr lvl="0"/>
            <a:r>
              <a:rPr lang="uk-UA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Методичні рекомендації соціальним працівникам щодо соціального супроводу прийомних сімей.: К.- 1999. – 103 с.</a:t>
            </a:r>
          </a:p>
          <a:p>
            <a:pPr lvl="0"/>
            <a:r>
              <a:rPr lang="uk-UA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Моховиков</a:t>
            </a:r>
            <a:r>
              <a:rPr lang="uk-UA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А.Н. </a:t>
            </a:r>
            <a:r>
              <a:rPr lang="uk-UA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Телефонное</a:t>
            </a:r>
            <a:r>
              <a:rPr lang="uk-UA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консультирование</a:t>
            </a:r>
            <a:r>
              <a:rPr lang="uk-UA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М.: </a:t>
            </a:r>
            <a:r>
              <a:rPr lang="uk-UA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Смысл</a:t>
            </a:r>
            <a:r>
              <a:rPr lang="uk-UA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2001. – 494 с.</a:t>
            </a:r>
          </a:p>
          <a:p>
            <a:pPr lvl="0"/>
            <a:r>
              <a:rPr lang="uk-UA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Мюлендер</a:t>
            </a:r>
            <a:r>
              <a:rPr lang="uk-UA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О., </a:t>
            </a:r>
            <a:r>
              <a:rPr lang="uk-UA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Уорд</a:t>
            </a:r>
            <a:r>
              <a:rPr lang="uk-UA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Д. Самокерована групова робота./ Серія «Соціальна робота» – К., 1996. – 176 с.</a:t>
            </a:r>
          </a:p>
          <a:p>
            <a:pPr lvl="0"/>
            <a:r>
              <a:rPr lang="uk-UA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Соціальна робота: В 3 ч.- К.: Вид. Дім «Києво-Могилянська академія»/ 2004. – Ч.2.: Основи соціальної роботи / А.М.Бойко, Н.Б.Бондаренко, О.С.</a:t>
            </a:r>
            <a:r>
              <a:rPr lang="uk-UA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Брижовата</a:t>
            </a:r>
            <a:r>
              <a:rPr lang="uk-UA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ін.; За ред. Т.В.</a:t>
            </a:r>
            <a:r>
              <a:rPr lang="uk-UA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Семігіної</a:t>
            </a:r>
            <a:r>
              <a:rPr lang="uk-UA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І.М.</a:t>
            </a:r>
            <a:r>
              <a:rPr lang="uk-UA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Григи</a:t>
            </a:r>
            <a:r>
              <a:rPr lang="uk-UA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2004. – С.91-120.</a:t>
            </a:r>
          </a:p>
          <a:p>
            <a:pPr lvl="0"/>
            <a:r>
              <a:rPr lang="uk-UA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Тюптя</a:t>
            </a:r>
            <a:r>
              <a:rPr lang="uk-UA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Л.Т., Іванова І.Б. Соціальна робота (теорія і практика). </a:t>
            </a:r>
            <a:r>
              <a:rPr lang="uk-UA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</a:t>
            </a:r>
            <a:r>
              <a:rPr lang="uk-UA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посіб</a:t>
            </a:r>
            <a:r>
              <a:rPr lang="uk-UA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/ Л.Т.</a:t>
            </a:r>
            <a:r>
              <a:rPr lang="uk-UA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Тюптя</a:t>
            </a:r>
            <a:r>
              <a:rPr lang="uk-UA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І.Б.Іванова. – 3-тє вид., </a:t>
            </a:r>
            <a:r>
              <a:rPr lang="uk-UA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переробл</a:t>
            </a:r>
            <a:r>
              <a:rPr lang="uk-UA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і </a:t>
            </a:r>
            <a:r>
              <a:rPr lang="uk-UA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доповн</a:t>
            </a:r>
            <a:r>
              <a:rPr lang="uk-UA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К.: Знання, 2014. – С.273-296. </a:t>
            </a:r>
          </a:p>
          <a:p>
            <a:pPr lvl="0"/>
            <a:r>
              <a:rPr lang="uk-UA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Чейнен</a:t>
            </a:r>
            <a:r>
              <a:rPr lang="uk-UA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Г. Із тіней. / Серія «Соціальна робота». – К., 1997. – 172 с.</a:t>
            </a:r>
          </a:p>
          <a:p>
            <a:pPr>
              <a:buNone/>
            </a:pPr>
            <a:r>
              <a:rPr lang="uk-UA" sz="3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Завдання для самостійної роботи</a:t>
            </a:r>
            <a:r>
              <a:rPr lang="uk-UA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>
              <a:buNone/>
            </a:pPr>
            <a:r>
              <a:rPr lang="uk-UA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конспект навчальної і наукової літератури з тематики семінару; реферат з теми </a:t>
            </a:r>
          </a:p>
          <a:p>
            <a:pPr lvl="0">
              <a:buNone/>
            </a:pPr>
            <a:r>
              <a:rPr lang="uk-UA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творче завдання: скласти схему, яка відображає зміст і структуру методу соціальної роботи</a:t>
            </a:r>
          </a:p>
          <a:p>
            <a:pPr>
              <a:buNone/>
            </a:pPr>
            <a:r>
              <a:rPr lang="uk-UA" b="1" dirty="0"/>
              <a:t> </a:t>
            </a:r>
            <a:endParaRPr lang="uk-UA" dirty="0"/>
          </a:p>
          <a:p>
            <a:endParaRPr lang="uk-U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589240"/>
            <a:ext cx="8183880" cy="44580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лекційного заняття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14872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uk-UA" b="1" dirty="0"/>
              <a:t>			</a:t>
            </a:r>
          </a:p>
          <a:p>
            <a:pPr>
              <a:buNone/>
            </a:pPr>
            <a:r>
              <a:rPr lang="uk-UA" b="1" dirty="0"/>
              <a:t>			</a:t>
            </a:r>
          </a:p>
          <a:p>
            <a:pPr>
              <a:buNone/>
            </a:pPr>
            <a:endParaRPr lang="uk-UA" sz="8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uk-UA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План (хід) лекційного заняття</a:t>
            </a:r>
            <a:endParaRPr lang="uk-UA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uk-UA" sz="8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Організаційна частина</a:t>
            </a:r>
            <a:r>
              <a:rPr lang="uk-UA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привітання, оголошення теми і мети навчального заняття.</a:t>
            </a:r>
          </a:p>
          <a:p>
            <a:pPr lvl="0"/>
            <a:endParaRPr lang="uk-UA" sz="8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uk-UA" sz="8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Основна частина</a:t>
            </a:r>
            <a:r>
              <a:rPr lang="uk-UA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виклад теоретичного матеріалу з використанням вербальних і наочних методів навчання.</a:t>
            </a:r>
          </a:p>
          <a:p>
            <a:pPr>
              <a:buNone/>
            </a:pPr>
            <a:r>
              <a:rPr lang="uk-UA" sz="8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uk-UA" sz="8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 навчання</a:t>
            </a:r>
            <a:r>
              <a:rPr lang="uk-UA" sz="8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uk-UA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вербальні методи: усні – монолог, діалог; письмові – запис інформації;</a:t>
            </a:r>
          </a:p>
          <a:p>
            <a:pPr lvl="0"/>
            <a:r>
              <a:rPr lang="uk-UA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активізації навчально-пізнавальної діяльності;</a:t>
            </a:r>
          </a:p>
          <a:p>
            <a:pPr lvl="0"/>
            <a:r>
              <a:rPr lang="uk-UA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демонстрації: презентація РР;  </a:t>
            </a:r>
          </a:p>
          <a:p>
            <a:pPr lvl="0"/>
            <a:r>
              <a:rPr lang="uk-UA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контролю та самоконтролю знань: метод запитань.</a:t>
            </a:r>
          </a:p>
          <a:p>
            <a:pPr>
              <a:buNone/>
            </a:pPr>
            <a:r>
              <a:rPr lang="uk-UA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lvl="0" indent="0">
              <a:buNone/>
            </a:pPr>
            <a:r>
              <a:rPr lang="uk-UA" sz="8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uk-UA" sz="8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Завершуюча</a:t>
            </a:r>
            <a:r>
              <a:rPr lang="uk-UA" sz="8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частина</a:t>
            </a:r>
            <a:r>
              <a:rPr lang="uk-UA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резюме, відповіді на запитання, орієнтація у самостійній роботі.</a:t>
            </a:r>
          </a:p>
          <a:p>
            <a:pPr>
              <a:buNone/>
            </a:pPr>
            <a:r>
              <a:rPr lang="uk-UA" sz="6200" dirty="0"/>
              <a:t> 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991FB8-A331-4C3C-AB27-6A5E42B24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920" y="5733256"/>
            <a:ext cx="8183880" cy="864096"/>
          </a:xfrm>
        </p:spPr>
        <p:txBody>
          <a:bodyPr>
            <a:normAutofit/>
          </a:bodyPr>
          <a:lstStyle/>
          <a:p>
            <a:pPr algn="ctr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семінарського заняття</a:t>
            </a:r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8E23B29-C50B-420D-8AF0-CE4E10CE84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9093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en-US" b="1" dirty="0"/>
          </a:p>
          <a:p>
            <a:pPr algn="ctr">
              <a:buNone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Семінар-дискусія з теми </a:t>
            </a:r>
          </a:p>
          <a:p>
            <a:pPr algn="ctr">
              <a:buNone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«Актуальні методи соціальної роботи»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Мета семінарського заняття: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активізація інтелектуального потенціалу студентів у ході вивчення теми.</a:t>
            </a:r>
          </a:p>
          <a:p>
            <a:pPr>
              <a:buNone/>
            </a:pP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Методичні завдання: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Навчити: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аналізувати та ефективно використовувати літературні джерела;</a:t>
            </a:r>
          </a:p>
          <a:p>
            <a:pPr lvl="0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формулювати та висловлювати власну думку;</a:t>
            </a:r>
          </a:p>
          <a:p>
            <a:pPr lvl="0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концентрувати увагу, орієнтуватися в інформаційних потоках;</a:t>
            </a:r>
          </a:p>
          <a:p>
            <a:pPr lvl="0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вміти застосовувати набуті знання на практиці;</a:t>
            </a:r>
          </a:p>
          <a:p>
            <a:pPr lvl="0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 взаємодіяти у групі, виявляти комунікативні здібності;</a:t>
            </a:r>
          </a:p>
          <a:p>
            <a:pPr lvl="0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культурі ведення діалогу.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5466951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740784-2CF6-4555-A9D7-945AF09AD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920" y="5949280"/>
            <a:ext cx="8183880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семінарського заняття</a:t>
            </a:r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5FD4E83-B9DC-4981-9554-1DF8B6BB2F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9093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Сформувати: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комунікативні уміння і навички;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 та автономність у розв’язанні навчальних та професійних задач.</a:t>
            </a:r>
          </a:p>
          <a:p>
            <a:pPr>
              <a:buNone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Виявити: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 підготовки до заняття;</a:t>
            </a:r>
          </a:p>
          <a:p>
            <a:pPr lvl="0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 до ефективної взаємодії у групі;</a:t>
            </a:r>
          </a:p>
          <a:p>
            <a:pPr lvl="0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професійні пріоритети студентів;</a:t>
            </a:r>
          </a:p>
          <a:p>
            <a:pPr lvl="0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вміння використовувати набуті знання та літературні джерела;</a:t>
            </a:r>
          </a:p>
          <a:p>
            <a:pPr lvl="0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 до аналізу та узагальнення інформації;</a:t>
            </a:r>
          </a:p>
          <a:p>
            <a:pPr lvl="0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реалізацію системи умінь для вирішення типових задач діяльності.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037815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3C3EB0-86C4-4A51-90DC-5B24C198A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920" y="5877272"/>
            <a:ext cx="8183880" cy="648072"/>
          </a:xfrm>
        </p:spPr>
        <p:txBody>
          <a:bodyPr>
            <a:normAutofit/>
          </a:bodyPr>
          <a:lstStyle/>
          <a:p>
            <a:pPr algn="ctr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семінарського заняття</a:t>
            </a:r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F985291-5128-4B00-975A-5B1C05178C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562944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(хід) проведення семінарського заняття</a:t>
            </a:r>
          </a:p>
          <a:p>
            <a:pPr algn="ctr">
              <a:buNone/>
            </a:pP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Організаційна частина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привітання, повідомлення теми заняття, визначення мети і завдань заняття.</a:t>
            </a:r>
          </a:p>
          <a:p>
            <a:pPr marL="0" lvl="0" indent="0">
              <a:buNone/>
            </a:pP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Основна частина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проведення дискусії на основі конспектів навчальної і наукової літератури з тематики семінару.</a:t>
            </a:r>
          </a:p>
          <a:p>
            <a:pPr>
              <a:buNone/>
            </a:pP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 до дискусії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 командної соціальної роботи: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мультидисциплінарний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міждисциплінарний підхід, питання ефективності.</a:t>
            </a:r>
          </a:p>
          <a:p>
            <a:pPr lvl="0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Добровільна соціальна робота на сучасному етапі: правові та адміністративні аспекти. </a:t>
            </a:r>
          </a:p>
          <a:p>
            <a:pPr lvl="0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Адаптація методу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супервізії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соціальній роботі до вітчизняних умов.</a:t>
            </a:r>
          </a:p>
          <a:p>
            <a:pPr lvl="0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Європейський досвід соціальної роботи на місцевому рівні. Порівняння з вітчизняним.</a:t>
            </a:r>
          </a:p>
          <a:p>
            <a:pPr lvl="0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Можливості методу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фостерінгу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терені української системи соціальної роботи.</a:t>
            </a:r>
          </a:p>
          <a:p>
            <a:pPr lvl="0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 досвіду проведення самокерованої групової роботи для активізації соціальної активності громадян.</a:t>
            </a:r>
          </a:p>
          <a:p>
            <a:pPr marL="0" lvl="0" indent="0">
              <a:buNone/>
            </a:pP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uk-UA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Завершуюча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частина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резюме, підведення підсумків заняття.</a:t>
            </a:r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89964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57</TotalTime>
  <Words>1002</Words>
  <Application>Microsoft Office PowerPoint</Application>
  <PresentationFormat>Екран (4:3)</PresentationFormat>
  <Paragraphs>111</Paragraphs>
  <Slides>10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10</vt:i4>
      </vt:variant>
    </vt:vector>
  </HeadingPairs>
  <TitlesOfParts>
    <vt:vector size="14" baseType="lpstr">
      <vt:lpstr>Times New Roman</vt:lpstr>
      <vt:lpstr>Verdana</vt:lpstr>
      <vt:lpstr>Wingdings 2</vt:lpstr>
      <vt:lpstr>Аспект</vt:lpstr>
      <vt:lpstr>Лекція: Методика проведення навчального заняття </vt:lpstr>
      <vt:lpstr>Методика проведення</vt:lpstr>
      <vt:lpstr>Методика підготовки</vt:lpstr>
      <vt:lpstr>Методика підготовки</vt:lpstr>
      <vt:lpstr>Методика підготовки</vt:lpstr>
      <vt:lpstr>План лекційного заняття</vt:lpstr>
      <vt:lpstr>Методика семінарського заняття</vt:lpstr>
      <vt:lpstr>Методика семінарського заняття</vt:lpstr>
      <vt:lpstr>Методика семінарського заняття</vt:lpstr>
      <vt:lpstr>Методика семінарського заняття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4. Основні види навчальних занять при викладанні соціальної роботи.  Методика проведення навчального заняття.</dc:title>
  <dc:creator>Ірина Іванова</dc:creator>
  <cp:lastModifiedBy>Irina Ivanova</cp:lastModifiedBy>
  <cp:revision>38</cp:revision>
  <dcterms:created xsi:type="dcterms:W3CDTF">2014-09-24T11:45:33Z</dcterms:created>
  <dcterms:modified xsi:type="dcterms:W3CDTF">2021-10-20T11:13:41Z</dcterms:modified>
</cp:coreProperties>
</file>