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6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E2F55-01F5-4321-93DA-E56FC349173A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9C347-7694-47BA-9961-2C2EC6781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E2F55-01F5-4321-93DA-E56FC349173A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9C347-7694-47BA-9961-2C2EC6781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E2F55-01F5-4321-93DA-E56FC349173A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9C347-7694-47BA-9961-2C2EC6781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E2F55-01F5-4321-93DA-E56FC349173A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9C347-7694-47BA-9961-2C2EC6781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E2F55-01F5-4321-93DA-E56FC349173A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9C347-7694-47BA-9961-2C2EC6781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E2F55-01F5-4321-93DA-E56FC349173A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9C347-7694-47BA-9961-2C2EC6781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E2F55-01F5-4321-93DA-E56FC349173A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9C347-7694-47BA-9961-2C2EC6781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E2F55-01F5-4321-93DA-E56FC349173A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9C347-7694-47BA-9961-2C2EC6781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E2F55-01F5-4321-93DA-E56FC349173A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9C347-7694-47BA-9961-2C2EC6781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E2F55-01F5-4321-93DA-E56FC349173A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9C347-7694-47BA-9961-2C2EC6781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E2F55-01F5-4321-93DA-E56FC349173A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9C347-7694-47BA-9961-2C2EC678141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5E2F55-01F5-4321-93DA-E56FC349173A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99C347-7694-47BA-9961-2C2EC67814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/>
              <a:t>Психологічні</a:t>
            </a:r>
            <a:r>
              <a:rPr lang="ru-RU" sz="2000" dirty="0" smtClean="0"/>
              <a:t> характеристики позитивного і негативного </a:t>
            </a:r>
            <a:r>
              <a:rPr lang="ru-RU" sz="2000" dirty="0" err="1" smtClean="0"/>
              <a:t>психологічного</a:t>
            </a:r>
            <a:r>
              <a:rPr lang="ru-RU" sz="2000" dirty="0" smtClean="0"/>
              <a:t>  </a:t>
            </a:r>
            <a:r>
              <a:rPr lang="ru-RU" sz="2000" dirty="0" err="1" smtClean="0"/>
              <a:t>клімату</a:t>
            </a:r>
            <a:r>
              <a:rPr lang="ru-RU" sz="2000" dirty="0" smtClean="0"/>
              <a:t> в </a:t>
            </a:r>
            <a:r>
              <a:rPr lang="ru-RU" sz="2000" dirty="0" err="1" smtClean="0"/>
              <a:t>реальній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 та заходи для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покращення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Ст.викл.Вронська</a:t>
            </a:r>
            <a:r>
              <a:rPr lang="uk-UA" dirty="0" smtClean="0"/>
              <a:t> В.М.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872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Вирізняють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соціально-психологічного</a:t>
            </a:r>
            <a:r>
              <a:rPr lang="ru-RU" dirty="0"/>
              <a:t> </a:t>
            </a:r>
            <a:r>
              <a:rPr lang="ru-RU" dirty="0" err="1"/>
              <a:t>клімату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•	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макросередовища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•	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мікро-середовища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26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70068" cy="1224136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Фактори</a:t>
            </a:r>
            <a:r>
              <a:rPr lang="ru-RU" sz="1800" dirty="0" smtClean="0"/>
              <a:t> </a:t>
            </a:r>
            <a:r>
              <a:rPr lang="ru-RU" sz="1800" dirty="0" err="1"/>
              <a:t>макросередовища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впливають</a:t>
            </a:r>
            <a:r>
              <a:rPr lang="ru-RU" sz="1800" dirty="0"/>
              <a:t> на </a:t>
            </a:r>
            <a:r>
              <a:rPr lang="ru-RU" sz="1800" dirty="0" err="1"/>
              <a:t>психологічний</a:t>
            </a:r>
            <a:r>
              <a:rPr lang="ru-RU" sz="1800" dirty="0"/>
              <a:t> </a:t>
            </a:r>
            <a:r>
              <a:rPr lang="ru-RU" sz="1800" dirty="0" err="1"/>
              <a:t>клімат</a:t>
            </a:r>
            <a:r>
              <a:rPr lang="ru-RU" sz="1800" dirty="0"/>
              <a:t> </a:t>
            </a:r>
            <a:r>
              <a:rPr lang="ru-RU" sz="1800" dirty="0" err="1"/>
              <a:t>ззовні</a:t>
            </a:r>
            <a:r>
              <a:rPr lang="ru-RU" sz="1800" dirty="0"/>
              <a:t>, </a:t>
            </a:r>
            <a:r>
              <a:rPr lang="ru-RU" sz="1800" dirty="0" err="1"/>
              <a:t>необхідно</a:t>
            </a:r>
            <a:r>
              <a:rPr lang="ru-RU" sz="1800" dirty="0"/>
              <a:t> </a:t>
            </a:r>
            <a:r>
              <a:rPr lang="ru-RU" sz="1800" dirty="0" err="1"/>
              <a:t>враховувати</a:t>
            </a:r>
            <a:r>
              <a:rPr lang="ru-RU" sz="1800" dirty="0"/>
              <a:t> те,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жодна</a:t>
            </a:r>
            <a:r>
              <a:rPr lang="ru-RU" sz="1800" dirty="0"/>
              <a:t> </a:t>
            </a:r>
            <a:r>
              <a:rPr lang="ru-RU" sz="1800" dirty="0" err="1"/>
              <a:t>група</a:t>
            </a:r>
            <a:r>
              <a:rPr lang="ru-RU" sz="1800" dirty="0"/>
              <a:t> не </a:t>
            </a:r>
            <a:r>
              <a:rPr lang="ru-RU" sz="1800" dirty="0" err="1"/>
              <a:t>може</a:t>
            </a:r>
            <a:r>
              <a:rPr lang="ru-RU" sz="1800" dirty="0"/>
              <a:t> </a:t>
            </a:r>
            <a:r>
              <a:rPr lang="ru-RU" sz="1800" dirty="0" err="1"/>
              <a:t>існувати</a:t>
            </a:r>
            <a:r>
              <a:rPr lang="ru-RU" sz="1800" dirty="0"/>
              <a:t>, а </a:t>
            </a:r>
            <a:r>
              <a:rPr lang="ru-RU" sz="1800" dirty="0" err="1"/>
              <a:t>тим</a:t>
            </a:r>
            <a:r>
              <a:rPr lang="ru-RU" sz="1800" dirty="0"/>
              <a:t> </a:t>
            </a:r>
            <a:r>
              <a:rPr lang="ru-RU" sz="1800" dirty="0" err="1"/>
              <a:t>більше</a:t>
            </a:r>
            <a:r>
              <a:rPr lang="ru-RU" sz="1800" dirty="0"/>
              <a:t> </a:t>
            </a:r>
            <a:r>
              <a:rPr lang="ru-RU" sz="1800" dirty="0" err="1"/>
              <a:t>розвиватися</a:t>
            </a:r>
            <a:r>
              <a:rPr lang="ru-RU" sz="1800" dirty="0"/>
              <a:t> </a:t>
            </a:r>
            <a:r>
              <a:rPr lang="ru-RU" sz="1800" dirty="0" err="1"/>
              <a:t>ізольовано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навколишнього</a:t>
            </a:r>
            <a:r>
              <a:rPr lang="ru-RU" sz="1800" dirty="0"/>
              <a:t> </a:t>
            </a:r>
            <a:r>
              <a:rPr lang="ru-RU" sz="1800" dirty="0" err="1"/>
              <a:t>світу</a:t>
            </a:r>
            <a:r>
              <a:rPr lang="ru-RU" sz="18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•	</a:t>
            </a:r>
            <a:r>
              <a:rPr lang="ru-RU" dirty="0" err="1" smtClean="0"/>
              <a:t>соціально-психологічні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науково-технічного</a:t>
            </a:r>
            <a:r>
              <a:rPr lang="ru-RU" dirty="0" smtClean="0"/>
              <a:t> </a:t>
            </a:r>
            <a:r>
              <a:rPr lang="ru-RU" dirty="0" err="1" smtClean="0"/>
              <a:t>прогресу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суспільно-економічної</a:t>
            </a:r>
            <a:r>
              <a:rPr lang="ru-RU" dirty="0" smtClean="0"/>
              <a:t> </a:t>
            </a:r>
            <a:r>
              <a:rPr lang="ru-RU" dirty="0" err="1" smtClean="0"/>
              <a:t>формації</a:t>
            </a:r>
            <a:r>
              <a:rPr lang="ru-RU" dirty="0" smtClean="0"/>
              <a:t> на конкретному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вищих</a:t>
            </a:r>
            <a:r>
              <a:rPr lang="ru-RU" dirty="0" smtClean="0"/>
              <a:t> за </a:t>
            </a:r>
            <a:r>
              <a:rPr lang="ru-RU" dirty="0" err="1" smtClean="0"/>
              <a:t>рівнем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соціально-психологічні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територіального</a:t>
            </a:r>
            <a:r>
              <a:rPr lang="ru-RU" dirty="0" smtClean="0"/>
              <a:t> району,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функціонує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,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214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579296" cy="1512168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соціально-психологічний</a:t>
            </a:r>
            <a:r>
              <a:rPr lang="ru-RU" dirty="0"/>
              <a:t> </a:t>
            </a:r>
            <a:r>
              <a:rPr lang="ru-RU" dirty="0" err="1"/>
              <a:t>клімат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мікро-середовища</a:t>
            </a:r>
            <a:r>
              <a:rPr lang="ru-RU" dirty="0"/>
              <a:t>; </a:t>
            </a:r>
            <a:r>
              <a:rPr lang="ru-RU" dirty="0" err="1"/>
              <a:t>основні</a:t>
            </a:r>
            <a:r>
              <a:rPr lang="ru-RU" dirty="0"/>
              <a:t> з них </a:t>
            </a:r>
            <a:r>
              <a:rPr lang="ru-RU" dirty="0" err="1"/>
              <a:t>такі</a:t>
            </a:r>
            <a:r>
              <a:rPr lang="ru-RU" dirty="0"/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1916831"/>
            <a:ext cx="4806280" cy="3497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	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матеріально-економічних</a:t>
            </a:r>
            <a:r>
              <a:rPr lang="ru-RU" dirty="0" smtClean="0"/>
              <a:t>, </a:t>
            </a:r>
            <a:r>
              <a:rPr lang="ru-RU" dirty="0" err="1" smtClean="0"/>
              <a:t>технологічних</a:t>
            </a:r>
            <a:r>
              <a:rPr lang="ru-RU" dirty="0" smtClean="0"/>
              <a:t> та </a:t>
            </a:r>
            <a:r>
              <a:rPr lang="ru-RU" dirty="0" err="1" smtClean="0"/>
              <a:t>організаційно-управлінських</a:t>
            </a:r>
            <a:r>
              <a:rPr lang="ru-RU" dirty="0" smtClean="0"/>
              <a:t> умов </a:t>
            </a:r>
            <a:r>
              <a:rPr lang="ru-RU" dirty="0" err="1" smtClean="0"/>
              <a:t>праці</a:t>
            </a:r>
            <a:r>
              <a:rPr lang="ru-RU" dirty="0" smtClean="0"/>
              <a:t> в </a:t>
            </a:r>
            <a:r>
              <a:rPr lang="ru-RU" dirty="0" err="1" smtClean="0"/>
              <a:t>колективі</a:t>
            </a:r>
            <a:r>
              <a:rPr lang="ru-RU" dirty="0" smtClean="0"/>
              <a:t> та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людей </a:t>
            </a:r>
            <a:r>
              <a:rPr lang="ru-RU" dirty="0" err="1" smtClean="0"/>
              <a:t>цими</a:t>
            </a:r>
            <a:r>
              <a:rPr lang="ru-RU" dirty="0" smtClean="0"/>
              <a:t> факторами;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формальної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в </a:t>
            </a:r>
            <a:r>
              <a:rPr lang="ru-RU" dirty="0" err="1" smtClean="0"/>
              <a:t>колективі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з неформальною;</a:t>
            </a:r>
          </a:p>
          <a:p>
            <a:r>
              <a:rPr lang="ru-RU" dirty="0" smtClean="0"/>
              <a:t>•	стиль </a:t>
            </a:r>
            <a:r>
              <a:rPr lang="ru-RU" dirty="0" err="1" smtClean="0"/>
              <a:t>керівництва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та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918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Н. Л. </a:t>
            </a:r>
            <a:r>
              <a:rPr lang="ru-RU" sz="1800" dirty="0" err="1"/>
              <a:t>Коломінський</a:t>
            </a:r>
            <a:r>
              <a:rPr lang="ru-RU" sz="1800" dirty="0"/>
              <a:t> </a:t>
            </a:r>
            <a:r>
              <a:rPr lang="ru-RU" sz="1800" dirty="0" err="1"/>
              <a:t>розробив</a:t>
            </a:r>
            <a:r>
              <a:rPr lang="ru-RU" sz="1800" dirty="0"/>
              <a:t> схему, де </a:t>
            </a:r>
            <a:r>
              <a:rPr lang="ru-RU" sz="1800" dirty="0" err="1"/>
              <a:t>враховано</a:t>
            </a:r>
            <a:r>
              <a:rPr lang="ru-RU" sz="1800" dirty="0"/>
              <a:t> </a:t>
            </a:r>
            <a:r>
              <a:rPr lang="ru-RU" sz="1800" dirty="0" err="1"/>
              <a:t>основні</a:t>
            </a:r>
            <a:r>
              <a:rPr lang="ru-RU" sz="1800" dirty="0"/>
              <a:t> </a:t>
            </a:r>
            <a:r>
              <a:rPr lang="ru-RU" sz="1800" dirty="0" err="1"/>
              <a:t>чинники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зумовлюють</a:t>
            </a:r>
            <a:r>
              <a:rPr lang="ru-RU" sz="1800" dirty="0"/>
              <a:t> </a:t>
            </a:r>
            <a:r>
              <a:rPr lang="ru-RU" sz="1800" dirty="0" err="1"/>
              <a:t>задоволеність</a:t>
            </a:r>
            <a:r>
              <a:rPr lang="ru-RU" sz="1800" dirty="0"/>
              <a:t> людей </a:t>
            </a:r>
            <a:r>
              <a:rPr lang="ru-RU" sz="1800" dirty="0" err="1"/>
              <a:t>виконуваною</a:t>
            </a:r>
            <a:r>
              <a:rPr lang="ru-RU" sz="1800" dirty="0"/>
              <a:t> </a:t>
            </a:r>
            <a:r>
              <a:rPr lang="ru-RU" sz="1800" dirty="0" err="1"/>
              <a:t>роботою</a:t>
            </a:r>
            <a:r>
              <a:rPr lang="ru-RU" sz="1800" dirty="0"/>
              <a:t>, а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взаємний</a:t>
            </a:r>
            <a:r>
              <a:rPr lang="ru-RU" sz="1800" dirty="0"/>
              <a:t> </a:t>
            </a:r>
            <a:r>
              <a:rPr lang="ru-RU" sz="1800" dirty="0" err="1"/>
              <a:t>вплив</a:t>
            </a:r>
            <a:r>
              <a:rPr lang="ru-RU" sz="1800" dirty="0"/>
              <a:t> </a:t>
            </a:r>
            <a:r>
              <a:rPr lang="ru-RU" sz="1800" dirty="0" err="1"/>
              <a:t>різних</a:t>
            </a:r>
            <a:r>
              <a:rPr lang="ru-RU" sz="1800" dirty="0"/>
              <a:t> </a:t>
            </a:r>
            <a:r>
              <a:rPr lang="ru-RU" sz="1800" dirty="0" err="1"/>
              <a:t>компонентів</a:t>
            </a:r>
            <a:r>
              <a:rPr lang="ru-RU" sz="1800" dirty="0"/>
              <a:t>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err="1"/>
              <a:t>Така</a:t>
            </a:r>
            <a:r>
              <a:rPr lang="ru-RU" dirty="0"/>
              <a:t> схема </a:t>
            </a:r>
            <a:r>
              <a:rPr lang="ru-RU" dirty="0" err="1"/>
              <a:t>цікава</a:t>
            </a:r>
            <a:r>
              <a:rPr lang="ru-RU" dirty="0"/>
              <a:t> для </a:t>
            </a:r>
            <a:r>
              <a:rPr lang="ru-RU" dirty="0" err="1"/>
              <a:t>керівника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запобігати</a:t>
            </a:r>
            <a:r>
              <a:rPr lang="ru-RU" dirty="0"/>
              <a:t> </a:t>
            </a:r>
            <a:r>
              <a:rPr lang="ru-RU" dirty="0" err="1"/>
              <a:t>конфліктності</a:t>
            </a:r>
            <a:r>
              <a:rPr lang="ru-RU" dirty="0"/>
              <a:t> в </a:t>
            </a:r>
            <a:r>
              <a:rPr lang="ru-RU" dirty="0" err="1"/>
              <a:t>колективі</a:t>
            </a:r>
            <a:r>
              <a:rPr lang="ru-RU" dirty="0"/>
              <a:t>.</a:t>
            </a: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64050"/>
            <a:ext cx="5904655" cy="4373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2707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М</a:t>
            </a:r>
            <a:r>
              <a:rPr lang="ru-RU" sz="1600" dirty="0"/>
              <a:t>. М. Обозов, Г. В. </a:t>
            </a:r>
            <a:r>
              <a:rPr lang="ru-RU" sz="1600" dirty="0" err="1"/>
              <a:t>Щокін</a:t>
            </a:r>
            <a:r>
              <a:rPr lang="ru-RU" sz="1600" dirty="0"/>
              <a:t> </a:t>
            </a:r>
            <a:r>
              <a:rPr lang="ru-RU" sz="1600" dirty="0" err="1"/>
              <a:t>систематизували</a:t>
            </a:r>
            <a:r>
              <a:rPr lang="ru-RU" sz="1600" dirty="0"/>
              <a:t> </a:t>
            </a:r>
            <a:r>
              <a:rPr lang="ru-RU" sz="1600" dirty="0" err="1"/>
              <a:t>основні</a:t>
            </a:r>
            <a:r>
              <a:rPr lang="ru-RU" sz="1600" dirty="0"/>
              <a:t> </a:t>
            </a:r>
            <a:r>
              <a:rPr lang="ru-RU" sz="1600" dirty="0" err="1"/>
              <a:t>чинники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визначають</a:t>
            </a:r>
            <a:r>
              <a:rPr lang="ru-RU" sz="1600" dirty="0"/>
              <a:t> характер </a:t>
            </a:r>
            <a:r>
              <a:rPr lang="ru-RU" sz="1600" dirty="0" err="1"/>
              <a:t>міжособистісних</a:t>
            </a:r>
            <a:r>
              <a:rPr lang="ru-RU" sz="1600" dirty="0"/>
              <a:t> </a:t>
            </a:r>
            <a:r>
              <a:rPr lang="ru-RU" sz="1600" dirty="0" err="1"/>
              <a:t>стосунків</a:t>
            </a:r>
            <a:r>
              <a:rPr lang="ru-RU" sz="1600" dirty="0"/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err="1" smtClean="0"/>
              <a:t>Доброзичливими</a:t>
            </a:r>
            <a:r>
              <a:rPr lang="ru-RU" dirty="0"/>
              <a:t> </a:t>
            </a:r>
            <a:r>
              <a:rPr lang="ru-RU" dirty="0" err="1"/>
              <a:t>комфортними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стосунки</a:t>
            </a:r>
            <a:r>
              <a:rPr lang="ru-RU" dirty="0"/>
              <a:t> людей в </a:t>
            </a:r>
            <a:r>
              <a:rPr lang="ru-RU" dirty="0" err="1"/>
              <a:t>колективі</a:t>
            </a:r>
            <a:r>
              <a:rPr lang="ru-RU" dirty="0"/>
              <a:t>, коли члени </a:t>
            </a:r>
            <a:r>
              <a:rPr lang="ru-RU" dirty="0" err="1"/>
              <a:t>колективу</a:t>
            </a:r>
            <a:r>
              <a:rPr lang="ru-RU" dirty="0"/>
              <a:t> </a:t>
            </a:r>
            <a:r>
              <a:rPr lang="ru-RU" dirty="0" err="1"/>
              <a:t>ставитимуться</a:t>
            </a:r>
            <a:r>
              <a:rPr lang="ru-RU" dirty="0"/>
              <a:t> з </a:t>
            </a:r>
            <a:r>
              <a:rPr lang="ru-RU" dirty="0" err="1"/>
              <a:t>повагою</a:t>
            </a:r>
            <a:r>
              <a:rPr lang="ru-RU" dirty="0"/>
              <a:t>, </a:t>
            </a:r>
            <a:r>
              <a:rPr lang="ru-RU" dirty="0" err="1"/>
              <a:t>симпатією</a:t>
            </a:r>
            <a:r>
              <a:rPr lang="ru-RU" dirty="0"/>
              <a:t> один до одного.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. </a:t>
            </a: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1" y="476672"/>
            <a:ext cx="6529137" cy="449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6715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Модель </a:t>
            </a:r>
            <a:r>
              <a:rPr lang="ru-RU" dirty="0" err="1"/>
              <a:t>діяльності</a:t>
            </a:r>
            <a:r>
              <a:rPr lang="ru-RU" dirty="0"/>
              <a:t> психолога 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оптимізації</a:t>
            </a:r>
            <a:r>
              <a:rPr lang="ru-RU" dirty="0"/>
              <a:t> </a:t>
            </a:r>
            <a:r>
              <a:rPr lang="ru-RU" dirty="0" err="1"/>
              <a:t>соціально-психологічного</a:t>
            </a:r>
            <a:r>
              <a:rPr lang="ru-RU" dirty="0"/>
              <a:t> </a:t>
            </a:r>
            <a:r>
              <a:rPr lang="ru-RU" dirty="0" err="1"/>
              <a:t>клімату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Модель </a:t>
            </a:r>
            <a:r>
              <a:rPr lang="ru-RU" dirty="0" err="1"/>
              <a:t>діяльності</a:t>
            </a:r>
            <a:r>
              <a:rPr lang="ru-RU" dirty="0"/>
              <a:t> психолога з метою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соціально-психологічного</a:t>
            </a:r>
            <a:r>
              <a:rPr lang="ru-RU" dirty="0"/>
              <a:t> </a:t>
            </a:r>
            <a:r>
              <a:rPr lang="ru-RU" dirty="0" err="1"/>
              <a:t>клімату</a:t>
            </a:r>
            <a:r>
              <a:rPr lang="ru-RU" dirty="0"/>
              <a:t> в </a:t>
            </a:r>
            <a:r>
              <a:rPr lang="ru-RU" dirty="0" err="1"/>
              <a:t>колективі</a:t>
            </a:r>
            <a:r>
              <a:rPr lang="ru-RU" dirty="0"/>
              <a:t> (</a:t>
            </a:r>
            <a:r>
              <a:rPr lang="ru-RU" dirty="0" err="1"/>
              <a:t>організації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).</a:t>
            </a: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4" y="404664"/>
            <a:ext cx="6536710" cy="4097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798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публікацій</a:t>
            </a:r>
            <a:r>
              <a:rPr lang="ru-RU" dirty="0" smtClean="0"/>
              <a:t> з </a:t>
            </a:r>
            <a:r>
              <a:rPr lang="ru-RU" dirty="0" err="1" smtClean="0"/>
              <a:t>означеної</a:t>
            </a:r>
            <a:r>
              <a:rPr lang="ru-RU" dirty="0" smtClean="0"/>
              <a:t> проблематики показав,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дослідники</a:t>
            </a:r>
            <a:r>
              <a:rPr lang="ru-RU" dirty="0" smtClean="0"/>
              <a:t>, </a:t>
            </a:r>
            <a:r>
              <a:rPr lang="ru-RU" dirty="0" err="1" smtClean="0"/>
              <a:t>переважно</a:t>
            </a:r>
            <a:r>
              <a:rPr lang="ru-RU" dirty="0" smtClean="0"/>
              <a:t>, </a:t>
            </a:r>
            <a:r>
              <a:rPr lang="ru-RU" dirty="0" err="1" smtClean="0"/>
              <a:t>вбачають</a:t>
            </a:r>
            <a:r>
              <a:rPr lang="ru-RU" dirty="0" smtClean="0"/>
              <a:t> </a:t>
            </a:r>
            <a:r>
              <a:rPr lang="ru-RU" dirty="0" err="1" smtClean="0"/>
              <a:t>передумовами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соціально-психологічного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клімату</a:t>
            </a:r>
            <a:r>
              <a:rPr lang="ru-RU" dirty="0" smtClean="0"/>
              <a:t> в </a:t>
            </a:r>
            <a:r>
              <a:rPr lang="ru-RU" dirty="0" err="1" smtClean="0"/>
              <a:t>колективі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 макро- та </a:t>
            </a:r>
            <a:r>
              <a:rPr lang="ru-RU" dirty="0" err="1" smtClean="0"/>
              <a:t>мікросередовища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макросередовищем</a:t>
            </a:r>
            <a:r>
              <a:rPr lang="ru-RU" dirty="0" smtClean="0"/>
              <a:t> </a:t>
            </a:r>
            <a:r>
              <a:rPr lang="ru-RU" dirty="0" err="1" smtClean="0"/>
              <a:t>розуміється</a:t>
            </a:r>
            <a:r>
              <a:rPr lang="ru-RU" dirty="0" smtClean="0"/>
              <a:t> </a:t>
            </a:r>
            <a:r>
              <a:rPr lang="ru-RU" dirty="0" err="1" smtClean="0"/>
              <a:t>соціальний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, </a:t>
            </a:r>
            <a:r>
              <a:rPr lang="ru-RU" dirty="0" err="1" smtClean="0"/>
              <a:t>оточення</a:t>
            </a:r>
            <a:r>
              <a:rPr lang="ru-RU" dirty="0" smtClean="0"/>
              <a:t>, в межах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і </a:t>
            </a:r>
            <a:r>
              <a:rPr lang="ru-RU" dirty="0" err="1" smtClean="0"/>
              <a:t>здійснює</a:t>
            </a:r>
            <a:r>
              <a:rPr lang="ru-RU" dirty="0" smtClean="0"/>
              <a:t> свою </a:t>
            </a:r>
            <a:r>
              <a:rPr lang="ru-RU" dirty="0" err="1" smtClean="0"/>
              <a:t>діяльність</a:t>
            </a:r>
            <a:r>
              <a:rPr lang="ru-RU" dirty="0" smtClean="0"/>
              <a:t> та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інша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. До </a:t>
            </a:r>
            <a:r>
              <a:rPr lang="ru-RU" dirty="0" err="1" smtClean="0"/>
              <a:t>чинників</a:t>
            </a:r>
            <a:r>
              <a:rPr lang="ru-RU" dirty="0" smtClean="0"/>
              <a:t> </a:t>
            </a:r>
            <a:r>
              <a:rPr lang="ru-RU" dirty="0" err="1" smtClean="0"/>
              <a:t>макросередовища</a:t>
            </a:r>
            <a:r>
              <a:rPr lang="ru-RU" dirty="0" smtClean="0"/>
              <a:t> Л. </a:t>
            </a:r>
            <a:r>
              <a:rPr lang="ru-RU" dirty="0" err="1" smtClean="0"/>
              <a:t>Карамушка</a:t>
            </a:r>
            <a:r>
              <a:rPr lang="ru-RU" dirty="0" smtClean="0"/>
              <a:t> й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науковці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169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1008112"/>
          </a:xfrm>
        </p:spPr>
        <p:txBody>
          <a:bodyPr/>
          <a:lstStyle/>
          <a:p>
            <a:r>
              <a:rPr lang="ru-RU" dirty="0" err="1" smtClean="0"/>
              <a:t>Чинники</a:t>
            </a:r>
            <a:r>
              <a:rPr lang="ru-RU" dirty="0" smtClean="0"/>
              <a:t> </a:t>
            </a:r>
            <a:r>
              <a:rPr lang="ru-RU" dirty="0" err="1"/>
              <a:t>макросередовища</a:t>
            </a:r>
            <a:r>
              <a:rPr lang="ru-RU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08720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.	</a:t>
            </a:r>
            <a:r>
              <a:rPr lang="ru-RU" dirty="0" err="1" smtClean="0"/>
              <a:t>чинники</a:t>
            </a:r>
            <a:r>
              <a:rPr lang="ru-RU" dirty="0" smtClean="0"/>
              <a:t>, </a:t>
            </a:r>
            <a:r>
              <a:rPr lang="ru-RU" dirty="0" err="1" smtClean="0"/>
              <a:t>зумовлені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соціально-економічного</a:t>
            </a:r>
            <a:r>
              <a:rPr lang="ru-RU" dirty="0" smtClean="0"/>
              <a:t> та </a:t>
            </a:r>
            <a:r>
              <a:rPr lang="ru-RU" dirty="0" err="1" smtClean="0"/>
              <a:t>політичного</a:t>
            </a:r>
            <a:r>
              <a:rPr lang="ru-RU" dirty="0" smtClean="0"/>
              <a:t> стану і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(</a:t>
            </a:r>
            <a:r>
              <a:rPr lang="ru-RU" dirty="0" err="1" smtClean="0"/>
              <a:t>політична</a:t>
            </a:r>
            <a:r>
              <a:rPr lang="ru-RU" dirty="0" smtClean="0"/>
              <a:t> й </a:t>
            </a:r>
            <a:r>
              <a:rPr lang="ru-RU" dirty="0" err="1" smtClean="0"/>
              <a:t>економічна</a:t>
            </a:r>
            <a:r>
              <a:rPr lang="ru-RU" dirty="0" smtClean="0"/>
              <a:t> </a:t>
            </a:r>
            <a:r>
              <a:rPr lang="ru-RU" dirty="0" err="1" smtClean="0"/>
              <a:t>нестабільність</a:t>
            </a:r>
            <a:r>
              <a:rPr lang="ru-RU" dirty="0" smtClean="0"/>
              <a:t> є причиною </a:t>
            </a:r>
            <a:r>
              <a:rPr lang="ru-RU" dirty="0" err="1" smtClean="0"/>
              <a:t>виникнення</a:t>
            </a:r>
            <a:r>
              <a:rPr lang="ru-RU" dirty="0" smtClean="0"/>
              <a:t> в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організаціях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невпевненості</a:t>
            </a:r>
            <a:r>
              <a:rPr lang="ru-RU" dirty="0" smtClean="0"/>
              <a:t>, </a:t>
            </a:r>
            <a:r>
              <a:rPr lang="ru-RU" dirty="0" err="1" smtClean="0"/>
              <a:t>песимізму</a:t>
            </a:r>
            <a:r>
              <a:rPr lang="ru-RU" dirty="0" smtClean="0"/>
              <a:t>,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творчо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);</a:t>
            </a:r>
          </a:p>
          <a:p>
            <a:r>
              <a:rPr lang="ru-RU" dirty="0" smtClean="0"/>
              <a:t>2.	статус і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освітянської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загалом</a:t>
            </a:r>
            <a:r>
              <a:rPr lang="ru-RU" dirty="0" smtClean="0"/>
              <a:t> і до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зокрема</a:t>
            </a:r>
            <a:r>
              <a:rPr lang="ru-RU" dirty="0" smtClean="0"/>
              <a:t> (</a:t>
            </a:r>
            <a:r>
              <a:rPr lang="ru-RU" dirty="0" err="1" smtClean="0"/>
              <a:t>ставлення</a:t>
            </a:r>
            <a:r>
              <a:rPr lang="ru-RU" dirty="0" smtClean="0"/>
              <a:t> як до </a:t>
            </a:r>
            <a:r>
              <a:rPr lang="ru-RU" dirty="0" err="1" smtClean="0"/>
              <a:t>чогось</a:t>
            </a:r>
            <a:r>
              <a:rPr lang="ru-RU" dirty="0" smtClean="0"/>
              <a:t> </a:t>
            </a:r>
            <a:r>
              <a:rPr lang="ru-RU" dirty="0" err="1" smtClean="0"/>
              <a:t>другорядного</a:t>
            </a:r>
            <a:r>
              <a:rPr lang="ru-RU" dirty="0" smtClean="0"/>
              <a:t>; </a:t>
            </a:r>
            <a:r>
              <a:rPr lang="ru-RU" dirty="0" err="1" smtClean="0"/>
              <a:t>залишкове</a:t>
            </a:r>
            <a:r>
              <a:rPr lang="ru-RU" dirty="0" smtClean="0"/>
              <a:t> </a:t>
            </a:r>
            <a:r>
              <a:rPr lang="ru-RU" dirty="0" err="1" smtClean="0"/>
              <a:t>фінансування</a:t>
            </a:r>
            <a:r>
              <a:rPr lang="ru-RU" dirty="0" smtClean="0"/>
              <a:t>; </a:t>
            </a:r>
            <a:r>
              <a:rPr lang="ru-RU" dirty="0" err="1" smtClean="0"/>
              <a:t>неможливість</a:t>
            </a:r>
            <a:r>
              <a:rPr lang="ru-RU" dirty="0" smtClean="0"/>
              <a:t> </a:t>
            </a:r>
            <a:r>
              <a:rPr lang="ru-RU" dirty="0" err="1" smtClean="0"/>
              <a:t>упроваджувати</a:t>
            </a:r>
            <a:r>
              <a:rPr lang="ru-RU" dirty="0" smtClean="0"/>
              <a:t> </a:t>
            </a:r>
            <a:r>
              <a:rPr lang="ru-RU" dirty="0" err="1" smtClean="0"/>
              <a:t>передові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);</a:t>
            </a:r>
          </a:p>
          <a:p>
            <a:r>
              <a:rPr lang="ru-RU" dirty="0" smtClean="0"/>
              <a:t>3.	</a:t>
            </a:r>
            <a:r>
              <a:rPr lang="ru-RU" dirty="0" err="1" smtClean="0"/>
              <a:t>чинники</a:t>
            </a:r>
            <a:r>
              <a:rPr lang="ru-RU" dirty="0" smtClean="0"/>
              <a:t>, </a:t>
            </a:r>
            <a:r>
              <a:rPr lang="ru-RU" dirty="0" err="1" smtClean="0"/>
              <a:t>пов’язані</a:t>
            </a:r>
            <a:r>
              <a:rPr lang="ru-RU" dirty="0" smtClean="0"/>
              <a:t> з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та стилю </a:t>
            </a:r>
            <a:r>
              <a:rPr lang="ru-RU" dirty="0" err="1" smtClean="0"/>
              <a:t>керівництва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освітою</a:t>
            </a:r>
            <a:r>
              <a:rPr lang="ru-RU" dirty="0" smtClean="0"/>
              <a:t> (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ведуться</a:t>
            </a:r>
            <a:r>
              <a:rPr lang="ru-RU" dirty="0" smtClean="0"/>
              <a:t> </a:t>
            </a:r>
            <a:r>
              <a:rPr lang="ru-RU" dirty="0" err="1" smtClean="0"/>
              <a:t>пошуки</a:t>
            </a:r>
            <a:r>
              <a:rPr lang="ru-RU" dirty="0" smtClean="0"/>
              <a:t>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додаткових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фінансування</a:t>
            </a:r>
            <a:r>
              <a:rPr lang="ru-RU" dirty="0" smtClean="0"/>
              <a:t>; участь у </a:t>
            </a:r>
            <a:r>
              <a:rPr lang="ru-RU" dirty="0" err="1" smtClean="0"/>
              <a:t>міжнародних</a:t>
            </a:r>
            <a:r>
              <a:rPr lang="ru-RU" dirty="0" smtClean="0"/>
              <a:t> проектах </a:t>
            </a:r>
            <a:r>
              <a:rPr lang="ru-RU" dirty="0" err="1" smtClean="0"/>
              <a:t>тощо</a:t>
            </a:r>
            <a:r>
              <a:rPr lang="ru-RU" dirty="0" smtClean="0"/>
              <a:t>);</a:t>
            </a:r>
          </a:p>
          <a:p>
            <a:r>
              <a:rPr lang="ru-RU" dirty="0" smtClean="0"/>
              <a:t>4.	</a:t>
            </a:r>
            <a:r>
              <a:rPr lang="ru-RU" dirty="0" err="1" smtClean="0"/>
              <a:t>чинники</a:t>
            </a:r>
            <a:r>
              <a:rPr lang="ru-RU" dirty="0" smtClean="0"/>
              <a:t>, </a:t>
            </a:r>
            <a:r>
              <a:rPr lang="ru-RU" dirty="0" err="1" smtClean="0"/>
              <a:t>зумовлені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регіону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функціонує</a:t>
            </a:r>
            <a:r>
              <a:rPr lang="ru-RU" dirty="0" smtClean="0"/>
              <a:t> </a:t>
            </a:r>
            <a:r>
              <a:rPr lang="ru-RU" dirty="0" err="1" smtClean="0"/>
              <a:t>навчальний</a:t>
            </a:r>
            <a:r>
              <a:rPr lang="ru-RU" dirty="0" smtClean="0"/>
              <a:t> заклад (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в </a:t>
            </a:r>
            <a:r>
              <a:rPr lang="ru-RU" dirty="0" err="1" smtClean="0"/>
              <a:t>регіоні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, </a:t>
            </a:r>
            <a:r>
              <a:rPr lang="ru-RU" dirty="0" err="1" smtClean="0"/>
              <a:t>культурних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установ</a:t>
            </a:r>
            <a:r>
              <a:rPr lang="ru-RU" dirty="0" smtClean="0"/>
              <a:t> -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для </a:t>
            </a:r>
            <a:r>
              <a:rPr lang="ru-RU" dirty="0" err="1" smtClean="0"/>
              <a:t>укладання</a:t>
            </a:r>
            <a:r>
              <a:rPr lang="ru-RU" dirty="0" smtClean="0"/>
              <a:t> </a:t>
            </a:r>
            <a:r>
              <a:rPr lang="ru-RU" dirty="0" err="1" smtClean="0"/>
              <a:t>угод</a:t>
            </a:r>
            <a:r>
              <a:rPr lang="ru-RU" dirty="0" smtClean="0"/>
              <a:t>, </a:t>
            </a:r>
            <a:r>
              <a:rPr lang="ru-RU" dirty="0" err="1" smtClean="0"/>
              <a:t>співробітництва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);</a:t>
            </a:r>
          </a:p>
          <a:p>
            <a:r>
              <a:rPr lang="ru-RU" dirty="0" smtClean="0"/>
              <a:t>5.	</a:t>
            </a:r>
            <a:r>
              <a:rPr lang="ru-RU" dirty="0" err="1" smtClean="0"/>
              <a:t>чинники</a:t>
            </a:r>
            <a:r>
              <a:rPr lang="ru-RU" dirty="0" smtClean="0"/>
              <a:t>, </a:t>
            </a:r>
            <a:r>
              <a:rPr lang="ru-RU" dirty="0" err="1" smtClean="0"/>
              <a:t>зумовлені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вторинних</a:t>
            </a:r>
            <a:r>
              <a:rPr lang="ru-RU" dirty="0" smtClean="0"/>
              <a:t> </a:t>
            </a:r>
            <a:r>
              <a:rPr lang="ru-RU" dirty="0" err="1" smtClean="0"/>
              <a:t>колективів</a:t>
            </a:r>
            <a:r>
              <a:rPr lang="ru-RU" dirty="0" smtClean="0"/>
              <a:t> на </a:t>
            </a:r>
            <a:r>
              <a:rPr lang="ru-RU" dirty="0" err="1" smtClean="0"/>
              <a:t>первинні</a:t>
            </a:r>
            <a:r>
              <a:rPr lang="ru-RU" dirty="0" smtClean="0"/>
              <a:t> (до </a:t>
            </a:r>
            <a:r>
              <a:rPr lang="ru-RU" dirty="0" err="1" smtClean="0"/>
              <a:t>первинних</a:t>
            </a:r>
            <a:r>
              <a:rPr lang="ru-RU" dirty="0" smtClean="0"/>
              <a:t> </a:t>
            </a:r>
            <a:r>
              <a:rPr lang="ru-RU" dirty="0" err="1" smtClean="0"/>
              <a:t>колективів</a:t>
            </a:r>
            <a:r>
              <a:rPr lang="ru-RU" dirty="0" smtClean="0"/>
              <a:t> належать </a:t>
            </a:r>
            <a:r>
              <a:rPr lang="ru-RU" dirty="0" err="1" smtClean="0"/>
              <a:t>колективи</a:t>
            </a:r>
            <a:r>
              <a:rPr lang="ru-RU" dirty="0" smtClean="0"/>
              <a:t> </a:t>
            </a:r>
            <a:r>
              <a:rPr lang="ru-RU" dirty="0" err="1" smtClean="0"/>
              <a:t>предметних</a:t>
            </a:r>
            <a:r>
              <a:rPr lang="ru-RU" dirty="0" smtClean="0"/>
              <a:t> кафедр, </a:t>
            </a:r>
            <a:r>
              <a:rPr lang="ru-RU" dirty="0" err="1" smtClean="0"/>
              <a:t>методичних</a:t>
            </a:r>
            <a:r>
              <a:rPr lang="ru-RU" dirty="0" smtClean="0"/>
              <a:t> </a:t>
            </a:r>
            <a:r>
              <a:rPr lang="ru-RU" dirty="0" err="1" smtClean="0"/>
              <a:t>об’єднань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256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792088"/>
          </a:xfrm>
        </p:spPr>
        <p:txBody>
          <a:bodyPr/>
          <a:lstStyle/>
          <a:p>
            <a:r>
              <a:rPr lang="ru-RU" dirty="0" err="1" smtClean="0"/>
              <a:t>Чинники</a:t>
            </a:r>
            <a:r>
              <a:rPr lang="ru-RU" dirty="0" smtClean="0"/>
              <a:t> </a:t>
            </a:r>
            <a:r>
              <a:rPr lang="ru-RU" dirty="0" err="1"/>
              <a:t>мікросередовища</a:t>
            </a:r>
            <a:r>
              <a:rPr lang="ru-RU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00808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	</a:t>
            </a:r>
            <a:r>
              <a:rPr lang="ru-RU" dirty="0" err="1" smtClean="0"/>
              <a:t>особливості</a:t>
            </a:r>
            <a:r>
              <a:rPr lang="ru-RU" dirty="0" smtClean="0"/>
              <a:t> складу </a:t>
            </a:r>
            <a:r>
              <a:rPr lang="ru-RU" dirty="0" err="1" smtClean="0"/>
              <a:t>колективу</a:t>
            </a:r>
            <a:r>
              <a:rPr lang="ru-RU" dirty="0" smtClean="0"/>
              <a:t> (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; </a:t>
            </a:r>
            <a:r>
              <a:rPr lang="ru-RU" dirty="0" err="1" smtClean="0"/>
              <a:t>кваліфікаційно-професійний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; </a:t>
            </a:r>
            <a:r>
              <a:rPr lang="ru-RU" dirty="0" err="1" smtClean="0"/>
              <a:t>статево-вікові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;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</a:t>
            </a:r>
            <a:r>
              <a:rPr lang="ru-RU" dirty="0" err="1" smtClean="0"/>
              <a:t>сумісності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; </a:t>
            </a:r>
            <a:r>
              <a:rPr lang="ru-RU" dirty="0" err="1" smtClean="0"/>
              <a:t>індивідуально-типологічні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(темперамент, характер, </a:t>
            </a:r>
            <a:r>
              <a:rPr lang="ru-RU" dirty="0" err="1" smtClean="0"/>
              <a:t>здібності</a:t>
            </a:r>
            <a:r>
              <a:rPr lang="ru-RU" dirty="0" smtClean="0"/>
              <a:t>);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конфліктності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);</a:t>
            </a:r>
          </a:p>
          <a:p>
            <a:r>
              <a:rPr lang="ru-RU" dirty="0" smtClean="0"/>
              <a:t>2.	</a:t>
            </a:r>
            <a:r>
              <a:rPr lang="ru-RU" dirty="0" err="1" smtClean="0"/>
              <a:t>чинники</a:t>
            </a:r>
            <a:r>
              <a:rPr lang="ru-RU" dirty="0" smtClean="0"/>
              <a:t> </a:t>
            </a:r>
            <a:r>
              <a:rPr lang="ru-RU" dirty="0" err="1" smtClean="0"/>
              <a:t>організаційно-управлінської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(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й </a:t>
            </a:r>
            <a:r>
              <a:rPr lang="ru-RU" dirty="0" err="1" smtClean="0"/>
              <a:t>управлінської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стиль </a:t>
            </a:r>
            <a:r>
              <a:rPr lang="ru-RU" dirty="0" err="1" smtClean="0"/>
              <a:t>керівництва</a:t>
            </a:r>
            <a:r>
              <a:rPr lang="ru-RU" dirty="0" smtClean="0"/>
              <a:t>,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профілактичної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конфліктів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);</a:t>
            </a:r>
          </a:p>
          <a:p>
            <a:r>
              <a:rPr lang="ru-RU" dirty="0" smtClean="0"/>
              <a:t>3.	</a:t>
            </a:r>
            <a:r>
              <a:rPr lang="ru-RU" dirty="0" err="1" smtClean="0"/>
              <a:t>фізичний</a:t>
            </a:r>
            <a:r>
              <a:rPr lang="ru-RU" dirty="0" smtClean="0"/>
              <a:t> </a:t>
            </a:r>
            <a:r>
              <a:rPr lang="ru-RU" dirty="0" err="1" smtClean="0"/>
              <a:t>мікроклімат</a:t>
            </a:r>
            <a:r>
              <a:rPr lang="ru-RU" dirty="0" smtClean="0"/>
              <a:t>, </a:t>
            </a:r>
            <a:r>
              <a:rPr lang="ru-RU" dirty="0" err="1" smtClean="0"/>
              <a:t>санітарно-гігієнічні</a:t>
            </a:r>
            <a:r>
              <a:rPr lang="ru-RU" dirty="0" smtClean="0"/>
              <a:t> та </a:t>
            </a:r>
            <a:r>
              <a:rPr lang="ru-RU" dirty="0" err="1" smtClean="0"/>
              <a:t>матеріально-технічні</a:t>
            </a:r>
            <a:r>
              <a:rPr lang="ru-RU" dirty="0" smtClean="0"/>
              <a:t> й </a:t>
            </a:r>
            <a:r>
              <a:rPr lang="ru-RU" dirty="0" err="1" smtClean="0"/>
              <a:t>побутові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(</a:t>
            </a:r>
            <a:r>
              <a:rPr lang="ru-RU" dirty="0" err="1" smtClean="0"/>
              <a:t>температурний</a:t>
            </a:r>
            <a:r>
              <a:rPr lang="ru-RU" dirty="0" smtClean="0"/>
              <a:t>, </a:t>
            </a:r>
            <a:r>
              <a:rPr lang="ru-RU" dirty="0" err="1" smtClean="0"/>
              <a:t>кисневий</a:t>
            </a:r>
            <a:r>
              <a:rPr lang="ru-RU" dirty="0" smtClean="0"/>
              <a:t> режим, </a:t>
            </a:r>
            <a:r>
              <a:rPr lang="ru-RU" dirty="0" err="1" smtClean="0"/>
              <a:t>якість</a:t>
            </a:r>
            <a:r>
              <a:rPr lang="ru-RU" dirty="0" smtClean="0"/>
              <a:t> </a:t>
            </a:r>
            <a:r>
              <a:rPr lang="ru-RU" dirty="0" err="1" smtClean="0"/>
              <a:t>освітлення</a:t>
            </a:r>
            <a:r>
              <a:rPr lang="ru-RU" dirty="0" smtClean="0"/>
              <a:t>, </a:t>
            </a:r>
            <a:r>
              <a:rPr lang="ru-RU" dirty="0" err="1" smtClean="0"/>
              <a:t>технічне</a:t>
            </a:r>
            <a:r>
              <a:rPr lang="ru-RU" dirty="0" smtClean="0"/>
              <a:t> </a:t>
            </a:r>
            <a:r>
              <a:rPr lang="ru-RU" dirty="0" err="1" smtClean="0"/>
              <a:t>оснащення</a:t>
            </a:r>
            <a:r>
              <a:rPr lang="ru-RU" dirty="0" smtClean="0"/>
              <a:t> й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стати причиною </a:t>
            </a:r>
            <a:r>
              <a:rPr lang="ru-RU" dirty="0" err="1" smtClean="0"/>
              <a:t>роздратованості</a:t>
            </a:r>
            <a:r>
              <a:rPr lang="ru-RU" dirty="0" smtClean="0"/>
              <a:t> (а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агресивної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) і </a:t>
            </a:r>
            <a:r>
              <a:rPr lang="ru-RU" dirty="0" err="1" smtClean="0"/>
              <a:t>впливати</a:t>
            </a:r>
            <a:r>
              <a:rPr lang="ru-RU" dirty="0" smtClean="0"/>
              <a:t> на </a:t>
            </a:r>
            <a:r>
              <a:rPr lang="ru-RU" dirty="0" err="1" smtClean="0"/>
              <a:t>психологічну</a:t>
            </a:r>
            <a:r>
              <a:rPr lang="ru-RU" dirty="0" smtClean="0"/>
              <a:t> атмосферу в </a:t>
            </a:r>
            <a:r>
              <a:rPr lang="ru-RU" dirty="0" err="1" smtClean="0"/>
              <a:t>колективі</a:t>
            </a:r>
            <a:r>
              <a:rPr lang="ru-RU" dirty="0" smtClean="0"/>
              <a:t>);</a:t>
            </a:r>
          </a:p>
          <a:p>
            <a:r>
              <a:rPr lang="ru-RU" dirty="0" smtClean="0"/>
              <a:t>4.	</a:t>
            </a:r>
            <a:r>
              <a:rPr lang="ru-RU" dirty="0" err="1" smtClean="0"/>
              <a:t>задоволеність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 та </a:t>
            </a:r>
            <a:r>
              <a:rPr lang="ru-RU" dirty="0" err="1" smtClean="0"/>
              <a:t>приналежністю</a:t>
            </a:r>
            <a:r>
              <a:rPr lang="ru-RU" dirty="0" smtClean="0"/>
              <a:t> до </a:t>
            </a:r>
            <a:r>
              <a:rPr lang="ru-RU" dirty="0" err="1" smtClean="0"/>
              <a:t>колективу</a:t>
            </a:r>
            <a:r>
              <a:rPr lang="ru-RU" dirty="0" smtClean="0"/>
              <a:t> (</a:t>
            </a:r>
            <a:r>
              <a:rPr lang="ru-RU" dirty="0" err="1" smtClean="0"/>
              <a:t>задоволеність</a:t>
            </a:r>
            <a:r>
              <a:rPr lang="ru-RU" dirty="0" smtClean="0"/>
              <a:t> </a:t>
            </a:r>
            <a:r>
              <a:rPr lang="ru-RU" dirty="0" err="1" smtClean="0"/>
              <a:t>взаємовідносинами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, </a:t>
            </a:r>
            <a:r>
              <a:rPr lang="ru-RU" dirty="0" err="1" smtClean="0"/>
              <a:t>стосунками</a:t>
            </a:r>
            <a:r>
              <a:rPr lang="ru-RU" dirty="0" smtClean="0"/>
              <a:t> з </a:t>
            </a:r>
            <a:r>
              <a:rPr lang="ru-RU" dirty="0" err="1" smtClean="0"/>
              <a:t>керівником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характером, </a:t>
            </a:r>
            <a:r>
              <a:rPr lang="ru-RU" dirty="0" err="1" smtClean="0"/>
              <a:t>змістом</a:t>
            </a:r>
            <a:r>
              <a:rPr lang="ru-RU" dirty="0" smtClean="0"/>
              <a:t> і результатами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285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91264" cy="1368152"/>
          </a:xfrm>
        </p:spPr>
        <p:txBody>
          <a:bodyPr/>
          <a:lstStyle/>
          <a:p>
            <a:r>
              <a:rPr lang="ru-RU" dirty="0" err="1"/>
              <a:t>Висновки</a:t>
            </a:r>
            <a:r>
              <a:rPr lang="ru-RU" dirty="0"/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О</a:t>
            </a:r>
            <a:r>
              <a:rPr lang="ru-RU" dirty="0" err="1" smtClean="0"/>
              <a:t>сновними</a:t>
            </a:r>
            <a:r>
              <a:rPr lang="ru-RU" dirty="0" smtClean="0"/>
              <a:t> факторами,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стан </a:t>
            </a:r>
            <a:r>
              <a:rPr lang="ru-RU" dirty="0" err="1" smtClean="0"/>
              <a:t>соціально-психологічного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клімату</a:t>
            </a:r>
            <a:r>
              <a:rPr lang="ru-RU" dirty="0" smtClean="0"/>
              <a:t> в </a:t>
            </a:r>
            <a:r>
              <a:rPr lang="ru-RU" dirty="0" err="1" smtClean="0"/>
              <a:t>колективі</a:t>
            </a:r>
            <a:r>
              <a:rPr lang="ru-RU" dirty="0" smtClean="0"/>
              <a:t>, є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та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людей </a:t>
            </a:r>
            <a:r>
              <a:rPr lang="ru-RU" dirty="0" err="1" smtClean="0"/>
              <a:t>роботою</a:t>
            </a:r>
            <a:r>
              <a:rPr lang="ru-RU" dirty="0" smtClean="0"/>
              <a:t>;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та </a:t>
            </a:r>
            <a:r>
              <a:rPr lang="ru-RU" dirty="0" err="1" smtClean="0"/>
              <a:t>побуту</a:t>
            </a:r>
            <a:r>
              <a:rPr lang="ru-RU" dirty="0" smtClean="0"/>
              <a:t>, </a:t>
            </a:r>
            <a:r>
              <a:rPr lang="ru-RU" dirty="0" err="1" smtClean="0"/>
              <a:t>задоволеність</a:t>
            </a:r>
            <a:r>
              <a:rPr lang="ru-RU" dirty="0" smtClean="0"/>
              <a:t> ними;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характером </a:t>
            </a:r>
            <a:r>
              <a:rPr lang="ru-RU" dirty="0" err="1" smtClean="0"/>
              <a:t>міжособистісних</a:t>
            </a:r>
            <a:r>
              <a:rPr lang="ru-RU" dirty="0" smtClean="0"/>
              <a:t> </a:t>
            </a:r>
            <a:r>
              <a:rPr lang="ru-RU" dirty="0" err="1" smtClean="0"/>
              <a:t>стосунків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співробітниками</a:t>
            </a:r>
            <a:r>
              <a:rPr lang="ru-RU" dirty="0" smtClean="0"/>
              <a:t>; стиль </a:t>
            </a:r>
            <a:r>
              <a:rPr lang="ru-RU" dirty="0" err="1" smtClean="0"/>
              <a:t>керівництва</a:t>
            </a:r>
            <a:r>
              <a:rPr lang="ru-RU" dirty="0" smtClean="0"/>
              <a:t>, 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те,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задоволений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співробітниками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05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0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</a:t>
            </a:r>
            <a:r>
              <a:rPr lang="ru-RU" dirty="0" err="1" smtClean="0"/>
              <a:t>итання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клімату</a:t>
            </a:r>
            <a:r>
              <a:rPr lang="ru-RU" dirty="0" smtClean="0"/>
              <a:t> </a:t>
            </a:r>
            <a:r>
              <a:rPr lang="ru-RU" dirty="0" err="1" smtClean="0"/>
              <a:t>розглядалось</a:t>
            </a:r>
            <a:r>
              <a:rPr lang="ru-RU" dirty="0" smtClean="0"/>
              <a:t> у </a:t>
            </a:r>
            <a:r>
              <a:rPr lang="ru-RU" dirty="0" err="1" smtClean="0"/>
              <a:t>працях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зарубіжних</a:t>
            </a:r>
            <a:r>
              <a:rPr lang="ru-RU" dirty="0" smtClean="0"/>
              <a:t> і </a:t>
            </a:r>
            <a:r>
              <a:rPr lang="ru-RU" dirty="0" err="1" smtClean="0"/>
              <a:t>вітчизняних</a:t>
            </a:r>
            <a:r>
              <a:rPr lang="ru-RU" dirty="0" smtClean="0"/>
              <a:t> </a:t>
            </a:r>
            <a:r>
              <a:rPr lang="ru-RU" dirty="0" err="1" smtClean="0"/>
              <a:t>науковців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зазначити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часу в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одностайності</a:t>
            </a:r>
            <a:r>
              <a:rPr lang="ru-RU" dirty="0" smtClean="0"/>
              <a:t> в </a:t>
            </a:r>
            <a:r>
              <a:rPr lang="ru-RU" dirty="0" err="1" smtClean="0"/>
              <a:t>трактуванні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, </a:t>
            </a:r>
            <a:r>
              <a:rPr lang="ru-RU" dirty="0" err="1" smtClean="0"/>
              <a:t>сутності</a:t>
            </a:r>
            <a:r>
              <a:rPr lang="ru-RU" dirty="0" smtClean="0"/>
              <a:t>, </a:t>
            </a:r>
            <a:r>
              <a:rPr lang="ru-RU" dirty="0" err="1" smtClean="0"/>
              <a:t>структури</a:t>
            </a:r>
            <a:r>
              <a:rPr lang="ru-RU" dirty="0" smtClean="0"/>
              <a:t> й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аспектів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феномену. </a:t>
            </a:r>
            <a:r>
              <a:rPr lang="ru-RU" dirty="0" err="1" smtClean="0"/>
              <a:t>Дослідники</a:t>
            </a:r>
            <a:r>
              <a:rPr lang="ru-RU" dirty="0" smtClean="0"/>
              <a:t> </a:t>
            </a:r>
            <a:r>
              <a:rPr lang="ru-RU" dirty="0" err="1" smtClean="0"/>
              <a:t>погоджуються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з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складний</a:t>
            </a:r>
            <a:r>
              <a:rPr lang="ru-RU" dirty="0" smtClean="0"/>
              <a:t> </a:t>
            </a:r>
            <a:r>
              <a:rPr lang="ru-RU" dirty="0" err="1" smtClean="0"/>
              <a:t>багатокомпонентний</a:t>
            </a:r>
            <a:r>
              <a:rPr lang="ru-RU" dirty="0" smtClean="0"/>
              <a:t> феномен,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комплексного системного </a:t>
            </a:r>
            <a:r>
              <a:rPr lang="ru-RU" dirty="0" err="1" smtClean="0"/>
              <a:t>підходу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Як </a:t>
            </a:r>
            <a:r>
              <a:rPr lang="ru-RU" dirty="0" err="1" smtClean="0"/>
              <a:t>зазначає</a:t>
            </a:r>
            <a:r>
              <a:rPr lang="ru-RU" dirty="0" smtClean="0"/>
              <a:t> М. Молочко,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численних</a:t>
            </a:r>
            <a:r>
              <a:rPr lang="ru-RU" dirty="0" smtClean="0"/>
              <a:t> </a:t>
            </a:r>
            <a:r>
              <a:rPr lang="ru-RU" dirty="0" err="1" smtClean="0"/>
              <a:t>дефініцій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феномен,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зустріти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: «</a:t>
            </a:r>
            <a:r>
              <a:rPr lang="ru-RU" dirty="0" err="1" smtClean="0"/>
              <a:t>психологічний</a:t>
            </a:r>
            <a:r>
              <a:rPr lang="ru-RU" dirty="0" smtClean="0"/>
              <a:t> </a:t>
            </a:r>
            <a:r>
              <a:rPr lang="ru-RU" dirty="0" err="1" smtClean="0"/>
              <a:t>клімат</a:t>
            </a:r>
            <a:r>
              <a:rPr lang="ru-RU" dirty="0" smtClean="0"/>
              <a:t>», «</a:t>
            </a:r>
            <a:r>
              <a:rPr lang="ru-RU" dirty="0" err="1" smtClean="0"/>
              <a:t>емоційний</a:t>
            </a:r>
            <a:r>
              <a:rPr lang="ru-RU" dirty="0" smtClean="0"/>
              <a:t> </a:t>
            </a:r>
            <a:r>
              <a:rPr lang="ru-RU" dirty="0" err="1" smtClean="0"/>
              <a:t>клімат</a:t>
            </a:r>
            <a:r>
              <a:rPr lang="ru-RU" dirty="0" smtClean="0"/>
              <a:t>», «</a:t>
            </a:r>
            <a:r>
              <a:rPr lang="ru-RU" dirty="0" err="1" smtClean="0"/>
              <a:t>товариська</a:t>
            </a:r>
            <a:r>
              <a:rPr lang="ru-RU" dirty="0" smtClean="0"/>
              <a:t> обстановка», «</a:t>
            </a:r>
            <a:r>
              <a:rPr lang="ru-RU" dirty="0" err="1" smtClean="0"/>
              <a:t>соціологічний</a:t>
            </a:r>
            <a:r>
              <a:rPr lang="ru-RU" dirty="0" smtClean="0"/>
              <a:t> </a:t>
            </a:r>
            <a:r>
              <a:rPr lang="ru-RU" dirty="0" err="1" smtClean="0"/>
              <a:t>мікроклімат</a:t>
            </a:r>
            <a:r>
              <a:rPr lang="ru-RU" dirty="0" smtClean="0"/>
              <a:t>», «</a:t>
            </a:r>
            <a:r>
              <a:rPr lang="ru-RU" dirty="0" err="1" smtClean="0"/>
              <a:t>психологічна</a:t>
            </a:r>
            <a:r>
              <a:rPr lang="ru-RU" dirty="0" smtClean="0"/>
              <a:t> атмосфера», «моральна атмосфера», «</a:t>
            </a:r>
            <a:r>
              <a:rPr lang="ru-RU" dirty="0" err="1" smtClean="0"/>
              <a:t>моральний</a:t>
            </a:r>
            <a:r>
              <a:rPr lang="ru-RU" dirty="0" smtClean="0"/>
              <a:t> стан </a:t>
            </a:r>
            <a:r>
              <a:rPr lang="ru-RU" dirty="0" err="1" smtClean="0"/>
              <a:t>групи</a:t>
            </a:r>
            <a:r>
              <a:rPr lang="ru-RU" dirty="0" smtClean="0"/>
              <a:t>», «морально-</a:t>
            </a:r>
            <a:r>
              <a:rPr lang="ru-RU" dirty="0" err="1" smtClean="0"/>
              <a:t>психологічний</a:t>
            </a:r>
            <a:r>
              <a:rPr lang="ru-RU" dirty="0" smtClean="0"/>
              <a:t> </a:t>
            </a:r>
            <a:r>
              <a:rPr lang="ru-RU" dirty="0" err="1" smtClean="0"/>
              <a:t>клімат</a:t>
            </a:r>
            <a:r>
              <a:rPr lang="ru-RU" dirty="0" smtClean="0"/>
              <a:t>», «поле </a:t>
            </a:r>
            <a:r>
              <a:rPr lang="ru-RU" dirty="0" err="1" smtClean="0"/>
              <a:t>колективу</a:t>
            </a:r>
            <a:r>
              <a:rPr lang="ru-RU" dirty="0" smtClean="0"/>
              <a:t>» </a:t>
            </a:r>
            <a:r>
              <a:rPr lang="ru-RU" dirty="0" err="1" smtClean="0"/>
              <a:t>тощо</a:t>
            </a:r>
            <a:r>
              <a:rPr lang="ru-RU" dirty="0" smtClean="0"/>
              <a:t> .</a:t>
            </a:r>
          </a:p>
          <a:p>
            <a:r>
              <a:rPr lang="ru-RU" dirty="0" smtClean="0"/>
              <a:t>Один </a:t>
            </a:r>
            <a:r>
              <a:rPr lang="ru-RU" dirty="0" err="1" smtClean="0"/>
              <a:t>із</a:t>
            </a:r>
            <a:r>
              <a:rPr lang="ru-RU" dirty="0" smtClean="0"/>
              <a:t> перших </a:t>
            </a:r>
            <a:r>
              <a:rPr lang="ru-RU" dirty="0" err="1" smtClean="0"/>
              <a:t>дослідників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феномену В. </a:t>
            </a:r>
            <a:r>
              <a:rPr lang="ru-RU" dirty="0" err="1" smtClean="0"/>
              <a:t>Шепель</a:t>
            </a:r>
            <a:r>
              <a:rPr lang="ru-RU" dirty="0" smtClean="0"/>
              <a:t> </a:t>
            </a:r>
            <a:r>
              <a:rPr lang="ru-RU" dirty="0" err="1" smtClean="0"/>
              <a:t>трактує</a:t>
            </a:r>
            <a:r>
              <a:rPr lang="ru-RU" dirty="0" smtClean="0"/>
              <a:t> </a:t>
            </a:r>
            <a:r>
              <a:rPr lang="ru-RU" dirty="0" err="1" smtClean="0"/>
              <a:t>психологічний</a:t>
            </a:r>
            <a:r>
              <a:rPr lang="ru-RU" dirty="0" smtClean="0"/>
              <a:t> </a:t>
            </a:r>
            <a:r>
              <a:rPr lang="ru-RU" dirty="0" err="1" smtClean="0"/>
              <a:t>клімат</a:t>
            </a:r>
            <a:r>
              <a:rPr lang="ru-RU" dirty="0" smtClean="0"/>
              <a:t> як </a:t>
            </a:r>
            <a:r>
              <a:rPr lang="ru-RU" dirty="0" err="1" smtClean="0"/>
              <a:t>емоційне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зв’язків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симпатії</a:t>
            </a:r>
            <a:r>
              <a:rPr lang="ru-RU" dirty="0" smtClean="0"/>
              <a:t>, </a:t>
            </a:r>
            <a:r>
              <a:rPr lang="ru-RU" dirty="0" err="1" smtClean="0"/>
              <a:t>збігу</a:t>
            </a:r>
            <a:r>
              <a:rPr lang="ru-RU" dirty="0" smtClean="0"/>
              <a:t> </a:t>
            </a:r>
            <a:r>
              <a:rPr lang="ru-RU" dirty="0" err="1" smtClean="0"/>
              <a:t>характерів</a:t>
            </a:r>
            <a:r>
              <a:rPr lang="ru-RU" dirty="0" smtClean="0"/>
              <a:t>, </a:t>
            </a:r>
            <a:r>
              <a:rPr lang="ru-RU" dirty="0" err="1" smtClean="0"/>
              <a:t>інтересів</a:t>
            </a:r>
            <a:r>
              <a:rPr lang="ru-RU" dirty="0" smtClean="0"/>
              <a:t>, </a:t>
            </a:r>
            <a:r>
              <a:rPr lang="ru-RU" dirty="0" err="1" smtClean="0"/>
              <a:t>схильностей</a:t>
            </a:r>
            <a:r>
              <a:rPr lang="ru-RU" dirty="0" smtClean="0"/>
              <a:t>.</a:t>
            </a:r>
          </a:p>
          <a:p>
            <a:r>
              <a:rPr lang="en-US" dirty="0" smtClean="0"/>
              <a:t>O</a:t>
            </a:r>
            <a:r>
              <a:rPr lang="en-US" dirty="0" smtClean="0"/>
              <a:t>. </a:t>
            </a:r>
            <a:r>
              <a:rPr lang="ru-RU" dirty="0" err="1" smtClean="0"/>
              <a:t>Анісімов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соціально-психологічний</a:t>
            </a:r>
            <a:r>
              <a:rPr lang="ru-RU" dirty="0" smtClean="0"/>
              <a:t> </a:t>
            </a:r>
            <a:r>
              <a:rPr lang="ru-RU" dirty="0" err="1" smtClean="0"/>
              <a:t>клімат</a:t>
            </a:r>
            <a:r>
              <a:rPr lang="ru-RU" dirty="0" smtClean="0"/>
              <a:t> як </a:t>
            </a:r>
            <a:r>
              <a:rPr lang="ru-RU" dirty="0" err="1" smtClean="0"/>
              <a:t>соціально-психологічний</a:t>
            </a:r>
            <a:r>
              <a:rPr lang="ru-RU" dirty="0" smtClean="0"/>
              <a:t> феномен,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комфортності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у </a:t>
            </a:r>
            <a:r>
              <a:rPr lang="ru-RU" dirty="0" err="1" smtClean="0"/>
              <a:t>спільній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у </a:t>
            </a:r>
            <a:r>
              <a:rPr lang="ru-RU" dirty="0" err="1" smtClean="0"/>
              <a:t>груповій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. «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комфортність</a:t>
            </a:r>
            <a:r>
              <a:rPr lang="ru-RU" dirty="0" smtClean="0"/>
              <a:t> </a:t>
            </a:r>
            <a:r>
              <a:rPr lang="ru-RU" dirty="0" err="1" smtClean="0"/>
              <a:t>пов’язана</a:t>
            </a:r>
            <a:r>
              <a:rPr lang="ru-RU" dirty="0" smtClean="0"/>
              <a:t> з </a:t>
            </a:r>
            <a:r>
              <a:rPr lang="ru-RU" dirty="0" err="1" smtClean="0"/>
              <a:t>індивідуальною</a:t>
            </a:r>
            <a:r>
              <a:rPr lang="ru-RU" dirty="0" smtClean="0"/>
              <a:t> </a:t>
            </a:r>
            <a:r>
              <a:rPr lang="ru-RU" dirty="0" err="1" smtClean="0"/>
              <a:t>оцінкою</a:t>
            </a:r>
            <a:r>
              <a:rPr lang="ru-RU" dirty="0" smtClean="0"/>
              <a:t> умов </a:t>
            </a:r>
            <a:r>
              <a:rPr lang="ru-RU" dirty="0" err="1" smtClean="0"/>
              <a:t>існування</a:t>
            </a:r>
            <a:r>
              <a:rPr lang="ru-RU" dirty="0" smtClean="0"/>
              <a:t> в </a:t>
            </a:r>
            <a:r>
              <a:rPr lang="ru-RU" dirty="0" err="1" smtClean="0"/>
              <a:t>групі</a:t>
            </a:r>
            <a:r>
              <a:rPr lang="ru-RU" dirty="0" smtClean="0"/>
              <a:t>, то </a:t>
            </a:r>
            <a:r>
              <a:rPr lang="ru-RU" dirty="0" err="1" smtClean="0"/>
              <a:t>самі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розглядаються</a:t>
            </a:r>
            <a:r>
              <a:rPr lang="ru-RU" dirty="0" smtClean="0"/>
              <a:t> як </a:t>
            </a:r>
            <a:r>
              <a:rPr lang="ru-RU" dirty="0" err="1" smtClean="0"/>
              <a:t>груповий</a:t>
            </a:r>
            <a:r>
              <a:rPr lang="ru-RU" dirty="0" smtClean="0"/>
              <a:t> «</a:t>
            </a:r>
            <a:r>
              <a:rPr lang="ru-RU" dirty="0" err="1" smtClean="0"/>
              <a:t>клімат</a:t>
            </a:r>
            <a:r>
              <a:rPr lang="ru-RU" dirty="0" smtClean="0"/>
              <a:t>», як </a:t>
            </a:r>
            <a:r>
              <a:rPr lang="ru-RU" dirty="0" err="1" smtClean="0"/>
              <a:t>особливий</a:t>
            </a:r>
            <a:r>
              <a:rPr lang="ru-RU" dirty="0" smtClean="0"/>
              <a:t> стан </a:t>
            </a:r>
            <a:r>
              <a:rPr lang="ru-RU" dirty="0" err="1" smtClean="0"/>
              <a:t>соціально-психологічних</a:t>
            </a:r>
            <a:r>
              <a:rPr lang="ru-RU" dirty="0" smtClean="0"/>
              <a:t> умов,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склалися</a:t>
            </a:r>
            <a:r>
              <a:rPr lang="ru-RU" dirty="0" smtClean="0"/>
              <a:t> в </a:t>
            </a:r>
            <a:r>
              <a:rPr lang="ru-RU" dirty="0" err="1" smtClean="0"/>
              <a:t>групі</a:t>
            </a:r>
            <a:r>
              <a:rPr lang="ru-RU" dirty="0" smtClean="0"/>
              <a:t>».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45280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579296" cy="1224136"/>
          </a:xfrm>
        </p:spPr>
        <p:txBody>
          <a:bodyPr/>
          <a:lstStyle/>
          <a:p>
            <a:r>
              <a:rPr lang="uk-UA" dirty="0" smtClean="0"/>
              <a:t>Література: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556791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1.Ко</a:t>
            </a:r>
            <a:r>
              <a:rPr lang="ru-RU" dirty="0" smtClean="0"/>
              <a:t>валь </a:t>
            </a:r>
            <a:r>
              <a:rPr lang="ru-RU" dirty="0" smtClean="0"/>
              <a:t>А. П. </a:t>
            </a:r>
            <a:r>
              <a:rPr lang="ru-RU" dirty="0" err="1" smtClean="0"/>
              <a:t>Ділове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— К., 1992.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Коломінський</a:t>
            </a:r>
            <a:r>
              <a:rPr lang="ru-RU" dirty="0" smtClean="0"/>
              <a:t> Н. Л. </a:t>
            </a:r>
            <a:r>
              <a:rPr lang="ru-RU" dirty="0" err="1" smtClean="0"/>
              <a:t>Психологія</a:t>
            </a:r>
            <a:r>
              <a:rPr lang="ru-RU" dirty="0" smtClean="0"/>
              <a:t> </a:t>
            </a:r>
            <a:r>
              <a:rPr lang="ru-RU" dirty="0" err="1" smtClean="0"/>
              <a:t>педагогічного</a:t>
            </a:r>
            <a:r>
              <a:rPr lang="ru-RU" dirty="0" smtClean="0"/>
              <a:t> менеджменту: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— К., 1996.</a:t>
            </a:r>
          </a:p>
          <a:p>
            <a:r>
              <a:rPr lang="ru-RU" dirty="0" smtClean="0"/>
              <a:t>2.Леві </a:t>
            </a:r>
            <a:r>
              <a:rPr lang="ru-RU" dirty="0" smtClean="0"/>
              <a:t>В. Л. </a:t>
            </a:r>
            <a:r>
              <a:rPr lang="ru-RU" dirty="0" err="1" smtClean="0"/>
              <a:t>Мистецтво</a:t>
            </a:r>
            <a:r>
              <a:rPr lang="ru-RU" dirty="0" smtClean="0"/>
              <a:t> бути </a:t>
            </a:r>
            <a:r>
              <a:rPr lang="ru-RU" dirty="0" err="1" smtClean="0"/>
              <a:t>іншим</a:t>
            </a:r>
            <a:r>
              <a:rPr lang="ru-RU" dirty="0" smtClean="0"/>
              <a:t>. </a:t>
            </a:r>
            <a:r>
              <a:rPr lang="ru-RU" dirty="0" smtClean="0"/>
              <a:t>— </a:t>
            </a:r>
            <a:r>
              <a:rPr lang="ru-RU" dirty="0" smtClean="0"/>
              <a:t>К., 1990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</a:t>
            </a:r>
            <a:r>
              <a:rPr lang="ru-RU" dirty="0" smtClean="0"/>
              <a:t>Леві </a:t>
            </a:r>
            <a:r>
              <a:rPr lang="ru-RU" dirty="0" smtClean="0"/>
              <a:t>В. </a:t>
            </a:r>
            <a:r>
              <a:rPr lang="ru-RU" dirty="0" err="1" smtClean="0"/>
              <a:t>Л.Мистецтво</a:t>
            </a:r>
            <a:r>
              <a:rPr lang="ru-RU" dirty="0" smtClean="0"/>
              <a:t> бути собою. </a:t>
            </a:r>
            <a:r>
              <a:rPr lang="ru-RU" dirty="0" smtClean="0"/>
              <a:t>— </a:t>
            </a:r>
            <a:r>
              <a:rPr lang="ru-RU" dirty="0" smtClean="0"/>
              <a:t>К., </a:t>
            </a:r>
            <a:r>
              <a:rPr lang="ru-RU" dirty="0" smtClean="0"/>
              <a:t>1991.</a:t>
            </a:r>
          </a:p>
          <a:p>
            <a:r>
              <a:rPr lang="ru-RU" dirty="0" smtClean="0"/>
              <a:t>4.</a:t>
            </a:r>
            <a:r>
              <a:rPr lang="ru-RU" dirty="0" smtClean="0"/>
              <a:t>Лукашевич </a:t>
            </a:r>
            <a:r>
              <a:rPr lang="ru-RU" dirty="0" smtClean="0"/>
              <a:t>Н. П., </a:t>
            </a:r>
            <a:r>
              <a:rPr lang="ru-RU" dirty="0" err="1" smtClean="0"/>
              <a:t>Сингаївська</a:t>
            </a:r>
            <a:r>
              <a:rPr lang="ru-RU" dirty="0" smtClean="0"/>
              <a:t> </a:t>
            </a:r>
            <a:r>
              <a:rPr lang="ru-RU" dirty="0"/>
              <a:t>І</a:t>
            </a:r>
            <a:r>
              <a:rPr lang="ru-RU" dirty="0" smtClean="0"/>
              <a:t>. </a:t>
            </a:r>
            <a:r>
              <a:rPr lang="ru-RU" dirty="0" smtClean="0"/>
              <a:t>В., Бондарчук </a:t>
            </a:r>
            <a:r>
              <a:rPr lang="ru-RU" dirty="0" smtClean="0"/>
              <a:t>О. </a:t>
            </a:r>
            <a:r>
              <a:rPr lang="ru-RU" dirty="0"/>
              <a:t>І</a:t>
            </a:r>
            <a:r>
              <a:rPr lang="ru-RU" dirty="0" smtClean="0"/>
              <a:t>. </a:t>
            </a:r>
            <a:r>
              <a:rPr lang="ru-RU" dirty="0" err="1" smtClean="0"/>
              <a:t>Психологія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: </a:t>
            </a:r>
            <a:r>
              <a:rPr lang="ru-RU" dirty="0" err="1" smtClean="0"/>
              <a:t>Нав</a:t>
            </a:r>
            <a:r>
              <a:rPr lang="ru-RU" dirty="0" err="1" smtClean="0"/>
              <a:t>ч</a:t>
            </a:r>
            <a:r>
              <a:rPr lang="ru-RU" dirty="0" smtClean="0"/>
              <a:t>. </a:t>
            </a:r>
            <a:r>
              <a:rPr lang="ru-RU" dirty="0" smtClean="0"/>
              <a:t>-метод, </a:t>
            </a:r>
            <a:r>
              <a:rPr lang="ru-RU" dirty="0" smtClean="0"/>
              <a:t>пос. </a:t>
            </a:r>
            <a:r>
              <a:rPr lang="ru-RU" dirty="0" smtClean="0"/>
              <a:t>— К., 1997.</a:t>
            </a:r>
          </a:p>
          <a:p>
            <a:r>
              <a:rPr lang="ru-RU" dirty="0" smtClean="0"/>
              <a:t>5.</a:t>
            </a:r>
            <a:r>
              <a:rPr lang="ru-RU" dirty="0" smtClean="0"/>
              <a:t>Максименко </a:t>
            </a:r>
            <a:r>
              <a:rPr lang="ru-RU" dirty="0" smtClean="0"/>
              <a:t>С. Д., </a:t>
            </a:r>
            <a:r>
              <a:rPr lang="ru-RU" dirty="0" err="1" smtClean="0"/>
              <a:t>Соловієнко</a:t>
            </a:r>
            <a:r>
              <a:rPr lang="ru-RU" dirty="0" smtClean="0"/>
              <a:t> В. О.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психологія</a:t>
            </a:r>
            <a:r>
              <a:rPr lang="ru-RU" dirty="0" smtClean="0"/>
              <a:t>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— К., 2000.</a:t>
            </a:r>
          </a:p>
          <a:p>
            <a:r>
              <a:rPr lang="ru-RU" dirty="0" smtClean="0"/>
              <a:t>6.</a:t>
            </a:r>
            <a:r>
              <a:rPr lang="ru-RU" dirty="0" smtClean="0"/>
              <a:t>Мочений </a:t>
            </a:r>
            <a:r>
              <a:rPr lang="ru-RU" dirty="0" smtClean="0"/>
              <a:t>Г. В., </a:t>
            </a:r>
            <a:r>
              <a:rPr lang="ru-RU" dirty="0" err="1" smtClean="0"/>
              <a:t>Ночевник</a:t>
            </a:r>
            <a:r>
              <a:rPr lang="ru-RU" dirty="0" smtClean="0"/>
              <a:t> А. М. </a:t>
            </a:r>
            <a:r>
              <a:rPr lang="ru-RU" dirty="0" err="1" smtClean="0"/>
              <a:t>Конфліктні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й </a:t>
            </a:r>
            <a:r>
              <a:rPr lang="ru-RU" dirty="0" err="1" smtClean="0"/>
              <a:t>організаційні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. — </a:t>
            </a:r>
            <a:r>
              <a:rPr lang="ru-RU" dirty="0" err="1" smtClean="0"/>
              <a:t>Тернопіль</a:t>
            </a:r>
            <a:r>
              <a:rPr lang="ru-RU" dirty="0" smtClean="0"/>
              <a:t>, 1993.</a:t>
            </a:r>
          </a:p>
          <a:p>
            <a:r>
              <a:rPr lang="ru-RU" dirty="0" smtClean="0"/>
              <a:t>7.</a:t>
            </a:r>
            <a:r>
              <a:rPr lang="ru-RU" dirty="0" smtClean="0"/>
              <a:t>Обозов </a:t>
            </a:r>
            <a:r>
              <a:rPr lang="ru-RU" dirty="0" smtClean="0"/>
              <a:t>Н. Н., </a:t>
            </a:r>
            <a:r>
              <a:rPr lang="ru-RU" dirty="0" err="1" smtClean="0"/>
              <a:t>Щёкин</a:t>
            </a:r>
            <a:r>
              <a:rPr lang="ru-RU" dirty="0" smtClean="0"/>
              <a:t> Г. В. Психология работы с людьми: Советы руководителю. — К., 1990.</a:t>
            </a:r>
          </a:p>
          <a:p>
            <a:r>
              <a:rPr lang="ru-RU" dirty="0" smtClean="0"/>
              <a:t>8.</a:t>
            </a:r>
            <a:r>
              <a:rPr lang="ru-RU" dirty="0" smtClean="0"/>
              <a:t>Паригин </a:t>
            </a:r>
            <a:r>
              <a:rPr lang="ru-RU" dirty="0" smtClean="0"/>
              <a:t>Б. Д. </a:t>
            </a:r>
            <a:r>
              <a:rPr lang="ru-RU" dirty="0" err="1" smtClean="0"/>
              <a:t>Соціально-психологічний</a:t>
            </a:r>
            <a:r>
              <a:rPr lang="ru-RU" dirty="0" smtClean="0"/>
              <a:t> </a:t>
            </a:r>
            <a:r>
              <a:rPr lang="ru-RU" dirty="0" err="1" smtClean="0"/>
              <a:t>клімат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: шляхи і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. — Л., </a:t>
            </a:r>
            <a:r>
              <a:rPr lang="ru-RU" dirty="0" smtClean="0"/>
              <a:t>1991.</a:t>
            </a:r>
          </a:p>
          <a:p>
            <a:r>
              <a:rPr lang="ru-RU" dirty="0" smtClean="0"/>
              <a:t>9.</a:t>
            </a:r>
            <a:r>
              <a:rPr lang="ru-RU" dirty="0" smtClean="0"/>
              <a:t>Платонов </a:t>
            </a:r>
            <a:r>
              <a:rPr lang="ru-RU" dirty="0" smtClean="0"/>
              <a:t>Ю. П. </a:t>
            </a:r>
            <a:r>
              <a:rPr lang="ru-RU" dirty="0" err="1" smtClean="0"/>
              <a:t>Психологія</a:t>
            </a:r>
            <a:r>
              <a:rPr lang="ru-RU" dirty="0" smtClean="0"/>
              <a:t> </a:t>
            </a:r>
            <a:r>
              <a:rPr lang="ru-RU" dirty="0" err="1" smtClean="0"/>
              <a:t>колективної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-П., </a:t>
            </a:r>
            <a:r>
              <a:rPr lang="ru-RU" dirty="0" smtClean="0"/>
              <a:t>1998.</a:t>
            </a:r>
          </a:p>
          <a:p>
            <a:r>
              <a:rPr lang="ru-RU" dirty="0" smtClean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466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7"/>
            <a:ext cx="7128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10.Практикум </a:t>
            </a:r>
            <a:r>
              <a:rPr lang="ru-RU" dirty="0"/>
              <a:t>з </a:t>
            </a:r>
            <a:r>
              <a:rPr lang="ru-RU" dirty="0" err="1"/>
              <a:t>загальної</a:t>
            </a:r>
            <a:r>
              <a:rPr lang="ru-RU" dirty="0"/>
              <a:t>, </a:t>
            </a:r>
            <a:r>
              <a:rPr lang="ru-RU" dirty="0" err="1"/>
              <a:t>експериментальної</a:t>
            </a:r>
            <a:r>
              <a:rPr lang="ru-RU" dirty="0"/>
              <a:t> і </a:t>
            </a:r>
            <a:r>
              <a:rPr lang="ru-RU" dirty="0" err="1"/>
              <a:t>прикладної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Пособ</a:t>
            </a:r>
            <a:r>
              <a:rPr lang="ru-RU" dirty="0"/>
              <a:t>. / В. Д. </a:t>
            </a:r>
            <a:r>
              <a:rPr lang="ru-RU" dirty="0" err="1"/>
              <a:t>Балін</a:t>
            </a:r>
            <a:r>
              <a:rPr lang="ru-RU" dirty="0"/>
              <a:t>, В. К. </a:t>
            </a:r>
            <a:r>
              <a:rPr lang="ru-RU" dirty="0" err="1"/>
              <a:t>Гайда</a:t>
            </a:r>
            <a:r>
              <a:rPr lang="ru-RU" dirty="0"/>
              <a:t>, В. К. </a:t>
            </a:r>
            <a:r>
              <a:rPr lang="ru-RU" dirty="0" err="1"/>
              <a:t>Гербачевський</a:t>
            </a:r>
            <a:r>
              <a:rPr lang="ru-RU" dirty="0"/>
              <a:t> . // За ред. А. А. </a:t>
            </a:r>
            <a:r>
              <a:rPr lang="ru-RU" dirty="0" err="1"/>
              <a:t>Крилова</a:t>
            </a:r>
            <a:r>
              <a:rPr lang="ru-RU" dirty="0"/>
              <a:t>, С. А. </a:t>
            </a:r>
            <a:r>
              <a:rPr lang="ru-RU" dirty="0" err="1"/>
              <a:t>Манічева</a:t>
            </a:r>
            <a:r>
              <a:rPr lang="ru-RU" dirty="0"/>
              <a:t>. — С.:</a:t>
            </a:r>
            <a:r>
              <a:rPr lang="ru-RU" dirty="0" err="1"/>
              <a:t>Прогрес</a:t>
            </a:r>
            <a:r>
              <a:rPr lang="ru-RU" dirty="0"/>
              <a:t>., 2000.</a:t>
            </a:r>
          </a:p>
          <a:p>
            <a:r>
              <a:rPr lang="ru-RU" dirty="0" smtClean="0"/>
              <a:t>11.Практикум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психодіагностики</a:t>
            </a:r>
            <a:r>
              <a:rPr lang="ru-RU" dirty="0"/>
              <a:t>. </a:t>
            </a:r>
            <a:r>
              <a:rPr lang="ru-RU" dirty="0" err="1"/>
              <a:t>Психодіагностика</a:t>
            </a:r>
            <a:r>
              <a:rPr lang="ru-RU" dirty="0"/>
              <a:t> </a:t>
            </a:r>
            <a:r>
              <a:rPr lang="ru-RU" dirty="0" err="1"/>
              <a:t>мотивації</a:t>
            </a:r>
            <a:r>
              <a:rPr lang="ru-RU" dirty="0"/>
              <a:t> і </a:t>
            </a:r>
            <a:r>
              <a:rPr lang="ru-RU" dirty="0" err="1"/>
              <a:t>саморегуляції</a:t>
            </a:r>
            <a:r>
              <a:rPr lang="ru-RU" dirty="0"/>
              <a:t>. — К., 1990; </a:t>
            </a:r>
          </a:p>
          <a:p>
            <a:r>
              <a:rPr lang="ru-RU" dirty="0" smtClean="0"/>
              <a:t>12.Любимов </a:t>
            </a:r>
            <a:r>
              <a:rPr lang="ru-RU" dirty="0"/>
              <a:t>А. Ю. </a:t>
            </a:r>
            <a:r>
              <a:rPr lang="ru-RU" dirty="0" err="1"/>
              <a:t>Майстерність</a:t>
            </a:r>
            <a:r>
              <a:rPr lang="ru-RU" dirty="0"/>
              <a:t>  </a:t>
            </a:r>
            <a:r>
              <a:rPr lang="ru-RU" dirty="0" err="1"/>
              <a:t>комуникації</a:t>
            </a:r>
            <a:r>
              <a:rPr lang="ru-RU" dirty="0"/>
              <a:t>. — К., 1999.</a:t>
            </a:r>
          </a:p>
          <a:p>
            <a:r>
              <a:rPr lang="ru-RU" dirty="0" smtClean="0"/>
              <a:t>13.РеанА</a:t>
            </a:r>
            <a:r>
              <a:rPr lang="ru-RU" dirty="0"/>
              <a:t>. А., </a:t>
            </a:r>
            <a:r>
              <a:rPr lang="ru-RU" dirty="0" err="1"/>
              <a:t>Коломінский</a:t>
            </a:r>
            <a:r>
              <a:rPr lang="ru-RU" dirty="0"/>
              <a:t> Я. Л.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педагогіна</a:t>
            </a:r>
            <a:r>
              <a:rPr lang="ru-RU" dirty="0"/>
              <a:t> </a:t>
            </a:r>
            <a:r>
              <a:rPr lang="ru-RU" dirty="0" err="1"/>
              <a:t>психологія</a:t>
            </a:r>
            <a:r>
              <a:rPr lang="ru-RU" dirty="0"/>
              <a:t>. —СПб., 1999.</a:t>
            </a:r>
          </a:p>
          <a:p>
            <a:r>
              <a:rPr lang="ru-RU" dirty="0" smtClean="0"/>
              <a:t>14.Регуляція </a:t>
            </a:r>
            <a:r>
              <a:rPr lang="ru-RU" dirty="0" err="1"/>
              <a:t>соціально-психологічного</a:t>
            </a:r>
            <a:r>
              <a:rPr lang="ru-RU" dirty="0"/>
              <a:t> </a:t>
            </a:r>
            <a:r>
              <a:rPr lang="ru-RU" dirty="0" err="1"/>
              <a:t>клімату</a:t>
            </a:r>
            <a:r>
              <a:rPr lang="ru-RU" dirty="0"/>
              <a:t> трудового </a:t>
            </a:r>
            <a:r>
              <a:rPr lang="ru-RU" dirty="0" err="1"/>
              <a:t>колективі</a:t>
            </a:r>
            <a:r>
              <a:rPr lang="ru-RU" dirty="0"/>
              <a:t> / За ред. Б. Д. </a:t>
            </a:r>
            <a:r>
              <a:rPr lang="ru-RU" dirty="0" err="1"/>
              <a:t>Паригіна</a:t>
            </a:r>
            <a:r>
              <a:rPr lang="ru-RU" dirty="0"/>
              <a:t>. — Л.: Наука, 1986; </a:t>
            </a:r>
          </a:p>
          <a:p>
            <a:r>
              <a:rPr lang="ru-RU" dirty="0" err="1"/>
              <a:t>Райгородский</a:t>
            </a:r>
            <a:r>
              <a:rPr lang="ru-RU" dirty="0"/>
              <a:t> Д. Я. Практична </a:t>
            </a:r>
            <a:r>
              <a:rPr lang="ru-RU" dirty="0" err="1"/>
              <a:t>психодіагностика</a:t>
            </a:r>
            <a:r>
              <a:rPr lang="ru-RU" dirty="0"/>
              <a:t>. </a:t>
            </a:r>
            <a:r>
              <a:rPr lang="ru-RU" dirty="0" err="1"/>
              <a:t>Методи</a:t>
            </a:r>
            <a:r>
              <a:rPr lang="ru-RU" dirty="0"/>
              <a:t> і тести. </a:t>
            </a:r>
            <a:r>
              <a:rPr lang="ru-RU" dirty="0" err="1"/>
              <a:t>Навч</a:t>
            </a:r>
            <a:r>
              <a:rPr lang="ru-RU" dirty="0"/>
              <a:t>. пос. — С.: </a:t>
            </a:r>
            <a:r>
              <a:rPr lang="ru-RU" dirty="0" err="1"/>
              <a:t>Світ</a:t>
            </a:r>
            <a:r>
              <a:rPr lang="ru-RU" dirty="0"/>
              <a:t>, 2000.</a:t>
            </a:r>
          </a:p>
          <a:p>
            <a:r>
              <a:rPr lang="ru-RU" dirty="0" smtClean="0"/>
              <a:t>15.Сухарев </a:t>
            </a:r>
            <a:r>
              <a:rPr lang="ru-RU" dirty="0"/>
              <a:t>В. А., Сухарев М. В. </a:t>
            </a:r>
            <a:r>
              <a:rPr lang="ru-RU" dirty="0" err="1"/>
              <a:t>Психологія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 і </a:t>
            </a:r>
            <a:r>
              <a:rPr lang="ru-RU" dirty="0" err="1"/>
              <a:t>націй</a:t>
            </a:r>
            <a:r>
              <a:rPr lang="ru-RU" dirty="0"/>
              <a:t>. — Д.: </a:t>
            </a:r>
            <a:r>
              <a:rPr lang="ru-RU" dirty="0" err="1"/>
              <a:t>Сталкер</a:t>
            </a:r>
            <a:r>
              <a:rPr lang="ru-RU" dirty="0"/>
              <a:t>, 1997.</a:t>
            </a:r>
          </a:p>
          <a:p>
            <a:r>
              <a:rPr lang="ru-RU" dirty="0" smtClean="0"/>
              <a:t>16.Тарханов </a:t>
            </a:r>
            <a:r>
              <a:rPr lang="ru-RU" dirty="0"/>
              <a:t>П. С. </a:t>
            </a:r>
            <a:r>
              <a:rPr lang="ru-RU" dirty="0" err="1"/>
              <a:t>Анатомія</a:t>
            </a:r>
            <a:r>
              <a:rPr lang="ru-RU" dirty="0"/>
              <a:t> </a:t>
            </a:r>
            <a:r>
              <a:rPr lang="ru-RU" dirty="0" err="1"/>
              <a:t>мудрості</a:t>
            </a:r>
            <a:r>
              <a:rPr lang="ru-RU" dirty="0"/>
              <a:t>: 120 </a:t>
            </a:r>
            <a:r>
              <a:rPr lang="ru-RU" dirty="0" err="1"/>
              <a:t>философів</a:t>
            </a:r>
            <a:r>
              <a:rPr lang="ru-RU" dirty="0"/>
              <a:t>. — В 20 т. — </a:t>
            </a:r>
            <a:r>
              <a:rPr lang="ru-RU" dirty="0" err="1"/>
              <a:t>Сімферополь</a:t>
            </a:r>
            <a:r>
              <a:rPr lang="ru-RU" dirty="0"/>
              <a:t>, 1997.</a:t>
            </a:r>
          </a:p>
          <a:p>
            <a:r>
              <a:rPr lang="ru-RU" smtClean="0"/>
              <a:t>17.Щёкин </a:t>
            </a:r>
            <a:r>
              <a:rPr lang="ru-RU" dirty="0"/>
              <a:t>Г. В. Визуальная психодиагностика: познание людей по их внешности и поведению. — Монография. — К., 1995.</a:t>
            </a:r>
          </a:p>
        </p:txBody>
      </p:sp>
    </p:spTree>
    <p:extLst>
      <p:ext uri="{BB962C8B-B14F-4D97-AF65-F5344CB8AC3E}">
        <p14:creationId xmlns:p14="http://schemas.microsoft.com/office/powerpoint/2010/main" val="180609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20511"/>
            <a:ext cx="88569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P. </a:t>
            </a:r>
            <a:r>
              <a:rPr lang="uk-UA" dirty="0" err="1"/>
              <a:t>Шакуров</a:t>
            </a:r>
            <a:r>
              <a:rPr lang="uk-UA" dirty="0"/>
              <a:t> пропонує розглядати соціально-психологічний клімат з урахуванням трьох особливостей: психологічної, соціальної та соціально-психологічної. «Психологічна форма клімату, - пише Р. </a:t>
            </a:r>
            <a:r>
              <a:rPr lang="uk-UA" dirty="0" err="1"/>
              <a:t>Шакуров</a:t>
            </a:r>
            <a:r>
              <a:rPr lang="uk-UA" dirty="0"/>
              <a:t>, - розкривається в емоційних, вольових та інтелектуальних станах і властивостях групи (так, можна говорити про атмосферу оптимізму, страху, цілеспрямованості або вольової розслабленості, творчого пошуку й інтелектуальної активності людини тощо)». На його думку, якщо в інтелекті, емоціях, волі фіксувати їхній соціальний зміст, то тут виявлятиметься соціальний аспект, соціально-психологічний аспект виявляється в єдності, згоді, задоволенні, дружбі, згуртованості .</a:t>
            </a:r>
          </a:p>
          <a:p>
            <a:r>
              <a:rPr lang="uk-UA" dirty="0"/>
              <a:t>Е. Кузьмін вважає, що поняття «психологічний клімат» відображає характер взаємин між людьми, переважаючий тон громадського настрою, рівень управління, умови й особливості праці та відпочинку в цьому колективі.</a:t>
            </a:r>
          </a:p>
          <a:p>
            <a:r>
              <a:rPr lang="uk-UA" dirty="0"/>
              <a:t>Б. </a:t>
            </a:r>
            <a:r>
              <a:rPr lang="uk-UA" dirty="0" err="1"/>
              <a:t>Ломов</a:t>
            </a:r>
            <a:r>
              <a:rPr lang="uk-UA" dirty="0"/>
              <a:t> включає в поняття «психологічний клімат» систему міжособистісних стосунків, психологічних за природою (симпатія, антипатія, дружба); психологічні механізми взаємодії між людьми (наслідування, співпереживання, сприяння); систему взаємних вимог, загальний настрій, стиль спільної трудової діяльності, інтелектуальну, емоційну та вольову єдність колективу .</a:t>
            </a:r>
          </a:p>
        </p:txBody>
      </p:sp>
    </p:spTree>
    <p:extLst>
      <p:ext uri="{BB962C8B-B14F-4D97-AF65-F5344CB8AC3E}">
        <p14:creationId xmlns:p14="http://schemas.microsoft.com/office/powerpoint/2010/main" val="122460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Соціально-психологічний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клімат</a:t>
            </a:r>
            <a:r>
              <a:rPr lang="ru-RU" sz="1600" dirty="0" smtClean="0"/>
              <a:t> будь-</a:t>
            </a:r>
            <a:r>
              <a:rPr lang="ru-RU" sz="1600" dirty="0" err="1" smtClean="0"/>
              <a:t>якої</a:t>
            </a:r>
            <a:r>
              <a:rPr lang="ru-RU" sz="1600" dirty="0" smtClean="0"/>
              <a:t> установи </a:t>
            </a:r>
            <a:r>
              <a:rPr lang="ru-RU" sz="1600" dirty="0" err="1" smtClean="0"/>
              <a:t>породжується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міжособистісною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взаємодією</a:t>
            </a:r>
            <a:r>
              <a:rPr lang="ru-RU" sz="1600" dirty="0" smtClean="0"/>
              <a:t>, яка </a:t>
            </a:r>
            <a:r>
              <a:rPr lang="ru-RU" sz="1600" dirty="0" err="1" smtClean="0"/>
              <a:t>опосередковує</a:t>
            </a:r>
            <a:r>
              <a:rPr lang="ru-RU" sz="1600" dirty="0" smtClean="0"/>
              <a:t> не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міжособистісні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впливи</a:t>
            </a:r>
            <a:r>
              <a:rPr lang="ru-RU" sz="1600" dirty="0" smtClean="0"/>
              <a:t>, а й </a:t>
            </a:r>
            <a:r>
              <a:rPr lang="ru-RU" sz="1600" dirty="0" err="1" smtClean="0"/>
              <a:t>вплив</a:t>
            </a:r>
            <a:r>
              <a:rPr lang="ru-RU" sz="1600" dirty="0" smtClean="0"/>
              <a:t> </a:t>
            </a:r>
            <a:r>
              <a:rPr lang="ru-RU" sz="1600" dirty="0" err="1" smtClean="0"/>
              <a:t>навколишнього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фізичного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середовища</a:t>
            </a:r>
            <a:r>
              <a:rPr lang="ru-RU" sz="1600" dirty="0" smtClean="0"/>
              <a:t>: речей, </a:t>
            </a:r>
            <a:r>
              <a:rPr lang="ru-RU" sz="1600" dirty="0" err="1" smtClean="0"/>
              <a:t>предметів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явищ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природи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. </a:t>
            </a:r>
            <a:r>
              <a:rPr lang="ru-RU" sz="1600" dirty="0" err="1" smtClean="0"/>
              <a:t>Настрій</a:t>
            </a:r>
            <a:r>
              <a:rPr lang="ru-RU" sz="1600" dirty="0" smtClean="0"/>
              <a:t> </a:t>
            </a:r>
            <a:r>
              <a:rPr lang="ru-RU" sz="1600" dirty="0" err="1" smtClean="0"/>
              <a:t>однієї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впливає</a:t>
            </a:r>
            <a:r>
              <a:rPr lang="ru-RU" sz="1600" dirty="0" smtClean="0"/>
              <a:t> на </a:t>
            </a:r>
            <a:r>
              <a:rPr lang="ru-RU" sz="1600" dirty="0" err="1" smtClean="0"/>
              <a:t>настрій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іншої</a:t>
            </a:r>
            <a:r>
              <a:rPr lang="ru-RU" sz="1600" dirty="0" smtClean="0"/>
              <a:t>, </a:t>
            </a:r>
            <a:r>
              <a:rPr lang="ru-RU" sz="1600" dirty="0" err="1" smtClean="0"/>
              <a:t>позначається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різноманітних</a:t>
            </a:r>
            <a:r>
              <a:rPr lang="ru-RU" sz="1600" dirty="0" smtClean="0"/>
              <a:t> актах </a:t>
            </a:r>
            <a:r>
              <a:rPr lang="ru-RU" sz="1600" dirty="0" err="1" smtClean="0"/>
              <a:t>поведінки</a:t>
            </a:r>
            <a:r>
              <a:rPr lang="ru-RU" sz="1600" dirty="0" smtClean="0"/>
              <a:t>,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людини.Р</a:t>
            </a:r>
            <a:r>
              <a:rPr lang="ru-RU" sz="1600" dirty="0" smtClean="0"/>
              <a:t>. </a:t>
            </a:r>
            <a:r>
              <a:rPr lang="en-US" sz="1600" dirty="0" smtClean="0"/>
              <a:t>X. </a:t>
            </a:r>
            <a:r>
              <a:rPr lang="ru-RU" sz="1600" dirty="0" smtClean="0"/>
              <a:t>Шакуров </a:t>
            </a:r>
            <a:r>
              <a:rPr lang="ru-RU" sz="1600" dirty="0" err="1" smtClean="0"/>
              <a:t>пропонує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розглядати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соціально-психологічний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клімат</a:t>
            </a:r>
            <a:r>
              <a:rPr lang="ru-RU" sz="1600" dirty="0" smtClean="0"/>
              <a:t> з </a:t>
            </a:r>
            <a:r>
              <a:rPr lang="ru-RU" sz="1600" dirty="0" err="1" smtClean="0"/>
              <a:t>урахуванням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трьох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особливостей</a:t>
            </a:r>
            <a:r>
              <a:rPr lang="ru-RU" sz="1600" dirty="0" smtClean="0"/>
              <a:t>: </a:t>
            </a:r>
            <a:r>
              <a:rPr lang="ru-RU" sz="1600" dirty="0" err="1" smtClean="0"/>
              <a:t>психологічної</a:t>
            </a:r>
            <a:r>
              <a:rPr lang="ru-RU" sz="1600" dirty="0" smtClean="0"/>
              <a:t>, </a:t>
            </a:r>
            <a:r>
              <a:rPr lang="ru-RU" sz="1600" dirty="0" err="1" smtClean="0"/>
              <a:t>соціальної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соціально-психологічної</a:t>
            </a:r>
            <a:r>
              <a:rPr lang="ru-RU" sz="1600" dirty="0" smtClean="0"/>
              <a:t>. "</a:t>
            </a:r>
            <a:r>
              <a:rPr lang="ru-RU" sz="1600" dirty="0" err="1" smtClean="0"/>
              <a:t>Психологічна</a:t>
            </a:r>
            <a:r>
              <a:rPr lang="ru-RU" sz="1600" dirty="0" smtClean="0"/>
              <a:t> форма </a:t>
            </a:r>
            <a:r>
              <a:rPr lang="ru-RU" sz="1600" dirty="0" err="1" smtClean="0"/>
              <a:t>клімату</a:t>
            </a:r>
            <a:r>
              <a:rPr lang="ru-RU" sz="1600" dirty="0" smtClean="0"/>
              <a:t>, - </a:t>
            </a:r>
            <a:r>
              <a:rPr lang="ru-RU" sz="1600" dirty="0" err="1" smtClean="0"/>
              <a:t>пише</a:t>
            </a:r>
            <a:r>
              <a:rPr lang="ru-RU" sz="1600" dirty="0" smtClean="0"/>
              <a:t> Р. </a:t>
            </a:r>
            <a:r>
              <a:rPr lang="en-US" sz="1600" dirty="0" smtClean="0"/>
              <a:t>X. </a:t>
            </a:r>
            <a:r>
              <a:rPr lang="ru-RU" sz="1600" dirty="0" smtClean="0"/>
              <a:t>Шакуров, - </a:t>
            </a:r>
            <a:r>
              <a:rPr lang="ru-RU" sz="1600" dirty="0" err="1" smtClean="0"/>
              <a:t>розкривається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емоційних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вольових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інтелектуальних</a:t>
            </a:r>
            <a:r>
              <a:rPr lang="ru-RU" sz="1600" dirty="0" smtClean="0"/>
              <a:t> станах і </a:t>
            </a:r>
            <a:r>
              <a:rPr lang="ru-RU" sz="1600" dirty="0" err="1" smtClean="0"/>
              <a:t>властивостях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групи</a:t>
            </a:r>
            <a:r>
              <a:rPr lang="ru-RU" sz="1600" dirty="0" smtClean="0"/>
              <a:t> (так,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говорити</a:t>
            </a:r>
            <a:r>
              <a:rPr lang="ru-RU" sz="1600" dirty="0" smtClean="0"/>
              <a:t> про атмосферу </a:t>
            </a:r>
            <a:r>
              <a:rPr lang="ru-RU" sz="1600" dirty="0" err="1" smtClean="0"/>
              <a:t>оптимізму</a:t>
            </a:r>
            <a:r>
              <a:rPr lang="ru-RU" sz="1600" dirty="0" smtClean="0"/>
              <a:t>, страху, </a:t>
            </a:r>
            <a:r>
              <a:rPr lang="ru-RU" sz="1600" dirty="0" err="1" smtClean="0"/>
              <a:t>цілеспрямованості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вольової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розслабленості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творчого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пошуку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інтелектуальної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активності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)". На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думку,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в </a:t>
            </a:r>
            <a:r>
              <a:rPr lang="ru-RU" sz="1600" dirty="0" err="1" smtClean="0"/>
              <a:t>інтелекті</a:t>
            </a:r>
            <a:r>
              <a:rPr lang="ru-RU" sz="1600" dirty="0" smtClean="0"/>
              <a:t>, </a:t>
            </a:r>
            <a:r>
              <a:rPr lang="ru-RU" sz="1600" dirty="0" err="1" smtClean="0"/>
              <a:t>емоціях</a:t>
            </a:r>
            <a:r>
              <a:rPr lang="ru-RU" sz="1600" dirty="0" smtClean="0"/>
              <a:t>, </a:t>
            </a:r>
            <a:r>
              <a:rPr lang="ru-RU" sz="1600" dirty="0" err="1" smtClean="0"/>
              <a:t>волі</a:t>
            </a:r>
            <a:r>
              <a:rPr lang="ru-RU" sz="1600" dirty="0" smtClean="0"/>
              <a:t> </a:t>
            </a:r>
            <a:r>
              <a:rPr lang="ru-RU" sz="1600" dirty="0" err="1" smtClean="0"/>
              <a:t>фіксувати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їхній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зміст</a:t>
            </a:r>
            <a:r>
              <a:rPr lang="ru-RU" sz="1600" dirty="0" smtClean="0"/>
              <a:t>, то тут </a:t>
            </a:r>
            <a:r>
              <a:rPr lang="ru-RU" sz="1600" dirty="0" err="1" smtClean="0"/>
              <a:t>виявлятиметься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соціальний</a:t>
            </a:r>
            <a:r>
              <a:rPr lang="ru-RU" sz="1600" dirty="0" smtClean="0"/>
              <a:t> аспект, </a:t>
            </a:r>
            <a:r>
              <a:rPr lang="ru-RU" sz="1600" dirty="0" err="1" smtClean="0"/>
              <a:t>соціально-психологічний</a:t>
            </a:r>
            <a:r>
              <a:rPr lang="ru-RU" sz="1600" dirty="0" smtClean="0"/>
              <a:t> аспект </a:t>
            </a:r>
            <a:r>
              <a:rPr lang="ru-RU" sz="1600" dirty="0" err="1" smtClean="0"/>
              <a:t>виявляється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єдності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згоді</a:t>
            </a:r>
            <a:r>
              <a:rPr lang="ru-RU" sz="1600" dirty="0" smtClean="0"/>
              <a:t>, </a:t>
            </a:r>
            <a:r>
              <a:rPr lang="ru-RU" sz="1600" dirty="0" err="1" smtClean="0"/>
              <a:t>задоволенні</a:t>
            </a:r>
            <a:r>
              <a:rPr lang="ru-RU" sz="1600" dirty="0" smtClean="0"/>
              <a:t>, </a:t>
            </a:r>
            <a:r>
              <a:rPr lang="ru-RU" sz="1600" dirty="0" err="1" smtClean="0"/>
              <a:t>дружбі</a:t>
            </a:r>
            <a:r>
              <a:rPr lang="ru-RU" sz="1600" dirty="0" smtClean="0"/>
              <a:t>, </a:t>
            </a:r>
            <a:r>
              <a:rPr lang="ru-RU" sz="1600" dirty="0" err="1" smtClean="0"/>
              <a:t>згуртованості.Позитивний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психологічний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клімат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сприяє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формуванню</a:t>
            </a:r>
            <a:r>
              <a:rPr lang="ru-RU" sz="1600" dirty="0" smtClean="0"/>
              <a:t> в кожного </a:t>
            </a:r>
            <a:r>
              <a:rPr lang="ru-RU" sz="1600" dirty="0" err="1" smtClean="0"/>
              <a:t>працівника</a:t>
            </a:r>
            <a:r>
              <a:rPr lang="ru-RU" sz="1600" dirty="0" smtClean="0"/>
              <a:t> </a:t>
            </a:r>
            <a:r>
              <a:rPr lang="ru-RU" sz="1600" dirty="0" err="1" smtClean="0"/>
              <a:t>почуття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задоволеності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участі</a:t>
            </a:r>
            <a:r>
              <a:rPr lang="ru-RU" sz="1600" dirty="0" smtClean="0"/>
              <a:t> у </a:t>
            </a:r>
            <a:r>
              <a:rPr lang="ru-RU" sz="1600" dirty="0" err="1" smtClean="0"/>
              <a:t>спільній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, а </a:t>
            </a:r>
            <a:r>
              <a:rPr lang="ru-RU" sz="1600" dirty="0" err="1" smtClean="0"/>
              <a:t>звідси</a:t>
            </a:r>
            <a:r>
              <a:rPr lang="ru-RU" sz="1600" dirty="0" smtClean="0"/>
              <a:t> - </a:t>
            </a:r>
            <a:r>
              <a:rPr lang="ru-RU" sz="1600" dirty="0" err="1" smtClean="0"/>
              <a:t>виникає</a:t>
            </a:r>
            <a:r>
              <a:rPr lang="ru-RU" sz="1600" dirty="0" smtClean="0"/>
              <a:t> </a:t>
            </a:r>
            <a:r>
              <a:rPr lang="ru-RU" sz="1600" dirty="0" err="1" smtClean="0"/>
              <a:t>бажання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працювати</a:t>
            </a:r>
            <a:r>
              <a:rPr lang="ru-RU" sz="1600" dirty="0" smtClean="0"/>
              <a:t>, </a:t>
            </a:r>
            <a:r>
              <a:rPr lang="ru-RU" sz="1600" dirty="0" err="1" smtClean="0"/>
              <a:t>підвищується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ефективність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праці</a:t>
            </a:r>
            <a:r>
              <a:rPr lang="ru-RU" sz="1600" dirty="0" smtClean="0"/>
              <a:t> й, </a:t>
            </a:r>
            <a:r>
              <a:rPr lang="ru-RU" sz="1600" dirty="0" err="1" smtClean="0"/>
              <a:t>відповідно</a:t>
            </a:r>
            <a:r>
              <a:rPr lang="ru-RU" sz="1600" dirty="0" smtClean="0"/>
              <a:t>, </a:t>
            </a:r>
            <a:r>
              <a:rPr lang="ru-RU" sz="1600" dirty="0" err="1" smtClean="0"/>
              <a:t>здійснюється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оптимальний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</a:t>
            </a:r>
            <a:r>
              <a:rPr lang="ru-RU" sz="1600" dirty="0" smtClean="0"/>
              <a:t> на </a:t>
            </a:r>
            <a:r>
              <a:rPr lang="ru-RU" sz="1600" dirty="0" err="1" smtClean="0"/>
              <a:t>дітей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виховуються</a:t>
            </a:r>
            <a:r>
              <a:rPr lang="ru-RU" sz="1600" dirty="0" smtClean="0"/>
              <a:t> і </a:t>
            </a:r>
            <a:r>
              <a:rPr lang="ru-RU" sz="1600" dirty="0" err="1" smtClean="0"/>
              <a:t>навчаються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закладі.І</a:t>
            </a:r>
            <a:r>
              <a:rPr lang="ru-RU" sz="1600" dirty="0" smtClean="0"/>
              <a:t>, </a:t>
            </a:r>
            <a:r>
              <a:rPr lang="ru-RU" sz="1600" dirty="0" err="1" smtClean="0"/>
              <a:t>навпаки</a:t>
            </a:r>
            <a:r>
              <a:rPr lang="ru-RU" sz="1600" dirty="0" smtClean="0"/>
              <a:t>, </a:t>
            </a:r>
            <a:r>
              <a:rPr lang="ru-RU" sz="1600" dirty="0" err="1" smtClean="0"/>
              <a:t>негативний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психологічний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клімат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сприяє</a:t>
            </a:r>
            <a:r>
              <a:rPr lang="ru-RU" sz="1600" dirty="0" smtClean="0"/>
              <a:t> </a:t>
            </a:r>
            <a:r>
              <a:rPr lang="ru-RU" sz="1600" dirty="0" err="1" smtClean="0"/>
              <a:t>почуттю</a:t>
            </a:r>
            <a:r>
              <a:rPr lang="ru-RU" sz="1600" dirty="0" smtClean="0"/>
              <a:t> </a:t>
            </a:r>
            <a:r>
              <a:rPr lang="ru-RU" sz="1600" dirty="0" err="1" smtClean="0"/>
              <a:t>незадоволеності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знижується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ефективність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негативно </a:t>
            </a:r>
            <a:r>
              <a:rPr lang="ru-RU" sz="1600" dirty="0" err="1" smtClean="0"/>
              <a:t>впливає</a:t>
            </a:r>
            <a:r>
              <a:rPr lang="ru-RU" sz="1600" dirty="0" smtClean="0"/>
              <a:t> на </a:t>
            </a:r>
            <a:r>
              <a:rPr lang="ru-RU" sz="1600" dirty="0" err="1" smtClean="0"/>
              <a:t>учнів</a:t>
            </a:r>
            <a:r>
              <a:rPr lang="ru-RU" sz="1600" dirty="0" smtClean="0"/>
              <a:t> і </a:t>
            </a:r>
            <a:r>
              <a:rPr lang="ru-RU" sz="1600" dirty="0" err="1" smtClean="0"/>
              <a:t>вихованців</a:t>
            </a:r>
            <a:r>
              <a:rPr lang="ru-RU" sz="1600" dirty="0" smtClean="0"/>
              <a:t>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5644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476672"/>
            <a:ext cx="52383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, </a:t>
            </a:r>
            <a:r>
              <a:rPr lang="ru-RU" dirty="0" err="1" smtClean="0"/>
              <a:t>позитивний</a:t>
            </a:r>
            <a:r>
              <a:rPr lang="ru-RU" dirty="0" smtClean="0"/>
              <a:t> (</a:t>
            </a:r>
            <a:r>
              <a:rPr lang="ru-RU" dirty="0" err="1" smtClean="0"/>
              <a:t>сприятливий</a:t>
            </a:r>
            <a:r>
              <a:rPr lang="ru-RU" dirty="0" smtClean="0"/>
              <a:t>) </a:t>
            </a:r>
            <a:r>
              <a:rPr lang="ru-RU" dirty="0" err="1" smtClean="0"/>
              <a:t>психологічний</a:t>
            </a:r>
            <a:r>
              <a:rPr lang="ru-RU" dirty="0" smtClean="0"/>
              <a:t> </a:t>
            </a:r>
            <a:r>
              <a:rPr lang="ru-RU" dirty="0" err="1" smtClean="0"/>
              <a:t>клімат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керівникові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ґрунтовніше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членами 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(на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), </a:t>
            </a:r>
            <a:r>
              <a:rPr lang="ru-RU" dirty="0" err="1" smtClean="0"/>
              <a:t>швидку</a:t>
            </a:r>
            <a:r>
              <a:rPr lang="ru-RU" dirty="0" smtClean="0"/>
              <a:t> </a:t>
            </a:r>
            <a:r>
              <a:rPr lang="ru-RU" dirty="0" err="1" smtClean="0"/>
              <a:t>мобілізацію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 на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(на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) та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координації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(на </a:t>
            </a:r>
            <a:r>
              <a:rPr lang="ru-RU" dirty="0" err="1" smtClean="0"/>
              <a:t>етапі</a:t>
            </a:r>
            <a:r>
              <a:rPr lang="ru-RU" dirty="0" smtClean="0"/>
              <a:t> контролю). </a:t>
            </a:r>
            <a:r>
              <a:rPr lang="ru-RU" dirty="0" err="1" smtClean="0"/>
              <a:t>Зважаючи</a:t>
            </a:r>
            <a:r>
              <a:rPr lang="ru-RU" dirty="0" smtClean="0"/>
              <a:t> на </a:t>
            </a:r>
            <a:r>
              <a:rPr lang="ru-RU" dirty="0" err="1" smtClean="0"/>
              <a:t>вищезазначене</a:t>
            </a:r>
            <a:r>
              <a:rPr lang="ru-RU" dirty="0" smtClean="0"/>
              <a:t>,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над </a:t>
            </a:r>
            <a:r>
              <a:rPr lang="ru-RU" dirty="0" err="1" smtClean="0"/>
              <a:t>аналізом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позитивного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клімату</a:t>
            </a:r>
            <a:r>
              <a:rPr lang="ru-RU" dirty="0" smtClean="0"/>
              <a:t> в </a:t>
            </a:r>
            <a:r>
              <a:rPr lang="ru-RU" dirty="0" err="1" smtClean="0"/>
              <a:t>колективах</a:t>
            </a:r>
            <a:r>
              <a:rPr lang="ru-RU" dirty="0" smtClean="0"/>
              <a:t>,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пошук</a:t>
            </a:r>
            <a:r>
              <a:rPr lang="ru-RU" dirty="0" smtClean="0"/>
              <a:t>, </a:t>
            </a:r>
            <a:r>
              <a:rPr lang="ru-RU" dirty="0" err="1" smtClean="0"/>
              <a:t>розробку</a:t>
            </a:r>
            <a:r>
              <a:rPr lang="ru-RU" dirty="0" smtClean="0"/>
              <a:t> й </a:t>
            </a:r>
            <a:r>
              <a:rPr lang="ru-RU" dirty="0" err="1" smtClean="0"/>
              <a:t>апробацію</a:t>
            </a:r>
            <a:r>
              <a:rPr lang="ru-RU" dirty="0" smtClean="0"/>
              <a:t> </a:t>
            </a:r>
            <a:r>
              <a:rPr lang="ru-RU" dirty="0" err="1" smtClean="0"/>
              <a:t>ефективних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, форм і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775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/>
              <a:t>Соціально-психологічний</a:t>
            </a:r>
            <a:r>
              <a:rPr lang="ru-RU" sz="2800" dirty="0"/>
              <a:t> </a:t>
            </a:r>
            <a:r>
              <a:rPr lang="ru-RU" sz="2800" dirty="0" err="1"/>
              <a:t>клімат</a:t>
            </a:r>
            <a:r>
              <a:rPr lang="ru-RU" sz="2800" dirty="0"/>
              <a:t> - </a:t>
            </a:r>
            <a:r>
              <a:rPr lang="ru-RU" sz="2800" dirty="0" err="1"/>
              <a:t>якісний</a:t>
            </a:r>
            <a:r>
              <a:rPr lang="ru-RU" sz="2800" dirty="0"/>
              <a:t> </a:t>
            </a:r>
            <a:r>
              <a:rPr lang="ru-RU" sz="2800" dirty="0" err="1"/>
              <a:t>бік</a:t>
            </a:r>
            <a:r>
              <a:rPr lang="ru-RU" sz="2800" dirty="0"/>
              <a:t> </a:t>
            </a:r>
            <a:r>
              <a:rPr lang="ru-RU" sz="2800" dirty="0" err="1"/>
              <a:t>стосунків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виявляється</a:t>
            </a:r>
            <a:r>
              <a:rPr lang="ru-RU" sz="2800" dirty="0"/>
              <a:t> у </a:t>
            </a:r>
            <a:r>
              <a:rPr lang="ru-RU" sz="2800" dirty="0" err="1"/>
              <a:t>вигляді</a:t>
            </a:r>
            <a:r>
              <a:rPr lang="ru-RU" sz="2800" dirty="0"/>
              <a:t> </a:t>
            </a:r>
            <a:r>
              <a:rPr lang="ru-RU" sz="2800" dirty="0" err="1"/>
              <a:t>сукупності</a:t>
            </a:r>
            <a:r>
              <a:rPr lang="ru-RU" sz="2800" dirty="0"/>
              <a:t> </a:t>
            </a:r>
            <a:r>
              <a:rPr lang="ru-RU" sz="2800" dirty="0" err="1"/>
              <a:t>психологічних</a:t>
            </a:r>
            <a:r>
              <a:rPr lang="ru-RU" sz="2800" dirty="0"/>
              <a:t> умов,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сприяють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перешкоджають</a:t>
            </a:r>
            <a:r>
              <a:rPr lang="ru-RU" sz="2800" dirty="0"/>
              <a:t> </a:t>
            </a:r>
            <a:r>
              <a:rPr lang="ru-RU" sz="2800" dirty="0" err="1"/>
              <a:t>продуктивній</a:t>
            </a:r>
            <a:r>
              <a:rPr lang="ru-RU" sz="2800" dirty="0"/>
              <a:t> </a:t>
            </a:r>
            <a:r>
              <a:rPr lang="ru-RU" sz="2800" dirty="0" err="1"/>
              <a:t>спільній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та </a:t>
            </a:r>
            <a:r>
              <a:rPr lang="ru-RU" sz="2800" dirty="0" err="1"/>
              <a:t>всебічному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особистості</a:t>
            </a:r>
            <a:r>
              <a:rPr lang="ru-RU" sz="2800" dirty="0"/>
              <a:t> в </a:t>
            </a:r>
            <a:r>
              <a:rPr lang="ru-RU" sz="2800" dirty="0" err="1"/>
              <a:t>групі</a:t>
            </a:r>
            <a:r>
              <a:rPr lang="ru-RU" sz="2800" dirty="0"/>
              <a:t>. </a:t>
            </a:r>
            <a:r>
              <a:rPr lang="ru-RU" sz="2800" dirty="0" err="1"/>
              <a:t>Такий</a:t>
            </a:r>
            <a:r>
              <a:rPr lang="ru-RU" sz="2800" dirty="0"/>
              <a:t> </a:t>
            </a:r>
            <a:r>
              <a:rPr lang="ru-RU" sz="2800" dirty="0" err="1"/>
              <a:t>клімат</a:t>
            </a:r>
            <a:r>
              <a:rPr lang="ru-RU" sz="2800" dirty="0"/>
              <a:t> </a:t>
            </a:r>
            <a:r>
              <a:rPr lang="ru-RU" sz="2800" dirty="0" err="1"/>
              <a:t>може</a:t>
            </a:r>
            <a:r>
              <a:rPr lang="ru-RU" sz="2800" dirty="0"/>
              <a:t> бути </a:t>
            </a:r>
            <a:r>
              <a:rPr lang="ru-RU" sz="2800" dirty="0" err="1"/>
              <a:t>сприятливим</a:t>
            </a:r>
            <a:r>
              <a:rPr lang="ru-RU" sz="2800" dirty="0"/>
              <a:t>, </a:t>
            </a:r>
            <a:r>
              <a:rPr lang="ru-RU" sz="2800" dirty="0" err="1"/>
              <a:t>несприятливим</a:t>
            </a:r>
            <a:r>
              <a:rPr lang="ru-RU" sz="2800" dirty="0"/>
              <a:t>, </a:t>
            </a:r>
            <a:r>
              <a:rPr lang="ru-RU" sz="2800" dirty="0" err="1"/>
              <a:t>нейтральним</a:t>
            </a:r>
            <a:r>
              <a:rPr lang="ru-RU" sz="2800" dirty="0"/>
              <a:t>, позитивно </a:t>
            </a:r>
            <a:r>
              <a:rPr lang="ru-RU" sz="2800" dirty="0" err="1"/>
              <a:t>чи</a:t>
            </a:r>
            <a:r>
              <a:rPr lang="ru-RU" sz="2800" dirty="0"/>
              <a:t> негативно </a:t>
            </a:r>
            <a:r>
              <a:rPr lang="ru-RU" sz="2800" dirty="0" err="1"/>
              <a:t>впливати</a:t>
            </a:r>
            <a:r>
              <a:rPr lang="ru-RU" sz="2800" dirty="0"/>
              <a:t> на </a:t>
            </a:r>
            <a:r>
              <a:rPr lang="ru-RU" sz="2800" dirty="0" err="1"/>
              <a:t>самопочуття</a:t>
            </a:r>
            <a:r>
              <a:rPr lang="ru-RU" sz="2800" dirty="0"/>
              <a:t> </a:t>
            </a:r>
            <a:r>
              <a:rPr lang="ru-RU" sz="2800" dirty="0" err="1"/>
              <a:t>людини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6148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1224136"/>
          </a:xfrm>
        </p:spPr>
        <p:txBody>
          <a:bodyPr>
            <a:normAutofit fontScale="90000"/>
          </a:bodyPr>
          <a:lstStyle/>
          <a:p>
            <a:r>
              <a:rPr lang="ru-RU" sz="2200" dirty="0" err="1"/>
              <a:t>Найважливіші</a:t>
            </a:r>
            <a:r>
              <a:rPr lang="ru-RU" sz="2200" dirty="0"/>
              <a:t> </a:t>
            </a:r>
            <a:r>
              <a:rPr lang="ru-RU" sz="2200" dirty="0" err="1"/>
              <a:t>ознаки</a:t>
            </a:r>
            <a:r>
              <a:rPr lang="ru-RU" sz="2200" dirty="0"/>
              <a:t> </a:t>
            </a:r>
            <a:r>
              <a:rPr lang="ru-RU" sz="2200" dirty="0" err="1"/>
              <a:t>сприятливого</a:t>
            </a:r>
            <a:r>
              <a:rPr lang="ru-RU" sz="2200" dirty="0"/>
              <a:t> </a:t>
            </a:r>
            <a:r>
              <a:rPr lang="ru-RU" sz="2200" dirty="0" err="1"/>
              <a:t>соціально-психологічного</a:t>
            </a:r>
            <a:r>
              <a:rPr lang="ru-RU" sz="2200" dirty="0"/>
              <a:t> </a:t>
            </a:r>
            <a:r>
              <a:rPr lang="ru-RU" sz="2200" dirty="0" err="1"/>
              <a:t>клімату</a:t>
            </a:r>
            <a:r>
              <a:rPr lang="ru-RU" sz="2200" dirty="0"/>
              <a:t> </a:t>
            </a:r>
            <a:r>
              <a:rPr lang="ru-RU" sz="2200" dirty="0" err="1"/>
              <a:t>групи</a:t>
            </a:r>
            <a:r>
              <a:rPr lang="ru-RU" sz="2200" dirty="0"/>
              <a:t> (</a:t>
            </a:r>
            <a:r>
              <a:rPr lang="ru-RU" sz="2200" dirty="0" err="1"/>
              <a:t>колективу</a:t>
            </a:r>
            <a:r>
              <a:rPr lang="ru-RU" sz="2200" dirty="0"/>
              <a:t>):</a:t>
            </a:r>
            <a:br>
              <a:rPr lang="ru-RU" sz="2200" dirty="0"/>
            </a:br>
            <a:r>
              <a:rPr lang="ru-RU" sz="2200" dirty="0" err="1"/>
              <a:t>Суб'єктивні</a:t>
            </a:r>
            <a:r>
              <a:rPr lang="ru-RU" sz="2200" dirty="0"/>
              <a:t> </a:t>
            </a:r>
            <a:r>
              <a:rPr lang="ru-RU" sz="2200" dirty="0" err="1"/>
              <a:t>ознаки</a:t>
            </a:r>
            <a:r>
              <a:rPr lang="ru-RU" sz="22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124744"/>
            <a:ext cx="7560840" cy="4012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	</a:t>
            </a:r>
            <a:r>
              <a:rPr lang="ru-RU" dirty="0" err="1" smtClean="0"/>
              <a:t>довіра</a:t>
            </a:r>
            <a:r>
              <a:rPr lang="ru-RU" dirty="0" smtClean="0"/>
              <a:t> та </a:t>
            </a:r>
            <a:r>
              <a:rPr lang="ru-RU" dirty="0" err="1" smtClean="0"/>
              <a:t>взємовимогливість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один до одного;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доброзичливість</a:t>
            </a:r>
            <a:r>
              <a:rPr lang="ru-RU" dirty="0" smtClean="0"/>
              <a:t> і </a:t>
            </a:r>
            <a:r>
              <a:rPr lang="ru-RU" dirty="0" err="1" smtClean="0"/>
              <a:t>ділові</a:t>
            </a:r>
            <a:r>
              <a:rPr lang="ru-RU" dirty="0" smtClean="0"/>
              <a:t> </a:t>
            </a:r>
            <a:r>
              <a:rPr lang="ru-RU" dirty="0" err="1" smtClean="0"/>
              <a:t>претензії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вільне</a:t>
            </a:r>
            <a:r>
              <a:rPr lang="ru-RU" dirty="0" smtClean="0"/>
              <a:t> </a:t>
            </a:r>
            <a:r>
              <a:rPr lang="ru-RU" dirty="0" err="1" smtClean="0"/>
              <a:t>висловлювання</a:t>
            </a:r>
            <a:r>
              <a:rPr lang="ru-RU" dirty="0" smtClean="0"/>
              <a:t> думок </a:t>
            </a:r>
            <a:r>
              <a:rPr lang="ru-RU" dirty="0" err="1" smtClean="0"/>
              <a:t>щодо</a:t>
            </a:r>
            <a:r>
              <a:rPr lang="ru-RU" dirty="0" smtClean="0"/>
              <a:t> справ </a:t>
            </a:r>
            <a:r>
              <a:rPr lang="ru-RU" dirty="0" err="1" smtClean="0"/>
              <a:t>колективу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з боку </a:t>
            </a:r>
            <a:r>
              <a:rPr lang="ru-RU" dirty="0" err="1" smtClean="0"/>
              <a:t>керівництва</a:t>
            </a:r>
            <a:r>
              <a:rPr lang="ru-RU" dirty="0" smtClean="0"/>
              <a:t> на </a:t>
            </a:r>
            <a:r>
              <a:rPr lang="ru-RU" dirty="0" err="1" smtClean="0"/>
              <a:t>підлеглих</a:t>
            </a:r>
            <a:r>
              <a:rPr lang="ru-RU" dirty="0" smtClean="0"/>
              <a:t> і </a:t>
            </a:r>
            <a:r>
              <a:rPr lang="ru-RU" dirty="0" err="1" smtClean="0"/>
              <a:t>визнання</a:t>
            </a:r>
            <a:r>
              <a:rPr lang="ru-RU" dirty="0" smtClean="0"/>
              <a:t> за ними права </a:t>
            </a:r>
            <a:r>
              <a:rPr lang="ru-RU" dirty="0" err="1" smtClean="0"/>
              <a:t>приймати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, </a:t>
            </a:r>
            <a:r>
              <a:rPr lang="ru-RU" dirty="0" err="1" smtClean="0"/>
              <a:t>значущі</a:t>
            </a:r>
            <a:r>
              <a:rPr lang="ru-RU" dirty="0" smtClean="0"/>
              <a:t> для справ </a:t>
            </a:r>
            <a:r>
              <a:rPr lang="ru-RU" dirty="0" err="1" smtClean="0"/>
              <a:t>колективу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достатня</a:t>
            </a:r>
            <a:r>
              <a:rPr lang="ru-RU" dirty="0" smtClean="0"/>
              <a:t> </a:t>
            </a:r>
            <a:r>
              <a:rPr lang="ru-RU" dirty="0" err="1" smtClean="0"/>
              <a:t>поінформованість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 про </a:t>
            </a:r>
            <a:r>
              <a:rPr lang="ru-RU" dirty="0" err="1" smtClean="0"/>
              <a:t>завдання</a:t>
            </a:r>
            <a:r>
              <a:rPr lang="ru-RU" dirty="0" smtClean="0"/>
              <a:t> та стан справ у </a:t>
            </a:r>
            <a:r>
              <a:rPr lang="ru-RU" dirty="0" err="1" smtClean="0"/>
              <a:t>колективі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емоційного</a:t>
            </a:r>
            <a:r>
              <a:rPr lang="ru-RU" dirty="0" smtClean="0"/>
              <a:t> </a:t>
            </a:r>
            <a:r>
              <a:rPr lang="ru-RU" dirty="0" err="1" smtClean="0"/>
              <a:t>включення</a:t>
            </a:r>
            <a:r>
              <a:rPr lang="ru-RU" dirty="0" smtClean="0"/>
              <a:t> та </a:t>
            </a:r>
            <a:r>
              <a:rPr lang="ru-RU" dirty="0" err="1" smtClean="0"/>
              <a:t>взаємодопомоги</a:t>
            </a:r>
            <a:r>
              <a:rPr lang="ru-RU" dirty="0" smtClean="0"/>
              <a:t> у </a:t>
            </a:r>
            <a:r>
              <a:rPr lang="ru-RU" dirty="0" err="1" smtClean="0"/>
              <a:t>ситуаціях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є у </a:t>
            </a:r>
            <a:r>
              <a:rPr lang="ru-RU" dirty="0" err="1" smtClean="0"/>
              <a:t>цьому</a:t>
            </a:r>
            <a:r>
              <a:rPr lang="ru-RU" dirty="0" smtClean="0"/>
              <a:t> потреба;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усвідомлення</a:t>
            </a:r>
            <a:r>
              <a:rPr lang="ru-RU" dirty="0" smtClean="0"/>
              <a:t> і </a:t>
            </a:r>
            <a:r>
              <a:rPr lang="ru-RU" dirty="0" err="1" smtClean="0"/>
              <a:t>взяття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на себе за стан справ у </a:t>
            </a:r>
            <a:r>
              <a:rPr lang="ru-RU" dirty="0" err="1" smtClean="0"/>
              <a:t>групі</a:t>
            </a:r>
            <a:r>
              <a:rPr lang="ru-RU" dirty="0" smtClean="0"/>
              <a:t> </a:t>
            </a:r>
            <a:r>
              <a:rPr lang="ru-RU" dirty="0" err="1" smtClean="0"/>
              <a:t>кожним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649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07288" cy="1008112"/>
          </a:xfrm>
        </p:spPr>
        <p:txBody>
          <a:bodyPr/>
          <a:lstStyle/>
          <a:p>
            <a:r>
              <a:rPr lang="ru-RU" dirty="0" err="1"/>
              <a:t>Об'єктивні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•	</a:t>
            </a:r>
            <a:r>
              <a:rPr lang="ru-RU" dirty="0" err="1" smtClean="0"/>
              <a:t>високі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низька</a:t>
            </a:r>
            <a:r>
              <a:rPr lang="ru-RU" dirty="0" smtClean="0"/>
              <a:t> </a:t>
            </a:r>
            <a:r>
              <a:rPr lang="ru-RU" dirty="0" err="1" smtClean="0"/>
              <a:t>плинність</a:t>
            </a:r>
            <a:r>
              <a:rPr lang="ru-RU" dirty="0" smtClean="0"/>
              <a:t> </a:t>
            </a:r>
            <a:r>
              <a:rPr lang="ru-RU" dirty="0" err="1" smtClean="0"/>
              <a:t>кадрів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трудової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напруженості</a:t>
            </a:r>
            <a:r>
              <a:rPr lang="ru-RU" dirty="0" smtClean="0"/>
              <a:t> й </a:t>
            </a:r>
            <a:r>
              <a:rPr lang="ru-RU" dirty="0" err="1" smtClean="0"/>
              <a:t>конфліктності</a:t>
            </a:r>
            <a:r>
              <a:rPr lang="ru-RU" dirty="0" smtClean="0"/>
              <a:t> в </a:t>
            </a:r>
            <a:r>
              <a:rPr lang="ru-RU" dirty="0" err="1" smtClean="0"/>
              <a:t>колективі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772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2204864"/>
          </a:xfrm>
        </p:spPr>
        <p:txBody>
          <a:bodyPr>
            <a:normAutofit/>
          </a:bodyPr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соціально-психологічного</a:t>
            </a:r>
            <a:r>
              <a:rPr lang="ru-RU" dirty="0"/>
              <a:t> </a:t>
            </a:r>
            <a:r>
              <a:rPr lang="ru-RU" dirty="0" err="1"/>
              <a:t>клімату</a:t>
            </a:r>
            <a:r>
              <a:rPr lang="ru-RU" dirty="0"/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2204863"/>
            <a:ext cx="51845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	характер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того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складовою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є </a:t>
            </a:r>
            <a:r>
              <a:rPr lang="ru-RU" dirty="0" err="1" smtClean="0"/>
              <a:t>група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організація</a:t>
            </a:r>
            <a:r>
              <a:rPr lang="ru-RU" dirty="0" smtClean="0"/>
              <a:t> й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трудової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специфіка</a:t>
            </a:r>
            <a:r>
              <a:rPr lang="ru-RU" dirty="0" smtClean="0"/>
              <a:t> й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та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стиль і </a:t>
            </a:r>
            <a:r>
              <a:rPr lang="ru-RU" dirty="0" err="1" smtClean="0"/>
              <a:t>характерологічні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соціально-психологічні</a:t>
            </a:r>
            <a:r>
              <a:rPr lang="ru-RU" dirty="0" smtClean="0"/>
              <a:t>, </a:t>
            </a:r>
            <a:r>
              <a:rPr lang="ru-RU" dirty="0" err="1"/>
              <a:t>г</a:t>
            </a:r>
            <a:r>
              <a:rPr lang="ru-RU" dirty="0" err="1" smtClean="0"/>
              <a:t>ендерні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демографічні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079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105</TotalTime>
  <Words>1467</Words>
  <Application>Microsoft Office PowerPoint</Application>
  <PresentationFormat>Экран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Психологічні характеристики позитивного і негативного психологічного  клімату в реальній організації та заходи для його покращення.</vt:lpstr>
      <vt:lpstr>Презентация PowerPoint</vt:lpstr>
      <vt:lpstr>Презентация PowerPoint</vt:lpstr>
      <vt:lpstr>Презентация PowerPoint</vt:lpstr>
      <vt:lpstr>Презентация PowerPoint</vt:lpstr>
      <vt:lpstr>Соціально-психологічний клімат - якісний бік стосунків, що виявляється у вигляді сукупності психологічних умов, які сприяють або перешкоджають продуктивній спільній діяльності та всебічному розвитку особистості в групі. Такий клімат може бути сприятливим, несприятливим, нейтральним, позитивно чи негативно впливати на самопочуття людини.</vt:lpstr>
      <vt:lpstr>Найважливіші ознаки сприятливого соціально-психологічного клімату групи (колективу): Суб'єктивні ознаки: </vt:lpstr>
      <vt:lpstr>Об'єктивні ознаки:</vt:lpstr>
      <vt:lpstr>Загальні фактори формування соціально-психологічного клімату:</vt:lpstr>
      <vt:lpstr>Вирізняють такі основні фактори формування соціально-психологічного клімату: • фактори макросередовища; • фактори мікро-середовища. </vt:lpstr>
      <vt:lpstr>Фактори макросередовища, які впливають на психологічний клімат ззовні, необхідно враховувати те, що жодна група не може існувати, а тим більше розвиватися ізольовано від навколишнього світу.</vt:lpstr>
      <vt:lpstr>Значно більше впливають на соціально-психологічний клімат колективу фактори мікро-середовища; основні з них такі:</vt:lpstr>
      <vt:lpstr>Н. Л. Коломінський розробив схему, де враховано основні чинники, що зумовлюють задоволеність людей виконуваною роботою, а також взаємний вплив різних компонентів. </vt:lpstr>
      <vt:lpstr>М. М. Обозов, Г. В. Щокін систематизували основні чинники, які визначають характер міжособистісних стосунків </vt:lpstr>
      <vt:lpstr>Модель діяльності психолога в організації сфери щодо оптимізації соціально-психологічного клімату колективу.</vt:lpstr>
      <vt:lpstr>Презентация PowerPoint</vt:lpstr>
      <vt:lpstr>Чинники макросередовища </vt:lpstr>
      <vt:lpstr>Чинники мікросередовища </vt:lpstr>
      <vt:lpstr>Висновки:</vt:lpstr>
      <vt:lpstr>Література: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Психологічні характеристики позитивного і негативного психологічного  клімату в реальній організації та заходи для його покращення.</dc:title>
  <dc:creator>Пользователь</dc:creator>
  <cp:lastModifiedBy>Слава Україні!</cp:lastModifiedBy>
  <cp:revision>10</cp:revision>
  <dcterms:created xsi:type="dcterms:W3CDTF">2024-05-01T14:48:12Z</dcterms:created>
  <dcterms:modified xsi:type="dcterms:W3CDTF">2024-05-02T07:00:26Z</dcterms:modified>
</cp:coreProperties>
</file>