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64" r:id="rId5"/>
    <p:sldId id="265" r:id="rId6"/>
    <p:sldId id="260" r:id="rId7"/>
    <p:sldId id="258" r:id="rId8"/>
    <p:sldId id="261" r:id="rId9"/>
    <p:sldId id="259" r:id="rId10"/>
    <p:sldId id="266" r:id="rId11"/>
    <p:sldId id="267" r:id="rId12"/>
    <p:sldId id="268" r:id="rId13"/>
    <p:sldId id="262" r:id="rId14"/>
    <p:sldId id="269" r:id="rId15"/>
    <p:sldId id="270" r:id="rId16"/>
    <p:sldId id="263" r:id="rId17"/>
    <p:sldId id="273" r:id="rId18"/>
    <p:sldId id="271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290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70B8E-AAC0-4BE4-B057-BBC9FF53A7B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891A-D3EB-4C0C-BF64-FE148AFB07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70B8E-AAC0-4BE4-B057-BBC9FF53A7B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891A-D3EB-4C0C-BF64-FE148AFB07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70B8E-AAC0-4BE4-B057-BBC9FF53A7B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891A-D3EB-4C0C-BF64-FE148AFB07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70B8E-AAC0-4BE4-B057-BBC9FF53A7B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891A-D3EB-4C0C-BF64-FE148AFB07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70B8E-AAC0-4BE4-B057-BBC9FF53A7B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891A-D3EB-4C0C-BF64-FE148AFB07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70B8E-AAC0-4BE4-B057-BBC9FF53A7B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891A-D3EB-4C0C-BF64-FE148AFB07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70B8E-AAC0-4BE4-B057-BBC9FF53A7B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891A-D3EB-4C0C-BF64-FE148AFB07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70B8E-AAC0-4BE4-B057-BBC9FF53A7B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891A-D3EB-4C0C-BF64-FE148AFB07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70B8E-AAC0-4BE4-B057-BBC9FF53A7B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891A-D3EB-4C0C-BF64-FE148AFB07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70B8E-AAC0-4BE4-B057-BBC9FF53A7B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891A-D3EB-4C0C-BF64-FE148AFB07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70B8E-AAC0-4BE4-B057-BBC9FF53A7B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8891A-D3EB-4C0C-BF64-FE148AFB072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470B8E-AAC0-4BE4-B057-BBC9FF53A7B2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78891A-D3EB-4C0C-BF64-FE148AFB07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mtClean="0"/>
              <a:t>Тезаурус соціальної </a:t>
            </a:r>
            <a:r>
              <a:rPr lang="uk-UA" dirty="0" smtClean="0"/>
              <a:t>педагогіки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err="1" smtClean="0"/>
              <a:t>Ст.викл</a:t>
            </a:r>
            <a:r>
              <a:rPr lang="uk-UA" dirty="0" smtClean="0"/>
              <a:t>. кафедри психології, соціальної роботи  </a:t>
            </a:r>
          </a:p>
          <a:p>
            <a:r>
              <a:rPr lang="uk-UA" dirty="0"/>
              <a:t>т</a:t>
            </a:r>
            <a:r>
              <a:rPr lang="uk-UA" dirty="0" smtClean="0"/>
              <a:t>а гуманітарних </a:t>
            </a:r>
            <a:r>
              <a:rPr lang="uk-UA" dirty="0" err="1" smtClean="0"/>
              <a:t>дисцилін</a:t>
            </a:r>
            <a:r>
              <a:rPr lang="uk-UA" dirty="0" smtClean="0"/>
              <a:t> ЗВО </a:t>
            </a:r>
            <a:r>
              <a:rPr lang="uk-UA" dirty="0" err="1" smtClean="0"/>
              <a:t>ВУРлУ</a:t>
            </a:r>
            <a:endParaRPr lang="uk-UA" dirty="0" smtClean="0"/>
          </a:p>
          <a:p>
            <a:r>
              <a:rPr lang="uk-UA" dirty="0" err="1" smtClean="0"/>
              <a:t>Вронська</a:t>
            </a:r>
            <a:r>
              <a:rPr lang="uk-UA" dirty="0" smtClean="0"/>
              <a:t>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607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наведеної</a:t>
            </a:r>
            <a:r>
              <a:rPr lang="ru-RU" dirty="0" smtClean="0"/>
              <a:t> </a:t>
            </a:r>
            <a:r>
              <a:rPr lang="ru-RU" dirty="0" err="1" smtClean="0"/>
              <a:t>класифікації</a:t>
            </a:r>
            <a:r>
              <a:rPr lang="ru-RU" dirty="0" smtClean="0"/>
              <a:t> </a:t>
            </a:r>
            <a:r>
              <a:rPr lang="ru-RU" dirty="0" err="1" smtClean="0"/>
              <a:t>теорій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додати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референтної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 Автором </a:t>
            </a:r>
            <a:r>
              <a:rPr lang="ru-RU" dirty="0" err="1" smtClean="0"/>
              <a:t>терміну</a:t>
            </a:r>
            <a:r>
              <a:rPr lang="ru-RU" dirty="0" smtClean="0"/>
              <a:t> “</a:t>
            </a:r>
            <a:r>
              <a:rPr lang="ru-RU" b="1" dirty="0" err="1" smtClean="0"/>
              <a:t>референтна</a:t>
            </a:r>
            <a:r>
              <a:rPr lang="ru-RU" b="1" dirty="0" smtClean="0"/>
              <a:t> </a:t>
            </a:r>
            <a:r>
              <a:rPr lang="ru-RU" b="1" dirty="0" err="1" smtClean="0"/>
              <a:t>група</a:t>
            </a:r>
            <a:r>
              <a:rPr lang="ru-RU" dirty="0" smtClean="0"/>
              <a:t>”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американського</a:t>
            </a:r>
            <a:r>
              <a:rPr lang="ru-RU" dirty="0" smtClean="0"/>
              <a:t> </a:t>
            </a:r>
            <a:r>
              <a:rPr lang="ru-RU" dirty="0" err="1" smtClean="0"/>
              <a:t>соціолога</a:t>
            </a:r>
            <a:r>
              <a:rPr lang="ru-RU" dirty="0" smtClean="0"/>
              <a:t> Г. </a:t>
            </a:r>
            <a:r>
              <a:rPr lang="ru-RU" dirty="0" err="1" smtClean="0"/>
              <a:t>Хаймена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терміном</a:t>
            </a:r>
            <a:r>
              <a:rPr lang="ru-RU" dirty="0" smtClean="0"/>
              <a:t> </a:t>
            </a:r>
            <a:r>
              <a:rPr lang="ru-RU" dirty="0" err="1" smtClean="0"/>
              <a:t>розумів</a:t>
            </a:r>
            <a:r>
              <a:rPr lang="ru-RU" dirty="0" smtClean="0"/>
              <a:t> </a:t>
            </a:r>
            <a:r>
              <a:rPr lang="ru-RU" dirty="0" err="1" smtClean="0"/>
              <a:t>соціальну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, на яку </a:t>
            </a:r>
            <a:r>
              <a:rPr lang="ru-RU" dirty="0" err="1" smtClean="0"/>
              <a:t>індивід</a:t>
            </a:r>
            <a:r>
              <a:rPr lang="ru-RU" dirty="0" smtClean="0"/>
              <a:t> </a:t>
            </a:r>
            <a:r>
              <a:rPr lang="ru-RU" dirty="0" err="1" smtClean="0"/>
              <a:t>орієнтує</a:t>
            </a:r>
            <a:r>
              <a:rPr lang="ru-RU" dirty="0" smtClean="0"/>
              <a:t> свою </a:t>
            </a:r>
            <a:r>
              <a:rPr lang="ru-RU" dirty="0" err="1" smtClean="0"/>
              <a:t>поведінку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 до </a:t>
            </a:r>
            <a:r>
              <a:rPr lang="ru-RU" dirty="0" err="1" smtClean="0"/>
              <a:t>класу</a:t>
            </a:r>
            <a:r>
              <a:rPr lang="ru-RU" dirty="0" smtClean="0"/>
              <a:t>, </a:t>
            </a:r>
            <a:r>
              <a:rPr lang="ru-RU" dirty="0" err="1" smtClean="0"/>
              <a:t>нації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 smtClean="0"/>
              <a:t>тією</a:t>
            </a:r>
            <a:r>
              <a:rPr lang="ru-RU" dirty="0" smtClean="0"/>
              <a:t> </a:t>
            </a:r>
            <a:r>
              <a:rPr lang="ru-RU" dirty="0" err="1" smtClean="0"/>
              <a:t>роллю</a:t>
            </a:r>
            <a:r>
              <a:rPr lang="ru-RU" dirty="0" smtClean="0"/>
              <a:t>, яку </a:t>
            </a:r>
            <a:r>
              <a:rPr lang="ru-RU" dirty="0" err="1" smtClean="0"/>
              <a:t>референтна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відіграє</a:t>
            </a:r>
            <a:r>
              <a:rPr lang="ru-RU" dirty="0" smtClean="0"/>
              <a:t> у </a:t>
            </a:r>
            <a:r>
              <a:rPr lang="ru-RU" dirty="0" err="1" smtClean="0"/>
              <a:t>формуванні</a:t>
            </a:r>
            <a:r>
              <a:rPr lang="ru-RU" dirty="0" smtClean="0"/>
              <a:t> характеристик </a:t>
            </a:r>
            <a:r>
              <a:rPr lang="ru-RU" dirty="0" err="1" smtClean="0"/>
              <a:t>особистості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розрізняють</a:t>
            </a:r>
            <a:r>
              <a:rPr lang="ru-RU" dirty="0" smtClean="0"/>
              <a:t> два </a:t>
            </a:r>
            <a:r>
              <a:rPr lang="ru-RU" dirty="0" err="1" smtClean="0"/>
              <a:t>типи</a:t>
            </a:r>
            <a:r>
              <a:rPr lang="ru-RU" dirty="0" smtClean="0"/>
              <a:t> таких </a:t>
            </a:r>
            <a:r>
              <a:rPr lang="ru-RU" dirty="0" err="1" smtClean="0"/>
              <a:t>груп</a:t>
            </a:r>
            <a:r>
              <a:rPr lang="ru-RU" dirty="0" smtClean="0"/>
              <a:t>. Перша – “компаративна” – </a:t>
            </a:r>
            <a:r>
              <a:rPr lang="ru-RU" dirty="0" err="1" smtClean="0"/>
              <a:t>це</a:t>
            </a:r>
            <a:r>
              <a:rPr lang="ru-RU" dirty="0" smtClean="0"/>
              <a:t> стандарт,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індивід</a:t>
            </a:r>
            <a:r>
              <a:rPr lang="ru-RU" dirty="0" smtClean="0"/>
              <a:t> </a:t>
            </a:r>
            <a:r>
              <a:rPr lang="ru-RU" dirty="0" err="1" smtClean="0"/>
              <a:t>оцінює</a:t>
            </a:r>
            <a:r>
              <a:rPr lang="ru-RU" dirty="0" smtClean="0"/>
              <a:t> себе й </a:t>
            </a:r>
            <a:r>
              <a:rPr lang="ru-RU" dirty="0" err="1" smtClean="0"/>
              <a:t>інших</a:t>
            </a:r>
            <a:r>
              <a:rPr lang="ru-RU" dirty="0" smtClean="0"/>
              <a:t>. Друга </a:t>
            </a:r>
            <a:r>
              <a:rPr lang="ru-RU" dirty="0" err="1" smtClean="0"/>
              <a:t>група</a:t>
            </a:r>
            <a:r>
              <a:rPr lang="ru-RU" dirty="0" smtClean="0"/>
              <a:t> – “нормативна”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реальний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уявлюваний</a:t>
            </a:r>
            <a:r>
              <a:rPr lang="ru-RU" dirty="0" smtClean="0"/>
              <a:t> </a:t>
            </a:r>
            <a:r>
              <a:rPr lang="ru-RU" dirty="0" err="1" smtClean="0"/>
              <a:t>колектив</a:t>
            </a:r>
            <a:r>
              <a:rPr lang="ru-RU" dirty="0" smtClean="0"/>
              <a:t> (</a:t>
            </a:r>
            <a:r>
              <a:rPr lang="ru-RU" dirty="0" err="1" smtClean="0"/>
              <a:t>група</a:t>
            </a:r>
            <a:r>
              <a:rPr lang="ru-RU" dirty="0" smtClean="0"/>
              <a:t>), з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індивід</a:t>
            </a:r>
            <a:r>
              <a:rPr lang="ru-RU" dirty="0" smtClean="0"/>
              <a:t> </a:t>
            </a:r>
            <a:r>
              <a:rPr lang="ru-RU" dirty="0" err="1" smtClean="0"/>
              <a:t>співвідносить</a:t>
            </a:r>
            <a:r>
              <a:rPr lang="ru-RU" dirty="0" smtClean="0"/>
              <a:t> свою </a:t>
            </a:r>
            <a:r>
              <a:rPr lang="ru-RU" dirty="0" err="1" smtClean="0"/>
              <a:t>поведінку</a:t>
            </a:r>
            <a:r>
              <a:rPr lang="ru-RU" dirty="0" smtClean="0"/>
              <a:t> і </a:t>
            </a:r>
            <a:r>
              <a:rPr lang="ru-RU" dirty="0" err="1" smtClean="0"/>
              <a:t>майбутнє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671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52735"/>
            <a:ext cx="74168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розглянутих</a:t>
            </a:r>
            <a:r>
              <a:rPr lang="ru-RU" dirty="0" smtClean="0"/>
              <a:t> </a:t>
            </a:r>
            <a:r>
              <a:rPr lang="ru-RU" dirty="0" err="1" smtClean="0"/>
              <a:t>теорій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додати</a:t>
            </a:r>
            <a:r>
              <a:rPr lang="ru-RU" dirty="0" smtClean="0"/>
              <a:t> </a:t>
            </a:r>
            <a:r>
              <a:rPr lang="ru-RU" dirty="0" err="1" smtClean="0"/>
              <a:t>марксистську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принципами є </a:t>
            </a:r>
            <a:r>
              <a:rPr lang="ru-RU" dirty="0" err="1" smtClean="0"/>
              <a:t>такі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об’єктивних</a:t>
            </a:r>
            <a:r>
              <a:rPr lang="ru-RU" dirty="0" smtClean="0"/>
              <a:t> </a:t>
            </a:r>
            <a:r>
              <a:rPr lang="ru-RU" dirty="0" err="1" smtClean="0"/>
              <a:t>суспільно-економічних</a:t>
            </a:r>
            <a:r>
              <a:rPr lang="ru-RU" dirty="0" smtClean="0"/>
              <a:t>, </a:t>
            </a:r>
            <a:r>
              <a:rPr lang="ru-RU" dirty="0" err="1" smtClean="0"/>
              <a:t>соціально-культурних</a:t>
            </a:r>
            <a:r>
              <a:rPr lang="ru-RU" dirty="0" smtClean="0"/>
              <a:t> і предметно-</a:t>
            </a:r>
            <a:r>
              <a:rPr lang="ru-RU" dirty="0" err="1" smtClean="0"/>
              <a:t>діяльнісних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соціалізації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Виділення</a:t>
            </a:r>
            <a:r>
              <a:rPr lang="ru-RU" dirty="0" smtClean="0"/>
              <a:t> як </a:t>
            </a:r>
            <a:r>
              <a:rPr lang="ru-RU" dirty="0" err="1" smtClean="0"/>
              <a:t>головної</a:t>
            </a:r>
            <a:r>
              <a:rPr lang="ru-RU" dirty="0" smtClean="0"/>
              <a:t> характеристики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в </a:t>
            </a:r>
            <a:r>
              <a:rPr lang="ru-RU" dirty="0" err="1" smtClean="0"/>
              <a:t>соціальній</a:t>
            </a:r>
            <a:r>
              <a:rPr lang="ru-RU" dirty="0" smtClean="0"/>
              <a:t> </a:t>
            </a:r>
            <a:r>
              <a:rPr lang="ru-RU" dirty="0" err="1" smtClean="0"/>
              <a:t>типології</a:t>
            </a:r>
            <a:r>
              <a:rPr lang="ru-RU" dirty="0" smtClean="0"/>
              <a:t> </a:t>
            </a:r>
            <a:r>
              <a:rPr lang="ru-RU" dirty="0" err="1" smtClean="0"/>
              <a:t>зумовлюється</a:t>
            </a:r>
            <a:r>
              <a:rPr lang="ru-RU" dirty="0" smtClean="0"/>
              <a:t> способом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особистість</a:t>
            </a:r>
            <a:r>
              <a:rPr lang="ru-RU" dirty="0" smtClean="0"/>
              <a:t> як </a:t>
            </a:r>
            <a:r>
              <a:rPr lang="ru-RU" dirty="0" err="1" smtClean="0"/>
              <a:t>носій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рис.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теорія</a:t>
            </a:r>
            <a:r>
              <a:rPr lang="ru-RU" dirty="0" smtClean="0"/>
              <a:t> не </a:t>
            </a:r>
            <a:r>
              <a:rPr lang="ru-RU" dirty="0" err="1" smtClean="0"/>
              <a:t>заперечує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dirty="0" err="1" smtClean="0"/>
              <a:t>біологічні</a:t>
            </a:r>
            <a:r>
              <a:rPr lang="ru-RU" dirty="0" smtClean="0"/>
              <a:t> та </a:t>
            </a:r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індивід</a:t>
            </a:r>
            <a:r>
              <a:rPr lang="ru-RU" dirty="0" smtClean="0"/>
              <a:t> є продуктом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спільної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людей.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356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5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народженні</a:t>
            </a:r>
            <a:r>
              <a:rPr lang="ru-RU" dirty="0" smtClean="0"/>
              <a:t> на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уроджених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. Вони </a:t>
            </a:r>
            <a:r>
              <a:rPr lang="ru-RU" dirty="0" err="1" smtClean="0"/>
              <a:t>виникають</a:t>
            </a:r>
            <a:r>
              <a:rPr lang="ru-RU" dirty="0" smtClean="0"/>
              <a:t> як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усталених</a:t>
            </a:r>
            <a:r>
              <a:rPr lang="ru-RU" dirty="0" smtClean="0"/>
              <a:t>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, стану </a:t>
            </a:r>
            <a:r>
              <a:rPr lang="ru-RU" dirty="0" err="1" smtClean="0"/>
              <a:t>матеріальної</a:t>
            </a:r>
            <a:r>
              <a:rPr lang="ru-RU" dirty="0" smtClean="0"/>
              <a:t> та </a:t>
            </a:r>
            <a:r>
              <a:rPr lang="ru-RU" dirty="0" err="1" smtClean="0"/>
              <a:t>духовної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певного</a:t>
            </a:r>
            <a:r>
              <a:rPr lang="ru-RU" dirty="0" smtClean="0"/>
              <a:t> типу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.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зумовлюються</a:t>
            </a:r>
            <a:r>
              <a:rPr lang="ru-RU" dirty="0" smtClean="0"/>
              <a:t> </a:t>
            </a:r>
            <a:r>
              <a:rPr lang="ru-RU" dirty="0" err="1" smtClean="0"/>
              <a:t>історичним</a:t>
            </a:r>
            <a:r>
              <a:rPr lang="ru-RU" dirty="0" smtClean="0"/>
              <a:t> типом </a:t>
            </a:r>
            <a:r>
              <a:rPr lang="ru-RU" dirty="0" err="1" smtClean="0"/>
              <a:t>суспільства</a:t>
            </a:r>
            <a:r>
              <a:rPr lang="ru-RU" dirty="0" smtClean="0"/>
              <a:t> (</a:t>
            </a:r>
            <a:r>
              <a:rPr lang="ru-RU" dirty="0" err="1" smtClean="0"/>
              <a:t>феодальне</a:t>
            </a:r>
            <a:r>
              <a:rPr lang="ru-RU" dirty="0" smtClean="0"/>
              <a:t>, </a:t>
            </a:r>
            <a:r>
              <a:rPr lang="ru-RU" dirty="0" err="1" smtClean="0"/>
              <a:t>капіталістичне</a:t>
            </a:r>
            <a:r>
              <a:rPr lang="ru-RU" dirty="0" smtClean="0"/>
              <a:t>, </a:t>
            </a:r>
            <a:r>
              <a:rPr lang="ru-RU" dirty="0" err="1" smtClean="0"/>
              <a:t>соціалістичне</a:t>
            </a:r>
            <a:r>
              <a:rPr lang="ru-RU" dirty="0" smtClean="0"/>
              <a:t>),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належністю</a:t>
            </a:r>
            <a:r>
              <a:rPr lang="ru-RU" dirty="0" smtClean="0"/>
              <a:t> до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 (</a:t>
            </a:r>
            <a:r>
              <a:rPr lang="ru-RU" dirty="0" err="1" smtClean="0"/>
              <a:t>робітники</a:t>
            </a:r>
            <a:r>
              <a:rPr lang="ru-RU" dirty="0" smtClean="0"/>
              <a:t>, </a:t>
            </a:r>
            <a:r>
              <a:rPr lang="ru-RU" dirty="0" err="1" smtClean="0"/>
              <a:t>селяни</a:t>
            </a:r>
            <a:r>
              <a:rPr lang="ru-RU" dirty="0" smtClean="0"/>
              <a:t>, </a:t>
            </a:r>
            <a:r>
              <a:rPr lang="ru-RU" dirty="0" err="1" smtClean="0"/>
              <a:t>інтелігенція</a:t>
            </a:r>
            <a:r>
              <a:rPr lang="ru-RU" dirty="0" smtClean="0"/>
              <a:t>), </a:t>
            </a:r>
            <a:r>
              <a:rPr lang="ru-RU" dirty="0" err="1" smtClean="0"/>
              <a:t>специфікою</a:t>
            </a:r>
            <a:r>
              <a:rPr lang="ru-RU" dirty="0" smtClean="0"/>
              <a:t> умов і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Соціальна</a:t>
            </a:r>
            <a:r>
              <a:rPr lang="ru-RU" dirty="0" smtClean="0"/>
              <a:t> структура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відбивається</a:t>
            </a:r>
            <a:r>
              <a:rPr lang="ru-RU" dirty="0" smtClean="0"/>
              <a:t> у </a:t>
            </a:r>
            <a:r>
              <a:rPr lang="ru-RU" dirty="0" err="1" smtClean="0"/>
              <a:t>відповідній</a:t>
            </a:r>
            <a:r>
              <a:rPr lang="ru-RU" dirty="0" smtClean="0"/>
              <a:t> </a:t>
            </a:r>
            <a:r>
              <a:rPr lang="ru-RU" dirty="0" err="1" smtClean="0"/>
              <a:t>типології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 </a:t>
            </a:r>
            <a:r>
              <a:rPr lang="ru-RU" dirty="0" err="1" smtClean="0"/>
              <a:t>Головними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 </a:t>
            </a:r>
            <a:r>
              <a:rPr lang="ru-RU" dirty="0" err="1" smtClean="0"/>
              <a:t>типології</a:t>
            </a:r>
            <a:r>
              <a:rPr lang="ru-RU" dirty="0" smtClean="0"/>
              <a:t> є природа </a:t>
            </a:r>
            <a:r>
              <a:rPr lang="ru-RU" dirty="0" err="1" smtClean="0"/>
              <a:t>суспільно-економічної</a:t>
            </a:r>
            <a:r>
              <a:rPr lang="ru-RU" dirty="0" smtClean="0"/>
              <a:t> </a:t>
            </a:r>
            <a:r>
              <a:rPr lang="ru-RU" dirty="0" err="1" smtClean="0"/>
              <a:t>формації</a:t>
            </a:r>
            <a:r>
              <a:rPr lang="ru-RU" dirty="0" smtClean="0"/>
              <a:t>,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Завершимо</a:t>
            </a:r>
            <a:r>
              <a:rPr lang="ru-RU" dirty="0" smtClean="0"/>
              <a:t> </a:t>
            </a:r>
            <a:r>
              <a:rPr lang="ru-RU" dirty="0" err="1" smtClean="0"/>
              <a:t>огляд</a:t>
            </a:r>
            <a:r>
              <a:rPr lang="ru-RU" dirty="0" smtClean="0"/>
              <a:t> </a:t>
            </a:r>
            <a:r>
              <a:rPr lang="ru-RU" dirty="0" err="1" smtClean="0"/>
              <a:t>соціологічних</a:t>
            </a:r>
            <a:r>
              <a:rPr lang="ru-RU" dirty="0" smtClean="0"/>
              <a:t> </a:t>
            </a:r>
            <a:r>
              <a:rPr lang="ru-RU" dirty="0" err="1" smtClean="0"/>
              <a:t>теорій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розглядом</a:t>
            </a:r>
            <a:r>
              <a:rPr lang="ru-RU" dirty="0" smtClean="0"/>
              <a:t> </a:t>
            </a:r>
            <a:r>
              <a:rPr lang="ru-RU" dirty="0" err="1" smtClean="0"/>
              <a:t>диспозиційної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розробленої</a:t>
            </a:r>
            <a:r>
              <a:rPr lang="ru-RU" dirty="0" smtClean="0"/>
              <a:t> В. </a:t>
            </a:r>
            <a:r>
              <a:rPr lang="ru-RU" dirty="0" err="1" smtClean="0"/>
              <a:t>Ядовим</a:t>
            </a:r>
            <a:r>
              <a:rPr lang="ru-RU" dirty="0" smtClean="0"/>
              <a:t>. Головною характеристикою </a:t>
            </a:r>
            <a:r>
              <a:rPr lang="ru-RU" dirty="0" err="1" smtClean="0"/>
              <a:t>особистості</a:t>
            </a:r>
            <a:r>
              <a:rPr lang="ru-RU" dirty="0" smtClean="0"/>
              <a:t> тут </a:t>
            </a:r>
            <a:r>
              <a:rPr lang="ru-RU" dirty="0" err="1" smtClean="0"/>
              <a:t>визнається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диспозиція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схильність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до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сприймання</a:t>
            </a:r>
            <a:r>
              <a:rPr lang="ru-RU" dirty="0" smtClean="0"/>
              <a:t> умов </a:t>
            </a:r>
            <a:r>
              <a:rPr lang="ru-RU" dirty="0" err="1" smtClean="0"/>
              <a:t>діяльності</a:t>
            </a:r>
            <a:r>
              <a:rPr lang="ru-RU" dirty="0" smtClean="0"/>
              <a:t> та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в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. </a:t>
            </a:r>
            <a:r>
              <a:rPr lang="ru-RU" dirty="0" err="1" smtClean="0"/>
              <a:t>Диспозиції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своєрідну</a:t>
            </a:r>
            <a:r>
              <a:rPr lang="ru-RU" dirty="0" smtClean="0"/>
              <a:t> </a:t>
            </a:r>
            <a:r>
              <a:rPr lang="ru-RU" dirty="0" err="1" smtClean="0"/>
              <a:t>ієрархічно</a:t>
            </a:r>
            <a:r>
              <a:rPr lang="ru-RU" dirty="0" smtClean="0"/>
              <a:t> </a:t>
            </a:r>
            <a:r>
              <a:rPr lang="ru-RU" dirty="0" err="1" smtClean="0"/>
              <a:t>організовану</a:t>
            </a:r>
            <a:r>
              <a:rPr lang="ru-RU" dirty="0" smtClean="0"/>
              <a:t> систему.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531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наростання</a:t>
            </a:r>
            <a:r>
              <a:rPr lang="ru-RU" dirty="0" smtClean="0"/>
              <a:t> </a:t>
            </a:r>
            <a:r>
              <a:rPr lang="ru-RU" dirty="0" err="1" smtClean="0"/>
              <a:t>значимості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для </a:t>
            </a:r>
            <a:r>
              <a:rPr lang="ru-RU" dirty="0" err="1" smtClean="0"/>
              <a:t>індивіда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наростання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причетності</a:t>
            </a:r>
            <a:r>
              <a:rPr lang="ru-RU" dirty="0" smtClean="0"/>
              <a:t>, </a:t>
            </a:r>
            <a:r>
              <a:rPr lang="ru-RU" dirty="0" err="1" smtClean="0"/>
              <a:t>включеності</a:t>
            </a:r>
            <a:r>
              <a:rPr lang="ru-RU" dirty="0" smtClean="0"/>
              <a:t> в </a:t>
            </a:r>
            <a:r>
              <a:rPr lang="ru-RU" dirty="0" err="1" smtClean="0"/>
              <a:t>середовище</a:t>
            </a:r>
            <a:r>
              <a:rPr lang="ru-RU" dirty="0" smtClean="0"/>
              <a:t> (</a:t>
            </a:r>
            <a:r>
              <a:rPr lang="ru-RU" dirty="0" err="1" smtClean="0"/>
              <a:t>соціаліз</a:t>
            </a:r>
            <a:r>
              <a:rPr lang="ru-RU" dirty="0" smtClean="0"/>
              <a:t>), </a:t>
            </a:r>
            <a:r>
              <a:rPr lang="ru-RU" dirty="0" err="1" smtClean="0"/>
              <a:t>збільшуються</a:t>
            </a:r>
            <a:r>
              <a:rPr lang="ru-RU" dirty="0" smtClean="0"/>
              <a:t> </a:t>
            </a:r>
            <a:r>
              <a:rPr lang="ru-RU" dirty="0" err="1" smtClean="0"/>
              <a:t>потужність</a:t>
            </a:r>
            <a:r>
              <a:rPr lang="ru-RU" dirty="0" smtClean="0"/>
              <a:t>, </a:t>
            </a:r>
            <a:r>
              <a:rPr lang="ru-RU" dirty="0" err="1" smtClean="0"/>
              <a:t>різноманітність</a:t>
            </a:r>
            <a:r>
              <a:rPr lang="ru-RU" dirty="0" smtClean="0"/>
              <a:t> і </a:t>
            </a:r>
            <a:r>
              <a:rPr lang="ru-RU" dirty="0" err="1" smtClean="0"/>
              <a:t>витонченість</a:t>
            </a:r>
            <a:r>
              <a:rPr lang="ru-RU" dirty="0" smtClean="0"/>
              <a:t> </a:t>
            </a:r>
            <a:r>
              <a:rPr lang="ru-RU" dirty="0" err="1" smtClean="0"/>
              <a:t>особистісно-формуючих</a:t>
            </a:r>
            <a:r>
              <a:rPr lang="ru-RU" dirty="0" smtClean="0"/>
              <a:t> </a:t>
            </a:r>
            <a:r>
              <a:rPr lang="ru-RU" dirty="0" err="1" smtClean="0"/>
              <a:t>впливів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 на </a:t>
            </a:r>
            <a:r>
              <a:rPr lang="ru-RU" dirty="0" err="1" smtClean="0"/>
              <a:t>особистість</a:t>
            </a:r>
            <a:r>
              <a:rPr lang="ru-RU" dirty="0" smtClean="0"/>
              <a:t>.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соціалізації</a:t>
            </a:r>
            <a:r>
              <a:rPr lang="ru-RU" dirty="0" smtClean="0"/>
              <a:t>, таким чином,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автентичного</a:t>
            </a:r>
            <a:r>
              <a:rPr lang="ru-RU" dirty="0" smtClean="0"/>
              <a:t> характеру. Додавши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на </a:t>
            </a:r>
            <a:r>
              <a:rPr lang="ru-RU" dirty="0" err="1" smtClean="0"/>
              <a:t>середовище</a:t>
            </a:r>
            <a:r>
              <a:rPr lang="ru-RU" dirty="0" smtClean="0"/>
              <a:t>, </a:t>
            </a:r>
            <a:r>
              <a:rPr lang="ru-RU" dirty="0" err="1" smtClean="0"/>
              <a:t>здобуваємо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соціалізації</a:t>
            </a:r>
            <a:r>
              <a:rPr lang="ru-RU" dirty="0" smtClean="0"/>
              <a:t> з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самодіяльності</a:t>
            </a:r>
            <a:r>
              <a:rPr lang="ru-RU" dirty="0" smtClean="0"/>
              <a:t>, </a:t>
            </a:r>
            <a:r>
              <a:rPr lang="ru-RU" dirty="0" err="1" smtClean="0"/>
              <a:t>самотворчості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Таким чином, </a:t>
            </a:r>
            <a:r>
              <a:rPr lang="ru-RU" dirty="0" err="1" smtClean="0"/>
              <a:t>формування</a:t>
            </a:r>
            <a:r>
              <a:rPr lang="ru-RU" dirty="0" smtClean="0"/>
              <a:t> та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і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як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істоти</a:t>
            </a:r>
            <a:r>
              <a:rPr lang="ru-RU" dirty="0" smtClean="0"/>
              <a:t> </a:t>
            </a:r>
            <a:r>
              <a:rPr lang="ru-RU" dirty="0" err="1" smtClean="0"/>
              <a:t>виявляють</a:t>
            </a:r>
            <a:r>
              <a:rPr lang="ru-RU" dirty="0" smtClean="0"/>
              <a:t> себе як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тотожні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. Але </a:t>
            </a:r>
            <a:r>
              <a:rPr lang="ru-RU" dirty="0" err="1" smtClean="0"/>
              <a:t>тотожні</a:t>
            </a:r>
            <a:r>
              <a:rPr lang="ru-RU" dirty="0" smtClean="0"/>
              <a:t> як два </a:t>
            </a:r>
            <a:r>
              <a:rPr lang="ru-RU" dirty="0" err="1" smtClean="0"/>
              <a:t>полюси</a:t>
            </a:r>
            <a:r>
              <a:rPr lang="ru-RU" dirty="0" smtClean="0"/>
              <a:t> кола </a:t>
            </a:r>
            <a:r>
              <a:rPr lang="ru-RU" dirty="0" err="1" smtClean="0"/>
              <a:t>взаємодії</a:t>
            </a:r>
            <a:r>
              <a:rPr lang="ru-RU" dirty="0" smtClean="0"/>
              <a:t>, де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, </a:t>
            </a:r>
            <a:r>
              <a:rPr lang="ru-RU" dirty="0" err="1" smtClean="0"/>
              <a:t>спирається</a:t>
            </a:r>
            <a:r>
              <a:rPr lang="ru-RU" dirty="0" smtClean="0"/>
              <a:t> на </a:t>
            </a:r>
            <a:r>
              <a:rPr lang="ru-RU" dirty="0" err="1" smtClean="0"/>
              <a:t>іншого</a:t>
            </a:r>
            <a:r>
              <a:rPr lang="ru-RU" dirty="0" smtClean="0"/>
              <a:t>,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як два </a:t>
            </a:r>
            <a:r>
              <a:rPr lang="ru-RU" dirty="0" err="1" smtClean="0"/>
              <a:t>полюси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безперервній</a:t>
            </a:r>
            <a:r>
              <a:rPr lang="ru-RU" dirty="0" smtClean="0"/>
              <a:t> </a:t>
            </a:r>
            <a:r>
              <a:rPr lang="ru-RU" dirty="0" err="1" smtClean="0"/>
              <a:t>динаміці</a:t>
            </a:r>
            <a:r>
              <a:rPr lang="ru-RU" dirty="0" smtClean="0"/>
              <a:t> </a:t>
            </a:r>
            <a:r>
              <a:rPr lang="ru-RU" dirty="0" err="1" smtClean="0"/>
              <a:t>взаємо</a:t>
            </a:r>
            <a:r>
              <a:rPr lang="ru-RU" dirty="0" smtClean="0"/>
              <a:t> переходу,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та </a:t>
            </a:r>
            <a:r>
              <a:rPr lang="ru-RU" dirty="0" err="1" smtClean="0"/>
              <a:t>завдань</a:t>
            </a:r>
            <a:r>
              <a:rPr lang="ru-RU" dirty="0" smtClean="0"/>
              <a:t> і простору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самоздійснення</a:t>
            </a:r>
            <a:r>
              <a:rPr lang="ru-RU" dirty="0" smtClean="0"/>
              <a:t>.</a:t>
            </a:r>
          </a:p>
          <a:p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провідна</a:t>
            </a:r>
            <a:r>
              <a:rPr lang="ru-RU" dirty="0"/>
              <a:t> </a:t>
            </a:r>
            <a:r>
              <a:rPr lang="ru-RU" dirty="0" err="1"/>
              <a:t>категорія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педагогіки</a:t>
            </a:r>
            <a:r>
              <a:rPr lang="ru-RU" dirty="0"/>
              <a:t> — </a:t>
            </a:r>
            <a:r>
              <a:rPr lang="ru-RU" b="1" dirty="0" err="1"/>
              <a:t>соціальне</a:t>
            </a:r>
            <a:r>
              <a:rPr lang="ru-RU" b="1" dirty="0"/>
              <a:t> </a:t>
            </a:r>
            <a:r>
              <a:rPr lang="ru-RU" b="1" dirty="0" err="1"/>
              <a:t>середовище</a:t>
            </a:r>
            <a:r>
              <a:rPr lang="ru-RU" b="1" dirty="0"/>
              <a:t>, </a:t>
            </a:r>
            <a:r>
              <a:rPr lang="ru-RU" dirty="0" err="1" smtClean="0"/>
              <a:t>суб'єктивно</a:t>
            </a:r>
            <a:r>
              <a:rPr lang="ru-RU" dirty="0" smtClean="0"/>
              <a:t> </a:t>
            </a:r>
            <a:r>
              <a:rPr lang="ru-RU" dirty="0"/>
              <a:t>пережита </a:t>
            </a:r>
            <a:r>
              <a:rPr lang="ru-RU" dirty="0" err="1"/>
              <a:t>людиною</a:t>
            </a:r>
            <a:r>
              <a:rPr lang="ru-RU" dirty="0"/>
              <a:t> </a:t>
            </a:r>
            <a:r>
              <a:rPr lang="ru-RU" dirty="0" err="1"/>
              <a:t>об'єктивна</a:t>
            </a:r>
            <a:r>
              <a:rPr lang="ru-RU" dirty="0"/>
              <a:t> </a:t>
            </a:r>
            <a:r>
              <a:rPr lang="ru-RU" dirty="0" err="1"/>
              <a:t>реальність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78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82012"/>
            <a:ext cx="85324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Вершину </a:t>
            </a:r>
            <a:r>
              <a:rPr lang="ru-RU" sz="1600" dirty="0" err="1" smtClean="0"/>
              <a:t>ієрархії</a:t>
            </a:r>
            <a:r>
              <a:rPr lang="ru-RU" sz="1600" dirty="0" smtClean="0"/>
              <a:t> (</a:t>
            </a:r>
            <a:r>
              <a:rPr lang="ru-RU" sz="1600" dirty="0" err="1" smtClean="0"/>
              <a:t>найвищі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диспозиції</a:t>
            </a:r>
            <a:r>
              <a:rPr lang="ru-RU" sz="1600" dirty="0" smtClean="0"/>
              <a:t>) </a:t>
            </a:r>
            <a:r>
              <a:rPr lang="ru-RU" sz="1600" dirty="0" err="1" smtClean="0"/>
              <a:t>утворюють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загальна</a:t>
            </a:r>
            <a:r>
              <a:rPr lang="ru-RU" sz="1600" dirty="0" smtClean="0"/>
              <a:t> </a:t>
            </a:r>
            <a:r>
              <a:rPr lang="ru-RU" sz="1600" dirty="0" err="1" smtClean="0"/>
              <a:t>спрямованість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інтересів</a:t>
            </a:r>
            <a:r>
              <a:rPr lang="ru-RU" sz="1600" dirty="0" smtClean="0"/>
              <a:t> і система </a:t>
            </a:r>
            <a:r>
              <a:rPr lang="ru-RU" sz="1600" dirty="0" err="1" smtClean="0"/>
              <a:t>ціннісних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орієнтацій</a:t>
            </a:r>
            <a:r>
              <a:rPr lang="ru-RU" sz="1600" dirty="0" smtClean="0"/>
              <a:t> як продукт </a:t>
            </a:r>
            <a:r>
              <a:rPr lang="ru-RU" sz="1600" dirty="0" err="1" smtClean="0"/>
              <a:t>впливу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соціальних</a:t>
            </a:r>
            <a:r>
              <a:rPr lang="ru-RU" sz="1600" dirty="0" smtClean="0"/>
              <a:t> умов. </a:t>
            </a:r>
            <a:r>
              <a:rPr lang="ru-RU" sz="1600" dirty="0" err="1" smtClean="0"/>
              <a:t>Середній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(</a:t>
            </a:r>
            <a:r>
              <a:rPr lang="ru-RU" sz="1600" dirty="0" err="1" smtClean="0"/>
              <a:t>середні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диспозиції</a:t>
            </a:r>
            <a:r>
              <a:rPr lang="ru-RU" sz="1600" dirty="0" smtClean="0"/>
              <a:t>) </a:t>
            </a:r>
            <a:r>
              <a:rPr lang="ru-RU" sz="1600" dirty="0" err="1" smtClean="0"/>
              <a:t>складає</a:t>
            </a:r>
            <a:r>
              <a:rPr lang="ru-RU" sz="1600" dirty="0" smtClean="0"/>
              <a:t> система </a:t>
            </a:r>
            <a:r>
              <a:rPr lang="ru-RU" sz="1600" dirty="0" err="1" smtClean="0"/>
              <a:t>узагальнених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соціальних</a:t>
            </a:r>
            <a:r>
              <a:rPr lang="ru-RU" sz="1600" dirty="0" smtClean="0"/>
              <a:t> установок на </a:t>
            </a:r>
            <a:r>
              <a:rPr lang="ru-RU" sz="1600" dirty="0" err="1" smtClean="0"/>
              <a:t>багатоманітні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об’єкти</a:t>
            </a:r>
            <a:r>
              <a:rPr lang="ru-RU" sz="1600" dirty="0" smtClean="0"/>
              <a:t> й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. </a:t>
            </a:r>
            <a:r>
              <a:rPr lang="ru-RU" sz="1600" dirty="0" err="1" smtClean="0"/>
              <a:t>Найнижчий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(</a:t>
            </a:r>
            <a:r>
              <a:rPr lang="ru-RU" sz="1600" dirty="0" err="1" smtClean="0"/>
              <a:t>найнижчі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диспозиції</a:t>
            </a:r>
            <a:r>
              <a:rPr lang="ru-RU" sz="1600" dirty="0" smtClean="0"/>
              <a:t>) </a:t>
            </a:r>
            <a:r>
              <a:rPr lang="ru-RU" sz="1600" dirty="0" err="1" smtClean="0"/>
              <a:t>утворюють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ситуативні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соціальні</a:t>
            </a:r>
            <a:r>
              <a:rPr lang="ru-RU" sz="1600" dirty="0" smtClean="0"/>
              <a:t> установки як </a:t>
            </a:r>
            <a:r>
              <a:rPr lang="ru-RU" sz="1600" dirty="0" err="1" smtClean="0"/>
              <a:t>готовність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оцінювання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дії</a:t>
            </a:r>
            <a:r>
              <a:rPr lang="ru-RU" sz="1600" dirty="0" smtClean="0"/>
              <a:t> в </a:t>
            </a:r>
            <a:r>
              <a:rPr lang="ru-RU" sz="1600" dirty="0" err="1" smtClean="0"/>
              <a:t>конкретних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умовах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мікросоціальному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рівні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Рівні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диспозиції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взаємодіючи</a:t>
            </a:r>
            <a:r>
              <a:rPr lang="ru-RU" sz="1600" dirty="0" smtClean="0"/>
              <a:t>, </a:t>
            </a:r>
            <a:r>
              <a:rPr lang="ru-RU" sz="1600" dirty="0" err="1" smtClean="0"/>
              <a:t>характеризують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поведінку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підсумкового</a:t>
            </a:r>
            <a:r>
              <a:rPr lang="ru-RU" sz="1600" dirty="0" smtClean="0"/>
              <a:t> стану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готовності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певного</a:t>
            </a:r>
            <a:r>
              <a:rPr lang="ru-RU" sz="1600" dirty="0" smtClean="0"/>
              <a:t> способу </a:t>
            </a:r>
            <a:r>
              <a:rPr lang="ru-RU" sz="1600" dirty="0" err="1" smtClean="0"/>
              <a:t>дій</a:t>
            </a:r>
            <a:r>
              <a:rPr lang="ru-RU" sz="1600" dirty="0" smtClean="0"/>
              <a:t>. При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найвищі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диспозиції</a:t>
            </a:r>
            <a:r>
              <a:rPr lang="ru-RU" sz="1600" dirty="0" smtClean="0"/>
              <a:t> як </a:t>
            </a:r>
            <a:r>
              <a:rPr lang="ru-RU" sz="1600" dirty="0" err="1" smtClean="0"/>
              <a:t>найстійкіші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високій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стабільності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соціальних</a:t>
            </a:r>
            <a:r>
              <a:rPr lang="ru-RU" sz="1600" dirty="0" smtClean="0"/>
              <a:t> умов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особистості</a:t>
            </a:r>
            <a:r>
              <a:rPr lang="ru-RU" sz="1600" dirty="0" smtClean="0"/>
              <a:t> (вони </a:t>
            </a:r>
            <a:r>
              <a:rPr lang="ru-RU" sz="1600" dirty="0" err="1" smtClean="0"/>
              <a:t>відбивають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стійкі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ознаки</a:t>
            </a:r>
            <a:r>
              <a:rPr lang="ru-RU" sz="1600" dirty="0" smtClean="0"/>
              <a:t> способу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великих </a:t>
            </a:r>
            <a:r>
              <a:rPr lang="ru-RU" sz="1600" dirty="0" err="1" smtClean="0"/>
              <a:t>соціальних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спільнот</a:t>
            </a:r>
            <a:r>
              <a:rPr lang="ru-RU" sz="1600" dirty="0" smtClean="0"/>
              <a:t>), активно </a:t>
            </a:r>
            <a:r>
              <a:rPr lang="ru-RU" sz="1600" dirty="0" err="1" smtClean="0"/>
              <a:t>впливають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диспозиції</a:t>
            </a:r>
            <a:r>
              <a:rPr lang="ru-RU" sz="1600" dirty="0" smtClean="0"/>
              <a:t> (</a:t>
            </a:r>
            <a:r>
              <a:rPr lang="ru-RU" sz="1600" dirty="0" err="1" smtClean="0"/>
              <a:t>ситуативні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соціальні</a:t>
            </a:r>
            <a:r>
              <a:rPr lang="ru-RU" sz="1600" dirty="0" smtClean="0"/>
              <a:t> установки) на </a:t>
            </a:r>
            <a:r>
              <a:rPr lang="ru-RU" sz="1600" dirty="0" err="1" smtClean="0"/>
              <a:t>відміну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найвищих</a:t>
            </a:r>
            <a:r>
              <a:rPr lang="ru-RU" sz="1600" dirty="0" smtClean="0"/>
              <a:t> і </a:t>
            </a:r>
            <a:r>
              <a:rPr lang="ru-RU" sz="1600" dirty="0" err="1" smtClean="0"/>
              <a:t>середніх</a:t>
            </a:r>
            <a:r>
              <a:rPr lang="ru-RU" sz="1600" dirty="0" smtClean="0"/>
              <a:t> (</a:t>
            </a:r>
            <a:r>
              <a:rPr lang="ru-RU" sz="1600" dirty="0" err="1" smtClean="0"/>
              <a:t>узагальнених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соціальних</a:t>
            </a:r>
            <a:r>
              <a:rPr lang="ru-RU" sz="1600" dirty="0" smtClean="0"/>
              <a:t> установок) є </a:t>
            </a:r>
            <a:r>
              <a:rPr lang="ru-RU" sz="1600" dirty="0" err="1" smtClean="0"/>
              <a:t>відносно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самостійними</a:t>
            </a:r>
            <a:r>
              <a:rPr lang="ru-RU" sz="1600" dirty="0" smtClean="0"/>
              <a:t>.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забезпечує</a:t>
            </a:r>
            <a:r>
              <a:rPr lang="ru-RU" sz="1600" dirty="0" smtClean="0"/>
              <a:t> </a:t>
            </a:r>
            <a:r>
              <a:rPr lang="ru-RU" sz="1600" dirty="0" err="1" smtClean="0"/>
              <a:t>гнучкість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адаптації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особистості</a:t>
            </a:r>
            <a:r>
              <a:rPr lang="ru-RU" sz="1600" dirty="0" smtClean="0"/>
              <a:t> до </a:t>
            </a:r>
            <a:r>
              <a:rPr lang="ru-RU" sz="1600" dirty="0" err="1" smtClean="0"/>
              <a:t>змінюваних</a:t>
            </a:r>
            <a:r>
              <a:rPr lang="ru-RU" sz="1600" dirty="0" smtClean="0"/>
              <a:t> умов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збереженні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стійкої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цілісності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найвищих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генеральних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диспозицій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Отже</a:t>
            </a:r>
            <a:r>
              <a:rPr lang="ru-RU" sz="1600" dirty="0" smtClean="0"/>
              <a:t>, </a:t>
            </a:r>
            <a:r>
              <a:rPr lang="ru-RU" sz="1600" dirty="0" err="1" smtClean="0"/>
              <a:t>останні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регулюють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загальну</a:t>
            </a:r>
            <a:r>
              <a:rPr lang="ru-RU" sz="1600" dirty="0" smtClean="0"/>
              <a:t> </a:t>
            </a:r>
            <a:r>
              <a:rPr lang="ru-RU" sz="1600" dirty="0" err="1" smtClean="0"/>
              <a:t>спрямованість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поведінки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особистості</a:t>
            </a:r>
            <a:r>
              <a:rPr lang="ru-RU" sz="1600" dirty="0" smtClean="0"/>
              <a:t>, а </a:t>
            </a:r>
            <a:r>
              <a:rPr lang="ru-RU" sz="1600" dirty="0" err="1" smtClean="0"/>
              <a:t>диспозиції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рівнів</a:t>
            </a:r>
            <a:r>
              <a:rPr lang="ru-RU" sz="1600" dirty="0" smtClean="0"/>
              <a:t> – </a:t>
            </a:r>
            <a:r>
              <a:rPr lang="ru-RU" sz="1600" dirty="0" err="1" smtClean="0"/>
              <a:t>поведінку</a:t>
            </a:r>
            <a:r>
              <a:rPr lang="ru-RU" sz="1600" dirty="0" smtClean="0"/>
              <a:t> в </a:t>
            </a:r>
            <a:r>
              <a:rPr lang="ru-RU" sz="1600" dirty="0" err="1" smtClean="0"/>
              <a:t>тій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іншій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конкретній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сфері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спрямованість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вчинків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певних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об’єктів</a:t>
            </a:r>
            <a:r>
              <a:rPr lang="ru-RU" sz="1600" dirty="0" smtClean="0"/>
              <a:t> і </a:t>
            </a:r>
            <a:r>
              <a:rPr lang="ru-RU" sz="1600" dirty="0" err="1" smtClean="0"/>
              <a:t>ситуацій</a:t>
            </a:r>
            <a:r>
              <a:rPr lang="ru-RU" sz="1600" dirty="0" smtClean="0"/>
              <a:t>. </a:t>
            </a:r>
            <a:r>
              <a:rPr lang="ru-RU" sz="1600" dirty="0" err="1" smtClean="0"/>
              <a:t>Зазначимо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роль </a:t>
            </a:r>
            <a:r>
              <a:rPr lang="ru-RU" sz="1600" dirty="0" err="1" smtClean="0"/>
              <a:t>головної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диспозиції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бере</a:t>
            </a:r>
            <a:r>
              <a:rPr lang="ru-RU" sz="1600" dirty="0" smtClean="0"/>
              <a:t> на себе та (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ті</a:t>
            </a:r>
            <a:r>
              <a:rPr lang="ru-RU" sz="1600" dirty="0" smtClean="0"/>
              <a:t>) з них,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найбільше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даним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умовам</a:t>
            </a:r>
            <a:r>
              <a:rPr lang="ru-RU" sz="1600" dirty="0" smtClean="0"/>
              <a:t>, </a:t>
            </a:r>
            <a:r>
              <a:rPr lang="ru-RU" sz="1600" dirty="0" err="1" smtClean="0"/>
              <a:t>цілям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потребі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актуалізується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88176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9001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Вітчизняні концепції - </a:t>
            </a:r>
            <a:r>
              <a:rPr lang="ru-RU" dirty="0" smtClean="0"/>
              <a:t> </a:t>
            </a:r>
            <a:r>
              <a:rPr lang="ru-RU" dirty="0" err="1" smtClean="0"/>
              <a:t>групування</a:t>
            </a:r>
            <a:r>
              <a:rPr lang="ru-RU" dirty="0" smtClean="0"/>
              <a:t> за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напрямками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По-перше</a:t>
            </a:r>
            <a:r>
              <a:rPr lang="ru-RU" dirty="0" smtClean="0"/>
              <a:t>, </a:t>
            </a:r>
            <a:r>
              <a:rPr lang="ru-RU" dirty="0" err="1" smtClean="0"/>
              <a:t>інтраіндивідуальний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зосереджується</a:t>
            </a:r>
            <a:r>
              <a:rPr lang="ru-RU" dirty="0" smtClean="0"/>
              <a:t> на </a:t>
            </a:r>
            <a:r>
              <a:rPr lang="ru-RU" dirty="0" err="1" smtClean="0"/>
              <a:t>вивченні</a:t>
            </a:r>
            <a:r>
              <a:rPr lang="ru-RU" dirty="0" smtClean="0"/>
              <a:t> </a:t>
            </a:r>
            <a:r>
              <a:rPr lang="ru-RU" dirty="0" err="1" smtClean="0"/>
              <a:t>типових</a:t>
            </a:r>
            <a:r>
              <a:rPr lang="ru-RU" dirty="0" smtClean="0"/>
              <a:t> рис, установок і </a:t>
            </a:r>
            <a:r>
              <a:rPr lang="ru-RU" dirty="0" err="1" smtClean="0"/>
              <a:t>якостей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По-друге</a:t>
            </a:r>
            <a:r>
              <a:rPr lang="ru-RU" dirty="0" smtClean="0"/>
              <a:t>, </a:t>
            </a:r>
            <a:r>
              <a:rPr lang="ru-RU" dirty="0" err="1" smtClean="0"/>
              <a:t>інтеріндивідуальний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головний</a:t>
            </a:r>
            <a:r>
              <a:rPr lang="ru-RU" dirty="0" smtClean="0"/>
              <a:t> аспект </a:t>
            </a:r>
            <a:r>
              <a:rPr lang="ru-RU" dirty="0" err="1" smtClean="0"/>
              <a:t>робиться</a:t>
            </a:r>
            <a:r>
              <a:rPr lang="ru-RU" dirty="0" smtClean="0"/>
              <a:t> на </a:t>
            </a:r>
            <a:r>
              <a:rPr lang="ru-RU" dirty="0" err="1" smtClean="0"/>
              <a:t>дослідженні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 smtClean="0"/>
              <a:t>міжособистісних</a:t>
            </a:r>
            <a:r>
              <a:rPr lang="ru-RU" dirty="0" smtClean="0"/>
              <a:t> </a:t>
            </a:r>
            <a:r>
              <a:rPr lang="ru-RU" dirty="0" err="1" smtClean="0"/>
              <a:t>стосунків</a:t>
            </a:r>
            <a:r>
              <a:rPr lang="ru-RU" dirty="0" smtClean="0"/>
              <a:t> людей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виконання</a:t>
            </a:r>
            <a:r>
              <a:rPr lang="ru-RU" dirty="0" smtClean="0"/>
              <a:t> ними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ролей.</a:t>
            </a:r>
          </a:p>
          <a:p>
            <a:endParaRPr lang="ru-RU" dirty="0" smtClean="0"/>
          </a:p>
          <a:p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підкреслити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вітчизняній</a:t>
            </a:r>
            <a:r>
              <a:rPr lang="ru-RU" dirty="0" smtClean="0"/>
              <a:t> </a:t>
            </a:r>
            <a:r>
              <a:rPr lang="ru-RU" dirty="0" err="1" smtClean="0"/>
              <a:t>соціології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тенденція</a:t>
            </a:r>
            <a:r>
              <a:rPr lang="ru-RU" dirty="0" smtClean="0"/>
              <a:t> до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підходів</a:t>
            </a:r>
            <a:r>
              <a:rPr lang="ru-RU" dirty="0" smtClean="0"/>
              <a:t> – </a:t>
            </a:r>
            <a:r>
              <a:rPr lang="ru-RU" dirty="0" err="1" smtClean="0"/>
              <a:t>інтра</a:t>
            </a:r>
            <a:r>
              <a:rPr lang="ru-RU" dirty="0" smtClean="0"/>
              <a:t>- та </a:t>
            </a:r>
            <a:r>
              <a:rPr lang="ru-RU" dirty="0" err="1" smtClean="0"/>
              <a:t>інтеріндивідуального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сприятливі</a:t>
            </a:r>
            <a:r>
              <a:rPr lang="ru-RU" dirty="0" smtClean="0"/>
              <a:t> </a:t>
            </a:r>
            <a:r>
              <a:rPr lang="ru-RU" dirty="0" err="1" smtClean="0"/>
              <a:t>передумови</a:t>
            </a:r>
            <a:r>
              <a:rPr lang="ru-RU" dirty="0" smtClean="0"/>
              <a:t> для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моделювання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прогнозування</a:t>
            </a:r>
            <a:r>
              <a:rPr lang="ru-RU" dirty="0" smtClean="0"/>
              <a:t> </a:t>
            </a:r>
            <a:r>
              <a:rPr lang="ru-RU" dirty="0" err="1" smtClean="0"/>
              <a:t>тенденцій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й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Порівняльний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соціологічних</a:t>
            </a:r>
            <a:r>
              <a:rPr lang="ru-RU" dirty="0" smtClean="0"/>
              <a:t> </a:t>
            </a:r>
            <a:r>
              <a:rPr lang="ru-RU" dirty="0" err="1" smtClean="0"/>
              <a:t>теорій</a:t>
            </a:r>
            <a:r>
              <a:rPr lang="ru-RU" dirty="0" smtClean="0"/>
              <a:t> і </a:t>
            </a:r>
            <a:r>
              <a:rPr lang="ru-RU" dirty="0" err="1" smtClean="0"/>
              <a:t>концепцій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коло </a:t>
            </a:r>
            <a:r>
              <a:rPr lang="ru-RU" dirty="0" err="1" smtClean="0"/>
              <a:t>головних</a:t>
            </a:r>
            <a:r>
              <a:rPr lang="ru-RU" dirty="0" smtClean="0"/>
              <a:t> проблем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соціологічної</a:t>
            </a:r>
            <a:r>
              <a:rPr lang="ru-RU" dirty="0" smtClean="0"/>
              <a:t> науки. До них належать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й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потреб у </a:t>
            </a:r>
            <a:r>
              <a:rPr lang="ru-RU" dirty="0" err="1" smtClean="0"/>
              <a:t>нерозривному</a:t>
            </a:r>
            <a:r>
              <a:rPr lang="ru-RU" dirty="0" smtClean="0"/>
              <a:t> </a:t>
            </a:r>
            <a:r>
              <a:rPr lang="ru-RU" dirty="0" err="1" smtClean="0"/>
              <a:t>зв’язку</a:t>
            </a:r>
            <a:r>
              <a:rPr lang="ru-RU" dirty="0" smtClean="0"/>
              <a:t> з </a:t>
            </a:r>
            <a:r>
              <a:rPr lang="ru-RU" dirty="0" err="1" smtClean="0"/>
              <a:t>функціонуванням</a:t>
            </a:r>
            <a:r>
              <a:rPr lang="ru-RU" dirty="0" smtClean="0"/>
              <a:t> і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спільності</a:t>
            </a:r>
            <a:r>
              <a:rPr lang="ru-RU" dirty="0" smtClean="0"/>
              <a:t>;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 smtClean="0"/>
              <a:t>взаємозв’язків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суспільством</a:t>
            </a:r>
            <a:r>
              <a:rPr lang="ru-RU" dirty="0" smtClean="0"/>
              <a:t>, </a:t>
            </a:r>
            <a:r>
              <a:rPr lang="ru-RU" dirty="0" err="1" smtClean="0"/>
              <a:t>групою</a:t>
            </a:r>
            <a:r>
              <a:rPr lang="ru-RU" dirty="0" smtClean="0"/>
              <a:t>;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 й </a:t>
            </a:r>
            <a:r>
              <a:rPr lang="ru-RU" dirty="0" err="1" smtClean="0"/>
              <a:t>саморегуляції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520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260648"/>
            <a:ext cx="3362520" cy="133116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Висвітлення соціалізації українськими філософами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dirty="0" err="1"/>
              <a:t>Розглядаючи</a:t>
            </a:r>
            <a:r>
              <a:rPr lang="ru-RU" sz="1800" dirty="0"/>
              <a:t> проблему </a:t>
            </a:r>
            <a:r>
              <a:rPr lang="ru-RU" sz="1800" dirty="0" err="1"/>
              <a:t>соціалізації</a:t>
            </a:r>
            <a:r>
              <a:rPr lang="ru-RU" sz="1800" dirty="0"/>
              <a:t>, </a:t>
            </a:r>
            <a:r>
              <a:rPr lang="ru-RU" sz="1800" dirty="0" err="1"/>
              <a:t>українські</a:t>
            </a:r>
            <a:r>
              <a:rPr lang="ru-RU" sz="1800" dirty="0"/>
              <a:t> </a:t>
            </a:r>
            <a:r>
              <a:rPr lang="ru-RU" sz="1800" dirty="0" err="1"/>
              <a:t>філософи</a:t>
            </a:r>
            <a:r>
              <a:rPr lang="ru-RU" sz="1800" dirty="0"/>
              <a:t> </a:t>
            </a:r>
            <a:r>
              <a:rPr lang="ru-RU" sz="1800" dirty="0" err="1"/>
              <a:t>Г.Заїченко</a:t>
            </a:r>
            <a:r>
              <a:rPr lang="ru-RU" sz="1800" dirty="0"/>
              <a:t>, </a:t>
            </a:r>
            <a:r>
              <a:rPr lang="ru-RU" sz="1800" dirty="0" err="1"/>
              <a:t>В.Саратовський</a:t>
            </a:r>
            <a:r>
              <a:rPr lang="ru-RU" sz="1800" dirty="0"/>
              <a:t>, </a:t>
            </a:r>
            <a:r>
              <a:rPr lang="ru-RU" sz="1800" dirty="0" err="1"/>
              <a:t>І.Кальний</a:t>
            </a:r>
            <a:r>
              <a:rPr lang="ru-RU" sz="1800" dirty="0"/>
              <a:t> та </a:t>
            </a:r>
            <a:r>
              <a:rPr lang="ru-RU" sz="1800" dirty="0" err="1"/>
              <a:t>інші</a:t>
            </a:r>
            <a:r>
              <a:rPr lang="ru-RU" sz="1800" dirty="0"/>
              <a:t> </a:t>
            </a:r>
            <a:r>
              <a:rPr lang="ru-RU" sz="1800" dirty="0" err="1"/>
              <a:t>розвивають</a:t>
            </a:r>
            <a:r>
              <a:rPr lang="ru-RU" sz="1800" dirty="0"/>
              <a:t>, </a:t>
            </a:r>
            <a:r>
              <a:rPr lang="ru-RU" sz="1800" dirty="0" err="1"/>
              <a:t>зокрема</a:t>
            </a:r>
            <a:r>
              <a:rPr lang="ru-RU" sz="1800" dirty="0"/>
              <a:t>,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діалогічну</a:t>
            </a:r>
            <a:r>
              <a:rPr lang="ru-RU" sz="1800" dirty="0"/>
              <a:t> </a:t>
            </a:r>
            <a:r>
              <a:rPr lang="ru-RU" sz="1800" dirty="0" err="1"/>
              <a:t>концепцію</a:t>
            </a:r>
            <a:r>
              <a:rPr lang="ru-RU" sz="1800" dirty="0"/>
              <a:t> й </a:t>
            </a:r>
            <a:r>
              <a:rPr lang="ru-RU" sz="1800" dirty="0" err="1"/>
              <a:t>відокремлюють</a:t>
            </a:r>
            <a:r>
              <a:rPr lang="ru-RU" sz="1800" dirty="0"/>
              <a:t> </a:t>
            </a:r>
            <a:r>
              <a:rPr lang="ru-RU" sz="1800" dirty="0" err="1"/>
              <a:t>такі</a:t>
            </a:r>
            <a:r>
              <a:rPr lang="ru-RU" sz="1800" dirty="0"/>
              <a:t> </a:t>
            </a:r>
            <a:r>
              <a:rPr lang="ru-RU" sz="1800" dirty="0" err="1"/>
              <a:t>рівні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виміри</a:t>
            </a:r>
            <a:r>
              <a:rPr lang="ru-RU" sz="1800" dirty="0"/>
              <a:t> </a:t>
            </a:r>
            <a:r>
              <a:rPr lang="ru-RU" sz="1800" dirty="0" err="1"/>
              <a:t>цього</a:t>
            </a:r>
            <a:r>
              <a:rPr lang="ru-RU" sz="1800" dirty="0"/>
              <a:t> </a:t>
            </a:r>
            <a:r>
              <a:rPr lang="ru-RU" sz="1800" dirty="0" err="1"/>
              <a:t>процесу</a:t>
            </a:r>
            <a:r>
              <a:rPr lang="ru-RU" sz="1800" dirty="0"/>
              <a:t>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/>
          </a:p>
          <a:p>
            <a:r>
              <a:rPr lang="ru-RU" dirty="0"/>
              <a:t>    </a:t>
            </a:r>
            <a:r>
              <a:rPr lang="ru-RU" dirty="0" err="1"/>
              <a:t>відношення</a:t>
            </a:r>
            <a:r>
              <a:rPr lang="ru-RU" dirty="0"/>
              <a:t> “я – я” –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діалог</a:t>
            </a:r>
            <a:r>
              <a:rPr lang="ru-RU" dirty="0"/>
              <a:t>, </a:t>
            </a:r>
            <a:r>
              <a:rPr lang="ru-RU" dirty="0" err="1"/>
              <a:t>умова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самосвідомості</a:t>
            </a:r>
            <a:r>
              <a:rPr lang="ru-RU" dirty="0"/>
              <a:t> та </a:t>
            </a:r>
            <a:r>
              <a:rPr lang="ru-RU" dirty="0" err="1"/>
              <a:t>самооцінки</a:t>
            </a:r>
            <a:r>
              <a:rPr lang="ru-RU" dirty="0"/>
              <a:t>;</a:t>
            </a:r>
          </a:p>
          <a:p>
            <a:r>
              <a:rPr lang="ru-RU" dirty="0"/>
              <a:t>    в “я – </a:t>
            </a:r>
            <a:r>
              <a:rPr lang="ru-RU" dirty="0" err="1"/>
              <a:t>ти</a:t>
            </a:r>
            <a:r>
              <a:rPr lang="ru-RU" dirty="0"/>
              <a:t>” – </a:t>
            </a:r>
            <a:r>
              <a:rPr lang="ru-RU" dirty="0" err="1"/>
              <a:t>царина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морального </a:t>
            </a:r>
            <a:r>
              <a:rPr lang="ru-RU" dirty="0" err="1"/>
              <a:t>почуття</a:t>
            </a:r>
            <a:r>
              <a:rPr lang="ru-RU" dirty="0"/>
              <a:t>,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любові</a:t>
            </a:r>
            <a:r>
              <a:rPr lang="ru-RU" dirty="0"/>
              <a:t>, </a:t>
            </a:r>
            <a:r>
              <a:rPr lang="ru-RU" dirty="0" err="1"/>
              <a:t>ненависті</a:t>
            </a:r>
            <a:r>
              <a:rPr lang="ru-RU" dirty="0"/>
              <a:t>, </a:t>
            </a:r>
            <a:r>
              <a:rPr lang="ru-RU" dirty="0" err="1"/>
              <a:t>дружби</a:t>
            </a:r>
            <a:r>
              <a:rPr lang="ru-RU" dirty="0"/>
              <a:t>;</a:t>
            </a:r>
          </a:p>
          <a:p>
            <a:r>
              <a:rPr lang="ru-RU" dirty="0"/>
              <a:t>    в “я – ми” – </a:t>
            </a:r>
            <a:r>
              <a:rPr lang="ru-RU" dirty="0" err="1"/>
              <a:t>царина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, </a:t>
            </a:r>
            <a:r>
              <a:rPr lang="ru-RU" dirty="0" err="1"/>
              <a:t>класового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,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гуртової</a:t>
            </a:r>
            <a:r>
              <a:rPr lang="ru-RU" dirty="0"/>
              <a:t> </a:t>
            </a:r>
            <a:r>
              <a:rPr lang="ru-RU" dirty="0" err="1"/>
              <a:t>солідарності</a:t>
            </a:r>
            <a:r>
              <a:rPr lang="ru-RU" dirty="0"/>
              <a:t>;</a:t>
            </a:r>
          </a:p>
          <a:p>
            <a:r>
              <a:rPr lang="ru-RU" dirty="0"/>
              <a:t>    в “я – </a:t>
            </a:r>
            <a:r>
              <a:rPr lang="ru-RU" dirty="0" err="1"/>
              <a:t>людство</a:t>
            </a:r>
            <a:r>
              <a:rPr lang="ru-RU" dirty="0"/>
              <a:t>” – </a:t>
            </a:r>
            <a:r>
              <a:rPr lang="ru-RU" dirty="0" err="1"/>
              <a:t>умова</a:t>
            </a:r>
            <a:r>
              <a:rPr lang="ru-RU" dirty="0"/>
              <a:t> 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приналежності</a:t>
            </a:r>
            <a:r>
              <a:rPr lang="ru-RU" dirty="0"/>
              <a:t> до роду </a:t>
            </a:r>
            <a:r>
              <a:rPr lang="ru-RU" dirty="0" err="1"/>
              <a:t>людського</a:t>
            </a:r>
            <a:r>
              <a:rPr lang="ru-RU" dirty="0"/>
              <a:t>,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філософсько-історичних</a:t>
            </a:r>
            <a:r>
              <a:rPr lang="ru-RU" dirty="0"/>
              <a:t>, </a:t>
            </a:r>
            <a:r>
              <a:rPr lang="ru-RU" dirty="0" err="1"/>
              <a:t>футурологічних</a:t>
            </a:r>
            <a:r>
              <a:rPr lang="ru-RU" dirty="0"/>
              <a:t> </a:t>
            </a:r>
            <a:r>
              <a:rPr lang="ru-RU" dirty="0" err="1"/>
              <a:t>рефлексій</a:t>
            </a:r>
            <a:r>
              <a:rPr lang="ru-RU" dirty="0"/>
              <a:t>;</a:t>
            </a:r>
          </a:p>
          <a:p>
            <a:r>
              <a:rPr lang="ru-RU" dirty="0"/>
              <a:t>    в “я – друга природа” – </a:t>
            </a:r>
            <a:r>
              <a:rPr lang="ru-RU" dirty="0" err="1"/>
              <a:t>царина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речей;</a:t>
            </a:r>
          </a:p>
          <a:p>
            <a:r>
              <a:rPr lang="ru-RU" dirty="0"/>
              <a:t>    в “я – природа” – </a:t>
            </a:r>
            <a:r>
              <a:rPr lang="ru-RU" dirty="0" err="1"/>
              <a:t>царина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найрізноманітніших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;</a:t>
            </a:r>
          </a:p>
          <a:p>
            <a:r>
              <a:rPr lang="ru-RU" dirty="0"/>
              <a:t>    в “я – </a:t>
            </a:r>
            <a:r>
              <a:rPr lang="ru-RU" dirty="0" err="1"/>
              <a:t>універсум</a:t>
            </a:r>
            <a:r>
              <a:rPr lang="ru-RU" dirty="0"/>
              <a:t>” – </a:t>
            </a:r>
            <a:r>
              <a:rPr lang="ru-RU" dirty="0" err="1"/>
              <a:t>царина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світогляду</a:t>
            </a:r>
            <a:r>
              <a:rPr lang="ru-RU" dirty="0"/>
              <a:t> </a:t>
            </a:r>
            <a:r>
              <a:rPr lang="ru-RU" dirty="0" err="1"/>
              <a:t>релігійних</a:t>
            </a:r>
            <a:r>
              <a:rPr lang="ru-RU" dirty="0"/>
              <a:t> і </a:t>
            </a:r>
            <a:r>
              <a:rPr lang="ru-RU" dirty="0" err="1"/>
              <a:t>філософських</a:t>
            </a:r>
            <a:r>
              <a:rPr lang="ru-RU" dirty="0"/>
              <a:t> </a:t>
            </a:r>
            <a:r>
              <a:rPr lang="ru-RU" dirty="0" err="1"/>
              <a:t>вчень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799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147248" cy="1309896"/>
          </a:xfrm>
        </p:spPr>
        <p:txBody>
          <a:bodyPr>
            <a:normAutofit fontScale="90000"/>
          </a:bodyPr>
          <a:lstStyle/>
          <a:p>
            <a:r>
              <a:rPr lang="ru-RU" sz="1800" dirty="0" err="1" smtClean="0"/>
              <a:t>Соціальне</a:t>
            </a:r>
            <a:r>
              <a:rPr lang="ru-RU" sz="1800" dirty="0" smtClean="0"/>
              <a:t> </a:t>
            </a:r>
            <a:r>
              <a:rPr lang="ru-RU" sz="1800" dirty="0" err="1" smtClean="0"/>
              <a:t>виховання</a:t>
            </a:r>
            <a:r>
              <a:rPr lang="ru-RU" sz="1800" dirty="0" smtClean="0"/>
              <a:t>- </a:t>
            </a:r>
            <a:r>
              <a:rPr lang="ru-RU" sz="1800" dirty="0" err="1" smtClean="0"/>
              <a:t>створення</a:t>
            </a:r>
            <a:r>
              <a:rPr lang="ru-RU" sz="1800" dirty="0" smtClean="0"/>
              <a:t> </a:t>
            </a:r>
            <a:r>
              <a:rPr lang="ru-RU" sz="1800" dirty="0"/>
              <a:t>умов та </a:t>
            </a:r>
            <a:r>
              <a:rPr lang="ru-RU" sz="1800" dirty="0" err="1"/>
              <a:t>заходів</a:t>
            </a:r>
            <a:r>
              <a:rPr lang="ru-RU" sz="1800" dirty="0"/>
              <a:t>, </a:t>
            </a:r>
            <a:r>
              <a:rPr lang="ru-RU" sz="1800" dirty="0" err="1"/>
              <a:t>спрямованих</a:t>
            </a:r>
            <a:r>
              <a:rPr lang="ru-RU" sz="1800" dirty="0"/>
              <a:t> на </a:t>
            </a:r>
            <a:r>
              <a:rPr lang="ru-RU" sz="1800" dirty="0" err="1"/>
              <a:t>засвоєння</a:t>
            </a:r>
            <a:r>
              <a:rPr lang="ru-RU" sz="1800" dirty="0"/>
              <a:t> </a:t>
            </a:r>
            <a:r>
              <a:rPr lang="ru-RU" sz="1800" dirty="0" err="1"/>
              <a:t>підростаючим</a:t>
            </a:r>
            <a:r>
              <a:rPr lang="ru-RU" sz="1800" dirty="0"/>
              <a:t> </a:t>
            </a:r>
            <a:r>
              <a:rPr lang="ru-RU" sz="1800" dirty="0" err="1"/>
              <a:t>поколінням</a:t>
            </a:r>
            <a:r>
              <a:rPr lang="ru-RU" sz="1800" dirty="0"/>
              <a:t> </a:t>
            </a:r>
            <a:r>
              <a:rPr lang="ru-RU" sz="1800" dirty="0" err="1"/>
              <a:t>загальнолюдських</a:t>
            </a:r>
            <a:r>
              <a:rPr lang="ru-RU" sz="1800" dirty="0"/>
              <a:t> і </a:t>
            </a:r>
            <a:r>
              <a:rPr lang="ru-RU" sz="1800" dirty="0" err="1"/>
              <a:t>спеціальних</a:t>
            </a:r>
            <a:r>
              <a:rPr lang="ru-RU" sz="1800" dirty="0"/>
              <a:t> </a:t>
            </a:r>
            <a:r>
              <a:rPr lang="ru-RU" sz="1800" dirty="0" err="1"/>
              <a:t>знань</a:t>
            </a:r>
            <a:r>
              <a:rPr lang="ru-RU" sz="1800" dirty="0"/>
              <a:t>, </a:t>
            </a:r>
            <a:r>
              <a:rPr lang="ru-RU" sz="1800" dirty="0" err="1"/>
              <a:t>соціального</a:t>
            </a:r>
            <a:r>
              <a:rPr lang="ru-RU" sz="1800" dirty="0"/>
              <a:t> </a:t>
            </a:r>
            <a:r>
              <a:rPr lang="ru-RU" sz="1800" dirty="0" err="1"/>
              <a:t>досвіду</a:t>
            </a:r>
            <a:r>
              <a:rPr lang="ru-RU" sz="1800" dirty="0"/>
              <a:t> з метою </a:t>
            </a:r>
            <a:r>
              <a:rPr lang="ru-RU" sz="1800" dirty="0" err="1"/>
              <a:t>формування</a:t>
            </a:r>
            <a:r>
              <a:rPr lang="ru-RU" sz="1800" dirty="0"/>
              <a:t> в </a:t>
            </a:r>
            <a:r>
              <a:rPr lang="ru-RU" sz="1800" dirty="0" err="1"/>
              <a:t>нього</a:t>
            </a:r>
            <a:r>
              <a:rPr lang="ru-RU" sz="1800" dirty="0"/>
              <a:t> </a:t>
            </a:r>
            <a:r>
              <a:rPr lang="ru-RU" sz="1800" dirty="0" err="1"/>
              <a:t>соціально-позитивних</a:t>
            </a:r>
            <a:r>
              <a:rPr lang="ru-RU" sz="1800" dirty="0"/>
              <a:t> </a:t>
            </a:r>
            <a:r>
              <a:rPr lang="ru-RU" sz="1800" dirty="0" err="1"/>
              <a:t>ціннісних</a:t>
            </a:r>
            <a:r>
              <a:rPr lang="ru-RU" sz="1800" dirty="0"/>
              <a:t> </a:t>
            </a:r>
            <a:r>
              <a:rPr lang="ru-RU" sz="1800" dirty="0" err="1"/>
              <a:t>орієнтацій</a:t>
            </a:r>
            <a:r>
              <a:rPr lang="ru-RU" sz="1800" dirty="0"/>
              <a:t>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Стихійно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Цілеспрямовано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34935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Через народну педагогіку; усну народну творчість.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Через спеціально організований вплив і взаємодію навчальних закладів, сім</a:t>
            </a:r>
            <a:r>
              <a:rPr lang="en-US" dirty="0" smtClean="0"/>
              <a:t>’</a:t>
            </a:r>
            <a:r>
              <a:rPr lang="uk-UA" dirty="0" smtClean="0"/>
              <a:t>ї, різних виховних інституцій.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701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Соціальний статус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59011"/>
            <a:ext cx="92525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b="1" dirty="0" err="1" smtClean="0"/>
              <a:t>соціальним</a:t>
            </a:r>
            <a:r>
              <a:rPr lang="ru-RU" b="1" dirty="0" smtClean="0"/>
              <a:t> статусом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співвідносне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в </a:t>
            </a:r>
            <a:r>
              <a:rPr lang="ru-RU" dirty="0" err="1" smtClean="0"/>
              <a:t>суспільній</a:t>
            </a:r>
            <a:r>
              <a:rPr lang="ru-RU" dirty="0" smtClean="0"/>
              <a:t> </a:t>
            </a:r>
            <a:r>
              <a:rPr lang="ru-RU" dirty="0" err="1" smtClean="0"/>
              <a:t>структурі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“</a:t>
            </a:r>
            <a:r>
              <a:rPr lang="ru-RU" dirty="0" err="1" smtClean="0"/>
              <a:t>соціальний</a:t>
            </a:r>
            <a:r>
              <a:rPr lang="ru-RU" dirty="0" smtClean="0"/>
              <a:t> статус” у </a:t>
            </a:r>
            <a:r>
              <a:rPr lang="ru-RU" dirty="0" err="1" smtClean="0"/>
              <a:t>соціологічному</a:t>
            </a:r>
            <a:r>
              <a:rPr lang="ru-RU" dirty="0" smtClean="0"/>
              <a:t> </a:t>
            </a:r>
            <a:r>
              <a:rPr lang="ru-RU" dirty="0" err="1" smtClean="0"/>
              <a:t>розумінні</a:t>
            </a:r>
            <a:r>
              <a:rPr lang="ru-RU" dirty="0" smtClean="0"/>
              <a:t> </a:t>
            </a:r>
            <a:r>
              <a:rPr lang="ru-RU" dirty="0" err="1" smtClean="0"/>
              <a:t>пов’язують</a:t>
            </a:r>
            <a:r>
              <a:rPr lang="ru-RU" dirty="0" smtClean="0"/>
              <a:t> з </a:t>
            </a:r>
            <a:r>
              <a:rPr lang="ru-RU" dirty="0" err="1" smtClean="0"/>
              <a:t>англійським</a:t>
            </a:r>
            <a:r>
              <a:rPr lang="ru-RU" dirty="0" smtClean="0"/>
              <a:t> </a:t>
            </a:r>
            <a:r>
              <a:rPr lang="ru-RU" dirty="0" err="1" smtClean="0"/>
              <a:t>істориком</a:t>
            </a:r>
            <a:r>
              <a:rPr lang="ru-RU" dirty="0" smtClean="0"/>
              <a:t> Г. Д. С. </a:t>
            </a:r>
            <a:r>
              <a:rPr lang="ru-RU" dirty="0" err="1" smtClean="0"/>
              <a:t>Мейном</a:t>
            </a:r>
            <a:r>
              <a:rPr lang="ru-RU" dirty="0" smtClean="0"/>
              <a:t>, 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соціологічних</a:t>
            </a:r>
            <a:r>
              <a:rPr lang="ru-RU" dirty="0" smtClean="0"/>
              <a:t> </a:t>
            </a:r>
            <a:r>
              <a:rPr lang="ru-RU" dirty="0" err="1" smtClean="0"/>
              <a:t>теорій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статусу – з </a:t>
            </a:r>
            <a:r>
              <a:rPr lang="ru-RU" dirty="0" err="1" smtClean="0"/>
              <a:t>іменами</a:t>
            </a:r>
            <a:r>
              <a:rPr lang="ru-RU" dirty="0" smtClean="0"/>
              <a:t> Р. </a:t>
            </a:r>
            <a:r>
              <a:rPr lang="ru-RU" dirty="0" err="1" smtClean="0"/>
              <a:t>Лінтона</a:t>
            </a:r>
            <a:r>
              <a:rPr lang="ru-RU" dirty="0" smtClean="0"/>
              <a:t>, Ф. </a:t>
            </a:r>
            <a:r>
              <a:rPr lang="ru-RU" dirty="0" err="1" smtClean="0"/>
              <a:t>Мерілла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соціології</a:t>
            </a:r>
            <a:r>
              <a:rPr lang="ru-RU" dirty="0" smtClean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статус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в </a:t>
            </a:r>
            <a:r>
              <a:rPr lang="ru-RU" dirty="0" err="1" smtClean="0"/>
              <a:t>суспільстві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з </a:t>
            </a:r>
            <a:r>
              <a:rPr lang="ru-RU" dirty="0" err="1" smtClean="0"/>
              <a:t>віком</a:t>
            </a:r>
            <a:r>
              <a:rPr lang="ru-RU" dirty="0" smtClean="0"/>
              <a:t>, </a:t>
            </a:r>
            <a:r>
              <a:rPr lang="ru-RU" dirty="0" err="1" smtClean="0"/>
              <a:t>статтю</a:t>
            </a:r>
            <a:r>
              <a:rPr lang="ru-RU" dirty="0" smtClean="0"/>
              <a:t>, </a:t>
            </a:r>
            <a:r>
              <a:rPr lang="ru-RU" dirty="0" err="1" smtClean="0"/>
              <a:t>походженням</a:t>
            </a:r>
            <a:r>
              <a:rPr lang="ru-RU" dirty="0" smtClean="0"/>
              <a:t>, </a:t>
            </a:r>
            <a:r>
              <a:rPr lang="ru-RU" dirty="0" err="1" smtClean="0"/>
              <a:t>добробутом</a:t>
            </a:r>
            <a:r>
              <a:rPr lang="ru-RU" dirty="0" smtClean="0"/>
              <a:t>, </a:t>
            </a:r>
            <a:r>
              <a:rPr lang="ru-RU" dirty="0" err="1" smtClean="0"/>
              <a:t>професією</a:t>
            </a:r>
            <a:r>
              <a:rPr lang="ru-RU" dirty="0" smtClean="0"/>
              <a:t>, </a:t>
            </a:r>
            <a:r>
              <a:rPr lang="ru-RU" dirty="0" err="1" smtClean="0"/>
              <a:t>освітою</a:t>
            </a:r>
            <a:r>
              <a:rPr lang="ru-RU" dirty="0" smtClean="0"/>
              <a:t>, </a:t>
            </a:r>
            <a:r>
              <a:rPr lang="ru-RU" dirty="0" err="1" smtClean="0"/>
              <a:t>сімейним</a:t>
            </a:r>
            <a:r>
              <a:rPr lang="ru-RU" dirty="0" smtClean="0"/>
              <a:t> станом.</a:t>
            </a:r>
          </a:p>
          <a:p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соціологічні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статусу </a:t>
            </a:r>
            <a:r>
              <a:rPr lang="ru-RU" dirty="0" err="1" smtClean="0"/>
              <a:t>визнають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індивідом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статус,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соціальною</a:t>
            </a:r>
            <a:r>
              <a:rPr lang="ru-RU" dirty="0" smtClean="0"/>
              <a:t> </a:t>
            </a:r>
            <a:r>
              <a:rPr lang="ru-RU" dirty="0" err="1" smtClean="0"/>
              <a:t>роллю</a:t>
            </a:r>
            <a:r>
              <a:rPr lang="ru-RU" dirty="0" smtClean="0"/>
              <a:t> в </a:t>
            </a:r>
            <a:r>
              <a:rPr lang="ru-RU" dirty="0" err="1" smtClean="0"/>
              <a:t>соціології</a:t>
            </a:r>
            <a:r>
              <a:rPr lang="ru-RU" dirty="0" smtClean="0"/>
              <a:t>, як правило,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нормативний</a:t>
            </a:r>
            <a:r>
              <a:rPr lang="ru-RU" dirty="0" smtClean="0"/>
              <a:t> </a:t>
            </a:r>
            <a:r>
              <a:rPr lang="ru-RU" dirty="0" err="1" smtClean="0"/>
              <a:t>взірець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з </a:t>
            </a:r>
            <a:r>
              <a:rPr lang="ru-RU" dirty="0" err="1" smtClean="0"/>
              <a:t>соціальною</a:t>
            </a:r>
            <a:r>
              <a:rPr lang="ru-RU" dirty="0" smtClean="0"/>
              <a:t> </a:t>
            </a:r>
            <a:r>
              <a:rPr lang="ru-RU" dirty="0" err="1" smtClean="0"/>
              <a:t>позицією</a:t>
            </a:r>
            <a:r>
              <a:rPr lang="ru-RU" dirty="0" smtClean="0"/>
              <a:t>, яку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, і </a:t>
            </a:r>
            <a:r>
              <a:rPr lang="ru-RU" dirty="0" err="1" smtClean="0"/>
              <a:t>виконання</a:t>
            </a:r>
            <a:r>
              <a:rPr lang="ru-RU" dirty="0" smtClean="0"/>
              <a:t> ним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.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соціальною</a:t>
            </a:r>
            <a:r>
              <a:rPr lang="ru-RU" dirty="0" smtClean="0"/>
              <a:t> </a:t>
            </a:r>
            <a:r>
              <a:rPr lang="ru-RU" dirty="0" err="1" smtClean="0"/>
              <a:t>роллю</a:t>
            </a:r>
            <a:r>
              <a:rPr lang="ru-RU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пов’язують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права та </a:t>
            </a:r>
            <a:r>
              <a:rPr lang="ru-RU" dirty="0" err="1" smtClean="0"/>
              <a:t>обов’язки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. </a:t>
            </a:r>
            <a:r>
              <a:rPr lang="ru-RU" dirty="0" err="1" smtClean="0"/>
              <a:t>Зазначимо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ролей </a:t>
            </a:r>
            <a:r>
              <a:rPr lang="ru-RU" dirty="0" err="1" smtClean="0"/>
              <a:t>залежить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. а й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і </a:t>
            </a:r>
            <a:r>
              <a:rPr lang="ru-RU" dirty="0" err="1" smtClean="0"/>
              <a:t>якостей</a:t>
            </a:r>
            <a:r>
              <a:rPr lang="ru-RU" dirty="0" smtClean="0"/>
              <a:t> самого </a:t>
            </a:r>
            <a:r>
              <a:rPr lang="ru-RU" dirty="0" err="1" smtClean="0"/>
              <a:t>індивіда</a:t>
            </a:r>
            <a:r>
              <a:rPr lang="ru-RU" dirty="0" smtClean="0"/>
              <a:t>.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невідповідності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роллю</a:t>
            </a:r>
            <a:r>
              <a:rPr lang="ru-RU" dirty="0" smtClean="0"/>
              <a:t> і набором </a:t>
            </a:r>
            <a:r>
              <a:rPr lang="ru-RU" dirty="0" err="1" smtClean="0"/>
              <a:t>якостей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виникнути</a:t>
            </a:r>
            <a:r>
              <a:rPr lang="ru-RU" dirty="0" smtClean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. Причиною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невідповідність</a:t>
            </a:r>
            <a:r>
              <a:rPr lang="ru-RU" dirty="0" smtClean="0"/>
              <a:t> </a:t>
            </a:r>
            <a:r>
              <a:rPr lang="ru-RU" dirty="0" err="1" smtClean="0"/>
              <a:t>рольових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виконуваних</a:t>
            </a:r>
            <a:r>
              <a:rPr lang="ru-RU" dirty="0" smtClean="0"/>
              <a:t> </a:t>
            </a:r>
            <a:r>
              <a:rPr lang="ru-RU" dirty="0" err="1" smtClean="0"/>
              <a:t>індивідом</a:t>
            </a:r>
            <a:r>
              <a:rPr lang="ru-RU" dirty="0" smtClean="0"/>
              <a:t> ролей.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109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 err="1" smtClean="0"/>
              <a:t>Адаптація-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пристосування</a:t>
            </a:r>
            <a:r>
              <a:rPr lang="ru-RU" sz="2000" dirty="0"/>
              <a:t> </a:t>
            </a:r>
            <a:r>
              <a:rPr lang="ru-RU" sz="2000" dirty="0" err="1"/>
              <a:t>організму</a:t>
            </a:r>
            <a:r>
              <a:rPr lang="ru-RU" sz="2000" dirty="0"/>
              <a:t> до </a:t>
            </a:r>
            <a:r>
              <a:rPr lang="ru-RU" sz="2000" dirty="0" err="1"/>
              <a:t>зовнішнього</a:t>
            </a:r>
            <a:r>
              <a:rPr lang="ru-RU" sz="2000" dirty="0"/>
              <a:t> </a:t>
            </a:r>
            <a:r>
              <a:rPr lang="ru-RU" sz="2000" dirty="0" err="1"/>
              <a:t>середовища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до </a:t>
            </a:r>
            <a:r>
              <a:rPr lang="ru-RU" sz="2000" dirty="0" err="1"/>
              <a:t>змін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відбуваються</a:t>
            </a:r>
            <a:r>
              <a:rPr lang="ru-RU" sz="2000" dirty="0"/>
              <a:t> в самому </a:t>
            </a:r>
            <a:r>
              <a:rPr lang="ru-RU" sz="2000" dirty="0" err="1"/>
              <a:t>організмі</a:t>
            </a:r>
            <a:r>
              <a:rPr lang="ru-RU" sz="20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Соціальна</a:t>
            </a:r>
            <a:r>
              <a:rPr lang="ru-RU" b="1" dirty="0" smtClean="0"/>
              <a:t> </a:t>
            </a:r>
            <a:r>
              <a:rPr lang="ru-RU" b="1" dirty="0" err="1"/>
              <a:t>адаптація</a:t>
            </a:r>
            <a:r>
              <a:rPr lang="ru-RU" b="1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: </a:t>
            </a:r>
            <a:r>
              <a:rPr lang="ru-RU" dirty="0" err="1"/>
              <a:t>активну</a:t>
            </a:r>
            <a:r>
              <a:rPr lang="ru-RU" dirty="0"/>
              <a:t>, коли </a:t>
            </a:r>
            <a:r>
              <a:rPr lang="ru-RU" dirty="0" err="1"/>
              <a:t>індивід</a:t>
            </a:r>
            <a:r>
              <a:rPr lang="ru-RU" dirty="0"/>
              <a:t> </a:t>
            </a:r>
            <a:r>
              <a:rPr lang="ru-RU" dirty="0" err="1"/>
              <a:t>прагне</a:t>
            </a:r>
            <a:r>
              <a:rPr lang="ru-RU" dirty="0"/>
              <a:t>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середовище</a:t>
            </a:r>
            <a:r>
              <a:rPr lang="ru-RU" dirty="0"/>
              <a:t>,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активно входить у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соціалізації</a:t>
            </a:r>
            <a:r>
              <a:rPr lang="ru-RU" dirty="0"/>
              <a:t>, і </a:t>
            </a:r>
            <a:r>
              <a:rPr lang="ru-RU" dirty="0" err="1"/>
              <a:t>пасивну</a:t>
            </a:r>
            <a:r>
              <a:rPr lang="ru-RU" dirty="0"/>
              <a:t>, коли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вступає</a:t>
            </a:r>
            <a:r>
              <a:rPr lang="ru-RU" dirty="0"/>
              <a:t> у </a:t>
            </a:r>
            <a:r>
              <a:rPr lang="ru-RU" dirty="0" err="1"/>
              <a:t>взаємодію</a:t>
            </a:r>
            <a:r>
              <a:rPr lang="ru-RU" dirty="0"/>
              <a:t> з </a:t>
            </a:r>
            <a:r>
              <a:rPr lang="ru-RU" dirty="0" err="1"/>
              <a:t>середовищем</a:t>
            </a:r>
            <a:r>
              <a:rPr lang="ru-RU" dirty="0"/>
              <a:t>, не </a:t>
            </a:r>
            <a:r>
              <a:rPr lang="ru-RU" dirty="0" err="1"/>
              <a:t>прагне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</a:t>
            </a:r>
            <a:r>
              <a:rPr lang="ru-RU" dirty="0" err="1"/>
              <a:t>визнати</a:t>
            </a:r>
            <a:r>
              <a:rPr lang="ru-RU" dirty="0"/>
              <a:t> </a:t>
            </a:r>
            <a:r>
              <a:rPr lang="ru-RU" dirty="0" err="1"/>
              <a:t>панівні</a:t>
            </a:r>
            <a:r>
              <a:rPr lang="ru-RU" dirty="0"/>
              <a:t>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, </a:t>
            </a:r>
            <a:r>
              <a:rPr lang="ru-RU" dirty="0" err="1"/>
              <a:t>оцінки</a:t>
            </a:r>
            <a:r>
              <a:rPr lang="ru-RU" dirty="0"/>
              <a:t>,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Показником</a:t>
            </a:r>
            <a:r>
              <a:rPr lang="ru-RU" dirty="0"/>
              <a:t> </a:t>
            </a:r>
            <a:r>
              <a:rPr lang="ru-RU" dirty="0" err="1"/>
              <a:t>низької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 є </a:t>
            </a:r>
            <a:r>
              <a:rPr lang="ru-RU" dirty="0" err="1"/>
              <a:t>перехід</a:t>
            </a:r>
            <a:r>
              <a:rPr lang="ru-RU" dirty="0"/>
              <a:t> в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</a:t>
            </a:r>
            <a:r>
              <a:rPr lang="ru-RU" dirty="0" err="1"/>
              <a:t>аномалії</a:t>
            </a:r>
            <a:r>
              <a:rPr lang="ru-RU" dirty="0"/>
              <a:t> (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у </a:t>
            </a:r>
            <a:r>
              <a:rPr lang="ru-RU" dirty="0" err="1"/>
              <a:t>ціннісно-нормативній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), </a:t>
            </a:r>
            <a:r>
              <a:rPr lang="ru-RU" dirty="0" err="1"/>
              <a:t>відхилення</a:t>
            </a:r>
            <a:r>
              <a:rPr lang="ru-RU" dirty="0"/>
              <a:t> в </a:t>
            </a:r>
            <a:r>
              <a:rPr lang="ru-RU" dirty="0" err="1"/>
              <a:t>поведінці</a:t>
            </a:r>
            <a:r>
              <a:rPr lang="ru-RU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/>
              <a:t>Психологічна</a:t>
            </a:r>
            <a:r>
              <a:rPr lang="ru-RU" b="1" dirty="0"/>
              <a:t> </a:t>
            </a:r>
            <a:r>
              <a:rPr lang="ru-RU" b="1" dirty="0" err="1"/>
              <a:t>адаптація</a:t>
            </a:r>
            <a:r>
              <a:rPr lang="ru-RU" b="1" dirty="0"/>
              <a:t> </a:t>
            </a:r>
            <a:r>
              <a:rPr lang="ru-RU" dirty="0"/>
              <a:t>як </a:t>
            </a:r>
            <a:r>
              <a:rPr lang="ru-RU" dirty="0" err="1"/>
              <a:t>соціально</a:t>
            </a:r>
            <a:r>
              <a:rPr lang="ru-RU" dirty="0"/>
              <a:t> </a:t>
            </a:r>
            <a:r>
              <a:rPr lang="ru-RU" dirty="0" err="1"/>
              <a:t>зумовлена</a:t>
            </a:r>
            <a:r>
              <a:rPr lang="ru-RU" dirty="0"/>
              <a:t> </a:t>
            </a:r>
            <a:r>
              <a:rPr lang="ru-RU" dirty="0" err="1"/>
              <a:t>суспільним</a:t>
            </a:r>
            <a:r>
              <a:rPr lang="ru-RU" dirty="0"/>
              <a:t> характером </a:t>
            </a:r>
            <a:r>
              <a:rPr lang="ru-RU" dirty="0" err="1"/>
              <a:t>змін</a:t>
            </a:r>
            <a:r>
              <a:rPr lang="ru-RU" dirty="0"/>
              <a:t> та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психіки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у свою </a:t>
            </a:r>
            <a:r>
              <a:rPr lang="ru-RU" dirty="0" err="1"/>
              <a:t>чергу</a:t>
            </a:r>
            <a:r>
              <a:rPr lang="ru-RU" dirty="0"/>
              <a:t> шляхом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і </a:t>
            </a:r>
            <a:r>
              <a:rPr lang="ru-RU" dirty="0" err="1"/>
              <a:t>програм</a:t>
            </a:r>
            <a:r>
              <a:rPr lang="ru-RU" dirty="0"/>
              <a:t>,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адаптивної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емоційного</a:t>
            </a:r>
            <a:r>
              <a:rPr lang="ru-RU" dirty="0"/>
              <a:t> </a:t>
            </a:r>
            <a:r>
              <a:rPr lang="ru-RU" dirty="0" err="1"/>
              <a:t>забарвлення</a:t>
            </a:r>
            <a:r>
              <a:rPr lang="ru-RU" dirty="0"/>
              <a:t>. Без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спонукає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до </a:t>
            </a:r>
            <a:r>
              <a:rPr lang="ru-RU" dirty="0" err="1"/>
              <a:t>адаптивної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яка </a:t>
            </a:r>
            <a:r>
              <a:rPr lang="ru-RU" dirty="0" err="1"/>
              <a:t>немовби</a:t>
            </a:r>
            <a:r>
              <a:rPr lang="ru-RU" dirty="0"/>
              <a:t> "</a:t>
            </a:r>
            <a:r>
              <a:rPr lang="ru-RU" dirty="0" err="1"/>
              <a:t>дає</a:t>
            </a:r>
            <a:r>
              <a:rPr lang="ru-RU" dirty="0"/>
              <a:t> старт"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, </a:t>
            </a:r>
            <a:r>
              <a:rPr lang="ru-RU" dirty="0" err="1"/>
              <a:t>остання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б просто </a:t>
            </a:r>
            <a:r>
              <a:rPr lang="ru-RU" dirty="0" err="1"/>
              <a:t>неможлива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827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В </a:t>
            </a:r>
            <a:r>
              <a:rPr lang="ru-RU" dirty="0" err="1" smtClean="0"/>
              <a:t>дитячому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</a:t>
            </a:r>
            <a:r>
              <a:rPr lang="ru-RU" dirty="0" err="1"/>
              <a:t>інтенсивно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самосвідомість</a:t>
            </a:r>
            <a:r>
              <a:rPr lang="ru-RU" dirty="0"/>
              <a:t>: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є </a:t>
            </a:r>
            <a:r>
              <a:rPr lang="ru-RU" dirty="0" err="1"/>
              <a:t>індивідуальністю</a:t>
            </a:r>
            <a:r>
              <a:rPr lang="ru-RU" dirty="0"/>
              <a:t>, яка </a:t>
            </a:r>
            <a:r>
              <a:rPr lang="ru-RU" dirty="0" err="1"/>
              <a:t>піддається</a:t>
            </a:r>
            <a:r>
              <a:rPr lang="ru-RU" dirty="0"/>
              <a:t> </a:t>
            </a:r>
            <a:r>
              <a:rPr lang="ru-RU" dirty="0" err="1"/>
              <a:t>соціальним</a:t>
            </a:r>
            <a:r>
              <a:rPr lang="ru-RU" dirty="0"/>
              <a:t> </a:t>
            </a:r>
            <a:r>
              <a:rPr lang="ru-RU" dirty="0" err="1"/>
              <a:t>впливам</a:t>
            </a:r>
            <a:r>
              <a:rPr lang="ru-RU" dirty="0"/>
              <a:t>: вона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вчитися</a:t>
            </a:r>
            <a:r>
              <a:rPr lang="ru-RU" dirty="0"/>
              <a:t> і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учіння</a:t>
            </a:r>
            <a:r>
              <a:rPr lang="ru-RU" dirty="0"/>
              <a:t> </a:t>
            </a:r>
            <a:r>
              <a:rPr lang="ru-RU" dirty="0" err="1"/>
              <a:t>змінювати</a:t>
            </a:r>
            <a:r>
              <a:rPr lang="ru-RU" dirty="0"/>
              <a:t> себе.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Актуальність</a:t>
            </a:r>
            <a:r>
              <a:rPr lang="ru-RU" dirty="0" smtClean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тому. </a:t>
            </a:r>
            <a:r>
              <a:rPr lang="ru-RU" dirty="0" err="1"/>
              <a:t>що</a:t>
            </a:r>
            <a:r>
              <a:rPr lang="ru-RU" dirty="0"/>
              <a:t> педагоги </a:t>
            </a:r>
            <a:r>
              <a:rPr lang="ru-RU" dirty="0" err="1"/>
              <a:t>по-різному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розв’язують</a:t>
            </a:r>
            <a:r>
              <a:rPr lang="ru-RU" dirty="0"/>
              <a:t>: </a:t>
            </a:r>
            <a:r>
              <a:rPr lang="ru-RU" dirty="0" err="1"/>
              <a:t>одні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ніякі</a:t>
            </a:r>
            <a:r>
              <a:rPr lang="ru-RU" dirty="0"/>
              <a:t> </a:t>
            </a:r>
            <a:r>
              <a:rPr lang="ru-RU" dirty="0" err="1"/>
              <a:t>глибокі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в </a:t>
            </a:r>
            <a:r>
              <a:rPr lang="ru-RU" dirty="0" err="1"/>
              <a:t>природжену</a:t>
            </a:r>
            <a:r>
              <a:rPr lang="ru-RU" dirty="0"/>
              <a:t> основу </a:t>
            </a:r>
            <a:r>
              <a:rPr lang="ru-RU" dirty="0" err="1"/>
              <a:t>особистості</a:t>
            </a:r>
            <a:r>
              <a:rPr lang="ru-RU" dirty="0"/>
              <a:t> внести </a:t>
            </a:r>
            <a:r>
              <a:rPr lang="ru-RU" dirty="0" err="1"/>
              <a:t>неможливо</a:t>
            </a:r>
            <a:r>
              <a:rPr lang="ru-RU" dirty="0"/>
              <a:t>,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теоріями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анатомо-</a:t>
            </a:r>
            <a:r>
              <a:rPr lang="ru-RU" dirty="0" err="1"/>
              <a:t>фізіологічні</a:t>
            </a:r>
            <a:r>
              <a:rPr lang="ru-RU" dirty="0"/>
              <a:t> задатки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а все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 smtClean="0"/>
              <a:t>.</a:t>
            </a:r>
          </a:p>
          <a:p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у </a:t>
            </a:r>
            <a:r>
              <a:rPr lang="ru-RU" dirty="0" err="1"/>
              <a:t>державі</a:t>
            </a:r>
            <a:r>
              <a:rPr lang="ru-RU" dirty="0"/>
              <a:t> є </a:t>
            </a:r>
            <a:r>
              <a:rPr lang="ru-RU" dirty="0" err="1"/>
              <a:t>показником</a:t>
            </a:r>
            <a:r>
              <a:rPr lang="ru-RU" dirty="0"/>
              <a:t> </a:t>
            </a:r>
            <a:r>
              <a:rPr lang="ru-RU" dirty="0" err="1"/>
              <a:t>спрямованості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та </a:t>
            </a:r>
            <a:r>
              <a:rPr lang="ru-RU" dirty="0" err="1"/>
              <a:t>індикатором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проблем.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139952" y="530352"/>
            <a:ext cx="4547328" cy="5922984"/>
          </a:xfrm>
        </p:spPr>
        <p:txBody>
          <a:bodyPr>
            <a:noAutofit/>
          </a:bodyPr>
          <a:lstStyle/>
          <a:p>
            <a:r>
              <a:rPr lang="ru-RU" sz="1800" dirty="0" err="1"/>
              <a:t>Соціалізація</a:t>
            </a:r>
            <a:r>
              <a:rPr lang="ru-RU" sz="1800" dirty="0"/>
              <a:t> </a:t>
            </a:r>
            <a:r>
              <a:rPr lang="ru-RU" sz="1800" dirty="0" err="1"/>
              <a:t>особистості</a:t>
            </a:r>
            <a:r>
              <a:rPr lang="ru-RU" sz="1800" dirty="0"/>
              <a:t> </a:t>
            </a:r>
            <a:r>
              <a:rPr lang="ru-RU" sz="1800" dirty="0" err="1"/>
              <a:t>починається</a:t>
            </a:r>
            <a:r>
              <a:rPr lang="ru-RU" sz="1800" dirty="0"/>
              <a:t> з перших </a:t>
            </a:r>
            <a:r>
              <a:rPr lang="ru-RU" sz="1800" dirty="0" err="1"/>
              <a:t>років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 і </a:t>
            </a:r>
            <a:r>
              <a:rPr lang="ru-RU" sz="1800" dirty="0" err="1"/>
              <a:t>закінчується</a:t>
            </a:r>
            <a:r>
              <a:rPr lang="ru-RU" sz="1800" dirty="0"/>
              <a:t> </a:t>
            </a:r>
            <a:r>
              <a:rPr lang="ru-RU" sz="1800" dirty="0" err="1"/>
              <a:t>періодом</a:t>
            </a:r>
            <a:r>
              <a:rPr lang="ru-RU" sz="1800" dirty="0"/>
              <a:t> </a:t>
            </a:r>
            <a:r>
              <a:rPr lang="ru-RU" sz="1800" dirty="0" err="1"/>
              <a:t>громадської</a:t>
            </a:r>
            <a:r>
              <a:rPr lang="ru-RU" sz="1800" dirty="0"/>
              <a:t> </a:t>
            </a:r>
            <a:r>
              <a:rPr lang="ru-RU" sz="1800" dirty="0" err="1"/>
              <a:t>зрілості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, </a:t>
            </a:r>
            <a:r>
              <a:rPr lang="ru-RU" sz="1800" dirty="0" err="1"/>
              <a:t>хоча</a:t>
            </a:r>
            <a:r>
              <a:rPr lang="ru-RU" sz="1800" dirty="0"/>
              <a:t>, </a:t>
            </a:r>
            <a:r>
              <a:rPr lang="ru-RU" sz="1800" dirty="0" err="1"/>
              <a:t>зрозуміло</a:t>
            </a:r>
            <a:r>
              <a:rPr lang="ru-RU" sz="1800" dirty="0"/>
              <a:t>, </a:t>
            </a:r>
            <a:r>
              <a:rPr lang="ru-RU" sz="1800" dirty="0" err="1"/>
              <a:t>повноваження</a:t>
            </a:r>
            <a:r>
              <a:rPr lang="ru-RU" sz="1800" dirty="0"/>
              <a:t>, права й </a:t>
            </a:r>
            <a:r>
              <a:rPr lang="ru-RU" sz="1800" dirty="0" err="1"/>
              <a:t>обов'язки</a:t>
            </a:r>
            <a:r>
              <a:rPr lang="ru-RU" sz="1800" dirty="0"/>
              <a:t>, </a:t>
            </a:r>
            <a:r>
              <a:rPr lang="ru-RU" sz="1800" dirty="0" err="1"/>
              <a:t>набуті</a:t>
            </a:r>
            <a:r>
              <a:rPr lang="ru-RU" sz="1800" dirty="0"/>
              <a:t> нею, не </a:t>
            </a:r>
            <a:r>
              <a:rPr lang="ru-RU" sz="1800" dirty="0" err="1"/>
              <a:t>говорять</a:t>
            </a:r>
            <a:r>
              <a:rPr lang="ru-RU" sz="1800" dirty="0"/>
              <a:t> про те,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процес</a:t>
            </a:r>
            <a:r>
              <a:rPr lang="ru-RU" sz="1800" dirty="0"/>
              <a:t> </a:t>
            </a:r>
            <a:r>
              <a:rPr lang="ru-RU" sz="1800" dirty="0" err="1"/>
              <a:t>соціалізації</a:t>
            </a:r>
            <a:r>
              <a:rPr lang="ru-RU" sz="1800" dirty="0"/>
              <a:t> </a:t>
            </a:r>
            <a:r>
              <a:rPr lang="ru-RU" sz="1800" dirty="0" err="1"/>
              <a:t>цілком</a:t>
            </a:r>
            <a:r>
              <a:rPr lang="ru-RU" sz="1800" dirty="0"/>
              <a:t> завершений: по </a:t>
            </a:r>
            <a:r>
              <a:rPr lang="ru-RU" sz="1800" dirty="0" err="1"/>
              <a:t>деяких</a:t>
            </a:r>
            <a:r>
              <a:rPr lang="ru-RU" sz="1800" dirty="0"/>
              <a:t> аспектах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продовжується</a:t>
            </a:r>
            <a:r>
              <a:rPr lang="ru-RU" sz="1800" dirty="0"/>
              <a:t> все </a:t>
            </a:r>
            <a:r>
              <a:rPr lang="ru-RU" sz="1800" dirty="0" err="1"/>
              <a:t>життя</a:t>
            </a:r>
            <a:r>
              <a:rPr lang="ru-RU" sz="1800" dirty="0"/>
              <a:t>. </a:t>
            </a:r>
            <a:r>
              <a:rPr lang="ru-RU" sz="1800" dirty="0" err="1"/>
              <a:t>Соціалізація</a:t>
            </a:r>
            <a:r>
              <a:rPr lang="ru-RU" sz="1800" dirty="0"/>
              <a:t> –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прийняття</a:t>
            </a:r>
            <a:r>
              <a:rPr lang="ru-RU" sz="1800" dirty="0"/>
              <a:t> </a:t>
            </a:r>
            <a:r>
              <a:rPr lang="ru-RU" sz="1800" dirty="0" err="1"/>
              <a:t>індивідом</a:t>
            </a:r>
            <a:r>
              <a:rPr lang="ru-RU" sz="1800" dirty="0"/>
              <a:t> </a:t>
            </a:r>
            <a:r>
              <a:rPr lang="ru-RU" sz="1800" dirty="0" err="1"/>
              <a:t>групових</a:t>
            </a:r>
            <a:r>
              <a:rPr lang="ru-RU" sz="1800" dirty="0"/>
              <a:t> норм, “</a:t>
            </a:r>
            <a:r>
              <a:rPr lang="ru-RU" sz="1800" dirty="0" err="1"/>
              <a:t>прийняття</a:t>
            </a:r>
            <a:r>
              <a:rPr lang="ru-RU" sz="1800" dirty="0"/>
              <a:t> </a:t>
            </a:r>
            <a:r>
              <a:rPr lang="ru-RU" sz="1800" dirty="0" err="1"/>
              <a:t>особистістю</a:t>
            </a:r>
            <a:r>
              <a:rPr lang="ru-RU" sz="1800" dirty="0"/>
              <a:t> </a:t>
            </a:r>
            <a:r>
              <a:rPr lang="ru-RU" sz="1800" dirty="0" err="1"/>
              <a:t>переконань</a:t>
            </a:r>
            <a:r>
              <a:rPr lang="ru-RU" sz="1800" dirty="0"/>
              <a:t>, </a:t>
            </a:r>
            <a:r>
              <a:rPr lang="ru-RU" sz="1800" dirty="0" err="1"/>
              <a:t>цінностей</a:t>
            </a:r>
            <a:r>
              <a:rPr lang="ru-RU" sz="1800" dirty="0"/>
              <a:t> і норм </a:t>
            </a:r>
            <a:r>
              <a:rPr lang="ru-RU" sz="1800" dirty="0" err="1"/>
              <a:t>вищого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нижчого</a:t>
            </a:r>
            <a:r>
              <a:rPr lang="ru-RU" sz="1800" dirty="0"/>
              <a:t> статусу, </a:t>
            </a:r>
            <a:r>
              <a:rPr lang="ru-RU" sz="1800" dirty="0" err="1"/>
              <a:t>характерних</a:t>
            </a:r>
            <a:r>
              <a:rPr lang="ru-RU" sz="1800" dirty="0"/>
              <a:t> для </a:t>
            </a:r>
            <a:r>
              <a:rPr lang="ru-RU" sz="1800" dirty="0" err="1"/>
              <a:t>груп</a:t>
            </a:r>
            <a:r>
              <a:rPr lang="ru-RU" sz="1800" dirty="0"/>
              <a:t>, членства в </a:t>
            </a:r>
            <a:r>
              <a:rPr lang="ru-RU" sz="1800" dirty="0" err="1"/>
              <a:t>яких</a:t>
            </a:r>
            <a:r>
              <a:rPr lang="ru-RU" sz="1800" dirty="0"/>
              <a:t> </a:t>
            </a:r>
            <a:r>
              <a:rPr lang="ru-RU" sz="1800" dirty="0" err="1"/>
              <a:t>особистість</a:t>
            </a:r>
            <a:r>
              <a:rPr lang="ru-RU" sz="1800" dirty="0"/>
              <a:t> </a:t>
            </a:r>
            <a:r>
              <a:rPr lang="ru-RU" sz="1800" dirty="0" err="1"/>
              <a:t>домагається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7241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err="1"/>
              <a:t>М</a:t>
            </a:r>
            <a:r>
              <a:rPr lang="ru-RU" sz="1800" dirty="0" err="1" smtClean="0"/>
              <a:t>едична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професійна</a:t>
            </a:r>
            <a:r>
              <a:rPr lang="ru-RU" sz="1800" dirty="0" smtClean="0"/>
              <a:t>, </a:t>
            </a:r>
            <a:r>
              <a:rPr lang="ru-RU" sz="1800" dirty="0" err="1" smtClean="0"/>
              <a:t>психологічна</a:t>
            </a:r>
            <a:r>
              <a:rPr lang="ru-RU" sz="1800" dirty="0" smtClean="0"/>
              <a:t>, </a:t>
            </a:r>
            <a:r>
              <a:rPr lang="ru-RU" sz="1800" dirty="0" err="1" smtClean="0"/>
              <a:t>педагогічна</a:t>
            </a:r>
            <a:r>
              <a:rPr lang="ru-RU" sz="1800" dirty="0" smtClean="0"/>
              <a:t> </a:t>
            </a:r>
            <a:r>
              <a:rPr lang="ru-RU" sz="1800" dirty="0" err="1"/>
              <a:t>реабілітацію</a:t>
            </a:r>
            <a:r>
              <a:rPr lang="ru-RU" sz="1800" dirty="0"/>
              <a:t>.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/>
              <a:t>Соціальна</a:t>
            </a:r>
            <a:r>
              <a:rPr lang="ru-RU" b="1" dirty="0"/>
              <a:t> </a:t>
            </a:r>
            <a:r>
              <a:rPr lang="ru-RU" b="1" dirty="0" err="1"/>
              <a:t>реабілітація</a:t>
            </a:r>
            <a:r>
              <a:rPr lang="ru-RU" b="1" dirty="0"/>
              <a:t> — </a:t>
            </a:r>
            <a:r>
              <a:rPr lang="ru-RU" dirty="0"/>
              <a:t>комплекс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порушених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втрачених</a:t>
            </a:r>
            <a:r>
              <a:rPr lang="ru-RU" dirty="0"/>
              <a:t> </a:t>
            </a:r>
            <a:r>
              <a:rPr lang="ru-RU" dirty="0" err="1"/>
              <a:t>індивідом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та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унаслідок</a:t>
            </a:r>
            <a:r>
              <a:rPr lang="ru-RU" dirty="0"/>
              <a:t> стану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стійкими</a:t>
            </a:r>
            <a:r>
              <a:rPr lang="ru-RU" dirty="0"/>
              <a:t> </a:t>
            </a:r>
            <a:r>
              <a:rPr lang="ru-RU" dirty="0" err="1"/>
              <a:t>розладами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(</a:t>
            </a:r>
            <a:r>
              <a:rPr lang="ru-RU" dirty="0" err="1"/>
              <a:t>інвалідність</a:t>
            </a:r>
            <a:r>
              <a:rPr lang="ru-RU" dirty="0"/>
              <a:t>);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статусу (люди </a:t>
            </a:r>
            <a:r>
              <a:rPr lang="ru-RU" dirty="0" err="1"/>
              <a:t>похилого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безробітні</a:t>
            </a:r>
            <a:r>
              <a:rPr lang="ru-RU" dirty="0"/>
              <a:t>, </a:t>
            </a:r>
            <a:r>
              <a:rPr lang="ru-RU" dirty="0" err="1"/>
              <a:t>біженці</a:t>
            </a:r>
            <a:r>
              <a:rPr lang="ru-RU" dirty="0"/>
              <a:t>). Метою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 є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до </a:t>
            </a:r>
            <a:r>
              <a:rPr lang="ru-RU" dirty="0" err="1"/>
              <a:t>суспільно-корисної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позитивного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</a:p>
          <a:p>
            <a:endParaRPr lang="ru-RU" b="1" dirty="0"/>
          </a:p>
          <a:p>
            <a:endParaRPr lang="ru-RU" b="1" dirty="0"/>
          </a:p>
          <a:p>
            <a:r>
              <a:rPr lang="ru-RU" b="1" dirty="0" err="1" smtClean="0"/>
              <a:t>Медична</a:t>
            </a:r>
            <a:r>
              <a:rPr lang="ru-RU" b="1" dirty="0" smtClean="0"/>
              <a:t> </a:t>
            </a:r>
            <a:r>
              <a:rPr lang="ru-RU" b="1" dirty="0" err="1"/>
              <a:t>реабілітація</a:t>
            </a:r>
            <a:r>
              <a:rPr lang="ru-RU" b="1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часткове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компенсацію</a:t>
            </a:r>
            <a:r>
              <a:rPr lang="ru-RU" dirty="0"/>
              <a:t> </a:t>
            </a:r>
            <a:r>
              <a:rPr lang="ru-RU" dirty="0" err="1"/>
              <a:t>порушеної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втраченої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,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уповільнення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* </a:t>
            </a: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сил </a:t>
            </a:r>
            <a:r>
              <a:rPr lang="ru-RU" dirty="0" err="1"/>
              <a:t>особистості</a:t>
            </a:r>
            <a:r>
              <a:rPr lang="ru-RU" dirty="0"/>
              <a:t>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b="1" dirty="0" err="1"/>
              <a:t>психологічною</a:t>
            </a:r>
            <a:r>
              <a:rPr lang="ru-RU" sz="1600" b="1" dirty="0"/>
              <a:t> </a:t>
            </a:r>
            <a:r>
              <a:rPr lang="ru-RU" sz="1600" b="1" dirty="0" err="1"/>
              <a:t>реабілітацією</a:t>
            </a:r>
            <a:r>
              <a:rPr lang="ru-RU" sz="1600" b="1" dirty="0"/>
              <a:t> </a:t>
            </a:r>
            <a:r>
              <a:rPr lang="ru-RU" sz="1600" dirty="0" err="1"/>
              <a:t>розуміють</a:t>
            </a:r>
            <a:r>
              <a:rPr lang="ru-RU" sz="1600" dirty="0"/>
              <a:t> </a:t>
            </a:r>
            <a:r>
              <a:rPr lang="ru-RU" sz="1600" dirty="0" err="1"/>
              <a:t>вплив</a:t>
            </a:r>
            <a:r>
              <a:rPr lang="ru-RU" sz="1600" dirty="0"/>
              <a:t> на </a:t>
            </a:r>
            <a:r>
              <a:rPr lang="ru-RU" sz="1600" dirty="0" err="1"/>
              <a:t>психічну</a:t>
            </a:r>
            <a:r>
              <a:rPr lang="ru-RU" sz="1600" dirty="0"/>
              <a:t> сферу, </a:t>
            </a:r>
            <a:r>
              <a:rPr lang="ru-RU" sz="1600" dirty="0" err="1"/>
              <a:t>спрямовану</a:t>
            </a:r>
            <a:r>
              <a:rPr lang="ru-RU" sz="1600" dirty="0"/>
              <a:t> на </a:t>
            </a:r>
            <a:r>
              <a:rPr lang="ru-RU" sz="1600" dirty="0" err="1"/>
              <a:t>вирішення</a:t>
            </a:r>
            <a:r>
              <a:rPr lang="ru-RU" sz="1600" dirty="0"/>
              <a:t> у </a:t>
            </a:r>
            <a:r>
              <a:rPr lang="ru-RU" sz="1600" dirty="0" err="1"/>
              <a:t>свідомості</a:t>
            </a:r>
            <a:r>
              <a:rPr lang="ru-RU" sz="1600" dirty="0"/>
              <a:t> </a:t>
            </a:r>
            <a:r>
              <a:rPr lang="ru-RU" sz="1600" dirty="0" err="1"/>
              <a:t>особистості</a:t>
            </a:r>
            <a:r>
              <a:rPr lang="ru-RU" sz="1600" dirty="0"/>
              <a:t> </a:t>
            </a:r>
            <a:r>
              <a:rPr lang="ru-RU" sz="1600" dirty="0" err="1"/>
              <a:t>уявлення</a:t>
            </a:r>
            <a:r>
              <a:rPr lang="ru-RU" sz="1600" dirty="0"/>
              <a:t> про </a:t>
            </a:r>
            <a:r>
              <a:rPr lang="ru-RU" sz="1600" dirty="0" err="1"/>
              <a:t>безвихідь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становища, </a:t>
            </a:r>
            <a:r>
              <a:rPr lang="ru-RU" sz="1600" dirty="0" err="1"/>
              <a:t>відновлення</a:t>
            </a:r>
            <a:r>
              <a:rPr lang="ru-RU" sz="1600" dirty="0"/>
              <a:t> </a:t>
            </a:r>
            <a:r>
              <a:rPr lang="ru-RU" sz="1600" dirty="0" err="1"/>
              <a:t>захисних</a:t>
            </a:r>
            <a:r>
              <a:rPr lang="ru-RU" sz="1600" dirty="0"/>
              <a:t> сил </a:t>
            </a:r>
            <a:r>
              <a:rPr lang="ru-RU" sz="1600" dirty="0" err="1"/>
              <a:t>організму</a:t>
            </a:r>
            <a:r>
              <a:rPr lang="ru-RU" sz="1600" dirty="0"/>
              <a:t>, </a:t>
            </a:r>
            <a:r>
              <a:rPr lang="ru-RU" sz="1600" dirty="0" err="1"/>
              <a:t>формування</a:t>
            </a:r>
            <a:r>
              <a:rPr lang="ru-RU" sz="1600" dirty="0"/>
              <a:t> </a:t>
            </a:r>
            <a:r>
              <a:rPr lang="ru-RU" sz="1600" dirty="0" err="1"/>
              <a:t>впевненості</a:t>
            </a:r>
            <a:r>
              <a:rPr lang="ru-RU" sz="1600" dirty="0"/>
              <a:t> та </a:t>
            </a:r>
            <a:r>
              <a:rPr lang="ru-RU" sz="1600" dirty="0" err="1"/>
              <a:t>мотивації</a:t>
            </a:r>
            <a:r>
              <a:rPr lang="ru-RU" sz="1600" dirty="0"/>
              <a:t> до </a:t>
            </a:r>
            <a:r>
              <a:rPr lang="ru-RU" sz="1600" dirty="0" err="1"/>
              <a:t>вирішення</a:t>
            </a:r>
            <a:r>
              <a:rPr lang="ru-RU" sz="1600" dirty="0"/>
              <a:t> </a:t>
            </a:r>
            <a:r>
              <a:rPr lang="ru-RU" sz="1600" dirty="0" err="1"/>
              <a:t>кризової</a:t>
            </a:r>
            <a:r>
              <a:rPr lang="ru-RU" sz="1600" dirty="0"/>
              <a:t> </a:t>
            </a:r>
            <a:r>
              <a:rPr lang="ru-RU" sz="1600" dirty="0" err="1"/>
              <a:t>ситуації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Метою </a:t>
            </a:r>
            <a:r>
              <a:rPr lang="ru-RU" sz="1600" b="1" dirty="0" err="1"/>
              <a:t>педагогічного</a:t>
            </a:r>
            <a:r>
              <a:rPr lang="ru-RU" sz="1600" b="1" dirty="0"/>
              <a:t> </a:t>
            </a:r>
            <a:r>
              <a:rPr lang="ru-RU" sz="1600" dirty="0" smtClean="0"/>
              <a:t>аспекту </a:t>
            </a:r>
            <a:r>
              <a:rPr lang="ru-RU" sz="1600" b="1" dirty="0" err="1" smtClean="0"/>
              <a:t>реабілітації</a:t>
            </a:r>
            <a:r>
              <a:rPr lang="ru-RU" sz="1600" b="1" dirty="0" smtClean="0"/>
              <a:t> </a:t>
            </a:r>
            <a:r>
              <a:rPr lang="ru-RU" sz="1600" dirty="0"/>
              <a:t>є </a:t>
            </a:r>
            <a:r>
              <a:rPr lang="ru-RU" sz="1600" dirty="0" err="1"/>
              <a:t>освіта</a:t>
            </a:r>
            <a:r>
              <a:rPr lang="ru-RU" sz="1600" dirty="0"/>
              <a:t>, </a:t>
            </a:r>
            <a:r>
              <a:rPr lang="ru-RU" sz="1600" dirty="0" err="1"/>
              <a:t>виховання</a:t>
            </a:r>
            <a:r>
              <a:rPr lang="ru-RU" sz="1600" dirty="0"/>
              <a:t> та </a:t>
            </a:r>
            <a:r>
              <a:rPr lang="ru-RU" sz="1600" dirty="0" err="1"/>
              <a:t>всебічний</a:t>
            </a:r>
            <a:r>
              <a:rPr lang="ru-RU" sz="1600" dirty="0"/>
              <a:t> </a:t>
            </a:r>
            <a:r>
              <a:rPr lang="ru-RU" sz="1600" dirty="0" err="1"/>
              <a:t>розвиток</a:t>
            </a:r>
            <a:r>
              <a:rPr lang="ru-RU" sz="1600" dirty="0"/>
              <a:t> </a:t>
            </a:r>
            <a:r>
              <a:rPr lang="ru-RU" sz="1600" dirty="0" err="1"/>
              <a:t>насамперед</a:t>
            </a:r>
            <a:r>
              <a:rPr lang="ru-RU" sz="1600" dirty="0"/>
              <a:t> </a:t>
            </a:r>
            <a:r>
              <a:rPr lang="ru-RU" sz="1600" dirty="0" err="1"/>
              <a:t>дітей</a:t>
            </a:r>
            <a:r>
              <a:rPr lang="ru-RU" sz="1600" dirty="0"/>
              <a:t> з </a:t>
            </a:r>
            <a:r>
              <a:rPr lang="ru-RU" sz="1600" dirty="0" err="1"/>
              <a:t>фізичними</a:t>
            </a:r>
            <a:r>
              <a:rPr lang="ru-RU" sz="1600" dirty="0"/>
              <a:t> та </a:t>
            </a:r>
            <a:r>
              <a:rPr lang="ru-RU" sz="1600" dirty="0" err="1"/>
              <a:t>розумовими</a:t>
            </a:r>
            <a:r>
              <a:rPr lang="ru-RU" sz="1600" dirty="0"/>
              <a:t> </a:t>
            </a:r>
            <a:r>
              <a:rPr lang="ru-RU" sz="1600" dirty="0" err="1"/>
              <a:t>вадами</a:t>
            </a:r>
            <a:r>
              <a:rPr lang="ru-RU" sz="1600" dirty="0"/>
              <a:t>, </a:t>
            </a:r>
            <a:r>
              <a:rPr lang="ru-RU" sz="1600" dirty="0" err="1"/>
              <a:t>створення</a:t>
            </a:r>
            <a:r>
              <a:rPr lang="ru-RU" sz="1600" dirty="0"/>
              <a:t> умов для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потенційних</a:t>
            </a:r>
            <a:r>
              <a:rPr lang="ru-RU" sz="1600" dirty="0"/>
              <a:t> </a:t>
            </a:r>
            <a:r>
              <a:rPr lang="ru-RU" sz="1600" dirty="0" err="1"/>
              <a:t>можливостей</a:t>
            </a:r>
            <a:r>
              <a:rPr lang="ru-RU" sz="1600" dirty="0"/>
              <a:t>.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містить</a:t>
            </a:r>
            <a:r>
              <a:rPr lang="ru-RU" sz="1600" dirty="0"/>
              <a:t> </a:t>
            </a:r>
            <a:r>
              <a:rPr lang="ru-RU" sz="1600" dirty="0" err="1"/>
              <a:t>різні</a:t>
            </a:r>
            <a:r>
              <a:rPr lang="ru-RU" sz="1600" dirty="0"/>
              <a:t> </a:t>
            </a:r>
            <a:r>
              <a:rPr lang="ru-RU" sz="1600" dirty="0" err="1"/>
              <a:t>форми</a:t>
            </a:r>
            <a:r>
              <a:rPr lang="ru-RU" sz="1600" dirty="0"/>
              <a:t> </a:t>
            </a:r>
            <a:r>
              <a:rPr lang="ru-RU" sz="1600" dirty="0" err="1"/>
              <a:t>підготовки</a:t>
            </a:r>
            <a:r>
              <a:rPr lang="ru-RU" sz="1600" dirty="0"/>
              <a:t> </a:t>
            </a:r>
            <a:r>
              <a:rPr lang="ru-RU" sz="1600" dirty="0" err="1"/>
              <a:t>особистості</a:t>
            </a:r>
            <a:r>
              <a:rPr lang="ru-RU" sz="1600" dirty="0"/>
              <a:t> до </a:t>
            </a:r>
            <a:r>
              <a:rPr lang="ru-RU" sz="1600" dirty="0" err="1"/>
              <a:t>життя</a:t>
            </a:r>
            <a:r>
              <a:rPr lang="ru-RU" sz="1600" dirty="0"/>
              <a:t> у </a:t>
            </a:r>
            <a:r>
              <a:rPr lang="ru-RU" sz="1600" dirty="0" err="1"/>
              <a:t>суспільстві</a:t>
            </a:r>
            <a:r>
              <a:rPr lang="ru-RU" sz="1600" dirty="0"/>
              <a:t> та </a:t>
            </a:r>
            <a:r>
              <a:rPr lang="ru-RU" sz="1600" dirty="0" err="1"/>
              <a:t>сім'ї</a:t>
            </a:r>
            <a:r>
              <a:rPr lang="ru-RU" sz="1600" dirty="0"/>
              <a:t>, </a:t>
            </a:r>
            <a:r>
              <a:rPr lang="ru-RU" sz="1600" dirty="0" err="1"/>
              <a:t>окремі</a:t>
            </a:r>
            <a:r>
              <a:rPr lang="ru-RU" sz="1600" dirty="0"/>
              <a:t> </a:t>
            </a:r>
            <a:r>
              <a:rPr lang="ru-RU" sz="1600" dirty="0" err="1"/>
              <a:t>напрями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професійної</a:t>
            </a:r>
            <a:r>
              <a:rPr lang="ru-RU" sz="1600" dirty="0"/>
              <a:t> </a:t>
            </a:r>
            <a:r>
              <a:rPr lang="ru-RU" sz="1600" dirty="0" err="1"/>
              <a:t>орієнтації</a:t>
            </a:r>
            <a:r>
              <a:rPr lang="ru-RU" sz="1600" dirty="0"/>
              <a:t> й </a:t>
            </a:r>
            <a:r>
              <a:rPr lang="ru-RU" sz="1600" dirty="0" err="1"/>
              <a:t>навчання</a:t>
            </a:r>
            <a:r>
              <a:rPr lang="ru-RU" sz="1600" dirty="0"/>
              <a:t> </a:t>
            </a:r>
            <a:r>
              <a:rPr lang="ru-RU" sz="1600" dirty="0" err="1"/>
              <a:t>певним</a:t>
            </a:r>
            <a:r>
              <a:rPr lang="ru-RU" sz="1600" dirty="0"/>
              <a:t> видам </a:t>
            </a:r>
            <a:r>
              <a:rPr lang="ru-RU" sz="1600" dirty="0" err="1"/>
              <a:t>трудової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8329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96"/>
            <a:ext cx="74168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Поняття</a:t>
            </a:r>
            <a:r>
              <a:rPr lang="ru-RU" dirty="0"/>
              <a:t> "</a:t>
            </a:r>
            <a:r>
              <a:rPr lang="ru-RU" b="1" dirty="0" err="1"/>
              <a:t>ресоціалізація</a:t>
            </a:r>
            <a:r>
              <a:rPr lang="ru-RU" dirty="0"/>
              <a:t>" </a:t>
            </a:r>
            <a:r>
              <a:rPr lang="ru-RU" dirty="0" err="1"/>
              <a:t>розглядається</a:t>
            </a:r>
            <a:r>
              <a:rPr lang="ru-RU" dirty="0"/>
              <a:t> в </a:t>
            </a:r>
            <a:r>
              <a:rPr lang="ru-RU" dirty="0" err="1"/>
              <a:t>соціально-педагогічній</a:t>
            </a:r>
            <a:r>
              <a:rPr lang="ru-RU" dirty="0"/>
              <a:t> та </a:t>
            </a:r>
            <a:r>
              <a:rPr lang="ru-RU" dirty="0" err="1"/>
              <a:t>психологічній</a:t>
            </a:r>
            <a:r>
              <a:rPr lang="ru-RU" dirty="0"/>
              <a:t> </a:t>
            </a:r>
            <a:r>
              <a:rPr lang="ru-RU" dirty="0" err="1"/>
              <a:t>літературі</a:t>
            </a:r>
            <a:r>
              <a:rPr lang="ru-RU" dirty="0"/>
              <a:t> як комплекс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девіантної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статусу, </a:t>
            </a:r>
            <a:r>
              <a:rPr lang="ru-RU" dirty="0" err="1"/>
              <a:t>втрачених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несформованих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, </a:t>
            </a:r>
            <a:r>
              <a:rPr lang="ru-RU" dirty="0" err="1"/>
              <a:t>переорієнтацію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і </a:t>
            </a:r>
            <a:r>
              <a:rPr lang="ru-RU" dirty="0" err="1"/>
              <a:t>референтних</a:t>
            </a:r>
            <a:r>
              <a:rPr lang="ru-RU" dirty="0"/>
              <a:t> </a:t>
            </a:r>
            <a:r>
              <a:rPr lang="ru-RU" dirty="0" err="1"/>
              <a:t>орієнтацій</a:t>
            </a:r>
            <a:r>
              <a:rPr lang="ru-RU" dirty="0"/>
              <a:t> </a:t>
            </a:r>
            <a:r>
              <a:rPr lang="ru-RU" dirty="0" err="1"/>
              <a:t>девіантів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включення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нові</a:t>
            </a:r>
            <a:r>
              <a:rPr lang="ru-RU" dirty="0"/>
              <a:t> позитивно </a:t>
            </a:r>
            <a:r>
              <a:rPr lang="ru-RU" dirty="0" err="1"/>
              <a:t>орієнтовані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та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r>
              <a:rPr lang="ru-RU" dirty="0" err="1"/>
              <a:t>Ресоціалізація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/>
              <a:t>профілактичною</a:t>
            </a:r>
            <a:r>
              <a:rPr lang="ru-RU" dirty="0"/>
              <a:t> </a:t>
            </a:r>
            <a:r>
              <a:rPr lang="ru-RU" dirty="0" err="1"/>
              <a:t>соціально-педагогічною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та </a:t>
            </a:r>
            <a:r>
              <a:rPr lang="ru-RU" dirty="0" err="1"/>
              <a:t>корекційною</a:t>
            </a:r>
            <a:r>
              <a:rPr lang="ru-RU" dirty="0"/>
              <a:t> </a:t>
            </a:r>
            <a:r>
              <a:rPr lang="ru-RU" dirty="0" err="1"/>
              <a:t>педагогікою</a:t>
            </a:r>
            <a:r>
              <a:rPr lang="ru-RU" dirty="0"/>
              <a:t>. В основу </a:t>
            </a:r>
            <a:r>
              <a:rPr lang="ru-RU" dirty="0" err="1"/>
              <a:t>ресоціалізації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</a:t>
            </a:r>
            <a:r>
              <a:rPr lang="ru-RU" dirty="0" err="1"/>
              <a:t>провідні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та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гуманістичної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робота з </a:t>
            </a:r>
            <a:r>
              <a:rPr lang="ru-RU" dirty="0" err="1"/>
              <a:t>девіантами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за мету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а й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потенційні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стати базисом у </a:t>
            </a:r>
            <a:r>
              <a:rPr lang="ru-RU" dirty="0" err="1"/>
              <a:t>відновленні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соціально-позитивної</a:t>
            </a:r>
            <a:r>
              <a:rPr lang="ru-RU" dirty="0"/>
              <a:t> </a:t>
            </a:r>
            <a:r>
              <a:rPr lang="ru-RU" dirty="0" err="1"/>
              <a:t>спрямованості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1663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/>
              <a:t>Тезаурус </a:t>
            </a:r>
            <a:r>
              <a:rPr lang="ru-RU" sz="1800" dirty="0" err="1"/>
              <a:t>соціальної</a:t>
            </a:r>
            <a:r>
              <a:rPr lang="ru-RU" sz="1800" dirty="0"/>
              <a:t> </a:t>
            </a:r>
            <a:r>
              <a:rPr lang="ru-RU" sz="1800" dirty="0" err="1"/>
              <a:t>педагогіки</a:t>
            </a:r>
            <a:r>
              <a:rPr lang="ru-RU" sz="1800" dirty="0"/>
              <a:t> не </a:t>
            </a:r>
            <a:r>
              <a:rPr lang="ru-RU" sz="1800" dirty="0" err="1"/>
              <a:t>залишається</a:t>
            </a:r>
            <a:r>
              <a:rPr lang="ru-RU" sz="1800" dirty="0"/>
              <a:t> </a:t>
            </a:r>
            <a:r>
              <a:rPr lang="ru-RU" sz="1800" dirty="0" err="1"/>
              <a:t>незмінним</a:t>
            </a:r>
            <a:r>
              <a:rPr lang="ru-RU" sz="1800" dirty="0"/>
              <a:t>.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постійно</a:t>
            </a:r>
            <a:r>
              <a:rPr lang="ru-RU" sz="1800" dirty="0"/>
              <a:t> </a:t>
            </a:r>
            <a:r>
              <a:rPr lang="ru-RU" sz="1800" dirty="0" err="1"/>
              <a:t>збагачується</a:t>
            </a:r>
            <a:r>
              <a:rPr lang="ru-RU" sz="1800" dirty="0"/>
              <a:t> як у </a:t>
            </a:r>
            <a:r>
              <a:rPr lang="ru-RU" sz="1800" dirty="0" err="1"/>
              <a:t>змістовому</a:t>
            </a:r>
            <a:r>
              <a:rPr lang="ru-RU" sz="1800" dirty="0"/>
              <a:t> так і </a:t>
            </a:r>
            <a:r>
              <a:rPr lang="ru-RU" sz="1800" dirty="0" err="1"/>
              <a:t>категоріальному</a:t>
            </a:r>
            <a:r>
              <a:rPr lang="ru-RU" sz="1800" dirty="0"/>
              <a:t> аспектах,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детермінуються</a:t>
            </a:r>
            <a:r>
              <a:rPr lang="ru-RU" sz="1800" dirty="0"/>
              <a:t> </a:t>
            </a:r>
            <a:r>
              <a:rPr lang="ru-RU" sz="1800" dirty="0" err="1"/>
              <a:t>динамікою</a:t>
            </a:r>
            <a:r>
              <a:rPr lang="ru-RU" sz="1800" dirty="0"/>
              <a:t> </a:t>
            </a:r>
            <a:r>
              <a:rPr lang="ru-RU" sz="1800" dirty="0" err="1"/>
              <a:t>соціально-педагогічних</a:t>
            </a:r>
            <a:r>
              <a:rPr lang="ru-RU" sz="1800" dirty="0"/>
              <a:t> </a:t>
            </a:r>
            <a:r>
              <a:rPr lang="ru-RU" sz="1800" dirty="0" err="1"/>
              <a:t>явищ</a:t>
            </a:r>
            <a:r>
              <a:rPr lang="ru-RU" sz="1800" dirty="0"/>
              <a:t> у </a:t>
            </a:r>
            <a:r>
              <a:rPr lang="ru-RU" sz="1800" dirty="0" err="1"/>
              <a:t>суспільстві</a:t>
            </a:r>
            <a:r>
              <a:rPr lang="ru-RU" sz="18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000" dirty="0" err="1"/>
              <a:t>Соціальна</a:t>
            </a:r>
            <a:r>
              <a:rPr lang="ru-RU" sz="2000" dirty="0"/>
              <a:t> </a:t>
            </a:r>
            <a:r>
              <a:rPr lang="ru-RU" sz="2000" dirty="0" err="1"/>
              <a:t>допомога</a:t>
            </a:r>
            <a:r>
              <a:rPr lang="ru-RU" sz="2000" dirty="0"/>
              <a:t> — вид </a:t>
            </a:r>
            <a:r>
              <a:rPr lang="ru-RU" sz="2000" dirty="0" err="1"/>
              <a:t>соціальної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, </a:t>
            </a:r>
            <a:r>
              <a:rPr lang="ru-RU" sz="2000" dirty="0" err="1"/>
              <a:t>спрямований</a:t>
            </a:r>
            <a:r>
              <a:rPr lang="ru-RU" sz="2000" dirty="0"/>
              <a:t> на </a:t>
            </a:r>
            <a:r>
              <a:rPr lang="ru-RU" sz="2000" dirty="0" err="1"/>
              <a:t>підтримку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 і </a:t>
            </a:r>
            <a:r>
              <a:rPr lang="ru-RU" sz="2000" dirty="0" err="1"/>
              <a:t>соціальних</a:t>
            </a:r>
            <a:r>
              <a:rPr lang="ru-RU" sz="2000" dirty="0"/>
              <a:t> </a:t>
            </a:r>
            <a:r>
              <a:rPr lang="ru-RU" sz="2000" dirty="0" err="1"/>
              <a:t>груп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знаходяться</a:t>
            </a:r>
            <a:r>
              <a:rPr lang="ru-RU" sz="2000" dirty="0"/>
              <a:t> у </a:t>
            </a:r>
            <a:r>
              <a:rPr lang="ru-RU" sz="2000" dirty="0" err="1"/>
              <a:t>кризовій</a:t>
            </a:r>
            <a:r>
              <a:rPr lang="ru-RU" sz="2000" dirty="0"/>
              <a:t> </a:t>
            </a:r>
            <a:r>
              <a:rPr lang="ru-RU" sz="2000" dirty="0" err="1"/>
              <a:t>ситуації</a:t>
            </a:r>
            <a:r>
              <a:rPr lang="ru-RU" sz="2000" dirty="0"/>
              <a:t>. </a:t>
            </a:r>
            <a:r>
              <a:rPr lang="ru-RU" sz="2000" dirty="0" err="1"/>
              <a:t>Розрізняють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види</a:t>
            </a:r>
            <a:r>
              <a:rPr lang="ru-RU" sz="2000" dirty="0"/>
              <a:t> </a:t>
            </a:r>
            <a:r>
              <a:rPr lang="ru-RU" sz="2000" dirty="0" err="1"/>
              <a:t>соціальної</a:t>
            </a:r>
            <a:r>
              <a:rPr lang="ru-RU" sz="2000" dirty="0"/>
              <a:t> </a:t>
            </a:r>
            <a:r>
              <a:rPr lang="ru-RU" sz="2000" dirty="0" err="1"/>
              <a:t>допомоги:матеріальна</a:t>
            </a:r>
            <a:r>
              <a:rPr lang="ru-RU" sz="2000" dirty="0"/>
              <a:t> </a:t>
            </a:r>
            <a:r>
              <a:rPr lang="ru-RU" sz="2000" dirty="0" err="1"/>
              <a:t>допомога</a:t>
            </a:r>
            <a:r>
              <a:rPr lang="ru-RU" sz="2000" dirty="0"/>
              <a:t> , медико-</a:t>
            </a:r>
            <a:r>
              <a:rPr lang="ru-RU" sz="2000" dirty="0" err="1"/>
              <a:t>соціальна</a:t>
            </a:r>
            <a:r>
              <a:rPr lang="ru-RU" sz="2000" dirty="0"/>
              <a:t> </a:t>
            </a:r>
            <a:r>
              <a:rPr lang="ru-RU" sz="2000" dirty="0" err="1"/>
              <a:t>допомога</a:t>
            </a:r>
            <a:r>
              <a:rPr lang="ru-RU" sz="2000" dirty="0"/>
              <a:t> , психолого-</a:t>
            </a:r>
            <a:r>
              <a:rPr lang="ru-RU" sz="2000" dirty="0" err="1"/>
              <a:t>педагогічна</a:t>
            </a:r>
            <a:r>
              <a:rPr lang="ru-RU" sz="2000" dirty="0"/>
              <a:t> </a:t>
            </a:r>
            <a:r>
              <a:rPr lang="ru-RU" sz="2000" dirty="0" err="1"/>
              <a:t>допомога</a:t>
            </a:r>
            <a:r>
              <a:rPr lang="ru-RU" sz="2000" dirty="0"/>
              <a:t>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Психолого-</a:t>
            </a:r>
            <a:r>
              <a:rPr lang="ru-RU" dirty="0" err="1" smtClean="0"/>
              <a:t>педагогічна</a:t>
            </a:r>
            <a:r>
              <a:rPr lang="ru-RU" dirty="0" smtClean="0"/>
              <a:t> </a:t>
            </a:r>
            <a:r>
              <a:rPr lang="ru-RU" dirty="0" err="1"/>
              <a:t>допомога</a:t>
            </a:r>
            <a:r>
              <a:rPr lang="ru-RU" dirty="0"/>
              <a:t> </a:t>
            </a:r>
            <a:r>
              <a:rPr lang="ru-RU" dirty="0" smtClean="0"/>
              <a:t>—(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;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гарантовані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служб,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, </a:t>
            </a:r>
            <a:r>
              <a:rPr lang="ru-RU" dirty="0" err="1"/>
              <a:t>правових</a:t>
            </a:r>
            <a:r>
              <a:rPr lang="ru-RU" dirty="0"/>
              <a:t>, </a:t>
            </a:r>
            <a:r>
              <a:rPr lang="ru-RU" dirty="0" err="1"/>
              <a:t>культурних</a:t>
            </a:r>
            <a:r>
              <a:rPr lang="ru-RU" dirty="0"/>
              <a:t>, </a:t>
            </a:r>
            <a:r>
              <a:rPr lang="ru-RU" dirty="0" err="1"/>
              <a:t>психологічних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проблем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11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4345"/>
            <a:ext cx="59584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Література</a:t>
            </a:r>
            <a:endParaRPr lang="ru-RU" dirty="0"/>
          </a:p>
          <a:p>
            <a:r>
              <a:rPr lang="ru-RU" dirty="0"/>
              <a:t>•	1. </a:t>
            </a:r>
            <a:r>
              <a:rPr lang="ru-RU" dirty="0" err="1"/>
              <a:t>Актуальні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соціально-педагогічної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(</a:t>
            </a:r>
            <a:r>
              <a:rPr lang="ru-RU" dirty="0" err="1"/>
              <a:t>модульний</a:t>
            </a:r>
            <a:r>
              <a:rPr lang="ru-RU" dirty="0"/>
              <a:t> курс </a:t>
            </a:r>
            <a:r>
              <a:rPr lang="ru-RU" dirty="0" err="1"/>
              <a:t>дистанційного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) / А.Й. </a:t>
            </a:r>
            <a:r>
              <a:rPr lang="ru-RU" dirty="0" err="1"/>
              <a:t>Капська</a:t>
            </a:r>
            <a:r>
              <a:rPr lang="ru-RU" dirty="0"/>
              <a:t>, О.В. </a:t>
            </a:r>
            <a:r>
              <a:rPr lang="ru-RU" dirty="0" err="1"/>
              <a:t>Безпалько</a:t>
            </a:r>
            <a:r>
              <a:rPr lang="ru-RU" dirty="0"/>
              <a:t>, Р.Х. </a:t>
            </a:r>
            <a:r>
              <a:rPr lang="ru-RU" dirty="0" err="1"/>
              <a:t>Вайнола</a:t>
            </a:r>
            <a:r>
              <a:rPr lang="ru-RU" dirty="0"/>
              <a:t>; </a:t>
            </a:r>
            <a:r>
              <a:rPr lang="ru-RU" dirty="0" err="1"/>
              <a:t>Заг</a:t>
            </a:r>
            <a:r>
              <a:rPr lang="ru-RU" dirty="0"/>
              <a:t>. ред. А.Й. </a:t>
            </a:r>
            <a:r>
              <a:rPr lang="ru-RU" dirty="0" err="1"/>
              <a:t>Капської</a:t>
            </a:r>
            <a:r>
              <a:rPr lang="ru-RU" dirty="0"/>
              <a:t> . — К., 2002. — 164 с.</a:t>
            </a:r>
          </a:p>
          <a:p>
            <a:r>
              <a:rPr lang="ru-RU" dirty="0"/>
              <a:t>•	2. Бура Г.С. </a:t>
            </a:r>
            <a:r>
              <a:rPr lang="ru-RU" dirty="0" err="1"/>
              <a:t>Соціальна</a:t>
            </a:r>
            <a:r>
              <a:rPr lang="ru-RU" dirty="0"/>
              <a:t> робота. — </a:t>
            </a:r>
            <a:r>
              <a:rPr lang="en-US" dirty="0"/>
              <a:t>X., </a:t>
            </a:r>
            <a:r>
              <a:rPr lang="en-US" dirty="0" smtClean="0"/>
              <a:t>199</a:t>
            </a:r>
            <a:r>
              <a:rPr lang="uk-UA" dirty="0" smtClean="0"/>
              <a:t>9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•	3. </a:t>
            </a:r>
            <a:r>
              <a:rPr lang="ru-RU" dirty="0"/>
              <a:t>Зверева І.Д. </a:t>
            </a:r>
            <a:r>
              <a:rPr lang="ru-RU" dirty="0" err="1"/>
              <a:t>Професійний</a:t>
            </a:r>
            <a:r>
              <a:rPr lang="ru-RU" dirty="0"/>
              <a:t> </a:t>
            </a:r>
            <a:r>
              <a:rPr lang="ru-RU" dirty="0" err="1"/>
              <a:t>етичний</a:t>
            </a:r>
            <a:r>
              <a:rPr lang="ru-RU" dirty="0"/>
              <a:t> кодекс — </a:t>
            </a:r>
            <a:r>
              <a:rPr lang="ru-RU" dirty="0" err="1"/>
              <a:t>нагальна</a:t>
            </a:r>
            <a:r>
              <a:rPr lang="ru-RU" dirty="0"/>
              <a:t> </a:t>
            </a:r>
            <a:r>
              <a:rPr lang="ru-RU" dirty="0" err="1"/>
              <a:t>вимога</a:t>
            </a:r>
            <a:r>
              <a:rPr lang="ru-RU" dirty="0"/>
              <a:t> часу // </a:t>
            </a:r>
            <a:r>
              <a:rPr lang="ru-RU" dirty="0" err="1"/>
              <a:t>Соціальна</a:t>
            </a:r>
            <a:r>
              <a:rPr lang="ru-RU" dirty="0"/>
              <a:t> робота в </a:t>
            </a:r>
            <a:r>
              <a:rPr lang="ru-RU" dirty="0" err="1"/>
              <a:t>Україні</a:t>
            </a:r>
            <a:r>
              <a:rPr lang="ru-RU" dirty="0"/>
              <a:t>. — 2003. — № 3. — С. 33—39.</a:t>
            </a:r>
          </a:p>
          <a:p>
            <a:r>
              <a:rPr lang="ru-RU" dirty="0"/>
              <a:t>•	4. Коваль </a:t>
            </a:r>
            <a:r>
              <a:rPr lang="en-US" dirty="0"/>
              <a:t>JI.T. </a:t>
            </a:r>
            <a:r>
              <a:rPr lang="ru-RU" dirty="0"/>
              <a:t>Зверева І.Д., </a:t>
            </a:r>
            <a:r>
              <a:rPr lang="ru-RU" dirty="0" err="1"/>
              <a:t>Хлебік</a:t>
            </a:r>
            <a:r>
              <a:rPr lang="ru-RU" dirty="0"/>
              <a:t> </a:t>
            </a:r>
            <a:r>
              <a:rPr lang="en-US" dirty="0"/>
              <a:t>C.P.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педагогіка</a:t>
            </a:r>
            <a:r>
              <a:rPr lang="ru-RU" dirty="0"/>
              <a:t>. — К., 1997.</a:t>
            </a:r>
          </a:p>
          <a:p>
            <a:r>
              <a:rPr lang="ru-RU" dirty="0"/>
              <a:t>•	5. </a:t>
            </a:r>
            <a:r>
              <a:rPr lang="ru-RU" dirty="0" err="1"/>
              <a:t>Міщик</a:t>
            </a:r>
            <a:r>
              <a:rPr lang="ru-RU" dirty="0"/>
              <a:t> О.О.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педагогіка</a:t>
            </a:r>
            <a:r>
              <a:rPr lang="ru-RU" dirty="0"/>
              <a:t>. — </a:t>
            </a:r>
            <a:r>
              <a:rPr lang="ru-RU" dirty="0" err="1"/>
              <a:t>Запоріжжя</a:t>
            </a:r>
            <a:r>
              <a:rPr lang="ru-RU" dirty="0"/>
              <a:t>, 1999.</a:t>
            </a:r>
          </a:p>
          <a:p>
            <a:r>
              <a:rPr lang="ru-RU" dirty="0"/>
              <a:t>•	6.  </a:t>
            </a:r>
            <a:r>
              <a:rPr lang="ru-RU" dirty="0" err="1"/>
              <a:t>Шевців</a:t>
            </a:r>
            <a:r>
              <a:rPr lang="ru-RU" dirty="0"/>
              <a:t> </a:t>
            </a:r>
            <a:r>
              <a:rPr lang="ru-RU" dirty="0" err="1"/>
              <a:t>З.М.Соціальна</a:t>
            </a:r>
            <a:r>
              <a:rPr lang="ru-RU" dirty="0"/>
              <a:t> </a:t>
            </a:r>
            <a:r>
              <a:rPr lang="ru-RU" dirty="0" err="1"/>
              <a:t>педагогіка</a:t>
            </a:r>
            <a:r>
              <a:rPr lang="ru-RU" dirty="0"/>
              <a:t>: </a:t>
            </a:r>
            <a:r>
              <a:rPr lang="ru-RU" dirty="0" err="1"/>
              <a:t>Підручник</a:t>
            </a:r>
            <a:r>
              <a:rPr lang="ru-RU" dirty="0"/>
              <a:t>. — К.: Центр </a:t>
            </a:r>
            <a:r>
              <a:rPr lang="ru-RU" dirty="0" err="1"/>
              <a:t>навч</a:t>
            </a:r>
            <a:r>
              <a:rPr lang="ru-RU" dirty="0"/>
              <a:t>. л-</a:t>
            </a:r>
            <a:r>
              <a:rPr lang="ru-RU" dirty="0" err="1"/>
              <a:t>ри</a:t>
            </a:r>
            <a:r>
              <a:rPr lang="ru-RU"/>
              <a:t>, </a:t>
            </a:r>
            <a:r>
              <a:rPr lang="ru-RU" smtClean="0"/>
              <a:t>2013</a:t>
            </a:r>
            <a:r>
              <a:rPr lang="ru-RU" dirty="0"/>
              <a:t>. — 256 с.</a:t>
            </a:r>
          </a:p>
        </p:txBody>
      </p:sp>
    </p:spTree>
    <p:extLst>
      <p:ext uri="{BB962C8B-B14F-4D97-AF65-F5344CB8AC3E}">
        <p14:creationId xmlns:p14="http://schemas.microsoft.com/office/powerpoint/2010/main" val="4281262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124744"/>
            <a:ext cx="48782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новоутворення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молодшого</a:t>
            </a:r>
            <a:r>
              <a:rPr lang="ru-RU" dirty="0" smtClean="0"/>
              <a:t> школяра: </a:t>
            </a:r>
            <a:r>
              <a:rPr lang="ru-RU" dirty="0" err="1" smtClean="0"/>
              <a:t>орієнтація</a:t>
            </a:r>
            <a:r>
              <a:rPr lang="ru-RU" dirty="0" smtClean="0"/>
              <a:t> на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однолітків</a:t>
            </a:r>
            <a:r>
              <a:rPr lang="ru-RU" dirty="0" smtClean="0"/>
              <a:t>;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особистісної</a:t>
            </a:r>
            <a:r>
              <a:rPr lang="ru-RU" dirty="0" smtClean="0"/>
              <a:t> </a:t>
            </a:r>
            <a:r>
              <a:rPr lang="ru-RU" dirty="0" err="1" smtClean="0"/>
              <a:t>рефлексії</a:t>
            </a:r>
            <a:r>
              <a:rPr lang="ru-RU" dirty="0" smtClean="0"/>
              <a:t> (</a:t>
            </a:r>
            <a:r>
              <a:rPr lang="ru-RU" dirty="0" err="1" smtClean="0"/>
              <a:t>здатності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встановити</a:t>
            </a:r>
            <a:r>
              <a:rPr lang="ru-RU" dirty="0" smtClean="0"/>
              <a:t>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);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усвідомленої</a:t>
            </a:r>
            <a:r>
              <a:rPr lang="ru-RU" dirty="0" smtClean="0"/>
              <a:t> і </a:t>
            </a:r>
            <a:r>
              <a:rPr lang="ru-RU" dirty="0" err="1" smtClean="0"/>
              <a:t>узагальненої</a:t>
            </a:r>
            <a:r>
              <a:rPr lang="ru-RU" dirty="0" smtClean="0"/>
              <a:t> </a:t>
            </a:r>
            <a:r>
              <a:rPr lang="ru-RU" dirty="0" err="1" smtClean="0"/>
              <a:t>самооцінки</a:t>
            </a:r>
            <a:r>
              <a:rPr lang="ru-RU" dirty="0" smtClean="0"/>
              <a:t>; </a:t>
            </a:r>
            <a:r>
              <a:rPr lang="ru-RU" dirty="0" err="1" smtClean="0"/>
              <a:t>усвідомлення</a:t>
            </a:r>
            <a:r>
              <a:rPr lang="ru-RU" dirty="0" smtClean="0"/>
              <a:t> і </a:t>
            </a:r>
            <a:r>
              <a:rPr lang="ru-RU" dirty="0" err="1" smtClean="0"/>
              <a:t>стриманість</a:t>
            </a:r>
            <a:r>
              <a:rPr lang="ru-RU" dirty="0" smtClean="0"/>
              <a:t> у </a:t>
            </a:r>
            <a:r>
              <a:rPr lang="ru-RU" dirty="0" err="1" smtClean="0"/>
              <a:t>прояві</a:t>
            </a:r>
            <a:r>
              <a:rPr lang="ru-RU" dirty="0" smtClean="0"/>
              <a:t> </a:t>
            </a:r>
            <a:r>
              <a:rPr lang="ru-RU" dirty="0" err="1" smtClean="0"/>
              <a:t>почуттів</a:t>
            </a:r>
            <a:r>
              <a:rPr lang="ru-RU" dirty="0" smtClean="0"/>
              <a:t>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почуттів</a:t>
            </a:r>
            <a:r>
              <a:rPr lang="ru-RU" dirty="0" smtClean="0"/>
              <a:t>; </a:t>
            </a:r>
            <a:r>
              <a:rPr lang="ru-RU" dirty="0" err="1" smtClean="0"/>
              <a:t>усвідомлення</a:t>
            </a:r>
            <a:r>
              <a:rPr lang="ru-RU" dirty="0" smtClean="0"/>
              <a:t> </a:t>
            </a:r>
            <a:r>
              <a:rPr lang="ru-RU" dirty="0" err="1" smtClean="0"/>
              <a:t>вольових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вольових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11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1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Педагогіка</a:t>
            </a:r>
            <a:r>
              <a:rPr lang="ru-RU" dirty="0" smtClean="0"/>
              <a:t>, для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є предметом </a:t>
            </a:r>
            <a:r>
              <a:rPr lang="ru-RU" dirty="0" err="1" smtClean="0"/>
              <a:t>дослідження</a:t>
            </a:r>
            <a:r>
              <a:rPr lang="ru-RU" dirty="0" smtClean="0"/>
              <a:t>, </a:t>
            </a:r>
            <a:r>
              <a:rPr lang="ru-RU" dirty="0" err="1" smtClean="0"/>
              <a:t>обмежується</a:t>
            </a:r>
            <a:r>
              <a:rPr lang="ru-RU" dirty="0" smtClean="0"/>
              <a:t>, як правило, </a:t>
            </a:r>
            <a:r>
              <a:rPr lang="ru-RU" dirty="0" err="1" smtClean="0"/>
              <a:t>психологічним</a:t>
            </a:r>
            <a:r>
              <a:rPr lang="ru-RU" dirty="0" smtClean="0"/>
              <a:t> </a:t>
            </a:r>
            <a:r>
              <a:rPr lang="ru-RU" dirty="0" err="1" smtClean="0"/>
              <a:t>визначенням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не </a:t>
            </a:r>
            <a:r>
              <a:rPr lang="ru-RU" dirty="0" err="1" smtClean="0"/>
              <a:t>включаючи</a:t>
            </a:r>
            <a:r>
              <a:rPr lang="ru-RU" dirty="0" smtClean="0"/>
              <a:t> часто </a:t>
            </a:r>
            <a:r>
              <a:rPr lang="ru-RU" dirty="0" err="1" smtClean="0"/>
              <a:t>поняття</a:t>
            </a:r>
            <a:r>
              <a:rPr lang="ru-RU" dirty="0" smtClean="0"/>
              <a:t> “</a:t>
            </a:r>
            <a:r>
              <a:rPr lang="ru-RU" dirty="0" err="1" smtClean="0"/>
              <a:t>особистість</a:t>
            </a:r>
            <a:r>
              <a:rPr lang="ru-RU" dirty="0" smtClean="0"/>
              <a:t>” до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”.</a:t>
            </a:r>
          </a:p>
          <a:p>
            <a:endParaRPr lang="ru-RU" dirty="0" smtClean="0"/>
          </a:p>
          <a:p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навряд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визнати</a:t>
            </a:r>
            <a:r>
              <a:rPr lang="ru-RU" dirty="0" smtClean="0"/>
              <a:t> </a:t>
            </a:r>
            <a:r>
              <a:rPr lang="ru-RU" dirty="0" err="1" smtClean="0"/>
              <a:t>виправданим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створюються</a:t>
            </a:r>
            <a:r>
              <a:rPr lang="ru-RU" dirty="0" smtClean="0"/>
              <a:t> </a:t>
            </a:r>
            <a:r>
              <a:rPr lang="ru-RU" dirty="0" err="1" smtClean="0"/>
              <a:t>передумови</a:t>
            </a:r>
            <a:r>
              <a:rPr lang="ru-RU" dirty="0" smtClean="0"/>
              <a:t> для </a:t>
            </a:r>
            <a:r>
              <a:rPr lang="ru-RU" dirty="0" err="1" smtClean="0"/>
              <a:t>виникнення</a:t>
            </a:r>
            <a:r>
              <a:rPr lang="ru-RU" dirty="0" smtClean="0"/>
              <a:t> “</a:t>
            </a:r>
            <a:r>
              <a:rPr lang="ru-RU" dirty="0" err="1" smtClean="0"/>
              <a:t>розриву</a:t>
            </a:r>
            <a:r>
              <a:rPr lang="ru-RU" dirty="0" smtClean="0"/>
              <a:t>”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педагогічною</a:t>
            </a:r>
            <a:r>
              <a:rPr lang="ru-RU" dirty="0" smtClean="0"/>
              <a:t> системою </a:t>
            </a:r>
            <a:r>
              <a:rPr lang="ru-RU" dirty="0" err="1" smtClean="0"/>
              <a:t>виховання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центральною </a:t>
            </a:r>
            <a:r>
              <a:rPr lang="ru-RU" dirty="0" err="1" smtClean="0"/>
              <a:t>ланкою</a:t>
            </a:r>
            <a:r>
              <a:rPr lang="ru-RU" dirty="0" smtClean="0"/>
              <a:t> – </a:t>
            </a:r>
            <a:r>
              <a:rPr lang="ru-RU" dirty="0" err="1" smtClean="0"/>
              <a:t>особистістю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Соціологічний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до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спирається</a:t>
            </a:r>
            <a:r>
              <a:rPr lang="ru-RU" dirty="0" smtClean="0"/>
              <a:t> як на </a:t>
            </a:r>
            <a:r>
              <a:rPr lang="ru-RU" dirty="0" err="1" smtClean="0"/>
              <a:t>відправну</a:t>
            </a:r>
            <a:r>
              <a:rPr lang="ru-RU" dirty="0" smtClean="0"/>
              <a:t> точку не на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а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 – </a:t>
            </a:r>
            <a:r>
              <a:rPr lang="ru-RU" dirty="0" err="1" smtClean="0"/>
              <a:t>соціальну</a:t>
            </a:r>
            <a:r>
              <a:rPr lang="ru-RU" dirty="0" smtClean="0"/>
              <a:t> систему, в яку вона входить, і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вона </a:t>
            </a:r>
            <a:r>
              <a:rPr lang="ru-RU" dirty="0" err="1" smtClean="0"/>
              <a:t>виконує</a:t>
            </a:r>
            <a:r>
              <a:rPr lang="ru-RU" dirty="0" smtClean="0"/>
              <a:t>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29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74846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Основними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соціологічними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концепціями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згідно</a:t>
            </a:r>
            <a:r>
              <a:rPr lang="ru-RU" sz="1400" dirty="0" smtClean="0"/>
              <a:t> з </a:t>
            </a:r>
            <a:r>
              <a:rPr lang="ru-RU" sz="1400" dirty="0" err="1" smtClean="0"/>
              <a:t>класифікацією</a:t>
            </a:r>
            <a:r>
              <a:rPr lang="ru-RU" sz="1400" dirty="0" smtClean="0"/>
              <a:t> Д. В. </a:t>
            </a:r>
            <a:r>
              <a:rPr lang="ru-RU" sz="1400" dirty="0" err="1" smtClean="0"/>
              <a:t>Ольшанського</a:t>
            </a:r>
            <a:r>
              <a:rPr lang="ru-RU" sz="1400" dirty="0" smtClean="0"/>
              <a:t>” є </a:t>
            </a:r>
            <a:r>
              <a:rPr lang="ru-RU" sz="1400" dirty="0" err="1" smtClean="0"/>
              <a:t>такі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    </a:t>
            </a:r>
            <a:r>
              <a:rPr lang="ru-RU" sz="1400" b="1" dirty="0" err="1" smtClean="0"/>
              <a:t>Теорія</a:t>
            </a:r>
            <a:r>
              <a:rPr lang="ru-RU" sz="1400" b="1" dirty="0" smtClean="0"/>
              <a:t> “</a:t>
            </a:r>
            <a:r>
              <a:rPr lang="ru-RU" sz="1400" b="1" dirty="0" err="1" smtClean="0"/>
              <a:t>дзеркального</a:t>
            </a:r>
            <a:r>
              <a:rPr lang="ru-RU" sz="1400" b="1" dirty="0" smtClean="0"/>
              <a:t> я”.</a:t>
            </a:r>
            <a:r>
              <a:rPr lang="ru-RU" sz="1400" dirty="0" smtClean="0"/>
              <a:t> У </a:t>
            </a:r>
            <a:r>
              <a:rPr lang="ru-RU" sz="1400" dirty="0" err="1" smtClean="0"/>
              <a:t>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розглядається</a:t>
            </a:r>
            <a:r>
              <a:rPr lang="ru-RU" sz="1400" dirty="0" smtClean="0"/>
              <a:t> як </a:t>
            </a:r>
            <a:r>
              <a:rPr lang="ru-RU" sz="1400" dirty="0" err="1" smtClean="0"/>
              <a:t>функція</a:t>
            </a:r>
            <a:r>
              <a:rPr lang="ru-RU" sz="1400" dirty="0" smtClean="0"/>
              <a:t>, </a:t>
            </a:r>
            <a:r>
              <a:rPr lang="ru-RU" sz="1400" dirty="0" err="1" smtClean="0"/>
              <a:t>похідна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соціально</a:t>
            </a:r>
            <a:r>
              <a:rPr lang="ru-RU" sz="1400" dirty="0" smtClean="0"/>
              <a:t> </a:t>
            </a:r>
            <a:r>
              <a:rPr lang="ru-RU" sz="1400" dirty="0" err="1" smtClean="0"/>
              <a:t>зумовленого</a:t>
            </a:r>
            <a:r>
              <a:rPr lang="ru-RU" sz="1400" dirty="0" smtClean="0"/>
              <a:t> “я”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. </a:t>
            </a:r>
            <a:r>
              <a:rPr lang="ru-RU" sz="1400" dirty="0" err="1" smtClean="0"/>
              <a:t>Самосвідомість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формується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взаємодії</a:t>
            </a:r>
            <a:r>
              <a:rPr lang="ru-RU" sz="1400" dirty="0" smtClean="0"/>
              <a:t> </a:t>
            </a:r>
            <a:r>
              <a:rPr lang="ru-RU" sz="1400" dirty="0" err="1" smtClean="0"/>
              <a:t>дивитися</a:t>
            </a:r>
            <a:r>
              <a:rPr lang="ru-RU" sz="1400" dirty="0" smtClean="0"/>
              <a:t> на себе </a:t>
            </a:r>
            <a:r>
              <a:rPr lang="ru-RU" sz="1400" dirty="0" err="1" smtClean="0"/>
              <a:t>очима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людей.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стійких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уявлень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людину</a:t>
            </a:r>
            <a:r>
              <a:rPr lang="ru-RU" sz="1400" dirty="0" smtClean="0"/>
              <a:t> і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людей. </a:t>
            </a:r>
            <a:r>
              <a:rPr lang="ru-RU" sz="1400" dirty="0" err="1" smtClean="0"/>
              <a:t>формується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об’єктивна</a:t>
            </a:r>
            <a:r>
              <a:rPr lang="ru-RU" sz="1400" dirty="0" smtClean="0"/>
              <a:t> </a:t>
            </a:r>
            <a:r>
              <a:rPr lang="ru-RU" sz="1400" dirty="0" err="1" smtClean="0"/>
              <a:t>якість</a:t>
            </a:r>
            <a:r>
              <a:rPr lang="ru-RU" sz="1400" dirty="0" smtClean="0"/>
              <a:t>, яка і є </a:t>
            </a:r>
            <a:r>
              <a:rPr lang="ru-RU" sz="1400" dirty="0" err="1" smtClean="0"/>
              <a:t>особистістю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   </a:t>
            </a:r>
            <a:r>
              <a:rPr lang="ru-RU" sz="1400" b="1" dirty="0" err="1" smtClean="0"/>
              <a:t>Рольова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теорія</a:t>
            </a:r>
            <a:r>
              <a:rPr lang="ru-RU" sz="1400" b="1" dirty="0" smtClean="0"/>
              <a:t>.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прихильники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розглядають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особистість</a:t>
            </a:r>
            <a:r>
              <a:rPr lang="ru-RU" sz="1400" dirty="0" smtClean="0"/>
              <a:t> як </a:t>
            </a:r>
            <a:r>
              <a:rPr lang="ru-RU" sz="1400" dirty="0" err="1" smtClean="0"/>
              <a:t>функцію</a:t>
            </a:r>
            <a:r>
              <a:rPr lang="ru-RU" sz="1400" dirty="0" smtClean="0"/>
              <a:t>, але </a:t>
            </a:r>
            <a:r>
              <a:rPr lang="ru-RU" sz="1400" dirty="0" err="1" smtClean="0"/>
              <a:t>вже</a:t>
            </a:r>
            <a:r>
              <a:rPr lang="ru-RU" sz="1400" dirty="0" smtClean="0"/>
              <a:t> тих </a:t>
            </a:r>
            <a:r>
              <a:rPr lang="ru-RU" sz="1400" dirty="0" err="1" smtClean="0"/>
              <a:t>соціальних</a:t>
            </a:r>
            <a:r>
              <a:rPr lang="ru-RU" sz="1400" dirty="0" smtClean="0"/>
              <a:t> ролей, </a:t>
            </a:r>
            <a:r>
              <a:rPr lang="ru-RU" sz="1400" dirty="0" err="1" smtClean="0"/>
              <a:t>сукупність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індивід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виконує</a:t>
            </a:r>
            <a:r>
              <a:rPr lang="ru-RU" sz="1400" dirty="0" smtClean="0"/>
              <a:t> в </a:t>
            </a:r>
            <a:r>
              <a:rPr lang="ru-RU" sz="1400" dirty="0" err="1" smtClean="0"/>
              <a:t>суспільстві</a:t>
            </a:r>
            <a:r>
              <a:rPr lang="ru-RU" sz="1400" dirty="0" smtClean="0"/>
              <a:t>. </a:t>
            </a:r>
            <a:r>
              <a:rPr lang="ru-RU" sz="1400" dirty="0" err="1" smtClean="0"/>
              <a:t>Включаючись</a:t>
            </a:r>
            <a:r>
              <a:rPr lang="ru-RU" sz="1400" dirty="0" smtClean="0"/>
              <a:t> у </a:t>
            </a:r>
            <a:r>
              <a:rPr lang="ru-RU" sz="1400" dirty="0" err="1" smtClean="0"/>
              <a:t>процесі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соціалізації</a:t>
            </a:r>
            <a:r>
              <a:rPr lang="ru-RU" sz="1400" dirty="0" smtClean="0"/>
              <a:t> в </a:t>
            </a:r>
            <a:r>
              <a:rPr lang="ru-RU" sz="1400" dirty="0" err="1" smtClean="0"/>
              <a:t>ті</a:t>
            </a:r>
            <a:r>
              <a:rPr lang="ru-RU" sz="1400" dirty="0" smtClean="0"/>
              <a:t> </a:t>
            </a:r>
            <a:r>
              <a:rPr lang="ru-RU" sz="1400" dirty="0" err="1" smtClean="0"/>
              <a:t>чи</a:t>
            </a:r>
            <a:r>
              <a:rPr lang="ru-RU" sz="1400" dirty="0" smtClean="0"/>
              <a:t>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, </a:t>
            </a:r>
            <a:r>
              <a:rPr lang="ru-RU" sz="1400" dirty="0" err="1" smtClean="0"/>
              <a:t>індивід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засвоює</a:t>
            </a:r>
            <a:r>
              <a:rPr lang="ru-RU" sz="1400" dirty="0" smtClean="0"/>
              <a:t> </a:t>
            </a:r>
            <a:r>
              <a:rPr lang="ru-RU" sz="1400" dirty="0" err="1" smtClean="0"/>
              <a:t>очікування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рольової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поведінки</a:t>
            </a:r>
            <a:r>
              <a:rPr lang="ru-RU" sz="1400" dirty="0" smtClean="0"/>
              <a:t>, </a:t>
            </a:r>
            <a:r>
              <a:rPr lang="ru-RU" sz="1400" dirty="0" err="1" smtClean="0"/>
              <a:t>вивчає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способи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виконання</a:t>
            </a:r>
            <a:r>
              <a:rPr lang="ru-RU" sz="1400" dirty="0" smtClean="0"/>
              <a:t> і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самим </a:t>
            </a:r>
            <a:r>
              <a:rPr lang="ru-RU" sz="1400" dirty="0" err="1" smtClean="0"/>
              <a:t>стає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особистістю</a:t>
            </a:r>
            <a:r>
              <a:rPr lang="ru-RU" sz="1400" dirty="0" smtClean="0"/>
              <a:t>. </a:t>
            </a:r>
            <a:r>
              <a:rPr lang="ru-RU" sz="1400" dirty="0" err="1" smtClean="0"/>
              <a:t>Різнобічність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визначається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багатством</a:t>
            </a:r>
            <a:r>
              <a:rPr lang="ru-RU" sz="1400" dirty="0" smtClean="0"/>
              <a:t> “</a:t>
            </a:r>
            <a:r>
              <a:rPr lang="ru-RU" sz="1400" dirty="0" err="1" smtClean="0"/>
              <a:t>соціального</a:t>
            </a:r>
            <a:r>
              <a:rPr lang="ru-RU" sz="1400" dirty="0" smtClean="0"/>
              <a:t> репертуару” – </a:t>
            </a:r>
            <a:r>
              <a:rPr lang="ru-RU" sz="1400" dirty="0" err="1" smtClean="0"/>
              <a:t>багатоманітністю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</a:t>
            </a:r>
            <a:r>
              <a:rPr lang="ru-RU" sz="1400" dirty="0" smtClean="0"/>
              <a:t>, в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протікало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соціальне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 </a:t>
            </a:r>
            <a:r>
              <a:rPr lang="ru-RU" sz="1400" dirty="0" err="1" smtClean="0"/>
              <a:t>індивіда</a:t>
            </a:r>
            <a:r>
              <a:rPr lang="ru-RU" sz="1400" dirty="0" smtClean="0"/>
              <a:t> в </a:t>
            </a:r>
            <a:r>
              <a:rPr lang="ru-RU" sz="1400" dirty="0" err="1" smtClean="0"/>
              <a:t>процесі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соціалізації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    </a:t>
            </a:r>
            <a:r>
              <a:rPr lang="ru-RU" sz="1400" b="1" dirty="0" err="1" smtClean="0"/>
              <a:t>Необіхевіоризму</a:t>
            </a:r>
            <a:r>
              <a:rPr lang="ru-RU" sz="1400" b="1" dirty="0" smtClean="0"/>
              <a:t> (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англ. </a:t>
            </a:r>
            <a:r>
              <a:rPr lang="en-US" sz="1400" dirty="0" smtClean="0"/>
              <a:t>Behavior – </a:t>
            </a:r>
            <a:r>
              <a:rPr lang="ru-RU" sz="1400" dirty="0" err="1" smtClean="0"/>
              <a:t>поведінка</a:t>
            </a:r>
            <a:r>
              <a:rPr lang="ru-RU" sz="1400" dirty="0" smtClean="0"/>
              <a:t>) </a:t>
            </a:r>
            <a:r>
              <a:rPr lang="ru-RU" sz="1400" dirty="0" err="1" smtClean="0"/>
              <a:t>теорія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особистості</a:t>
            </a:r>
            <a:r>
              <a:rPr lang="ru-RU" sz="1400" dirty="0" smtClean="0"/>
              <a:t>. </a:t>
            </a:r>
            <a:r>
              <a:rPr lang="ru-RU" sz="1400" dirty="0" err="1" smtClean="0"/>
              <a:t>Підримуючи</a:t>
            </a:r>
            <a:r>
              <a:rPr lang="ru-RU" sz="1400" dirty="0" smtClean="0"/>
              <a:t> </a:t>
            </a:r>
            <a:r>
              <a:rPr lang="ru-RU" sz="1400" dirty="0" err="1" smtClean="0"/>
              <a:t>ідею</a:t>
            </a:r>
            <a:r>
              <a:rPr lang="ru-RU" sz="1400" dirty="0" smtClean="0"/>
              <a:t> </a:t>
            </a:r>
            <a:r>
              <a:rPr lang="ru-RU" sz="1400" dirty="0" err="1" smtClean="0"/>
              <a:t>попередніх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концепцій</a:t>
            </a:r>
            <a:r>
              <a:rPr lang="ru-RU" sz="1400" dirty="0" smtClean="0"/>
              <a:t> про те,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особистість</a:t>
            </a:r>
            <a:r>
              <a:rPr lang="ru-RU" sz="1400" dirty="0" smtClean="0"/>
              <a:t> є результат </a:t>
            </a:r>
            <a:r>
              <a:rPr lang="ru-RU" sz="1400" dirty="0" err="1" smtClean="0"/>
              <a:t>навчання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правилам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 і </a:t>
            </a:r>
            <a:r>
              <a:rPr lang="ru-RU" sz="1400" dirty="0" err="1" smtClean="0"/>
              <a:t>поведінки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прихильники</a:t>
            </a:r>
            <a:r>
              <a:rPr lang="ru-RU" sz="1400" dirty="0" smtClean="0"/>
              <a:t> </a:t>
            </a:r>
            <a:r>
              <a:rPr lang="ru-RU" sz="1400" dirty="0" err="1" smtClean="0"/>
              <a:t>даної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концепції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послідовно</a:t>
            </a:r>
            <a:r>
              <a:rPr lang="ru-RU" sz="1400" dirty="0" smtClean="0"/>
              <a:t> </a:t>
            </a:r>
            <a:r>
              <a:rPr lang="ru-RU" sz="1400" dirty="0" err="1" smtClean="0"/>
              <a:t>дотримують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в </a:t>
            </a:r>
            <a:r>
              <a:rPr lang="ru-RU" sz="1400" dirty="0" err="1" smtClean="0"/>
              <a:t>своїх</a:t>
            </a:r>
            <a:r>
              <a:rPr lang="ru-RU" sz="1400" dirty="0" smtClean="0"/>
              <a:t> </a:t>
            </a:r>
            <a:r>
              <a:rPr lang="ru-RU" sz="1400" dirty="0" err="1" smtClean="0"/>
              <a:t>поглядах</a:t>
            </a:r>
            <a:r>
              <a:rPr lang="ru-RU" sz="1400" dirty="0" smtClean="0"/>
              <a:t>. </a:t>
            </a:r>
            <a:r>
              <a:rPr lang="ru-RU" sz="1400" dirty="0" err="1" smtClean="0"/>
              <a:t>Особистість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розглядається</a:t>
            </a:r>
            <a:r>
              <a:rPr lang="ru-RU" sz="1400" dirty="0" smtClean="0"/>
              <a:t> як проста </a:t>
            </a:r>
            <a:r>
              <a:rPr lang="ru-RU" sz="1400" dirty="0" err="1" smtClean="0"/>
              <a:t>сукупність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придатних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відповідей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сукупність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стимулів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   </a:t>
            </a:r>
            <a:r>
              <a:rPr lang="ru-RU" sz="1400" b="1" dirty="0" err="1" smtClean="0"/>
              <a:t>Теорія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соціальної</a:t>
            </a:r>
            <a:r>
              <a:rPr lang="ru-RU" sz="1400" b="1" dirty="0" smtClean="0"/>
              <a:t> установки</a:t>
            </a:r>
            <a:r>
              <a:rPr lang="ru-RU" sz="1400" dirty="0" smtClean="0"/>
              <a:t>. </a:t>
            </a:r>
            <a:r>
              <a:rPr lang="ru-RU" sz="1400" dirty="0" err="1" smtClean="0"/>
              <a:t>Згідно</a:t>
            </a:r>
            <a:r>
              <a:rPr lang="ru-RU" sz="1400" dirty="0" smtClean="0"/>
              <a:t> з </a:t>
            </a:r>
            <a:r>
              <a:rPr lang="ru-RU" sz="1400" dirty="0" err="1" smtClean="0"/>
              <a:t>цією</a:t>
            </a:r>
            <a:r>
              <a:rPr lang="ru-RU" sz="1400" dirty="0" smtClean="0"/>
              <a:t> </a:t>
            </a:r>
            <a:r>
              <a:rPr lang="ru-RU" sz="1400" dirty="0" err="1" smtClean="0"/>
              <a:t>теорією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особистість</a:t>
            </a:r>
            <a:r>
              <a:rPr lang="ru-RU" sz="1400" dirty="0" smtClean="0"/>
              <a:t> є результат тих </a:t>
            </a:r>
            <a:r>
              <a:rPr lang="ru-RU" sz="1400" dirty="0" err="1" smtClean="0"/>
              <a:t>несвідомих</a:t>
            </a:r>
            <a:r>
              <a:rPr lang="ru-RU" sz="1400" dirty="0" smtClean="0"/>
              <a:t> установок,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суспільство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формує</a:t>
            </a:r>
            <a:r>
              <a:rPr lang="ru-RU" sz="1400" dirty="0" smtClean="0"/>
              <a:t> самим фактом </a:t>
            </a:r>
            <a:r>
              <a:rPr lang="ru-RU" sz="1400" dirty="0" err="1" smtClean="0"/>
              <a:t>повсякденного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постійного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впливу</a:t>
            </a:r>
            <a:r>
              <a:rPr lang="ru-RU" sz="1400" dirty="0" smtClean="0"/>
              <a:t> на </a:t>
            </a:r>
            <a:r>
              <a:rPr lang="ru-RU" sz="1400" dirty="0" err="1" smtClean="0"/>
              <a:t>індивіда</a:t>
            </a:r>
            <a:r>
              <a:rPr lang="ru-RU" sz="1400" dirty="0" smtClean="0"/>
              <a:t>. У </a:t>
            </a:r>
            <a:r>
              <a:rPr lang="ru-RU" sz="1400" dirty="0" err="1" smtClean="0"/>
              <a:t>процесі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нагромадження</a:t>
            </a:r>
            <a:r>
              <a:rPr lang="ru-RU" sz="1400" dirty="0" smtClean="0"/>
              <a:t> установок,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суспільство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формує</a:t>
            </a:r>
            <a:r>
              <a:rPr lang="ru-RU" sz="1400" dirty="0" smtClean="0"/>
              <a:t> самим фактом </a:t>
            </a:r>
            <a:r>
              <a:rPr lang="ru-RU" sz="1400" dirty="0" err="1" smtClean="0"/>
              <a:t>повсякденного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постійного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впливу</a:t>
            </a:r>
            <a:r>
              <a:rPr lang="ru-RU" sz="1400" dirty="0" smtClean="0"/>
              <a:t> на </a:t>
            </a:r>
            <a:r>
              <a:rPr lang="ru-RU" sz="1400" dirty="0" err="1" smtClean="0"/>
              <a:t>індивіда</a:t>
            </a:r>
            <a:r>
              <a:rPr lang="ru-RU" sz="1400" dirty="0" smtClean="0"/>
              <a:t>. У </a:t>
            </a:r>
            <a:r>
              <a:rPr lang="ru-RU" sz="1400" dirty="0" err="1" smtClean="0"/>
              <a:t>процесі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нагромадження</a:t>
            </a:r>
            <a:r>
              <a:rPr lang="ru-RU" sz="1400" dirty="0" smtClean="0"/>
              <a:t> установок у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звичка</a:t>
            </a:r>
            <a:r>
              <a:rPr lang="ru-RU" sz="1400" dirty="0" smtClean="0"/>
              <a:t> до них. </a:t>
            </a:r>
            <a:r>
              <a:rPr lang="ru-RU" sz="1400" dirty="0" err="1" smtClean="0"/>
              <a:t>Іншими</a:t>
            </a:r>
            <a:r>
              <a:rPr lang="ru-RU" sz="1400" dirty="0" smtClean="0"/>
              <a:t> словами, у </a:t>
            </a:r>
            <a:r>
              <a:rPr lang="ru-RU" sz="1400" dirty="0" err="1" smtClean="0"/>
              <a:t>неї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формується</a:t>
            </a:r>
            <a:r>
              <a:rPr lang="ru-RU" sz="1400" dirty="0" smtClean="0"/>
              <a:t> установка бути </a:t>
            </a:r>
            <a:r>
              <a:rPr lang="ru-RU" sz="1400" dirty="0" err="1" smtClean="0"/>
              <a:t>особистістю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   </a:t>
            </a:r>
            <a:r>
              <a:rPr lang="ru-RU" sz="1400" b="1" dirty="0" err="1" smtClean="0"/>
              <a:t>Концепція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сукупності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соціогенних</a:t>
            </a:r>
            <a:r>
              <a:rPr lang="ru-RU" sz="1400" b="1" dirty="0" smtClean="0"/>
              <a:t> потреб і </a:t>
            </a:r>
            <a:r>
              <a:rPr lang="ru-RU" sz="1400" b="1" dirty="0" err="1" smtClean="0"/>
              <a:t>орієнтацій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формуються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суспільством</a:t>
            </a:r>
            <a:r>
              <a:rPr lang="ru-RU" sz="1400" dirty="0" smtClean="0"/>
              <a:t>. </a:t>
            </a:r>
            <a:r>
              <a:rPr lang="ru-RU" sz="1400" dirty="0" err="1" smtClean="0"/>
              <a:t>Згідно</a:t>
            </a:r>
            <a:r>
              <a:rPr lang="ru-RU" sz="1400" dirty="0" smtClean="0"/>
              <a:t> з </a:t>
            </a:r>
            <a:r>
              <a:rPr lang="ru-RU" sz="1400" dirty="0" err="1" smtClean="0"/>
              <a:t>цією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концепцією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особистість</a:t>
            </a:r>
            <a:r>
              <a:rPr lang="ru-RU" sz="1400" dirty="0" smtClean="0"/>
              <a:t> є </a:t>
            </a:r>
            <a:r>
              <a:rPr lang="ru-RU" sz="1400" dirty="0" err="1" smtClean="0"/>
              <a:t>змінюваними</a:t>
            </a:r>
            <a:r>
              <a:rPr lang="ru-RU" sz="1400" dirty="0" smtClean="0"/>
              <a:t> з </a:t>
            </a:r>
            <a:r>
              <a:rPr lang="ru-RU" sz="1400" dirty="0" err="1" smtClean="0"/>
              <a:t>розвитком</a:t>
            </a:r>
            <a:r>
              <a:rPr lang="ru-RU" sz="1400" dirty="0" smtClean="0"/>
              <a:t> </a:t>
            </a:r>
            <a:r>
              <a:rPr lang="ru-RU" sz="1400" dirty="0" err="1" smtClean="0"/>
              <a:t>суспільства</a:t>
            </a:r>
            <a:r>
              <a:rPr lang="ru-RU" sz="1400" dirty="0" smtClean="0"/>
              <a:t> </a:t>
            </a:r>
            <a:r>
              <a:rPr lang="ru-RU" sz="1400" dirty="0" err="1" smtClean="0"/>
              <a:t>рівнями</a:t>
            </a:r>
            <a:r>
              <a:rPr lang="ru-RU" sz="1400" dirty="0" smtClean="0"/>
              <a:t> </a:t>
            </a:r>
            <a:r>
              <a:rPr lang="ru-RU" sz="1400" dirty="0" err="1" smtClean="0"/>
              <a:t>сукупностей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соціальних</a:t>
            </a:r>
            <a:r>
              <a:rPr lang="ru-RU" sz="1400" dirty="0" smtClean="0"/>
              <a:t> потреб і </a:t>
            </a:r>
            <a:r>
              <a:rPr lang="ru-RU" sz="1400" dirty="0" err="1" smtClean="0"/>
              <a:t>орієнтацій</a:t>
            </a:r>
            <a:r>
              <a:rPr lang="ru-RU" sz="1400" dirty="0" smtClean="0"/>
              <a:t>. У </a:t>
            </a:r>
            <a:r>
              <a:rPr lang="ru-RU" sz="1400" dirty="0" err="1" smtClean="0"/>
              <a:t>цих</a:t>
            </a:r>
            <a:r>
              <a:rPr lang="ru-RU" sz="1400" dirty="0" smtClean="0"/>
              <a:t> </a:t>
            </a:r>
            <a:r>
              <a:rPr lang="ru-RU" sz="1400" dirty="0" err="1" smtClean="0"/>
              <a:t>рівнях</a:t>
            </a:r>
            <a:r>
              <a:rPr lang="ru-RU" sz="1400" dirty="0" smtClean="0"/>
              <a:t> </a:t>
            </a:r>
            <a:r>
              <a:rPr lang="ru-RU" sz="1400" dirty="0" err="1" smtClean="0"/>
              <a:t>можуть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відбуватися</a:t>
            </a:r>
            <a:r>
              <a:rPr lang="ru-RU" sz="1400" dirty="0" smtClean="0"/>
              <a:t> як </a:t>
            </a:r>
            <a:r>
              <a:rPr lang="ru-RU" sz="1400" dirty="0" err="1" smtClean="0"/>
              <a:t>суспільні</a:t>
            </a:r>
            <a:r>
              <a:rPr lang="ru-RU" sz="1400" dirty="0" smtClean="0"/>
              <a:t> (у </a:t>
            </a:r>
            <a:r>
              <a:rPr lang="ru-RU" sz="1400" dirty="0" err="1" smtClean="0"/>
              <a:t>цілому</a:t>
            </a:r>
            <a:r>
              <a:rPr lang="ru-RU" sz="1400" dirty="0" smtClean="0"/>
              <a:t>), так і </a:t>
            </a:r>
            <a:r>
              <a:rPr lang="ru-RU" sz="1400" dirty="0" err="1" smtClean="0"/>
              <a:t>групові</a:t>
            </a:r>
            <a:r>
              <a:rPr lang="ru-RU" sz="1400" dirty="0" smtClean="0"/>
              <a:t> потреби та </a:t>
            </a:r>
            <a:r>
              <a:rPr lang="ru-RU" sz="1400" dirty="0" err="1" smtClean="0"/>
              <a:t>орієнтації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забезпечують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варіабельність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особистості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5121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96751"/>
            <a:ext cx="54543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педагогів</a:t>
            </a:r>
            <a:r>
              <a:rPr lang="ru-RU" dirty="0" smtClean="0"/>
              <a:t> </a:t>
            </a:r>
            <a:r>
              <a:rPr lang="ru-RU" dirty="0" err="1" smtClean="0"/>
              <a:t>вивчали</a:t>
            </a:r>
            <a:r>
              <a:rPr lang="ru-RU" dirty="0" smtClean="0"/>
              <a:t> </a:t>
            </a:r>
            <a:r>
              <a:rPr lang="ru-RU" dirty="0" err="1" smtClean="0"/>
              <a:t>дану</a:t>
            </a:r>
            <a:r>
              <a:rPr lang="ru-RU" dirty="0" smtClean="0"/>
              <a:t> проблему, вони </a:t>
            </a:r>
            <a:r>
              <a:rPr lang="ru-RU" dirty="0" err="1" smtClean="0"/>
              <a:t>вважали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з </a:t>
            </a:r>
            <a:r>
              <a:rPr lang="ru-RU" dirty="0" err="1" smtClean="0"/>
              <a:t>навколишнім</a:t>
            </a:r>
            <a:r>
              <a:rPr lang="ru-RU" dirty="0" smtClean="0"/>
              <a:t> </a:t>
            </a:r>
            <a:r>
              <a:rPr lang="ru-RU" dirty="0" err="1" smtClean="0"/>
              <a:t>середовищем</a:t>
            </a:r>
            <a:r>
              <a:rPr lang="ru-RU" dirty="0" smtClean="0"/>
              <a:t>, яке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нього</a:t>
            </a:r>
            <a:r>
              <a:rPr lang="ru-RU" dirty="0" smtClean="0"/>
              <a:t>. Але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обставини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дитину</a:t>
            </a:r>
            <a:r>
              <a:rPr lang="ru-RU" dirty="0" smtClean="0"/>
              <a:t> через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, через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сформулювалися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суперечності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вимогами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ставить </a:t>
            </a:r>
            <a:r>
              <a:rPr lang="ru-RU" dirty="0" err="1" smtClean="0"/>
              <a:t>життя</a:t>
            </a:r>
            <a:r>
              <a:rPr lang="ru-RU" dirty="0" smtClean="0"/>
              <a:t> і </a:t>
            </a:r>
            <a:r>
              <a:rPr lang="ru-RU" dirty="0" err="1" smtClean="0"/>
              <a:t>суспільство</a:t>
            </a:r>
            <a:r>
              <a:rPr lang="ru-RU" dirty="0" smtClean="0"/>
              <a:t> до </a:t>
            </a:r>
            <a:r>
              <a:rPr lang="ru-RU" dirty="0" err="1" smtClean="0"/>
              <a:t>особистості</a:t>
            </a:r>
            <a:r>
              <a:rPr lang="ru-RU" dirty="0" smtClean="0"/>
              <a:t>, і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володіє</a:t>
            </a:r>
            <a:r>
              <a:rPr lang="ru-RU" dirty="0" smtClean="0"/>
              <a:t>.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дальшого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до </a:t>
            </a:r>
            <a:r>
              <a:rPr lang="ru-RU" dirty="0" err="1" smtClean="0"/>
              <a:t>збагачення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Шкільна</a:t>
            </a:r>
            <a:r>
              <a:rPr lang="ru-RU" dirty="0" smtClean="0"/>
              <a:t> </a:t>
            </a:r>
            <a:r>
              <a:rPr lang="ru-RU" dirty="0" err="1" smtClean="0"/>
              <a:t>соціалізація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 smtClean="0"/>
              <a:t>початкових</a:t>
            </a:r>
            <a:r>
              <a:rPr lang="ru-RU" dirty="0" smtClean="0"/>
              <a:t> </a:t>
            </a:r>
            <a:r>
              <a:rPr lang="ru-RU" dirty="0" err="1" smtClean="0"/>
              <a:t>класів</a:t>
            </a:r>
            <a:r>
              <a:rPr lang="ru-RU" dirty="0" smtClean="0"/>
              <a:t> буде </a:t>
            </a:r>
            <a:r>
              <a:rPr lang="ru-RU" dirty="0" err="1" smtClean="0"/>
              <a:t>ефективною</a:t>
            </a:r>
            <a:r>
              <a:rPr lang="ru-RU" dirty="0" smtClean="0"/>
              <a:t> за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і </a:t>
            </a:r>
            <a:r>
              <a:rPr lang="ru-RU" dirty="0" err="1" smtClean="0"/>
              <a:t>виховання</a:t>
            </a:r>
            <a:r>
              <a:rPr lang="ru-RU" dirty="0" smtClean="0"/>
              <a:t> в </a:t>
            </a:r>
            <a:r>
              <a:rPr lang="ru-RU" dirty="0" err="1" smtClean="0"/>
              <a:t>стінах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та в </a:t>
            </a:r>
            <a:r>
              <a:rPr lang="ru-RU" dirty="0" err="1" smtClean="0"/>
              <a:t>сім’ї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73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040664" cy="3096344"/>
          </a:xfrm>
        </p:spPr>
        <p:txBody>
          <a:bodyPr>
            <a:normAutofit fontScale="90000"/>
          </a:bodyPr>
          <a:lstStyle/>
          <a:p>
            <a:r>
              <a:rPr lang="ru-RU" dirty="0"/>
              <a:t>Для </a:t>
            </a:r>
            <a:r>
              <a:rPr lang="ru-RU" dirty="0" err="1"/>
              <a:t>успішної</a:t>
            </a:r>
            <a:r>
              <a:rPr lang="ru-RU" dirty="0"/>
              <a:t> </a:t>
            </a:r>
            <a:r>
              <a:rPr lang="ru-RU" dirty="0" err="1"/>
              <a:t>соціалізації</a:t>
            </a:r>
            <a:r>
              <a:rPr lang="ru-RU" dirty="0"/>
              <a:t>, по Д. </a:t>
            </a:r>
            <a:r>
              <a:rPr lang="ru-RU" dirty="0" err="1"/>
              <a:t>Смелзеру</a:t>
            </a:r>
            <a:r>
              <a:rPr lang="ru-RU" dirty="0"/>
              <a:t>, </a:t>
            </a:r>
            <a:r>
              <a:rPr lang="ru-RU" dirty="0" err="1"/>
              <a:t>необхідна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: </a:t>
            </a:r>
            <a:r>
              <a:rPr lang="ru-RU" dirty="0" err="1"/>
              <a:t>сподівання</a:t>
            </a:r>
            <a:r>
              <a:rPr lang="ru-RU" dirty="0"/>
              <a:t>,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і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сподіванням</a:t>
            </a:r>
            <a:r>
              <a:rPr lang="ru-RU" dirty="0"/>
              <a:t>.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, на </a:t>
            </a:r>
            <a:r>
              <a:rPr lang="ru-RU" dirty="0" err="1"/>
              <a:t>його</a:t>
            </a:r>
            <a:r>
              <a:rPr lang="ru-RU" dirty="0"/>
              <a:t> думку, </a:t>
            </a:r>
            <a:r>
              <a:rPr lang="ru-RU" dirty="0" err="1"/>
              <a:t>відбувається</a:t>
            </a:r>
            <a:r>
              <a:rPr lang="ru-RU" dirty="0"/>
              <a:t> на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стадіях</a:t>
            </a:r>
            <a:r>
              <a:rPr lang="ru-RU" dirty="0"/>
              <a:t>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157192"/>
            <a:ext cx="8183880" cy="115212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-   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наслідування</a:t>
            </a:r>
            <a:r>
              <a:rPr lang="ru-RU" dirty="0"/>
              <a:t> і </a:t>
            </a:r>
            <a:r>
              <a:rPr lang="ru-RU" dirty="0" err="1"/>
              <a:t>копіювання</a:t>
            </a:r>
            <a:r>
              <a:rPr lang="ru-RU" dirty="0"/>
              <a:t> </a:t>
            </a:r>
            <a:r>
              <a:rPr lang="ru-RU" dirty="0" err="1"/>
              <a:t>дітьми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дорослих</a:t>
            </a:r>
            <a:r>
              <a:rPr lang="ru-RU" dirty="0"/>
              <a:t>;</a:t>
            </a:r>
          </a:p>
          <a:p>
            <a:r>
              <a:rPr lang="ru-RU" dirty="0"/>
              <a:t>-  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, коли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усвідомлюють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 як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;</a:t>
            </a:r>
          </a:p>
          <a:p>
            <a:r>
              <a:rPr lang="ru-RU" dirty="0"/>
              <a:t>-  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групових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учаться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них </a:t>
            </a:r>
            <a:r>
              <a:rPr lang="ru-RU" dirty="0" err="1"/>
              <a:t>чекає</a:t>
            </a:r>
            <a:r>
              <a:rPr lang="ru-RU" dirty="0"/>
              <a:t> </a:t>
            </a:r>
            <a:r>
              <a:rPr lang="ru-RU" dirty="0" err="1"/>
              <a:t>ціла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434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43512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Соціалізація</a:t>
            </a:r>
            <a:r>
              <a:rPr lang="ru-RU" dirty="0" smtClean="0"/>
              <a:t> разом з </a:t>
            </a:r>
            <a:r>
              <a:rPr lang="ru-RU" dirty="0" err="1" smtClean="0"/>
              <a:t>персоналізацією</a:t>
            </a:r>
            <a:r>
              <a:rPr lang="ru-RU" dirty="0" smtClean="0"/>
              <a:t> є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сходинками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минає</a:t>
            </a:r>
            <a:r>
              <a:rPr lang="ru-RU" dirty="0" smtClean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і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“</a:t>
            </a:r>
            <a:r>
              <a:rPr lang="ru-RU" dirty="0" err="1" smtClean="0"/>
              <a:t>духовний</a:t>
            </a:r>
            <a:r>
              <a:rPr lang="ru-RU" dirty="0" smtClean="0"/>
              <a:t> синтез” </a:t>
            </a:r>
            <a:r>
              <a:rPr lang="ru-RU" dirty="0" err="1" smtClean="0"/>
              <a:t>або</a:t>
            </a:r>
            <a:r>
              <a:rPr lang="ru-RU" dirty="0" smtClean="0"/>
              <a:t> “</a:t>
            </a:r>
            <a:r>
              <a:rPr lang="ru-RU" dirty="0" err="1" smtClean="0"/>
              <a:t>диференційована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” (</a:t>
            </a:r>
            <a:r>
              <a:rPr lang="en-US" dirty="0" smtClean="0"/>
              <a:t>union difference). </a:t>
            </a:r>
            <a:r>
              <a:rPr lang="ru-RU" dirty="0" smtClean="0"/>
              <a:t>І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персоналізація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і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чому</a:t>
            </a:r>
            <a:r>
              <a:rPr lang="ru-RU" dirty="0" smtClean="0"/>
              <a:t> люди </a:t>
            </a:r>
            <a:r>
              <a:rPr lang="ru-RU" dirty="0" err="1" smtClean="0"/>
              <a:t>увінчують</a:t>
            </a:r>
            <a:r>
              <a:rPr lang="ru-RU" dirty="0" smtClean="0"/>
              <a:t> себе в </a:t>
            </a:r>
            <a:r>
              <a:rPr lang="ru-RU" dirty="0" err="1" smtClean="0"/>
              <a:t>організованому</a:t>
            </a:r>
            <a:r>
              <a:rPr lang="ru-RU" dirty="0" smtClean="0"/>
              <a:t> </a:t>
            </a:r>
            <a:r>
              <a:rPr lang="ru-RU" dirty="0" err="1" smtClean="0"/>
              <a:t>цілому</a:t>
            </a:r>
            <a:r>
              <a:rPr lang="ru-RU" dirty="0" smtClean="0"/>
              <a:t>, то </a:t>
            </a:r>
            <a:r>
              <a:rPr lang="ru-RU" dirty="0" err="1" smtClean="0"/>
              <a:t>соціалізація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сфера,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і </a:t>
            </a:r>
            <a:r>
              <a:rPr lang="ru-RU" dirty="0" err="1" smtClean="0"/>
              <a:t>самостійності</a:t>
            </a:r>
            <a:r>
              <a:rPr lang="ru-RU" dirty="0" smtClean="0"/>
              <a:t> </a:t>
            </a:r>
            <a:r>
              <a:rPr lang="ru-RU" dirty="0" err="1" smtClean="0"/>
              <a:t>об’єднуються</a:t>
            </a:r>
            <a:r>
              <a:rPr lang="ru-RU" dirty="0" smtClean="0"/>
              <a:t>, </a:t>
            </a:r>
            <a:r>
              <a:rPr lang="ru-RU" dirty="0" err="1" smtClean="0"/>
              <a:t>підкреслюючи</a:t>
            </a:r>
            <a:r>
              <a:rPr lang="ru-RU" dirty="0" smtClean="0"/>
              <a:t> </a:t>
            </a:r>
            <a:r>
              <a:rPr lang="ru-RU" dirty="0" err="1" smtClean="0"/>
              <a:t>глибину</a:t>
            </a:r>
            <a:r>
              <a:rPr lang="ru-RU" dirty="0" smtClean="0"/>
              <a:t> та </a:t>
            </a:r>
            <a:r>
              <a:rPr lang="ru-RU" dirty="0" err="1" smtClean="0"/>
              <a:t>непередбачуваність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“Его”.</a:t>
            </a:r>
          </a:p>
          <a:p>
            <a:r>
              <a:rPr lang="ru-RU" dirty="0" err="1" smtClean="0"/>
              <a:t>Оцінюючи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думок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 для </a:t>
            </a:r>
            <a:r>
              <a:rPr lang="ru-RU" dirty="0" err="1" smtClean="0"/>
              <a:t>педагогічного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соціалізації</a:t>
            </a:r>
            <a:r>
              <a:rPr lang="ru-RU" dirty="0" smtClean="0"/>
              <a:t>, яка і є </a:t>
            </a:r>
            <a:r>
              <a:rPr lang="ru-RU" dirty="0" err="1" smtClean="0"/>
              <a:t>формуванням</a:t>
            </a:r>
            <a:r>
              <a:rPr lang="ru-RU" dirty="0" smtClean="0"/>
              <a:t> </a:t>
            </a:r>
            <a:r>
              <a:rPr lang="ru-RU" dirty="0" err="1" smtClean="0"/>
              <a:t>влиття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 </a:t>
            </a:r>
            <a:r>
              <a:rPr lang="ru-RU" dirty="0" err="1" smtClean="0"/>
              <a:t>людський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, легко </a:t>
            </a:r>
            <a:r>
              <a:rPr lang="ru-RU" dirty="0" err="1" smtClean="0"/>
              <a:t>побачити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наголошують</a:t>
            </a:r>
            <a:r>
              <a:rPr lang="ru-RU" dirty="0" smtClean="0"/>
              <a:t> на </a:t>
            </a:r>
            <a:r>
              <a:rPr lang="ru-RU" dirty="0" err="1" smtClean="0"/>
              <a:t>проблемі</a:t>
            </a:r>
            <a:r>
              <a:rPr lang="ru-RU" dirty="0" smtClean="0"/>
              <a:t> </a:t>
            </a:r>
            <a:r>
              <a:rPr lang="ru-RU" dirty="0" err="1" smtClean="0"/>
              <a:t>нерозривності</a:t>
            </a:r>
            <a:r>
              <a:rPr lang="ru-RU" dirty="0" smtClean="0"/>
              <a:t> </a:t>
            </a:r>
            <a:r>
              <a:rPr lang="ru-RU" dirty="0" err="1" smtClean="0"/>
              <a:t>психофізичного</a:t>
            </a:r>
            <a:r>
              <a:rPr lang="ru-RU" dirty="0" smtClean="0"/>
              <a:t> та </a:t>
            </a:r>
            <a:r>
              <a:rPr lang="ru-RU" dirty="0" err="1" smtClean="0"/>
              <a:t>соціального</a:t>
            </a:r>
            <a:r>
              <a:rPr lang="ru-RU" dirty="0" smtClean="0"/>
              <a:t>, </a:t>
            </a:r>
            <a:r>
              <a:rPr lang="ru-RU" dirty="0" err="1" smtClean="0"/>
              <a:t>інтелектуального</a:t>
            </a:r>
            <a:r>
              <a:rPr lang="ru-RU" dirty="0" smtClean="0"/>
              <a:t> та </a:t>
            </a:r>
            <a:r>
              <a:rPr lang="ru-RU" dirty="0" err="1" smtClean="0"/>
              <a:t>етичного</a:t>
            </a:r>
            <a:r>
              <a:rPr lang="ru-RU" dirty="0" smtClean="0"/>
              <a:t>, </a:t>
            </a:r>
            <a:r>
              <a:rPr lang="ru-RU" dirty="0" err="1" smtClean="0"/>
              <a:t>пізнавального</a:t>
            </a:r>
            <a:r>
              <a:rPr lang="ru-RU" dirty="0" smtClean="0"/>
              <a:t> та практичного, </a:t>
            </a:r>
            <a:r>
              <a:rPr lang="ru-RU" dirty="0" err="1" smtClean="0"/>
              <a:t>інтелектуального</a:t>
            </a:r>
            <a:r>
              <a:rPr lang="ru-RU" dirty="0" smtClean="0"/>
              <a:t> та </a:t>
            </a:r>
            <a:r>
              <a:rPr lang="ru-RU" dirty="0" err="1" smtClean="0"/>
              <a:t>чуттєвого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> та </a:t>
            </a:r>
            <a:r>
              <a:rPr lang="ru-RU" dirty="0" err="1" smtClean="0"/>
              <a:t>буття</a:t>
            </a:r>
            <a:r>
              <a:rPr lang="ru-RU" dirty="0" smtClean="0"/>
              <a:t>. </a:t>
            </a:r>
            <a:r>
              <a:rPr lang="ru-RU" dirty="0" err="1" smtClean="0"/>
              <a:t>Висновки</a:t>
            </a:r>
            <a:r>
              <a:rPr lang="ru-RU" dirty="0" smtClean="0"/>
              <a:t> з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аксіоматичних</a:t>
            </a:r>
            <a:r>
              <a:rPr lang="ru-RU" dirty="0" smtClean="0"/>
              <a:t> </a:t>
            </a:r>
            <a:r>
              <a:rPr lang="ru-RU" dirty="0" err="1" smtClean="0"/>
              <a:t>нібито</a:t>
            </a:r>
            <a:r>
              <a:rPr lang="ru-RU" dirty="0" smtClean="0"/>
              <a:t> </a:t>
            </a:r>
            <a:r>
              <a:rPr lang="ru-RU" dirty="0" err="1" smtClean="0"/>
              <a:t>істин</a:t>
            </a:r>
            <a:r>
              <a:rPr lang="ru-RU" dirty="0" smtClean="0"/>
              <a:t> </a:t>
            </a:r>
            <a:r>
              <a:rPr lang="ru-RU" dirty="0" err="1" smtClean="0"/>
              <a:t>сягають</a:t>
            </a:r>
            <a:r>
              <a:rPr lang="ru-RU" dirty="0" smtClean="0"/>
              <a:t> </a:t>
            </a:r>
            <a:r>
              <a:rPr lang="ru-RU" dirty="0" err="1" smtClean="0"/>
              <a:t>глибинних</a:t>
            </a:r>
            <a:r>
              <a:rPr lang="ru-RU" dirty="0" smtClean="0"/>
              <a:t> засад </a:t>
            </a:r>
            <a:r>
              <a:rPr lang="ru-RU" dirty="0" err="1" smtClean="0"/>
              <a:t>розуміння</a:t>
            </a:r>
            <a:r>
              <a:rPr lang="ru-RU" dirty="0" smtClean="0"/>
              <a:t> та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та </a:t>
            </a:r>
            <a:r>
              <a:rPr lang="ru-RU" dirty="0" err="1" smtClean="0"/>
              <a:t>оточення</a:t>
            </a:r>
            <a:r>
              <a:rPr lang="ru-RU" dirty="0" smtClean="0"/>
              <a:t>, </a:t>
            </a:r>
            <a:r>
              <a:rPr lang="ru-RU" dirty="0" err="1" smtClean="0"/>
              <a:t>дитинства</a:t>
            </a:r>
            <a:r>
              <a:rPr lang="ru-RU" dirty="0" smtClean="0"/>
              <a:t> та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французький</a:t>
            </a:r>
            <a:r>
              <a:rPr lang="ru-RU" dirty="0" smtClean="0"/>
              <a:t> </a:t>
            </a:r>
            <a:r>
              <a:rPr lang="ru-RU" dirty="0" err="1" smtClean="0"/>
              <a:t>персоналізм</a:t>
            </a:r>
            <a:r>
              <a:rPr lang="ru-RU" dirty="0" smtClean="0"/>
              <a:t> </a:t>
            </a:r>
            <a:r>
              <a:rPr lang="ru-RU" dirty="0" err="1" smtClean="0"/>
              <a:t>простежує</a:t>
            </a:r>
            <a:r>
              <a:rPr lang="ru-RU" dirty="0" smtClean="0"/>
              <a:t>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вузлові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 на шляху духовного </a:t>
            </a:r>
            <a:r>
              <a:rPr lang="ru-RU" dirty="0" err="1" smtClean="0"/>
              <a:t>становлення</a:t>
            </a:r>
            <a:r>
              <a:rPr lang="ru-RU" dirty="0" smtClean="0"/>
              <a:t> і </a:t>
            </a:r>
            <a:r>
              <a:rPr lang="ru-RU" dirty="0" err="1" smtClean="0"/>
              <a:t>приєднання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до простору </a:t>
            </a:r>
            <a:r>
              <a:rPr lang="ru-RU" dirty="0" err="1" smtClean="0"/>
              <a:t>спільного</a:t>
            </a:r>
            <a:r>
              <a:rPr lang="ru-RU" dirty="0" smtClean="0"/>
              <a:t> духовного </a:t>
            </a:r>
            <a:r>
              <a:rPr lang="ru-RU" dirty="0" err="1" smtClean="0"/>
              <a:t>буття</a:t>
            </a:r>
            <a:r>
              <a:rPr lang="ru-RU" dirty="0" smtClean="0"/>
              <a:t> людей, в </a:t>
            </a:r>
            <a:r>
              <a:rPr lang="ru-RU" dirty="0" err="1" smtClean="0"/>
              <a:t>якому</a:t>
            </a:r>
            <a:r>
              <a:rPr lang="ru-RU" dirty="0" smtClean="0"/>
              <a:t> вона </a:t>
            </a:r>
            <a:r>
              <a:rPr lang="ru-RU" dirty="0" err="1" smtClean="0"/>
              <a:t>тільки</a:t>
            </a:r>
            <a:r>
              <a:rPr lang="ru-RU" dirty="0" smtClean="0"/>
              <a:t> й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віднайти</a:t>
            </a:r>
            <a:r>
              <a:rPr lang="ru-RU" dirty="0" smtClean="0"/>
              <a:t> себе, стати і бути. </a:t>
            </a:r>
            <a:r>
              <a:rPr lang="ru-RU" dirty="0" err="1" smtClean="0"/>
              <a:t>Надзвичайної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 smtClean="0"/>
              <a:t>наголоси</a:t>
            </a:r>
            <a:r>
              <a:rPr lang="ru-RU" dirty="0" smtClean="0"/>
              <a:t> на духовно-</a:t>
            </a:r>
            <a:r>
              <a:rPr lang="ru-RU" dirty="0" err="1" smtClean="0"/>
              <a:t>творчих</a:t>
            </a:r>
            <a:r>
              <a:rPr lang="ru-RU" dirty="0" smtClean="0"/>
              <a:t> </a:t>
            </a:r>
            <a:r>
              <a:rPr lang="ru-RU" dirty="0" err="1" smtClean="0"/>
              <a:t>значеннях</a:t>
            </a:r>
            <a:r>
              <a:rPr lang="ru-RU" dirty="0" smtClean="0"/>
              <a:t>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почуттів</a:t>
            </a:r>
            <a:r>
              <a:rPr lang="ru-RU" dirty="0" smtClean="0"/>
              <a:t> як </a:t>
            </a:r>
            <a:r>
              <a:rPr lang="ru-RU" dirty="0" err="1" smtClean="0"/>
              <a:t>провідниках</a:t>
            </a:r>
            <a:r>
              <a:rPr lang="ru-RU" dirty="0" smtClean="0"/>
              <a:t> </a:t>
            </a:r>
            <a:r>
              <a:rPr lang="ru-RU" dirty="0" err="1" smtClean="0"/>
              <a:t>вищого</a:t>
            </a:r>
            <a:r>
              <a:rPr lang="ru-RU" dirty="0" smtClean="0"/>
              <a:t> </a:t>
            </a:r>
            <a:r>
              <a:rPr lang="ru-RU" dirty="0" err="1" smtClean="0"/>
              <a:t>щаблю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410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5608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Французький</a:t>
            </a:r>
            <a:r>
              <a:rPr lang="ru-RU" dirty="0" smtClean="0"/>
              <a:t> психолог Ж. </a:t>
            </a:r>
            <a:r>
              <a:rPr lang="ru-RU" dirty="0" err="1" smtClean="0"/>
              <a:t>Піаже</a:t>
            </a:r>
            <a:r>
              <a:rPr lang="ru-RU" dirty="0" smtClean="0"/>
              <a:t>, </a:t>
            </a:r>
            <a:r>
              <a:rPr lang="ru-RU" dirty="0" err="1" smtClean="0"/>
              <a:t>зберігаючи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стадій</a:t>
            </a:r>
            <a:r>
              <a:rPr lang="ru-RU" dirty="0" smtClean="0"/>
              <a:t> 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наголошує</a:t>
            </a:r>
            <a:r>
              <a:rPr lang="ru-RU" dirty="0" smtClean="0"/>
              <a:t> на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пізнавальних</a:t>
            </a:r>
            <a:r>
              <a:rPr lang="ru-RU" dirty="0" smtClean="0"/>
              <a:t> структур </a:t>
            </a:r>
            <a:r>
              <a:rPr lang="ru-RU" dirty="0" err="1" smtClean="0"/>
              <a:t>індивіда</a:t>
            </a:r>
            <a:r>
              <a:rPr lang="ru-RU" dirty="0" smtClean="0"/>
              <a:t> і </a:t>
            </a:r>
            <a:r>
              <a:rPr lang="ru-RU" dirty="0" err="1" smtClean="0"/>
              <a:t>їхній</a:t>
            </a:r>
            <a:r>
              <a:rPr lang="ru-RU" dirty="0" smtClean="0"/>
              <a:t> </a:t>
            </a:r>
            <a:r>
              <a:rPr lang="ru-RU" dirty="0" err="1" smtClean="0"/>
              <a:t>наступній</a:t>
            </a:r>
            <a:r>
              <a:rPr lang="ru-RU" dirty="0" smtClean="0"/>
              <a:t> </a:t>
            </a:r>
            <a:r>
              <a:rPr lang="ru-RU" dirty="0" err="1" smtClean="0"/>
              <a:t>перебудові</a:t>
            </a:r>
            <a:r>
              <a:rPr lang="ru-RU" dirty="0" smtClean="0"/>
              <a:t>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 і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змімнюють</a:t>
            </a:r>
            <a:r>
              <a:rPr lang="ru-RU" dirty="0" smtClean="0"/>
              <a:t> одна </a:t>
            </a:r>
            <a:r>
              <a:rPr lang="ru-RU" dirty="0" err="1" smtClean="0"/>
              <a:t>іншу</a:t>
            </a:r>
            <a:r>
              <a:rPr lang="ru-RU" dirty="0" smtClean="0"/>
              <a:t> у </a:t>
            </a:r>
            <a:r>
              <a:rPr lang="ru-RU" dirty="0" err="1" smtClean="0"/>
              <a:t>визначеній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: сенсорно-</a:t>
            </a:r>
            <a:r>
              <a:rPr lang="ru-RU" dirty="0" err="1" smtClean="0"/>
              <a:t>моторна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до 2 </a:t>
            </a:r>
            <a:r>
              <a:rPr lang="ru-RU" dirty="0" err="1" smtClean="0"/>
              <a:t>років</a:t>
            </a:r>
            <a:r>
              <a:rPr lang="ru-RU" dirty="0" smtClean="0"/>
              <a:t>), </a:t>
            </a:r>
            <a:r>
              <a:rPr lang="ru-RU" dirty="0" err="1" smtClean="0"/>
              <a:t>операційна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2 до 7), </a:t>
            </a:r>
            <a:r>
              <a:rPr lang="ru-RU" dirty="0" err="1" smtClean="0"/>
              <a:t>стадія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(з 7 до 11), </a:t>
            </a:r>
            <a:r>
              <a:rPr lang="ru-RU" dirty="0" err="1" smtClean="0"/>
              <a:t>стадія</a:t>
            </a:r>
            <a:r>
              <a:rPr lang="ru-RU" dirty="0" smtClean="0"/>
              <a:t> </a:t>
            </a:r>
            <a:r>
              <a:rPr lang="ru-RU" dirty="0" err="1" smtClean="0"/>
              <a:t>формальних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(з 12 до 15).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психологів</a:t>
            </a:r>
            <a:r>
              <a:rPr lang="ru-RU" dirty="0" smtClean="0"/>
              <a:t> і </a:t>
            </a:r>
            <a:r>
              <a:rPr lang="ru-RU" dirty="0" err="1" smtClean="0"/>
              <a:t>соціологів</a:t>
            </a:r>
            <a:r>
              <a:rPr lang="ru-RU" dirty="0" smtClean="0"/>
              <a:t> </a:t>
            </a:r>
            <a:r>
              <a:rPr lang="ru-RU" dirty="0" err="1" smtClean="0"/>
              <a:t>підкреслюють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соціалізації</a:t>
            </a:r>
            <a:r>
              <a:rPr lang="ru-RU" dirty="0" smtClean="0"/>
              <a:t> </a:t>
            </a:r>
            <a:r>
              <a:rPr lang="ru-RU" dirty="0" err="1" smtClean="0"/>
              <a:t>продовжується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і </a:t>
            </a:r>
            <a:r>
              <a:rPr lang="ru-RU" dirty="0" err="1" smtClean="0"/>
              <a:t>стверджують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соціалізація</a:t>
            </a:r>
            <a:r>
              <a:rPr lang="ru-RU" dirty="0" smtClean="0"/>
              <a:t> </a:t>
            </a:r>
            <a:r>
              <a:rPr lang="ru-RU" dirty="0" err="1" smtClean="0"/>
              <a:t>дорослих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соціалізації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декількома</a:t>
            </a:r>
            <a:r>
              <a:rPr lang="ru-RU" dirty="0" smtClean="0"/>
              <a:t> моментами. </a:t>
            </a:r>
            <a:r>
              <a:rPr lang="ru-RU" dirty="0" err="1" smtClean="0"/>
              <a:t>Соціалізація</a:t>
            </a:r>
            <a:r>
              <a:rPr lang="ru-RU" dirty="0" smtClean="0"/>
              <a:t> </a:t>
            </a:r>
            <a:r>
              <a:rPr lang="ru-RU" dirty="0" err="1" smtClean="0"/>
              <a:t>дорослих</a:t>
            </a:r>
            <a:r>
              <a:rPr lang="ru-RU" dirty="0" smtClean="0"/>
              <a:t> </a:t>
            </a:r>
            <a:r>
              <a:rPr lang="ru-RU" dirty="0" err="1" smtClean="0"/>
              <a:t>скоріше</a:t>
            </a:r>
            <a:r>
              <a:rPr lang="ru-RU" dirty="0" smtClean="0"/>
              <a:t> </a:t>
            </a:r>
            <a:r>
              <a:rPr lang="ru-RU" dirty="0" err="1" smtClean="0"/>
              <a:t>змінює</a:t>
            </a:r>
            <a:r>
              <a:rPr lang="ru-RU" dirty="0" smtClean="0"/>
              <a:t> </a:t>
            </a:r>
            <a:r>
              <a:rPr lang="ru-RU" dirty="0" err="1" smtClean="0"/>
              <a:t>зовнішню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, у той час як </a:t>
            </a:r>
            <a:r>
              <a:rPr lang="ru-RU" dirty="0" err="1" smtClean="0"/>
              <a:t>соціалізація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формує</a:t>
            </a:r>
            <a:r>
              <a:rPr lang="ru-RU" dirty="0" smtClean="0"/>
              <a:t> </a:t>
            </a:r>
            <a:r>
              <a:rPr lang="ru-RU" dirty="0" err="1" smtClean="0"/>
              <a:t>ціннісні</a:t>
            </a:r>
            <a:r>
              <a:rPr lang="ru-RU" dirty="0" smtClean="0"/>
              <a:t> </a:t>
            </a:r>
            <a:r>
              <a:rPr lang="ru-RU" dirty="0" err="1" smtClean="0"/>
              <a:t>орієнтації</a:t>
            </a:r>
            <a:r>
              <a:rPr lang="ru-RU" dirty="0" smtClean="0"/>
              <a:t>. </a:t>
            </a:r>
            <a:r>
              <a:rPr lang="ru-RU" dirty="0" err="1" smtClean="0"/>
              <a:t>Соціалізація</a:t>
            </a:r>
            <a:r>
              <a:rPr lang="ru-RU" dirty="0" smtClean="0"/>
              <a:t> </a:t>
            </a:r>
            <a:r>
              <a:rPr lang="ru-RU" dirty="0" err="1" smtClean="0"/>
              <a:t>дорослих</a:t>
            </a:r>
            <a:r>
              <a:rPr lang="ru-RU" dirty="0" smtClean="0"/>
              <a:t> </a:t>
            </a:r>
            <a:r>
              <a:rPr lang="ru-RU" dirty="0" err="1" smtClean="0"/>
              <a:t>розрахована</a:t>
            </a:r>
            <a:r>
              <a:rPr lang="ru-RU" dirty="0" smtClean="0"/>
              <a:t> на те,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допомогти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набути </a:t>
            </a:r>
            <a:r>
              <a:rPr lang="ru-RU" dirty="0" err="1" smtClean="0"/>
              <a:t>визначені</a:t>
            </a:r>
            <a:r>
              <a:rPr lang="ru-RU" dirty="0" smtClean="0"/>
              <a:t> </a:t>
            </a:r>
            <a:r>
              <a:rPr lang="ru-RU" dirty="0" err="1" smtClean="0"/>
              <a:t>навички</a:t>
            </a:r>
            <a:r>
              <a:rPr lang="ru-RU" dirty="0" smtClean="0"/>
              <a:t>, </a:t>
            </a:r>
            <a:r>
              <a:rPr lang="ru-RU" dirty="0" err="1" smtClean="0"/>
              <a:t>соціалізація</a:t>
            </a:r>
            <a:r>
              <a:rPr lang="ru-RU" dirty="0" smtClean="0"/>
              <a:t> в </a:t>
            </a:r>
            <a:r>
              <a:rPr lang="ru-RU" dirty="0" err="1" smtClean="0"/>
              <a:t>дитинстві</a:t>
            </a:r>
            <a:r>
              <a:rPr lang="ru-RU" dirty="0" smtClean="0"/>
              <a:t> в </a:t>
            </a:r>
            <a:r>
              <a:rPr lang="ru-RU" dirty="0" err="1" smtClean="0"/>
              <a:t>більшій</a:t>
            </a:r>
            <a:r>
              <a:rPr lang="ru-RU" dirty="0" smtClean="0"/>
              <a:t>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справу з </a:t>
            </a:r>
            <a:r>
              <a:rPr lang="ru-RU" dirty="0" err="1" smtClean="0"/>
              <a:t>мотивацією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939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</TotalTime>
  <Words>2951</Words>
  <Application>Microsoft Office PowerPoint</Application>
  <PresentationFormat>Экран (4:3)</PresentationFormat>
  <Paragraphs>108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Аспект</vt:lpstr>
      <vt:lpstr>Тезаурус соціальної педагогіки</vt:lpstr>
      <vt:lpstr>Вступ</vt:lpstr>
      <vt:lpstr>Презентация PowerPoint</vt:lpstr>
      <vt:lpstr>Презентация PowerPoint</vt:lpstr>
      <vt:lpstr>Презентация PowerPoint</vt:lpstr>
      <vt:lpstr>Презентация PowerPoint</vt:lpstr>
      <vt:lpstr>Для успішної соціалізації, по Д. Смелзеру, необхідна дія трьох фактів: сподівання, зміна поведінки і прагнення відповідати цим сподіванням. Процес формування, на його думку, відбувається на трьох різних стадіях: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Висвітлення соціалізації українськими філософами</vt:lpstr>
      <vt:lpstr>Соціальне виховання- створення умов та заходів, спрямованих на засвоєння підростаючим поколінням загальнолюдських і спеціальних знань, соціального досвіду з метою формування в нього соціально-позитивних ціннісних орієнтацій.</vt:lpstr>
      <vt:lpstr>Соціальний статус</vt:lpstr>
      <vt:lpstr>Адаптація-це процес пристосування організму до зовнішнього середовища або до змін, що відбуваються в самому організмі </vt:lpstr>
      <vt:lpstr>Медична, професійна, психологічна, педагогічна реабілітацію.</vt:lpstr>
      <vt:lpstr>Презентация PowerPoint</vt:lpstr>
      <vt:lpstr>Тезаурус соціальної педагогіки не залишається незмінним. Він постійно збагачується як у змістовому так і категоріальному аспектах, що детермінуються динамікою соціально-педагогічних явищ у суспільстві.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та соціалізація учнів початкових класів</dc:title>
  <dc:creator>Пользователь</dc:creator>
  <cp:lastModifiedBy>Слава Україні!</cp:lastModifiedBy>
  <cp:revision>12</cp:revision>
  <dcterms:created xsi:type="dcterms:W3CDTF">2023-02-27T08:36:20Z</dcterms:created>
  <dcterms:modified xsi:type="dcterms:W3CDTF">2023-12-19T13:07:03Z</dcterms:modified>
</cp:coreProperties>
</file>