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264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026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067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33677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74273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882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386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08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551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53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3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321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73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8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990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F721-05E6-4756-9B99-B4534EFBD742}" type="datetimeFigureOut">
              <a:rPr lang="uk-UA" smtClean="0"/>
              <a:t>07.03.2023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FFA314-5800-4F8E-A74A-C757757514F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3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David_McClelland&amp;action=edit&amp;redlink=1" TargetMode="External"/><Relationship Id="rId3" Type="http://schemas.openxmlformats.org/officeDocument/2006/relationships/hyperlink" Target="https://uk.wikipedia.org/wiki/%D0%90%D0%BD%D0%B3%D0%BB%D1%96%D0%B9%D1%81%D1%8C%D0%BA%D0%B0_%D0%BC%D0%BE%D0%B2%D0%B0" TargetMode="External"/><Relationship Id="rId7" Type="http://schemas.openxmlformats.org/officeDocument/2006/relationships/hyperlink" Target="https://uk.wikipedia.org/wiki/%D0%A2%D0%B5%D0%BE%D1%80%D1%96%D1%8F_%D0%BC%D0%BE%D1%82%D0%B8%D0%B2%D0%B0%D1%86%D1%96%D1%97_%D0%94%D0%B5%D0%B2%D1%96%D0%B4%D0%B0_%D0%9C%D0%B0%D0%BA_%D0%9A%D0%BB%D0%B5%D0%BB%D0%BB%D0%B0%D0%BD%D0%B4%D0%B0" TargetMode="External"/><Relationship Id="rId2" Type="http://schemas.openxmlformats.org/officeDocument/2006/relationships/hyperlink" Target="https://uk.wikipedia.org/w/index.php?title=%D0%A2%D0%B5%D0%BE%D1%80%D1%96%D1%97_%D0%BC%D0%BE%D1%82%D0%B8%D0%B2%D0%B0%D1%86%D1%96%D1%97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/index.php?title=%D0%A2%D0%B5%D0%BE%D1%80%D1%96%D1%8F_%D1%96%D1%81%D0%BD%D1%83%D0%B2%D0%B0%D0%BD%D0%BD%D1%8F,_%D0%B2%D1%96%D0%B4%D0%BD%D0%BE%D1%81%D0%B8%D0%BD_%D1%96_%D1%80%D0%BE%D1%81%D1%82%D1%83&amp;action=edit&amp;redlink=1" TargetMode="External"/><Relationship Id="rId5" Type="http://schemas.openxmlformats.org/officeDocument/2006/relationships/hyperlink" Target="https://uk.wikipedia.org/wiki/%D0%90%D0%B1%D1%80%D0%B0%D1%85%D0%B0%D0%BC_%D0%9C%D0%B0%D1%81%D0%BB%D0%BE%D1%83" TargetMode="External"/><Relationship Id="rId10" Type="http://schemas.openxmlformats.org/officeDocument/2006/relationships/hyperlink" Target="https://uk.wikipedia.org/w/index.php?title=Frederick_Herzberg&amp;action=edit&amp;redlink=1" TargetMode="External"/><Relationship Id="rId4" Type="http://schemas.openxmlformats.org/officeDocument/2006/relationships/hyperlink" Target="https://uk.wikipedia.org/wiki/%D0%A2%D0%B5%D0%BE%D1%80%D1%96%D1%8F_%D0%BC%D0%BE%D1%82%D0%B8%D0%B2%D0%B0%D1%86%D1%96%D1%97_%D0%90%D0%B1%D1%80%D0%B0%D1%85%D0%B0%D0%BC%D0%B0_%D0%9C%D0%B0%D1%81%D0%BB%D0%BE%D1%83" TargetMode="External"/><Relationship Id="rId9" Type="http://schemas.openxmlformats.org/officeDocument/2006/relationships/hyperlink" Target="https://uk.wikipedia.org/wiki/%D0%A2%D0%B5%D0%BE%D1%80%D1%96%D1%8F_%D0%BC%D0%BE%D1%82%D0%B8%D0%B2%D0%B0%D1%86%D1%96%D1%97_%D0%A4%D1%80%D0%B5%D0%B4%D0%B5%D1%80%D0%B8%D0%BA%D0%B0_%D0%93%D0%B5%D1%80%D1%86%D0%B1%D0%B5%D1%80%D0%B3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2%D0%B5%D0%BE%D1%80%D1%96%D1%8F_%D0%BC%D0%BE%D1%82%D0%B8%D0%B2%D0%B0%D1%86%D1%96%D1%97_%D1%81%D0%BE%D1%86%D1%96%D0%B0%D0%BB%D1%8C%D0%BD%D0%BE%D0%B3%D0%BE_%D0%B2%D0%B8%D0%B2%D1%87%D0%B5%D0%BD%D0%BD%D1%8F" TargetMode="External"/><Relationship Id="rId3" Type="http://schemas.openxmlformats.org/officeDocument/2006/relationships/hyperlink" Target="https://uk.wikipedia.org/wiki/%D0%A2%D0%B5%D0%BE%D1%80%D1%96%D1%8F_%D0%BE%D1%87%D1%96%D0%BA%D1%83%D0%B2%D0%B0%D0%BD%D0%BD%D1%8F" TargetMode="External"/><Relationship Id="rId7" Type="http://schemas.openxmlformats.org/officeDocument/2006/relationships/hyperlink" Target="https://uk.wikipedia.org/wiki/%D0%A2%D0%B5%D0%BE%D1%80%D1%96%D1%8F_%D0%BF%D1%96%D0%B4%D0%BA%D1%80%D1%96%D0%BF%D0%BB%D0%B5%D0%BD%D0%BD%D1%8F" TargetMode="External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2%D0%B5%D0%BE%D1%80%D1%96%D1%8F_%D0%BF%D0%BE%D1%81%D1%82%D0%B0%D0%BD%D0%BE%D0%B2%D0%BA%D0%B8_%D1%86%D1%96%D0%BB%D0%B5%D0%B9" TargetMode="External"/><Relationship Id="rId11" Type="http://schemas.openxmlformats.org/officeDocument/2006/relationships/hyperlink" Target="https://uk.wikipedia.org/wiki/%D0%9F%D0%B0%D1%80%D1%82%D0%B8%D1%81%D0%B8%D0%BF%D0%B0%D1%82%D0%B8%D0%B2%D0%BD%D0%B5_%D1%83%D0%BF%D1%80%D0%B0%D0%B2%D0%BB%D1%96%D0%BD%D0%BD%D1%8F" TargetMode="External"/><Relationship Id="rId5" Type="http://schemas.openxmlformats.org/officeDocument/2006/relationships/hyperlink" Target="https://uk.wikipedia.org/wiki/%D0%A2%D0%B5%D0%BE%D1%80%D1%96%D1%8F_%D1%81%D0%BF%D1%80%D0%B0%D0%B2%D0%B5%D0%B4%D0%BB%D0%B8%D0%B2%D0%BE%D1%81%D1%82%D1%96" TargetMode="External"/><Relationship Id="rId10" Type="http://schemas.openxmlformats.org/officeDocument/2006/relationships/hyperlink" Target="https://uk.wikipedia.org/wiki/%D0%A2%D0%B5%D0%BE%D1%80%D1%96%D1%8F_%D0%BC%D0%BE%D1%82%D0%B8%D0%B2%D0%B0%D1%86%D1%96%D1%97_%D0%94%D1%83%D0%B3%D0%BB%D0%B0%D1%81%D0%B0_%D0%9C%D0%B0%D0%BA-%D0%93%D1%80%D0%B5%D0%B3%D0%BE%D1%80%D0%B0" TargetMode="External"/><Relationship Id="rId4" Type="http://schemas.openxmlformats.org/officeDocument/2006/relationships/hyperlink" Target="https://uk.wikipedia.org/w/index.php?title=Victor_Vroom&amp;action=edit&amp;redlink=1" TargetMode="External"/><Relationship Id="rId9" Type="http://schemas.openxmlformats.org/officeDocument/2006/relationships/hyperlink" Target="https://uk.wikipedia.org/wiki/%D0%A2%D0%B5%D0%BE%D1%80%D1%96%D1%8F_%D0%BC%D0%BE%D1%82%D0%B8%D0%B2%D0%B0%D1%86%D1%96%D1%97_%D0%9B._%D0%9F%D0%BE%D1%80%D1%82%D0%B5%D1%80%D0%B0,_%D0%95._%D0%9B%D0%BE%D1%83%D0%BB%D0%B5%D1%80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0%D0%B1%D1%80%D0%B0%D1%85%D0%B0%D0%BC_%D0%9C%D0%B0%D1%81%D0%BB%D0%BE%D1%83" TargetMode="External"/><Relationship Id="rId2" Type="http://schemas.openxmlformats.org/officeDocument/2006/relationships/hyperlink" Target="https://uk.wikipedia.org/wiki/%D0%A2%D0%B5%D0%BE%D1%80%D1%96%D1%8F_%D0%BC%D0%BE%D1%82%D0%B8%D0%B2%D0%B0%D1%86%D1%96%D1%97_%D0%90%D0%B1%D1%80%D0%B0%D1%85%D0%B0%D0%BC%D0%B0_%D0%9C%D0%B0%D1%81%D0%BB%D0%BE%D1%8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David_McClelland&amp;action=edit&amp;redlink=1" TargetMode="External"/><Relationship Id="rId2" Type="http://schemas.openxmlformats.org/officeDocument/2006/relationships/hyperlink" Target="https://uk.wikipedia.org/wiki/%D0%A2%D0%B5%D0%BE%D1%80%D1%96%D1%8F_%D0%BC%D0%BE%D1%82%D0%B8%D0%B2%D0%B0%D1%86%D1%96%D1%97_%D0%94%D0%B5%D0%B2%D1%96%D0%B4%D0%B0_%D0%9C%D0%B0%D0%BA_%D0%9A%D0%BB%D0%B5%D0%BB%D0%BB%D0%B0%D0%BD%D0%B4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2%D1%96%D0%B4%D0%BF%D0%BE%D0%B2%D1%96%D0%B4%D0%B0%D0%BB%D1%8C%D0%BD%D1%96%D1%81%D1%82%D1%8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Victor_Vroom&amp;action=edit&amp;redlink=1" TargetMode="External"/><Relationship Id="rId2" Type="http://schemas.openxmlformats.org/officeDocument/2006/relationships/hyperlink" Target="https://uk.wikipedia.org/wiki/%D0%A2%D0%B5%D0%BE%D1%80%D1%96%D1%8F_%D0%BE%D1%87%D1%96%D0%BA%D1%83%D0%B2%D0%B0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0%D0%BD%D0%B3%D0%BB%D1%96%D0%B9%D1%81%D1%8C%D0%BA%D0%B0_%D0%BC%D0%BE%D0%B2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/index.php?title=%D0%94%D0%B6%D0%BE%D0%BD_%D0%A1%D1%82%D0%B5%D0%B9%D1%81%D1%96_%D0%90%D0%B4%D0%B0%D0%BC%D1%81&amp;action=edit&amp;redlink=1" TargetMode="External"/><Relationship Id="rId7" Type="http://schemas.openxmlformats.org/officeDocument/2006/relationships/hyperlink" Target="https://uk.wikipedia.org/wiki/%D0%9A%D0%B5%D1%80%D1%96%D0%B2%D0%BD%D0%B8%D0%BA" TargetMode="External"/><Relationship Id="rId2" Type="http://schemas.openxmlformats.org/officeDocument/2006/relationships/hyperlink" Target="https://uk.wikipedia.org/wiki/%D0%A2%D0%B5%D0%BE%D1%80%D1%96%D1%8F_%D1%81%D0%BF%D1%80%D0%B0%D0%B2%D0%B5%D0%B4%D0%BB%D0%B8%D0%B2%D0%BE%D1%81%D1%82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0%B8%D0%BD%D0%B0%D0%B3%D0%BE%D1%80%D0%BE%D0%B4%D0%B0" TargetMode="External"/><Relationship Id="rId5" Type="http://schemas.openxmlformats.org/officeDocument/2006/relationships/hyperlink" Target="https://uk.wikipedia.org/wiki/%D0%94%D0%B8%D1%81%D0%B1%D0%B0%D0%BB%D0%B0%D0%BD%D1%81" TargetMode="External"/><Relationship Id="rId4" Type="http://schemas.openxmlformats.org/officeDocument/2006/relationships/hyperlink" Target="https://uk.wikipedia.org/w/index.php?title=%D0%9F%D1%81%D0%B8%D1%85%D0%BE%D0%BB%D0%BE%D0%B3%D1%96%D1%87%D0%BD%D0%B5_%D0%BD%D0%B0%D0%BF%D1%80%D1%83%D0%B6%D0%B5%D0%BD%D0%BD%D1%8F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224989-0990-666D-A23F-648E272AC3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1" r="1" b="1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5446A-E04A-4AF5-A9E6-2083B2C27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uk-UA" sz="8000" b="1" dirty="0"/>
              <a:t>МОТИВАЦІЯ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867EFE-0F27-47AB-8D9A-C9726F999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uk-UA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15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6A50-8F95-4893-8A43-60E6921BB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err="1">
                <a:solidFill>
                  <a:srgbClr val="FF0000"/>
                </a:solidFill>
              </a:rPr>
              <a:t>Мотива́ція</a:t>
            </a:r>
            <a:r>
              <a:rPr lang="uk-UA" sz="2400" b="1" dirty="0">
                <a:solidFill>
                  <a:srgbClr val="FF0000"/>
                </a:solidFill>
              </a:rPr>
              <a:t> (з лат. </a:t>
            </a:r>
            <a:r>
              <a:rPr lang="en-US" sz="2400" b="1" dirty="0">
                <a:solidFill>
                  <a:srgbClr val="FF0000"/>
                </a:solidFill>
              </a:rPr>
              <a:t>movere) — </a:t>
            </a:r>
            <a:r>
              <a:rPr lang="uk-UA" sz="2400" b="1" dirty="0"/>
              <a:t>спонукання до дії; динамічний процес фізіологічного та психологічного плану, що керує поведінкою людини, який визначає її організованість, активність і стійкість; здатність людини </a:t>
            </a:r>
            <a:r>
              <a:rPr lang="uk-UA" sz="2400" b="1" dirty="0" err="1"/>
              <a:t>діяльно</a:t>
            </a:r>
            <a:r>
              <a:rPr lang="uk-UA" sz="2400" b="1" dirty="0"/>
              <a:t> задовольняти свої потреби</a:t>
            </a:r>
            <a:r>
              <a:rPr lang="uk-UA" sz="2400" dirty="0"/>
              <a:t>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1FFCB5-15AE-4B84-BEB3-E619FD6D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643962"/>
            <a:ext cx="8915400" cy="3777622"/>
          </a:xfrm>
        </p:spPr>
        <p:txBody>
          <a:bodyPr/>
          <a:lstStyle/>
          <a:p>
            <a:r>
              <a:rPr lang="uk-UA" dirty="0"/>
              <a:t>В управлінні </a:t>
            </a:r>
            <a:r>
              <a:rPr lang="uk-UA" dirty="0" err="1"/>
              <a:t>мотива́ція</a:t>
            </a:r>
            <a:r>
              <a:rPr lang="uk-UA" dirty="0"/>
              <a:t> — це процес стимулювання працівників до здійснення ефективної діяльності, спрямованої на досягнення цілей підприємства. Мотивація необхідна для ефективного виконання прийнятих рішень і запланованих завдань.</a:t>
            </a:r>
          </a:p>
          <a:p>
            <a:endParaRPr lang="uk-UA" dirty="0"/>
          </a:p>
          <a:p>
            <a:r>
              <a:rPr lang="uk-UA" dirty="0"/>
              <a:t>Мотивація — це те, що знаходиться в людини «всередині». Якщо людина мотивована, її задоволення від роботи може призвести до якісного результату.</a:t>
            </a:r>
          </a:p>
        </p:txBody>
      </p:sp>
    </p:spTree>
    <p:extLst>
      <p:ext uri="{BB962C8B-B14F-4D97-AF65-F5344CB8AC3E}">
        <p14:creationId xmlns:p14="http://schemas.microsoft.com/office/powerpoint/2010/main" val="92812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590B0-0163-4CE5-91CA-F21F9AF0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lnSpc>
                <a:spcPct val="107000"/>
              </a:lnSpc>
              <a:spcAft>
                <a:spcPts val="120"/>
              </a:spcAft>
            </a:pPr>
            <a:r>
              <a:rPr lang="uk-UA" sz="3600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ї мотивації (ще не написана)"/>
              </a:rPr>
              <a:t>Теорії мотивації</a:t>
            </a:r>
            <a:br>
              <a:rPr lang="uk-U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2357E1-9F02-4896-ABAB-91E3DCBA5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1.Теорії потреб (</a:t>
            </a:r>
            <a:r>
              <a:rPr lang="uk-UA" sz="24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Англійська мова"/>
              </a:rPr>
              <a:t>англ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sz="2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Need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Theories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1.1.</a:t>
            </a:r>
            <a:r>
              <a:rPr lang="uk-UA" sz="24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Теорія мотивації Абрахама Маслоу"/>
              </a:rPr>
              <a:t>Теорія мотивації </a:t>
            </a:r>
            <a:r>
              <a:rPr lang="uk-UA" sz="24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Теорія мотивації Абрахама Маслоу"/>
              </a:rPr>
              <a:t>Абрахама</a:t>
            </a:r>
            <a:r>
              <a:rPr lang="uk-UA" sz="24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Теорія мотивації Абрахама Маслоу"/>
              </a:rPr>
              <a:t> Маслоу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24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 tooltip="Абрахам Маслоу"/>
              </a:rPr>
              <a:t>Abraham</a:t>
            </a:r>
            <a:r>
              <a:rPr lang="uk-UA" sz="24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 tooltip="Абрахам Маслоу"/>
              </a:rPr>
              <a:t> </a:t>
            </a:r>
            <a:r>
              <a:rPr lang="uk-UA" sz="24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 tooltip="Абрахам Маслоу"/>
              </a:rPr>
              <a:t>Maslow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1.2. </a:t>
            </a:r>
            <a:r>
              <a:rPr lang="uk-UA" sz="240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 tooltip="Теорія існування, відносин і росту (ще не написана)"/>
              </a:rPr>
              <a:t>Теорія існування, відносин і росту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1.3. </a:t>
            </a:r>
            <a:r>
              <a:rPr lang="uk-UA" sz="24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 tooltip="Теорія мотивації Девіда Мак Клелланда"/>
              </a:rPr>
              <a:t>Теорія мотивації Девіда Мак </a:t>
            </a:r>
            <a:r>
              <a:rPr lang="uk-UA" sz="24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 tooltip="Теорія мотивації Девіда Мак Клелланда"/>
              </a:rPr>
              <a:t>Клелланда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24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 tooltip="David McClelland (ще не написана)"/>
              </a:rPr>
              <a:t>David</a:t>
            </a:r>
            <a:r>
              <a:rPr lang="uk-UA" sz="2400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 tooltip="David McClelland (ще не написана)"/>
              </a:rPr>
              <a:t> </a:t>
            </a:r>
            <a:r>
              <a:rPr lang="uk-UA" sz="24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 tooltip="David McClelland (ще не написана)"/>
              </a:rPr>
              <a:t>McClelland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uk-UA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1.4.</a:t>
            </a:r>
            <a:r>
              <a:rPr lang="uk-UA" sz="24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9" tooltip="Теорія мотивації Фредерика Герцберга"/>
              </a:rPr>
              <a:t>Теорія мотивації Фредерика </a:t>
            </a:r>
            <a:r>
              <a:rPr lang="uk-UA" sz="24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9" tooltip="Теорія мотивації Фредерика Герцберга"/>
              </a:rPr>
              <a:t>Герцберга</a:t>
            </a:r>
            <a:r>
              <a:rPr lang="uk-UA" sz="24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24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 tooltip="Frederick Herzberg (ще не написана)"/>
              </a:rPr>
              <a:t>Frederick</a:t>
            </a:r>
            <a:r>
              <a:rPr lang="uk-UA" sz="2400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 tooltip="Frederick Herzberg (ще не написана)"/>
              </a:rPr>
              <a:t> </a:t>
            </a:r>
            <a:r>
              <a:rPr lang="uk-UA" sz="24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 tooltip="Frederick Herzberg (ще не написана)"/>
              </a:rPr>
              <a:t>Herzberg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0576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9CD86-830C-4D7D-88FC-099709ACB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Пізнавальні теорії (</a:t>
            </a:r>
            <a:r>
              <a:rPr lang="uk-UA" sz="40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Англійська мова"/>
              </a:rPr>
              <a:t>англ</a:t>
            </a:r>
            <a:r>
              <a:rPr lang="uk-UA" sz="4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sz="4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Cognitive</a:t>
            </a:r>
            <a:r>
              <a:rPr lang="uk-UA" sz="4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4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Theory</a:t>
            </a:r>
            <a:r>
              <a:rPr lang="uk-UA" sz="4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  <a:br>
              <a:rPr lang="uk-U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6D9039-1F04-4F7F-A4D8-6F8AB2974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 fontScale="32500" lnSpcReduction="20000"/>
          </a:bodyPr>
          <a:lstStyle/>
          <a:p>
            <a:pPr marL="2186940" lvl="5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2.1.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Теорія очікування"/>
              </a:rPr>
              <a:t>Теорія очікувань Віктора </a:t>
            </a:r>
            <a:r>
              <a:rPr lang="uk-UA" sz="60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Теорія очікування"/>
              </a:rPr>
              <a:t>Врума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60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Victor Vroom (ще не написана)"/>
              </a:rPr>
              <a:t>Victor</a:t>
            </a:r>
            <a:r>
              <a:rPr lang="uk-UA" sz="6000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Victor Vroom (ще не написана)"/>
              </a:rPr>
              <a:t> </a:t>
            </a:r>
            <a:r>
              <a:rPr lang="uk-UA" sz="60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 tooltip="Victor Vroom (ще не написана)"/>
              </a:rPr>
              <a:t>Vroom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2.2. 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 tooltip="Теорія справедливості"/>
              </a:rPr>
              <a:t>Теорія справедливості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2.3. 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6" tooltip="Теорія постановки цілей"/>
              </a:rPr>
              <a:t>Теорія постановки цілей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3. 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 tooltip="Теорія підкріплення"/>
              </a:rPr>
              <a:t>Теорія підкріплення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60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Англійська мова"/>
              </a:rPr>
              <a:t>англ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sz="6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Reinforcement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6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Theory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4. 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 tooltip="Теорія мотивації соціального вивчення"/>
              </a:rPr>
              <a:t>Теорія мотивації соціального вивчення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60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Англійська мова"/>
              </a:rPr>
              <a:t>англ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uk-UA" sz="6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Social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6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Learning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uk-UA" sz="6000" dirty="0" err="1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Theory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5. 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9" tooltip="Теорія мотивації Л. Портера, Е. Лоулера"/>
              </a:rPr>
              <a:t>Теорія мотивації Л. Портера, Е. </a:t>
            </a:r>
            <a:r>
              <a:rPr lang="uk-UA" sz="60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9" tooltip="Теорія мотивації Л. Портера, Е. Лоулера"/>
              </a:rPr>
              <a:t>Лоулера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6. 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 tooltip="Теорія мотивації Дугласа Мак-Грегора"/>
              </a:rPr>
              <a:t>Теорія мотивації Дугласа Мак-</a:t>
            </a:r>
            <a:r>
              <a:rPr lang="uk-UA" sz="60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0" tooltip="Теорія мотивації Дугласа Мак-Грегора"/>
              </a:rPr>
              <a:t>Грегора</a:t>
            </a: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(Теорія X, Теорія Y, Теорія Z)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</a:t>
            </a:r>
            <a:r>
              <a:rPr lang="uk-UA" sz="60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11" tooltip="Партисипативне управління"/>
              </a:rPr>
              <a:t>партисипативне управління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4384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6000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uk-UA" sz="6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082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05004-388A-49FB-BEF3-09F429090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Абрахама Маслоу"/>
              </a:rPr>
              <a:t>                          </a:t>
            </a:r>
            <a:r>
              <a:rPr lang="uk-UA" sz="32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Абрахама Маслоу"/>
              </a:rPr>
              <a:t>Теорія мотивації</a:t>
            </a:r>
            <a:br>
              <a:rPr lang="uk-UA" sz="32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Абрахама Маслоу"/>
              </a:rPr>
            </a:br>
            <a:r>
              <a:rPr lang="uk-UA" sz="32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Абрахама Маслоу"/>
              </a:rPr>
              <a:t>        </a:t>
            </a:r>
            <a:r>
              <a:rPr lang="uk-UA" sz="32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Абрахама Маслоу"/>
              </a:rPr>
              <a:t>Абрахама</a:t>
            </a:r>
            <a:r>
              <a:rPr lang="uk-UA" sz="32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Абрахама Маслоу"/>
              </a:rPr>
              <a:t> Маслоу</a:t>
            </a:r>
            <a:r>
              <a:rPr lang="uk-UA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32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Абрахам Маслоу"/>
              </a:rPr>
              <a:t>Abraham</a:t>
            </a:r>
            <a:r>
              <a:rPr lang="uk-UA" sz="32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Абрахам Маслоу"/>
              </a:rPr>
              <a:t> </a:t>
            </a:r>
            <a:r>
              <a:rPr lang="uk-UA" sz="32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Абрахам Маслоу"/>
              </a:rPr>
              <a:t>Maslow</a:t>
            </a:r>
            <a:endParaRPr lang="uk-UA" sz="3200" dirty="0"/>
          </a:p>
        </p:txBody>
      </p:sp>
      <p:pic>
        <p:nvPicPr>
          <p:cNvPr id="4" name="Місце для вмісту 3">
            <a:extLst>
              <a:ext uri="{FF2B5EF4-FFF2-40B4-BE49-F238E27FC236}">
                <a16:creationId xmlns:a16="http://schemas.microsoft.com/office/drawing/2014/main" id="{6864EEC9-6FE4-4BD8-9274-81F68142C1A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451" y="1904999"/>
            <a:ext cx="9463161" cy="46233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226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1B313-FF77-4E46-A229-452E4A5D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Девіда Мак Клелланда"/>
              </a:rPr>
              <a:t>Теорія мотивації Девіда Мак </a:t>
            </a:r>
            <a:r>
              <a:rPr lang="uk-UA" sz="320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мотивації Девіда Мак Клелланда"/>
              </a:rPr>
              <a:t>Клелланда</a:t>
            </a:r>
            <a:r>
              <a:rPr lang="uk-UA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sz="32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David McClelland (ще не написана)"/>
              </a:rPr>
              <a:t>David</a:t>
            </a:r>
            <a:r>
              <a:rPr lang="uk-UA" sz="3200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David McClelland (ще не написана)"/>
              </a:rPr>
              <a:t> </a:t>
            </a:r>
            <a:r>
              <a:rPr lang="uk-UA" sz="3200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David McClelland (ще не написана)"/>
              </a:rPr>
              <a:t>McClelland</a:t>
            </a:r>
            <a:r>
              <a:rPr lang="uk-UA" sz="3200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b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E78C404-AE49-452C-8A21-85531CEC9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розвитком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економічних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відносин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вдосконаленням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значна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роль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теорії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мотивації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відводиться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потребам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більш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високих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рівнів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Представником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цієї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теорії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Девід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Мак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Клелланд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Згідно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твердженням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структура потреб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вищого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рівня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зводиться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трьох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чинників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прагненню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успіху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прагненню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влади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визнання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При такому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твердженні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успіх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розцінюється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не як похвала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або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визнання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з боку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колег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а як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особисті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досягнення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результаті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активної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діяльності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як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готовність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брати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участь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ухваленні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складних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рішень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і нести за них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персональну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Відповідальність"/>
              </a:rPr>
              <a:t>відповідальність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Прагнення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влади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повинне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не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тільки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говорити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про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честолюбство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але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показувати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уміння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успішно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працювати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на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різних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рівнях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управління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організаціях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а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прагнення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до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визнання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здатність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бути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неформальним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лідером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мати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свою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власну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думку і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уміти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переконувати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оточуючих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правильності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810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2B590-2252-4AF2-A127-079F7DC18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очікування"/>
              </a:rPr>
              <a:t>Теорія очікувань Віктора </a:t>
            </a:r>
            <a:r>
              <a:rPr lang="uk-UA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очікування"/>
              </a:rPr>
              <a:t>Врума</a:t>
            </a:r>
            <a:r>
              <a:rPr lang="uk-UA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(</a:t>
            </a:r>
            <a:r>
              <a:rPr lang="uk-UA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Victor Vroom (ще не написана)"/>
              </a:rPr>
              <a:t>Victor</a:t>
            </a:r>
            <a:r>
              <a:rPr lang="uk-UA" i="1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Victor Vroom (ще не написана)"/>
              </a:rPr>
              <a:t> </a:t>
            </a:r>
            <a:r>
              <a:rPr lang="uk-UA" i="1" u="none" strike="noStrike" dirty="0" err="1">
                <a:solidFill>
                  <a:srgbClr val="BA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 tooltip="Victor Vroom (ще не написана)"/>
              </a:rPr>
              <a:t>Vroom</a:t>
            </a:r>
            <a:r>
              <a:rPr lang="uk-UA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b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5F657DC-654D-49E7-90FD-F72FE8E6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Теорія очікувань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uk-UA" sz="2400" b="0" i="0" u="none" strike="noStrike" dirty="0" err="1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Англійська мова"/>
              </a:rPr>
              <a:t>англ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Expectancy Theory)— </a:t>
            </a:r>
            <a:r>
              <a:rPr lang="uk-UA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розгляд залежності поведінки людей від таких обставин: чому людина віддає перевагу, що і скільки вона б хотіла отримати від своїх зусиль, яких зусиль вона згодна докласти заради цього. Теорія очікування належить до пізнавальних теорій (теорій процесу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9363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250C7-D18E-4503-897E-ACC4DE60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963" y="852710"/>
            <a:ext cx="8911687" cy="1280890"/>
          </a:xfrm>
        </p:spPr>
        <p:txBody>
          <a:bodyPr>
            <a:normAutofit/>
          </a:bodyPr>
          <a:lstStyle/>
          <a:p>
            <a:r>
              <a:rPr lang="uk-UA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 tooltip="Теорія справедливості"/>
              </a:rPr>
              <a:t>Теорія справедливості</a:t>
            </a:r>
            <a:b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9CCDB9-AB85-4EA3-8C04-C0F68F959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постульована </a:t>
            </a:r>
            <a:r>
              <a:rPr lang="uk-UA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3" tooltip="Джон Стейсі Адамс (ще не написана)"/>
              </a:rPr>
              <a:t>Джоном Адамсом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стверджує, що індивід суб'єктивно визначає співвідношення отриманої винагороди до затрачених зусиль і потім співвідносить його з розміром винагороди інших людей, які виконували аналогічну роботу. Якщо при порівнянні виявляється дисбаланс або несправедливість, тобто людина вважає, що за таку ж саму роботу інший індивід отримав більш високу винагороду, то в нього виникає </a:t>
            </a:r>
            <a:r>
              <a:rPr lang="uk-UA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4" tooltip="Психологічне напруження (ще не написана)"/>
              </a:rPr>
              <a:t>психологічне напруження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В результаті, необхідно мотивувати цю людину, зняти напруження та відновити справедливість, зрівнявши </a:t>
            </a:r>
            <a:r>
              <a:rPr lang="uk-UA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Дисбаланс"/>
              </a:rPr>
              <a:t>дисбаланс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Можлива також ситуація, коли </a:t>
            </a:r>
            <a:r>
              <a:rPr lang="uk-UA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Винагорода"/>
              </a:rPr>
              <a:t>винагорода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перевищує затрачені зусилля для її досягнення, і тоді людина відчуває почуття сорому по відношенню до </a:t>
            </a:r>
            <a:r>
              <a:rPr lang="uk-UA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Керівник"/>
              </a:rPr>
              <a:t>керівника</a:t>
            </a:r>
            <a:r>
              <a:rPr lang="uk-UA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В такому випадку, наступного разу вона буде мотивована працювати краще, щоб рівень винагороди відповідав рівню затрачених зусиль.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773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7F174-76CD-48E9-A291-EF42B34A9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662E5FF-C913-472B-BD12-A71EF4701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8764404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575</Words>
  <Application>Microsoft Office PowerPoint</Application>
  <PresentationFormat>Широкий екран</PresentationFormat>
  <Paragraphs>30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Віхоть</vt:lpstr>
      <vt:lpstr>МОТИВАЦІЯ</vt:lpstr>
      <vt:lpstr>Мотива́ція (з лат. movere) — спонукання до дії; динамічний процес фізіологічного та психологічного плану, що керує поведінкою людини, який визначає її організованість, активність і стійкість; здатність людини діяльно задовольняти свої потреби.</vt:lpstr>
      <vt:lpstr>Теорії мотивації </vt:lpstr>
      <vt:lpstr>2. Пізнавальні теорії (англ. Cognitive Theory): </vt:lpstr>
      <vt:lpstr>                          Теорія мотивації         Абрахама Маслоу (Abraham Maslow</vt:lpstr>
      <vt:lpstr>Теорія мотивації Девіда Мак Клелланда (David McClelland) </vt:lpstr>
      <vt:lpstr>Теорія очікувань Віктора Врума (Victor Vroom) </vt:lpstr>
      <vt:lpstr>Теорія справедливості 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МОТИВАЦІЯ</dc:title>
  <dc:creator>toshiba</dc:creator>
  <cp:lastModifiedBy>toshiba</cp:lastModifiedBy>
  <cp:revision>1</cp:revision>
  <dcterms:created xsi:type="dcterms:W3CDTF">2023-03-07T06:31:16Z</dcterms:created>
  <dcterms:modified xsi:type="dcterms:W3CDTF">2023-03-07T07:02:09Z</dcterms:modified>
</cp:coreProperties>
</file>