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6" r:id="rId4"/>
    <p:sldId id="265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3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6E51-4F16-4111-AE79-A0A66BC7B00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354C-0376-4B91-A430-48D78CC10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Відхилення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законів</a:t>
            </a:r>
            <a:r>
              <a:rPr lang="ru-RU" b="1" dirty="0" smtClean="0"/>
              <a:t> Менделя. </a:t>
            </a:r>
            <a:r>
              <a:rPr lang="ru-RU" b="1" dirty="0" err="1" smtClean="0"/>
              <a:t>Взаємодія</a:t>
            </a:r>
            <a:r>
              <a:rPr lang="ru-RU" b="1" dirty="0" smtClean="0"/>
              <a:t> </a:t>
            </a:r>
            <a:r>
              <a:rPr lang="ru-RU" b="1" dirty="0" err="1" smtClean="0"/>
              <a:t>алельних</a:t>
            </a:r>
            <a:r>
              <a:rPr lang="ru-RU" b="1" dirty="0" smtClean="0"/>
              <a:t> </a:t>
            </a:r>
            <a:r>
              <a:rPr lang="ru-RU" b="1" dirty="0" err="1" smtClean="0"/>
              <a:t>генів</a:t>
            </a:r>
            <a:r>
              <a:rPr lang="ru-RU" b="1" dirty="0" smtClean="0"/>
              <a:t>. </a:t>
            </a:r>
            <a:r>
              <a:rPr lang="ru-RU" b="1" dirty="0" err="1" smtClean="0"/>
              <a:t>Взаємодія</a:t>
            </a:r>
            <a:r>
              <a:rPr lang="ru-RU" b="1" dirty="0" smtClean="0"/>
              <a:t> </a:t>
            </a:r>
            <a:r>
              <a:rPr lang="ru-RU" b="1" dirty="0" err="1" smtClean="0"/>
              <a:t>неалельних</a:t>
            </a:r>
            <a:r>
              <a:rPr lang="ru-RU" b="1" dirty="0" smtClean="0"/>
              <a:t> </a:t>
            </a:r>
            <a:r>
              <a:rPr lang="ru-RU" b="1" dirty="0" err="1" smtClean="0"/>
              <a:t>генів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0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127" y="294762"/>
            <a:ext cx="10515600" cy="132556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i="1" dirty="0" err="1" smtClean="0"/>
              <a:t>Плейотропія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плейотропність</a:t>
            </a:r>
            <a:r>
              <a:rPr lang="ru-RU" sz="2800" b="1" i="1" dirty="0" smtClean="0"/>
              <a:t>) — </a:t>
            </a:r>
            <a:r>
              <a:rPr lang="ru-RU" sz="2800" b="1" i="1" dirty="0" err="1" smtClean="0"/>
              <a:t>це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множинна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дія</a:t>
            </a:r>
            <a:r>
              <a:rPr lang="ru-RU" sz="2800" b="1" i="1" dirty="0" smtClean="0"/>
              <a:t> гена; тип </a:t>
            </a:r>
            <a:r>
              <a:rPr lang="ru-RU" sz="2800" b="1" i="1" dirty="0" err="1" smtClean="0"/>
              <a:t>успадкування</a:t>
            </a:r>
            <a:r>
              <a:rPr lang="ru-RU" sz="2800" b="1" i="1" dirty="0" smtClean="0"/>
              <a:t>, при </a:t>
            </a:r>
            <a:r>
              <a:rPr lang="ru-RU" sz="2800" b="1" i="1" dirty="0" err="1" smtClean="0"/>
              <a:t>якому</a:t>
            </a:r>
            <a:r>
              <a:rPr lang="ru-RU" sz="2800" b="1" i="1" dirty="0" smtClean="0"/>
              <a:t> один ген </a:t>
            </a:r>
            <a:r>
              <a:rPr lang="ru-RU" sz="2800" b="1" i="1" dirty="0" err="1" smtClean="0"/>
              <a:t>визначає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прояв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декількох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ознак</a:t>
            </a:r>
            <a:r>
              <a:rPr lang="ru-RU" sz="2800" b="1" i="1" dirty="0" smtClean="0"/>
              <a:t>.</a:t>
            </a:r>
            <a:endParaRPr lang="en-US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5127" y="2126507"/>
            <a:ext cx="10281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явище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обумовлене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один ген </a:t>
            </a:r>
            <a:r>
              <a:rPr lang="ru-RU" sz="2400" b="1" dirty="0" err="1" smtClean="0"/>
              <a:t>пов'язаний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декількома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біохімічних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процесів</a:t>
            </a:r>
            <a:r>
              <a:rPr lang="ru-RU" sz="2400" b="1" dirty="0" smtClean="0"/>
              <a:t>, тому </a:t>
            </a:r>
            <a:r>
              <a:rPr lang="ru-RU" sz="2400" b="1" dirty="0" err="1" smtClean="0"/>
              <a:t>впливає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розвиток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багатьох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властивостей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організму</a:t>
            </a:r>
            <a:r>
              <a:rPr lang="ru-RU" sz="2400" b="1" dirty="0" smtClean="0"/>
              <a:t>:</a:t>
            </a:r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8386" y="44511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ГЕН 1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6165" y="445113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Білок 1</a:t>
            </a:r>
            <a:endParaRPr lang="en-US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3944" y="4495799"/>
            <a:ext cx="2774730" cy="82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Ланцюг хімічних реакцій</a:t>
            </a:r>
            <a:endParaRPr lang="en-US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49406" y="3565790"/>
            <a:ext cx="1177159" cy="885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Ознака 1</a:t>
            </a:r>
            <a:endParaRPr lang="en-US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49407" y="5580994"/>
            <a:ext cx="1177158" cy="767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Ознака 2</a:t>
            </a:r>
            <a:endParaRPr lang="en-US" sz="2400" b="1" dirty="0"/>
          </a:p>
        </p:txBody>
      </p: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 flipV="1">
            <a:off x="2322786" y="4908331"/>
            <a:ext cx="8933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  <a:endCxn id="6" idx="1"/>
          </p:cNvCxnSpPr>
          <p:nvPr/>
        </p:nvCxnSpPr>
        <p:spPr>
          <a:xfrm>
            <a:off x="4130565" y="4908331"/>
            <a:ext cx="893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3"/>
            <a:endCxn id="7" idx="1"/>
          </p:cNvCxnSpPr>
          <p:nvPr/>
        </p:nvCxnSpPr>
        <p:spPr>
          <a:xfrm flipV="1">
            <a:off x="7798674" y="4008461"/>
            <a:ext cx="1250732" cy="89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  <a:endCxn id="8" idx="1"/>
          </p:cNvCxnSpPr>
          <p:nvPr/>
        </p:nvCxnSpPr>
        <p:spPr>
          <a:xfrm>
            <a:off x="7798674" y="4908331"/>
            <a:ext cx="1250733" cy="1056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207" y="413322"/>
            <a:ext cx="11466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 </a:t>
            </a:r>
            <a:r>
              <a:rPr lang="ru-RU" sz="2400" b="1" i="1" dirty="0" err="1" smtClean="0"/>
              <a:t>багатьох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</a:t>
            </a:r>
            <a:r>
              <a:rPr lang="ru-RU" sz="2400" b="1" i="1" dirty="0" smtClean="0"/>
              <a:t> ген,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зумовлює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забарвлення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квітки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викликає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зміну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забарвлення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інших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органів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стебла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листя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насіння</a:t>
            </a:r>
            <a:r>
              <a:rPr lang="ru-RU" sz="2400" b="1" i="1" dirty="0" smtClean="0"/>
              <a:t>).</a:t>
            </a:r>
            <a:endParaRPr lang="en-US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3" y="1259102"/>
            <a:ext cx="5985594" cy="25470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207" y="388371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ген,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контролює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сполучної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тканини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обумовлює</a:t>
            </a:r>
            <a:r>
              <a:rPr lang="ru-RU" sz="2000" b="1" dirty="0" smtClean="0"/>
              <a:t> синдром «</a:t>
            </a:r>
            <a:r>
              <a:rPr lang="ru-RU" sz="2000" b="1" dirty="0" err="1" smtClean="0"/>
              <a:t>павучіі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пальці</a:t>
            </a:r>
            <a:r>
              <a:rPr lang="ru-RU" sz="2000" b="1" dirty="0" smtClean="0"/>
              <a:t>» (синдром </a:t>
            </a:r>
            <a:r>
              <a:rPr lang="ru-RU" sz="2000" b="1" dirty="0" err="1" smtClean="0"/>
              <a:t>Марфана</a:t>
            </a:r>
            <a:r>
              <a:rPr lang="ru-RU" sz="2000" b="1" dirty="0" smtClean="0"/>
              <a:t>) і </a:t>
            </a:r>
            <a:r>
              <a:rPr lang="ru-RU" sz="2000" b="1" dirty="0" err="1" smtClean="0"/>
              <a:t>викликає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видовження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пальців</a:t>
            </a:r>
            <a:r>
              <a:rPr lang="ru-RU" sz="2000" b="1" dirty="0" smtClean="0"/>
              <a:t> рук і </a:t>
            </a:r>
            <a:r>
              <a:rPr lang="ru-RU" sz="2000" b="1" dirty="0" err="1" smtClean="0"/>
              <a:t>ніг</a:t>
            </a:r>
            <a:r>
              <a:rPr lang="ru-RU" sz="2000" b="1" dirty="0" smtClean="0"/>
              <a:t>, але і </a:t>
            </a:r>
            <a:r>
              <a:rPr lang="ru-RU" sz="2000" b="1" dirty="0" err="1" smtClean="0"/>
              <a:t>зміну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обличчя</a:t>
            </a:r>
            <a:r>
              <a:rPr lang="ru-RU" sz="2000" b="1" dirty="0" smtClean="0"/>
              <a:t>, дефект </a:t>
            </a:r>
            <a:r>
              <a:rPr lang="ru-RU" sz="2000" b="1" dirty="0" err="1" smtClean="0"/>
              <a:t>кришталика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вроджені</a:t>
            </a:r>
            <a:r>
              <a:rPr lang="ru-RU" sz="2000" b="1" dirty="0" smtClean="0"/>
              <a:t> вади </a:t>
            </a:r>
            <a:r>
              <a:rPr lang="ru-RU" sz="2000" b="1" dirty="0" err="1" smtClean="0"/>
              <a:t>серця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041" y="1512190"/>
            <a:ext cx="5095875" cy="3086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197" y="5058562"/>
            <a:ext cx="1905000" cy="15525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4290" y="5561096"/>
            <a:ext cx="6873766" cy="1050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/>
              <a:t>Г</a:t>
            </a:r>
            <a:r>
              <a:rPr lang="ru-RU" sz="2000" b="1" dirty="0" smtClean="0"/>
              <a:t>ен,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відповідає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рудий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колір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волосся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обумовлює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світліше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забарвлення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появу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ластовиння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32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4193" y="222271"/>
            <a:ext cx="8113986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b="1" dirty="0" smtClean="0"/>
              <a:t>Укажи,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моногібридне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дигібридне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комплементарність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епістаз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полімерія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плейотропія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кодомінування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неповне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домінування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716" y="1810518"/>
            <a:ext cx="11004331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2. Обери характеристику </a:t>
            </a:r>
            <a:r>
              <a:rPr lang="ru-RU" sz="2000" b="1" dirty="0" err="1" smtClean="0"/>
              <a:t>неповного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в гетерозиготному </a:t>
            </a:r>
            <a:r>
              <a:rPr lang="ru-RU" sz="2000" b="1" dirty="0" err="1" smtClean="0"/>
              <a:t>організмі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кожен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алелів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викликає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залежного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нього</a:t>
            </a:r>
            <a:r>
              <a:rPr lang="ru-RU" sz="2000" b="1" dirty="0" smtClean="0"/>
              <a:t> продукту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пригнічення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алелем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прояв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рецесивного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алеля</a:t>
            </a:r>
            <a:r>
              <a:rPr lang="ru-RU" sz="2000" b="1" dirty="0" smtClean="0"/>
              <a:t> у гетерозиготному </a:t>
            </a:r>
            <a:r>
              <a:rPr lang="ru-RU" sz="2000" b="1" dirty="0" err="1" smtClean="0"/>
              <a:t>організмі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у гетерозиготному </a:t>
            </a:r>
            <a:r>
              <a:rPr lang="ru-RU" sz="2000" b="1" dirty="0" err="1" smtClean="0"/>
              <a:t>організмі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прояв</a:t>
            </a:r>
            <a:r>
              <a:rPr lang="ru-RU" sz="2000" b="1" dirty="0" smtClean="0"/>
              <a:t> одного з </a:t>
            </a:r>
            <a:r>
              <a:rPr lang="ru-RU" sz="2000" b="1" dirty="0" err="1" smtClean="0"/>
              <a:t>алелів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домінує</a:t>
            </a:r>
            <a:r>
              <a:rPr lang="ru-RU" sz="2000" b="1" dirty="0" smtClean="0"/>
              <a:t> над </a:t>
            </a:r>
            <a:r>
              <a:rPr lang="ru-RU" sz="2000" b="1" dirty="0" err="1" smtClean="0"/>
              <a:t>проявом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повністю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пригнічує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3890" y="4587794"/>
            <a:ext cx="9522372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3. </a:t>
            </a:r>
            <a:r>
              <a:rPr lang="ru-RU" sz="2000" b="1" dirty="0" err="1" smtClean="0"/>
              <a:t>Визнач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неалельних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тимчасова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постійна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неповне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кодомінування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комплементарність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полімерія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епістаз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02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3890" y="265498"/>
            <a:ext cx="10762592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4. Укажи характеристику </a:t>
            </a:r>
            <a:r>
              <a:rPr lang="ru-RU" sz="2000" b="1" dirty="0" err="1" smtClean="0"/>
              <a:t>комплементарної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один </a:t>
            </a:r>
            <a:r>
              <a:rPr lang="ru-RU" sz="2000" b="1" dirty="0" err="1" smtClean="0"/>
              <a:t>домінантний</a:t>
            </a:r>
            <a:r>
              <a:rPr lang="ru-RU" sz="2000" b="1" dirty="0" smtClean="0"/>
              <a:t> ген </a:t>
            </a:r>
            <a:r>
              <a:rPr lang="ru-RU" sz="2000" b="1" dirty="0" err="1" smtClean="0"/>
              <a:t>доповнює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неалельного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домінантного</a:t>
            </a:r>
            <a:r>
              <a:rPr lang="ru-RU" sz="2000" b="1" dirty="0" smtClean="0"/>
              <a:t> гена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тип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неалельних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, при </a:t>
            </a:r>
            <a:r>
              <a:rPr lang="ru-RU" sz="2000" b="1" dirty="0" err="1" smtClean="0"/>
              <a:t>якому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впливати</a:t>
            </a:r>
            <a:r>
              <a:rPr lang="ru-RU" sz="2000" b="1" dirty="0" smtClean="0"/>
              <a:t> на одну і ту саму </a:t>
            </a:r>
            <a:r>
              <a:rPr lang="ru-RU" sz="2000" b="1" dirty="0" err="1" smtClean="0"/>
              <a:t>ознаку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посилюючи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, а для </a:t>
            </a:r>
            <a:r>
              <a:rPr lang="ru-RU" sz="2000" b="1" dirty="0" err="1" smtClean="0"/>
              <a:t>прояву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наявність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хоча</a:t>
            </a:r>
            <a:r>
              <a:rPr lang="ru-RU" sz="2000" b="1" dirty="0" smtClean="0"/>
              <a:t> б одного </a:t>
            </a:r>
            <a:r>
              <a:rPr lang="ru-RU" sz="2000" b="1" dirty="0" err="1" smtClean="0"/>
              <a:t>домінантного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алеля</a:t>
            </a:r>
            <a:r>
              <a:rPr lang="ru-RU" sz="2000" b="1" dirty="0" smtClean="0"/>
              <a:t> в будь-</a:t>
            </a:r>
            <a:r>
              <a:rPr lang="ru-RU" sz="2000" b="1" dirty="0" err="1" smtClean="0"/>
              <a:t>якого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кількох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залежність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одного гена, </a:t>
            </a:r>
            <a:r>
              <a:rPr lang="ru-RU" sz="2000" b="1" dirty="0" err="1" smtClean="0"/>
              <a:t>тобто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множинна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одного гена</a:t>
            </a:r>
            <a:endParaRPr lang="en-US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9917" y="2392317"/>
            <a:ext cx="1033167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5. Характеристикою </a:t>
            </a:r>
            <a:r>
              <a:rPr lang="ru-RU" sz="2000" b="1" dirty="0" err="1" smtClean="0"/>
              <a:t>епістазу</a:t>
            </a:r>
            <a:r>
              <a:rPr lang="ru-RU" sz="2000" b="1" dirty="0" smtClean="0"/>
              <a:t> є: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множинна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одного гена — </a:t>
            </a:r>
            <a:r>
              <a:rPr lang="ru-RU" sz="2000" b="1" dirty="0" err="1" smtClean="0"/>
              <a:t>залежність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ознак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одного гена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один </a:t>
            </a:r>
            <a:r>
              <a:rPr lang="ru-RU" sz="2000" b="1" dirty="0" err="1" smtClean="0"/>
              <a:t>рецесивний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домінантний</a:t>
            </a:r>
            <a:r>
              <a:rPr lang="ru-RU" sz="2000" b="1" dirty="0" smtClean="0"/>
              <a:t> ген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пригнічувати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домінантного</a:t>
            </a:r>
            <a:r>
              <a:rPr lang="ru-RU" sz="2000" b="1" dirty="0" smtClean="0"/>
              <a:t> гена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тип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, при </a:t>
            </a:r>
            <a:r>
              <a:rPr lang="ru-RU" sz="2000" b="1" dirty="0" err="1" smtClean="0"/>
              <a:t>якому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впливати</a:t>
            </a:r>
            <a:r>
              <a:rPr lang="ru-RU" sz="2000" b="1" dirty="0" smtClean="0"/>
              <a:t> на одну і ту саму </a:t>
            </a:r>
            <a:r>
              <a:rPr lang="ru-RU" sz="2000" b="1" dirty="0" err="1" smtClean="0"/>
              <a:t>ознаку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посилюючи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прояв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136" y="4519136"/>
            <a:ext cx="11403723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6. Характеристикою </a:t>
            </a:r>
            <a:r>
              <a:rPr lang="ru-RU" b="1" dirty="0" err="1" smtClean="0"/>
              <a:t>полімерії</a:t>
            </a:r>
            <a:r>
              <a:rPr lang="ru-RU" b="1" dirty="0" smtClean="0"/>
              <a:t> є: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один </a:t>
            </a:r>
            <a:r>
              <a:rPr lang="ru-RU" b="1" dirty="0" err="1" smtClean="0"/>
              <a:t>рецесивний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домінантний</a:t>
            </a:r>
            <a:r>
              <a:rPr lang="ru-RU" b="1" dirty="0" smtClean="0"/>
              <a:t> ген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пригнічувати</a:t>
            </a:r>
            <a:r>
              <a:rPr lang="ru-RU" b="1" dirty="0" smtClean="0"/>
              <a:t> </a:t>
            </a:r>
            <a:r>
              <a:rPr lang="ru-RU" b="1" dirty="0" err="1" smtClean="0"/>
              <a:t>дію</a:t>
            </a:r>
            <a:r>
              <a:rPr lang="ru-RU" b="1" dirty="0" smtClean="0"/>
              <a:t> </a:t>
            </a:r>
            <a:r>
              <a:rPr lang="ru-RU" b="1" dirty="0" err="1" smtClean="0"/>
              <a:t>іншого</a:t>
            </a:r>
            <a:r>
              <a:rPr lang="ru-RU" b="1" dirty="0" smtClean="0"/>
              <a:t> </a:t>
            </a:r>
            <a:r>
              <a:rPr lang="ru-RU" b="1" dirty="0" err="1" smtClean="0"/>
              <a:t>домінантного</a:t>
            </a:r>
            <a:r>
              <a:rPr lang="ru-RU" b="1" dirty="0" smtClean="0"/>
              <a:t> гена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один </a:t>
            </a:r>
            <a:r>
              <a:rPr lang="ru-RU" b="1" dirty="0" err="1" smtClean="0"/>
              <a:t>домінантний</a:t>
            </a:r>
            <a:r>
              <a:rPr lang="ru-RU" b="1" dirty="0" smtClean="0"/>
              <a:t> ген </a:t>
            </a:r>
            <a:r>
              <a:rPr lang="ru-RU" b="1" dirty="0" err="1" smtClean="0"/>
              <a:t>доповнює</a:t>
            </a:r>
            <a:r>
              <a:rPr lang="ru-RU" b="1" dirty="0" smtClean="0"/>
              <a:t> </a:t>
            </a:r>
            <a:r>
              <a:rPr lang="ru-RU" b="1" dirty="0" err="1" smtClean="0"/>
              <a:t>дію</a:t>
            </a:r>
            <a:r>
              <a:rPr lang="ru-RU" b="1" dirty="0" smtClean="0"/>
              <a:t> </a:t>
            </a:r>
            <a:r>
              <a:rPr lang="ru-RU" b="1" dirty="0" err="1" smtClean="0"/>
              <a:t>іншого</a:t>
            </a:r>
            <a:r>
              <a:rPr lang="ru-RU" b="1" dirty="0" smtClean="0"/>
              <a:t>, </a:t>
            </a:r>
            <a:r>
              <a:rPr lang="ru-RU" b="1" dirty="0" err="1" smtClean="0"/>
              <a:t>неалельного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домінантного</a:t>
            </a:r>
            <a:r>
              <a:rPr lang="ru-RU" b="1" dirty="0" smtClean="0"/>
              <a:t> гена, і вони разом </a:t>
            </a:r>
            <a:r>
              <a:rPr lang="ru-RU" b="1" dirty="0" err="1" smtClean="0"/>
              <a:t>визначають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нового </a:t>
            </a:r>
            <a:r>
              <a:rPr lang="ru-RU" b="1" dirty="0" err="1" smtClean="0"/>
              <a:t>прояву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тип </a:t>
            </a:r>
            <a:r>
              <a:rPr lang="ru-RU" b="1" dirty="0" err="1" smtClean="0"/>
              <a:t>взаємодії</a:t>
            </a:r>
            <a:r>
              <a:rPr lang="ru-RU" b="1" dirty="0" smtClean="0"/>
              <a:t> </a:t>
            </a:r>
            <a:r>
              <a:rPr lang="ru-RU" b="1" dirty="0" err="1" smtClean="0"/>
              <a:t>неалельних</a:t>
            </a:r>
            <a:r>
              <a:rPr lang="ru-RU" b="1" dirty="0" smtClean="0"/>
              <a:t> </a:t>
            </a:r>
            <a:r>
              <a:rPr lang="ru-RU" b="1" dirty="0" err="1" smtClean="0"/>
              <a:t>генів</a:t>
            </a:r>
            <a:r>
              <a:rPr lang="ru-RU" b="1" dirty="0" smtClean="0"/>
              <a:t>, при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гени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впливати</a:t>
            </a:r>
            <a:r>
              <a:rPr lang="ru-RU" b="1" dirty="0" smtClean="0"/>
              <a:t> на одну і ту саму </a:t>
            </a:r>
            <a:r>
              <a:rPr lang="ru-RU" b="1" dirty="0" err="1" smtClean="0"/>
              <a:t>ознаку</a:t>
            </a:r>
            <a:r>
              <a:rPr lang="ru-RU" b="1" dirty="0" smtClean="0"/>
              <a:t>, </a:t>
            </a:r>
            <a:r>
              <a:rPr lang="ru-RU" b="1" dirty="0" err="1" smtClean="0"/>
              <a:t>посилюючи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, а для </a:t>
            </a:r>
            <a:r>
              <a:rPr lang="ru-RU" b="1" dirty="0" err="1" smtClean="0"/>
              <a:t>прояву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необхідна</a:t>
            </a:r>
            <a:r>
              <a:rPr lang="ru-RU" b="1" dirty="0" smtClean="0"/>
              <a:t> </a:t>
            </a:r>
            <a:r>
              <a:rPr lang="ru-RU" b="1" dirty="0" err="1" smtClean="0"/>
              <a:t>наявність</a:t>
            </a:r>
            <a:r>
              <a:rPr lang="ru-RU" b="1" dirty="0" smtClean="0"/>
              <a:t> </a:t>
            </a:r>
            <a:r>
              <a:rPr lang="ru-RU" b="1" dirty="0" err="1" smtClean="0"/>
              <a:t>хоча</a:t>
            </a:r>
            <a:r>
              <a:rPr lang="ru-RU" b="1" dirty="0" smtClean="0"/>
              <a:t> б одного </a:t>
            </a:r>
            <a:r>
              <a:rPr lang="ru-RU" b="1" dirty="0" err="1" smtClean="0"/>
              <a:t>домінантного</a:t>
            </a:r>
            <a:r>
              <a:rPr lang="ru-RU" b="1" dirty="0" smtClean="0"/>
              <a:t> </a:t>
            </a:r>
            <a:r>
              <a:rPr lang="ru-RU" b="1" dirty="0" err="1" smtClean="0"/>
              <a:t>алеля</a:t>
            </a:r>
            <a:r>
              <a:rPr lang="ru-RU" b="1" dirty="0" smtClean="0"/>
              <a:t> у будь-</a:t>
            </a:r>
            <a:r>
              <a:rPr lang="ru-RU" b="1" dirty="0" err="1" smtClean="0"/>
              <a:t>якого</a:t>
            </a:r>
            <a:r>
              <a:rPr lang="ru-RU" b="1" dirty="0" smtClean="0"/>
              <a:t> з </a:t>
            </a:r>
            <a:r>
              <a:rPr lang="ru-RU" b="1" dirty="0" err="1" smtClean="0"/>
              <a:t>декількох</a:t>
            </a:r>
            <a:r>
              <a:rPr lang="ru-RU" b="1" dirty="0" smtClean="0"/>
              <a:t> </a:t>
            </a:r>
            <a:r>
              <a:rPr lang="ru-RU" b="1" dirty="0" err="1" smtClean="0"/>
              <a:t>генів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03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3282" y="889845"/>
            <a:ext cx="9795641" cy="49118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7. </a:t>
            </a:r>
            <a:r>
              <a:rPr lang="ru-RU" sz="2400" b="1" dirty="0" err="1" smtClean="0"/>
              <a:t>Наслідування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квітів</a:t>
            </a:r>
            <a:r>
              <a:rPr lang="ru-RU" sz="2400" b="1" dirty="0" smtClean="0"/>
              <a:t> у запашного горошка </a:t>
            </a:r>
            <a:r>
              <a:rPr lang="ru-RU" sz="2400" b="1" dirty="0" err="1" smtClean="0"/>
              <a:t>обумовлено</a:t>
            </a:r>
            <a:r>
              <a:rPr lang="ru-RU" sz="2400" b="1" dirty="0" smtClean="0"/>
              <a:t> комплементарною </a:t>
            </a:r>
            <a:r>
              <a:rPr lang="ru-RU" sz="2400" b="1" dirty="0" err="1" smtClean="0"/>
              <a:t>взаємодією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A </a:t>
            </a:r>
            <a:r>
              <a:rPr lang="ru-RU" sz="2400" b="1" dirty="0" smtClean="0">
                <a:solidFill>
                  <a:srgbClr val="7030A0"/>
                </a:solidFill>
              </a:rPr>
              <a:t>і </a:t>
            </a:r>
            <a:r>
              <a:rPr lang="en-US" sz="2400" b="1" dirty="0" smtClean="0">
                <a:solidFill>
                  <a:srgbClr val="7030A0"/>
                </a:solidFill>
              </a:rPr>
              <a:t>B</a:t>
            </a:r>
            <a:r>
              <a:rPr lang="en-US" sz="2400" b="1" dirty="0" smtClean="0"/>
              <a:t>. </a:t>
            </a:r>
            <a:r>
              <a:rPr lang="ru-RU" sz="2400" b="1" dirty="0" err="1" smtClean="0"/>
              <a:t>Фіолетове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з'являється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наявності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генотипі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домінантних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Усі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сполучення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Визнач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наступні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генотипи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</a:t>
            </a:r>
          </a:p>
          <a:p>
            <a:r>
              <a:rPr lang="en-US" sz="2400" b="1" dirty="0" err="1" smtClean="0"/>
              <a:t>Aabb</a:t>
            </a:r>
            <a:r>
              <a:rPr lang="en-US" sz="2400" b="1" dirty="0" smtClean="0"/>
              <a:t> — ;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aaBB</a:t>
            </a:r>
            <a:r>
              <a:rPr lang="en-US" sz="2400" b="1" dirty="0" smtClean="0"/>
              <a:t> — ;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AaBb</a:t>
            </a:r>
            <a:r>
              <a:rPr lang="en-US" sz="2400" b="1" dirty="0" smtClean="0"/>
              <a:t> — ;</a:t>
            </a:r>
          </a:p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AABB — .</a:t>
            </a:r>
            <a:endParaRPr lang="en-US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682" y="3345777"/>
            <a:ext cx="5010906" cy="33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331" y="230237"/>
            <a:ext cx="10668001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8. </a:t>
            </a:r>
            <a:r>
              <a:rPr lang="ru-RU" sz="2000" b="1" dirty="0" err="1" smtClean="0"/>
              <a:t>Наслідування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плодів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гарбузів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обумовлено</a:t>
            </a:r>
            <a:r>
              <a:rPr lang="ru-RU" sz="2000" b="1" dirty="0" smtClean="0"/>
              <a:t> комплементарною </a:t>
            </a:r>
            <a:r>
              <a:rPr lang="ru-RU" sz="2000" b="1" dirty="0" err="1" smtClean="0"/>
              <a:t>взаємодією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B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000" b="1" dirty="0" smtClean="0"/>
              <a:t>. </a:t>
            </a:r>
            <a:r>
              <a:rPr lang="ru-RU" sz="2000" b="1" dirty="0" smtClean="0"/>
              <a:t>При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плоди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дископодібну</a:t>
            </a:r>
            <a:r>
              <a:rPr lang="ru-RU" sz="2000" b="1" dirty="0" smtClean="0"/>
              <a:t> форму, при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 одного </a:t>
            </a:r>
            <a:r>
              <a:rPr lang="ru-RU" sz="2000" b="1" dirty="0" err="1" smtClean="0"/>
              <a:t>домінантного</a:t>
            </a:r>
            <a:r>
              <a:rPr lang="ru-RU" sz="2000" b="1" dirty="0" smtClean="0"/>
              <a:t> гена — </a:t>
            </a:r>
            <a:r>
              <a:rPr lang="ru-RU" sz="2000" b="1" dirty="0" err="1" smtClean="0"/>
              <a:t>сферичну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наявність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рецесивних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зумовлює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видовжену</a:t>
            </a:r>
            <a:r>
              <a:rPr lang="ru-RU" sz="2000" b="1" dirty="0" smtClean="0"/>
              <a:t> форму </a:t>
            </a:r>
            <a:r>
              <a:rPr lang="ru-RU" sz="2000" b="1" dirty="0" err="1" smtClean="0"/>
              <a:t>плодів</a:t>
            </a:r>
            <a:r>
              <a:rPr lang="ru-RU" sz="2000" b="1" dirty="0" smtClean="0"/>
              <a:t>. Обери, яку форму </a:t>
            </a:r>
            <a:r>
              <a:rPr lang="ru-RU" sz="2000" b="1" dirty="0" err="1" smtClean="0"/>
              <a:t>плодів</a:t>
            </a:r>
            <a:r>
              <a:rPr lang="ru-RU" sz="2000" b="1" dirty="0" smtClean="0"/>
              <a:t> буде </a:t>
            </a:r>
            <a:r>
              <a:rPr lang="ru-RU" sz="2000" b="1" dirty="0" err="1" smtClean="0"/>
              <a:t>мати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</a:t>
            </a:r>
            <a:r>
              <a:rPr lang="ru-RU" sz="2000" b="1" dirty="0" smtClean="0"/>
              <a:t> з генотипом </a:t>
            </a:r>
            <a:r>
              <a:rPr lang="en-US" sz="2000" b="1" dirty="0" err="1" smtClean="0"/>
              <a:t>BbMM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 </a:t>
            </a:r>
          </a:p>
          <a:p>
            <a:r>
              <a:rPr lang="ru-RU" sz="2000" b="1" dirty="0" err="1" smtClean="0"/>
              <a:t>дископодібна</a:t>
            </a:r>
            <a:r>
              <a:rPr lang="ru-RU" sz="2000" b="1" dirty="0" smtClean="0"/>
              <a:t> форма</a:t>
            </a:r>
          </a:p>
          <a:p>
            <a:r>
              <a:rPr lang="ru-RU" sz="2000" b="1" dirty="0" err="1" smtClean="0"/>
              <a:t>видовжена</a:t>
            </a:r>
            <a:r>
              <a:rPr lang="ru-RU" sz="2000" b="1" dirty="0" smtClean="0"/>
              <a:t> форма</a:t>
            </a:r>
          </a:p>
          <a:p>
            <a:r>
              <a:rPr lang="ru-RU" sz="2000" b="1" dirty="0" smtClean="0"/>
              <a:t>сферична форма</a:t>
            </a:r>
            <a:endParaRPr lang="en-US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716" y="1661398"/>
            <a:ext cx="2726940" cy="2389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185" y="4051084"/>
            <a:ext cx="10741574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9. </a:t>
            </a:r>
            <a:r>
              <a:rPr lang="ru-RU" sz="2000" b="1" dirty="0" err="1" smtClean="0"/>
              <a:t>Наслідування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плодів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гарбузів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обумовлено</a:t>
            </a:r>
            <a:r>
              <a:rPr lang="ru-RU" sz="2000" b="1" dirty="0" smtClean="0"/>
              <a:t> комплементарною </a:t>
            </a:r>
            <a:r>
              <a:rPr lang="ru-RU" sz="2000" b="1" dirty="0" err="1" smtClean="0"/>
              <a:t>взаємодією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B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N. </a:t>
            </a:r>
            <a:r>
              <a:rPr lang="ru-RU" sz="2000" b="1" dirty="0" smtClean="0"/>
              <a:t>При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плоди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дископодібну</a:t>
            </a:r>
            <a:r>
              <a:rPr lang="ru-RU" sz="2000" b="1" dirty="0" smtClean="0"/>
              <a:t> форму, при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 одного </a:t>
            </a:r>
            <a:r>
              <a:rPr lang="ru-RU" sz="2000" b="1" dirty="0" err="1" smtClean="0"/>
              <a:t>домінантного</a:t>
            </a:r>
            <a:r>
              <a:rPr lang="ru-RU" sz="2000" b="1" dirty="0" smtClean="0"/>
              <a:t> гена — </a:t>
            </a:r>
            <a:r>
              <a:rPr lang="ru-RU" sz="2000" b="1" dirty="0" err="1" smtClean="0"/>
              <a:t>сферичну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наявність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рецесивних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зумовлює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видовжену</a:t>
            </a:r>
            <a:r>
              <a:rPr lang="ru-RU" sz="2000" b="1" dirty="0" smtClean="0"/>
              <a:t> форму </a:t>
            </a:r>
            <a:r>
              <a:rPr lang="ru-RU" sz="2000" b="1" dirty="0" err="1" smtClean="0"/>
              <a:t>плодів</a:t>
            </a:r>
            <a:r>
              <a:rPr lang="ru-RU" sz="2000" b="1" dirty="0" smtClean="0"/>
              <a:t>. Обери,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генотип буде </a:t>
            </a:r>
            <a:r>
              <a:rPr lang="ru-RU" sz="2000" b="1" dirty="0" err="1" smtClean="0"/>
              <a:t>мати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</a:t>
            </a:r>
            <a:r>
              <a:rPr lang="ru-RU" sz="2000" b="1" dirty="0" smtClean="0"/>
              <a:t> з сферичною формою </a:t>
            </a:r>
            <a:r>
              <a:rPr lang="ru-RU" sz="2000" b="1" dirty="0" err="1" smtClean="0"/>
              <a:t>плодів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 </a:t>
            </a:r>
          </a:p>
          <a:p>
            <a:r>
              <a:rPr lang="en-US" sz="2000" b="1" dirty="0" err="1" smtClean="0"/>
              <a:t>bbnn</a:t>
            </a:r>
            <a:endParaRPr lang="en-US" sz="2000" b="1" dirty="0" smtClean="0"/>
          </a:p>
          <a:p>
            <a:r>
              <a:rPr lang="en-US" sz="2000" b="1" dirty="0" smtClean="0"/>
              <a:t>BBNN</a:t>
            </a:r>
          </a:p>
          <a:p>
            <a:r>
              <a:rPr lang="en-US" sz="2000" b="1" dirty="0" err="1" smtClean="0"/>
              <a:t>bbNN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246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1456" y="1566279"/>
            <a:ext cx="10279118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10.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пір'я</a:t>
            </a:r>
            <a:r>
              <a:rPr lang="ru-RU" sz="2400" b="1" dirty="0" smtClean="0"/>
              <a:t> у кур </a:t>
            </a:r>
            <a:r>
              <a:rPr lang="ru-RU" sz="2400" b="1" dirty="0" err="1" smtClean="0"/>
              <a:t>обумовлено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епістазною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взаємодією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більшості</a:t>
            </a:r>
            <a:r>
              <a:rPr lang="ru-RU" sz="2400" b="1" dirty="0" smtClean="0"/>
              <a:t> кур </a:t>
            </a:r>
            <a:r>
              <a:rPr lang="ru-RU" sz="2400" b="1" dirty="0" err="1" smtClean="0"/>
              <a:t>наявність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пігменту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пір'ї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домінантний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ген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2400" b="1" dirty="0" smtClean="0"/>
              <a:t>, </a:t>
            </a:r>
            <a:r>
              <a:rPr lang="ru-RU" sz="2400" b="1" dirty="0" smtClean="0"/>
              <a:t>а </a:t>
            </a:r>
            <a:r>
              <a:rPr lang="ru-RU" sz="2400" b="1" dirty="0" err="1" smtClean="0"/>
              <a:t>домінантний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ген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sz="2400" b="1" dirty="0" err="1" smtClean="0"/>
              <a:t>подавляє</a:t>
            </a:r>
            <a:r>
              <a:rPr lang="ru-RU" sz="2400" b="1" dirty="0" smtClean="0"/>
              <a:t> синтез </a:t>
            </a:r>
            <a:r>
              <a:rPr lang="ru-RU" sz="2400" b="1" dirty="0" err="1" smtClean="0"/>
              <a:t>пігменту</a:t>
            </a:r>
            <a:r>
              <a:rPr lang="ru-RU" sz="2400" b="1" dirty="0" smtClean="0"/>
              <a:t>. Укажи,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генотип буде </a:t>
            </a:r>
            <a:r>
              <a:rPr lang="ru-RU" sz="2400" b="1" dirty="0" err="1" smtClean="0"/>
              <a:t>мати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курча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білим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пір'ям</a:t>
            </a:r>
            <a:r>
              <a:rPr lang="ru-RU" sz="2400" b="1" dirty="0" smtClean="0"/>
              <a:t>: (</a:t>
            </a:r>
            <a:r>
              <a:rPr lang="ru-RU" sz="2400" b="1" dirty="0" err="1" smtClean="0"/>
              <a:t>можливі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декілька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правильних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варіантів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відповіді</a:t>
            </a:r>
            <a:r>
              <a:rPr lang="ru-RU" sz="2400" b="1" dirty="0" smtClean="0"/>
              <a:t>)</a:t>
            </a:r>
          </a:p>
          <a:p>
            <a:r>
              <a:rPr lang="ru-RU" sz="2400" b="1" dirty="0" smtClean="0"/>
              <a:t> </a:t>
            </a:r>
          </a:p>
          <a:p>
            <a:r>
              <a:rPr lang="en-US" sz="2400" b="1" dirty="0" err="1" smtClean="0"/>
              <a:t>AAii</a:t>
            </a:r>
            <a:endParaRPr lang="en-US" sz="2400" b="1" dirty="0" smtClean="0"/>
          </a:p>
          <a:p>
            <a:r>
              <a:rPr lang="en-US" sz="2400" b="1" dirty="0" err="1" smtClean="0"/>
              <a:t>aaII</a:t>
            </a:r>
            <a:endParaRPr lang="en-US" sz="2400" b="1" dirty="0" smtClean="0"/>
          </a:p>
          <a:p>
            <a:r>
              <a:rPr lang="en-US" sz="2400" b="1" dirty="0" err="1" smtClean="0"/>
              <a:t>AAIi</a:t>
            </a:r>
            <a:endParaRPr lang="en-US" sz="2400" b="1" dirty="0" smtClean="0"/>
          </a:p>
          <a:p>
            <a:r>
              <a:rPr lang="en-US" sz="2400" b="1" dirty="0" err="1" smtClean="0"/>
              <a:t>Aai</a:t>
            </a:r>
            <a:endParaRPr lang="en-US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10" y="4047125"/>
            <a:ext cx="3385280" cy="19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762" y="750159"/>
            <a:ext cx="10842308" cy="489364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11. </a:t>
            </a:r>
            <a:r>
              <a:rPr lang="ru-RU" sz="2400" b="1" dirty="0" err="1" smtClean="0"/>
              <a:t>Колір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чотири</a:t>
            </a:r>
            <a:r>
              <a:rPr lang="ru-RU" sz="2400" b="1" dirty="0" smtClean="0"/>
              <a:t> пари </a:t>
            </a:r>
            <a:r>
              <a:rPr lang="ru-RU" sz="2400" b="1" dirty="0" err="1" smtClean="0"/>
              <a:t>неалельних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відповідають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вироблення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пігменту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меланіну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завдяки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полімерній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взаємодії</a:t>
            </a:r>
            <a:r>
              <a:rPr lang="ru-RU" sz="2400" b="1" dirty="0" smtClean="0"/>
              <a:t>. Обери </a:t>
            </a:r>
            <a:r>
              <a:rPr lang="ru-RU" sz="2400" b="1" dirty="0" err="1" smtClean="0"/>
              <a:t>послідовність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зменшення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пігментації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1 — ;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2 — ;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3 — ;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4 — ;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err="1" smtClean="0"/>
              <a:t>Варіанти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відповідей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95355" y="1891862"/>
            <a:ext cx="2924892" cy="724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А1а1а2а2а3а3А4а4</a:t>
            </a:r>
            <a:endParaRPr lang="en-US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95355" y="2892182"/>
            <a:ext cx="294289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А1а1а2а2а3а3а4а4</a:t>
            </a:r>
            <a:endParaRPr lang="en-US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95355" y="3777270"/>
            <a:ext cx="2924892" cy="78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А1А1А2а2А3а3а4а4</a:t>
            </a:r>
            <a:endParaRPr lang="en-US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95355" y="4840606"/>
            <a:ext cx="2924892" cy="677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А1а1А2А2А3А3А4а4</a:t>
            </a:r>
            <a:endParaRPr lang="en-US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87" y="2630355"/>
            <a:ext cx="5388746" cy="11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48" y="365125"/>
            <a:ext cx="10796752" cy="7794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сновні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алельних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633356"/>
              </p:ext>
            </p:extLst>
          </p:nvPr>
        </p:nvGraphicFramePr>
        <p:xfrm>
          <a:off x="262758" y="1292773"/>
          <a:ext cx="11676994" cy="5141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2801">
                  <a:extLst>
                    <a:ext uri="{9D8B030D-6E8A-4147-A177-3AD203B41FA5}">
                      <a16:colId xmlns:a16="http://schemas.microsoft.com/office/drawing/2014/main" val="2758635285"/>
                    </a:ext>
                  </a:extLst>
                </a:gridCol>
                <a:gridCol w="8324193">
                  <a:extLst>
                    <a:ext uri="{9D8B030D-6E8A-4147-A177-3AD203B41FA5}">
                      <a16:colId xmlns:a16="http://schemas.microsoft.com/office/drawing/2014/main" val="1907072184"/>
                    </a:ext>
                  </a:extLst>
                </a:gridCol>
              </a:tblGrid>
              <a:tr h="119555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Повне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домінування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форма </a:t>
                      </a:r>
                      <a:r>
                        <a:rPr lang="ru-RU" sz="2400" b="1" dirty="0" err="1" smtClean="0"/>
                        <a:t>взаємодії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алельних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генів</a:t>
                      </a:r>
                      <a:r>
                        <a:rPr lang="ru-RU" sz="2400" b="1" dirty="0" smtClean="0"/>
                        <a:t>, за </a:t>
                      </a:r>
                      <a:r>
                        <a:rPr lang="ru-RU" sz="2400" b="1" dirty="0" err="1" smtClean="0"/>
                        <a:t>якої</a:t>
                      </a:r>
                      <a:r>
                        <a:rPr lang="ru-RU" sz="2400" b="1" dirty="0" smtClean="0"/>
                        <a:t> у гетерозиготного</a:t>
                      </a:r>
                    </a:p>
                    <a:p>
                      <a:r>
                        <a:rPr lang="ru-RU" sz="2400" b="1" dirty="0" err="1" smtClean="0"/>
                        <a:t>організму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домінантний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алель</a:t>
                      </a:r>
                      <a:r>
                        <a:rPr lang="ru-RU" sz="2400" b="1" dirty="0" smtClean="0"/>
                        <a:t> (А) </a:t>
                      </a:r>
                      <a:r>
                        <a:rPr lang="ru-RU" sz="2400" b="1" dirty="0" err="1" smtClean="0"/>
                        <a:t>повністю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пригнічує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дію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рецесивного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(а).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74789"/>
                  </a:ext>
                </a:extLst>
              </a:tr>
              <a:tr h="119555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Неповне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домінування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форма </a:t>
                      </a:r>
                      <a:r>
                        <a:rPr lang="ru-RU" sz="2400" b="1" dirty="0" err="1" smtClean="0"/>
                        <a:t>взаємодії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алельних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генів</a:t>
                      </a:r>
                      <a:r>
                        <a:rPr lang="ru-RU" sz="2400" b="1" dirty="0" smtClean="0"/>
                        <a:t>, за </a:t>
                      </a:r>
                      <a:r>
                        <a:rPr lang="ru-RU" sz="2400" b="1" dirty="0" err="1" smtClean="0"/>
                        <a:t>якої</a:t>
                      </a:r>
                      <a:r>
                        <a:rPr lang="ru-RU" sz="2400" b="1" dirty="0" smtClean="0"/>
                        <a:t> у гетерозиготного </a:t>
                      </a:r>
                      <a:r>
                        <a:rPr lang="ru-RU" sz="2400" b="1" dirty="0" err="1" smtClean="0"/>
                        <a:t>організму</a:t>
                      </a:r>
                      <a:r>
                        <a:rPr lang="ru-RU" sz="2400" b="1" dirty="0" smtClean="0"/>
                        <a:t> (</a:t>
                      </a:r>
                      <a:r>
                        <a:rPr lang="ru-RU" sz="2400" b="1" dirty="0" err="1" smtClean="0"/>
                        <a:t>Āа</a:t>
                      </a:r>
                      <a:r>
                        <a:rPr lang="ru-RU" sz="2400" b="1" dirty="0" smtClean="0"/>
                        <a:t>) </a:t>
                      </a:r>
                      <a:r>
                        <a:rPr lang="ru-RU" sz="2400" b="1" dirty="0" err="1" smtClean="0"/>
                        <a:t>домінантний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алель</a:t>
                      </a:r>
                      <a:r>
                        <a:rPr lang="ru-RU" sz="2400" b="1" dirty="0" smtClean="0"/>
                        <a:t> (Ā)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не </a:t>
                      </a:r>
                      <a:r>
                        <a:rPr lang="ru-RU" sz="2400" b="1" dirty="0" err="1" smtClean="0"/>
                        <a:t>повністю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пригнічує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рецесивний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алель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(а), </a:t>
                      </a:r>
                      <a:r>
                        <a:rPr lang="ru-RU" sz="2400" b="1" dirty="0" err="1" smtClean="0"/>
                        <a:t>внаслідок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чого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проявляється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проміжний</a:t>
                      </a:r>
                      <a:r>
                        <a:rPr lang="ru-RU" sz="2400" b="1" dirty="0" smtClean="0"/>
                        <a:t> стан </a:t>
                      </a:r>
                      <a:r>
                        <a:rPr lang="ru-RU" sz="2400" b="1" dirty="0" err="1" smtClean="0"/>
                        <a:t>ознаки</a:t>
                      </a:r>
                      <a:r>
                        <a:rPr lang="ru-RU" sz="2400" b="1" dirty="0" smtClean="0"/>
                        <a:t>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082607"/>
                  </a:ext>
                </a:extLst>
              </a:tr>
              <a:tr h="119555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Множинний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алелізм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явище</a:t>
                      </a:r>
                      <a:r>
                        <a:rPr lang="ru-RU" sz="2400" b="1" dirty="0" smtClean="0"/>
                        <a:t>, за </a:t>
                      </a:r>
                      <a:r>
                        <a:rPr lang="ru-RU" sz="2400" b="1" dirty="0" err="1" smtClean="0"/>
                        <a:t>якого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ознака</a:t>
                      </a:r>
                      <a:r>
                        <a:rPr lang="ru-RU" sz="2400" b="1" dirty="0" smtClean="0"/>
                        <a:t> в </a:t>
                      </a:r>
                      <a:r>
                        <a:rPr lang="ru-RU" sz="2400" b="1" dirty="0" err="1" smtClean="0"/>
                        <a:t>популяції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визначається</a:t>
                      </a:r>
                      <a:r>
                        <a:rPr lang="ru-RU" sz="2400" b="1" dirty="0" smtClean="0"/>
                        <a:t> не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err="1" smtClean="0"/>
                        <a:t>двома</a:t>
                      </a:r>
                      <a:r>
                        <a:rPr lang="ru-RU" sz="2400" b="1" dirty="0" smtClean="0"/>
                        <a:t>, а </a:t>
                      </a:r>
                      <a:r>
                        <a:rPr lang="ru-RU" sz="2400" b="1" dirty="0" err="1" smtClean="0"/>
                        <a:t>декількома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алелями</a:t>
                      </a:r>
                      <a:r>
                        <a:rPr lang="ru-RU" sz="2400" b="1" dirty="0" smtClean="0"/>
                        <a:t>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102576"/>
                  </a:ext>
                </a:extLst>
              </a:tr>
              <a:tr h="1195552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Кодомінування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взаємодія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алельних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генів</a:t>
                      </a:r>
                      <a:r>
                        <a:rPr lang="ru-RU" sz="2400" b="1" dirty="0" smtClean="0"/>
                        <a:t>, за </a:t>
                      </a:r>
                      <a:r>
                        <a:rPr lang="ru-RU" sz="2400" b="1" dirty="0" err="1" smtClean="0"/>
                        <a:t>якої</a:t>
                      </a:r>
                      <a:r>
                        <a:rPr lang="ru-RU" sz="2400" b="1" dirty="0" smtClean="0"/>
                        <a:t> у </a:t>
                      </a:r>
                      <a:r>
                        <a:rPr lang="ru-RU" sz="2400" b="1" dirty="0" err="1" smtClean="0"/>
                        <a:t>фенотипі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організму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err="1" smtClean="0"/>
                        <a:t>проявляються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обидва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алелі</a:t>
                      </a:r>
                      <a:r>
                        <a:rPr lang="ru-RU" sz="2400" b="1" dirty="0" smtClean="0"/>
                        <a:t> гена.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29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971" y="144408"/>
            <a:ext cx="10407869" cy="6753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генетики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9808" y="651807"/>
            <a:ext cx="102160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пігменту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волоссі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домінує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альбінізмом</a:t>
            </a:r>
            <a:r>
              <a:rPr lang="ru-RU" sz="2400" dirty="0" smtClean="0"/>
              <a:t>. </a:t>
            </a:r>
            <a:r>
              <a:rPr lang="ru-RU" sz="2400" dirty="0" err="1" smtClean="0"/>
              <a:t>Чо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ловік</a:t>
            </a:r>
            <a:r>
              <a:rPr lang="ru-RU" sz="2400" dirty="0" smtClean="0"/>
              <a:t> і дружина – </a:t>
            </a:r>
            <a:r>
              <a:rPr lang="ru-RU" sz="2400" dirty="0" err="1" smtClean="0"/>
              <a:t>гетерозиготні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пігментацією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волосся</a:t>
            </a:r>
            <a:r>
              <a:rPr lang="ru-RU" sz="2400" dirty="0" smtClean="0"/>
              <a:t>.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в них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з </a:t>
            </a:r>
            <a:r>
              <a:rPr lang="ru-RU" sz="2400" dirty="0" err="1" smtClean="0"/>
              <a:t>альбінізмом</a:t>
            </a:r>
            <a:r>
              <a:rPr lang="ru-RU" sz="2400" dirty="0" smtClean="0"/>
              <a:t>?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sz="2400" dirty="0" smtClean="0"/>
              <a:t>. У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вміння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правою рукою – </a:t>
            </a:r>
            <a:r>
              <a:rPr lang="ru-RU" sz="2400" dirty="0" err="1" smtClean="0"/>
              <a:t>домінантна</a:t>
            </a:r>
            <a:endParaRPr lang="ru-RU" sz="2400" dirty="0" smtClean="0"/>
          </a:p>
          <a:p>
            <a:r>
              <a:rPr lang="ru-RU" sz="2400" dirty="0" err="1" smtClean="0"/>
              <a:t>ознака</a:t>
            </a:r>
            <a:r>
              <a:rPr lang="ru-RU" sz="2400" dirty="0" smtClean="0"/>
              <a:t>, </a:t>
            </a:r>
            <a:r>
              <a:rPr lang="ru-RU" sz="2400" dirty="0" err="1" smtClean="0"/>
              <a:t>лівою</a:t>
            </a:r>
            <a:r>
              <a:rPr lang="ru-RU" sz="2400" dirty="0" smtClean="0"/>
              <a:t> – </a:t>
            </a:r>
            <a:r>
              <a:rPr lang="ru-RU" sz="2400" dirty="0" err="1" smtClean="0"/>
              <a:t>рецесивна</a:t>
            </a:r>
            <a:r>
              <a:rPr lang="ru-RU" sz="2400" dirty="0" smtClean="0"/>
              <a:t>.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-правша,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лівшею</a:t>
            </a:r>
            <a:r>
              <a:rPr lang="ru-RU" sz="2400" dirty="0" smtClean="0"/>
              <a:t>, </a:t>
            </a:r>
            <a:r>
              <a:rPr lang="ru-RU" sz="2400" dirty="0" err="1" smtClean="0"/>
              <a:t>одружився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жінкою-правшею</a:t>
            </a:r>
            <a:r>
              <a:rPr lang="ru-RU" sz="2400" dirty="0" smtClean="0"/>
              <a:t>,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лівша</a:t>
            </a:r>
            <a:r>
              <a:rPr lang="ru-RU" sz="2400" dirty="0" smtClean="0"/>
              <a:t>. Яка </a:t>
            </a:r>
            <a:r>
              <a:rPr lang="ru-RU" sz="2400" dirty="0" err="1" smtClean="0"/>
              <a:t>ймовірність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дитини-лівші</a:t>
            </a:r>
            <a:r>
              <a:rPr lang="ru-RU" sz="2400" dirty="0" smtClean="0"/>
              <a:t>?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</a:t>
            </a:r>
            <a:r>
              <a:rPr lang="ru-RU" sz="2400" dirty="0" smtClean="0"/>
              <a:t>При </a:t>
            </a:r>
            <a:r>
              <a:rPr lang="ru-RU" sz="2400" dirty="0" err="1" smtClean="0"/>
              <a:t>схрещуванні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білою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куркою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курчата </a:t>
            </a:r>
            <a:r>
              <a:rPr lang="ru-RU" sz="2400" dirty="0" err="1" smtClean="0"/>
              <a:t>були</a:t>
            </a:r>
            <a:endParaRPr lang="ru-RU" sz="2400" dirty="0" smtClean="0"/>
          </a:p>
          <a:p>
            <a:r>
              <a:rPr lang="ru-RU" sz="2400" dirty="0" err="1" smtClean="0"/>
              <a:t>строкатими</a:t>
            </a:r>
            <a:r>
              <a:rPr lang="ru-RU" sz="2400" dirty="0" smtClean="0"/>
              <a:t>. В другому </a:t>
            </a:r>
            <a:r>
              <a:rPr lang="ru-RU" sz="2400" dirty="0" err="1" smtClean="0"/>
              <a:t>поколінні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отримано</a:t>
            </a:r>
            <a:r>
              <a:rPr lang="ru-RU" sz="2400" dirty="0" smtClean="0"/>
              <a:t>: 24 </a:t>
            </a:r>
            <a:r>
              <a:rPr lang="ru-RU" sz="2400" dirty="0" err="1" smtClean="0"/>
              <a:t>строкатих</a:t>
            </a:r>
            <a:r>
              <a:rPr lang="ru-RU" sz="2400" dirty="0" smtClean="0"/>
              <a:t>, 12 </a:t>
            </a:r>
            <a:r>
              <a:rPr lang="ru-RU" sz="2400" dirty="0" err="1" smtClean="0"/>
              <a:t>чорних</a:t>
            </a:r>
            <a:r>
              <a:rPr lang="ru-RU" sz="2400" dirty="0" smtClean="0"/>
              <a:t> і 10 </a:t>
            </a:r>
            <a:r>
              <a:rPr lang="ru-RU" sz="2400" dirty="0" err="1" smtClean="0"/>
              <a:t>білих</a:t>
            </a:r>
            <a:r>
              <a:rPr lang="ru-RU" sz="2400" dirty="0" smtClean="0"/>
              <a:t>. </a:t>
            </a:r>
            <a:r>
              <a:rPr lang="ru-RU" sz="2400" dirty="0" err="1" smtClean="0"/>
              <a:t>Яким</a:t>
            </a:r>
            <a:r>
              <a:rPr lang="ru-RU" sz="2400" dirty="0" smtClean="0"/>
              <a:t> буде потомство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схрещування</a:t>
            </a:r>
            <a:r>
              <a:rPr lang="ru-RU" sz="2400" dirty="0" smtClean="0"/>
              <a:t>: а) </a:t>
            </a:r>
            <a:r>
              <a:rPr lang="ru-RU" sz="2400" dirty="0" err="1" smtClean="0"/>
              <a:t>строкатих</a:t>
            </a:r>
            <a:r>
              <a:rPr lang="ru-RU" sz="2400" dirty="0" smtClean="0"/>
              <a:t> курей з </a:t>
            </a:r>
            <a:r>
              <a:rPr lang="ru-RU" sz="2400" dirty="0" err="1" smtClean="0"/>
              <a:t>чорними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півнями</a:t>
            </a:r>
            <a:r>
              <a:rPr lang="ru-RU" sz="2400" dirty="0" smtClean="0"/>
              <a:t>; б) </a:t>
            </a:r>
            <a:r>
              <a:rPr lang="ru-RU" sz="2400" dirty="0" err="1" smtClean="0"/>
              <a:t>строкатого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білою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куркою</a:t>
            </a:r>
            <a:r>
              <a:rPr lang="ru-RU" sz="2400" dirty="0" smtClean="0"/>
              <a:t>?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</a:t>
            </a:r>
            <a:r>
              <a:rPr lang="ru-RU" sz="2400" dirty="0" err="1" smtClean="0"/>
              <a:t>Червоноквіткову</a:t>
            </a:r>
            <a:r>
              <a:rPr lang="ru-RU" sz="2400" dirty="0" smtClean="0"/>
              <a:t> форму </a:t>
            </a:r>
            <a:r>
              <a:rPr lang="ru-RU" sz="2400" dirty="0" err="1" smtClean="0"/>
              <a:t>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красуні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схрестили</a:t>
            </a:r>
            <a:r>
              <a:rPr lang="ru-RU" sz="2400" dirty="0" smtClean="0"/>
              <a:t> з </a:t>
            </a:r>
            <a:r>
              <a:rPr lang="ru-RU" sz="2400" dirty="0" err="1" smtClean="0"/>
              <a:t>білоквітковою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Яким</a:t>
            </a:r>
            <a:r>
              <a:rPr lang="ru-RU" sz="2400" dirty="0" smtClean="0"/>
              <a:t> буде потомство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схрещування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гібридів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покоління</a:t>
            </a:r>
            <a:r>
              <a:rPr lang="ru-RU" sz="2400" dirty="0" smtClean="0"/>
              <a:t> з </a:t>
            </a:r>
            <a:r>
              <a:rPr lang="ru-RU" sz="2400" dirty="0" err="1" smtClean="0"/>
              <a:t>білоквітковою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рослиною</a:t>
            </a:r>
            <a:r>
              <a:rPr lang="ru-RU" sz="2400" dirty="0" smtClean="0"/>
              <a:t> у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домінування</a:t>
            </a:r>
            <a:r>
              <a:rPr lang="ru-RU" sz="2400" dirty="0" smtClean="0"/>
              <a:t>?</a:t>
            </a: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</a:t>
            </a:r>
            <a:r>
              <a:rPr lang="ru-RU" sz="2400" dirty="0" smtClean="0"/>
              <a:t>У батька за системою АВ0 І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, у </a:t>
            </a:r>
            <a:r>
              <a:rPr lang="ru-RU" sz="2400" dirty="0" err="1" smtClean="0"/>
              <a:t>матері</a:t>
            </a:r>
            <a:r>
              <a:rPr lang="ru-RU" sz="2400" dirty="0" smtClean="0"/>
              <a:t> – ІІІ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.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гру</a:t>
            </a:r>
            <a:r>
              <a:rPr lang="ru-RU" sz="2400" dirty="0" smtClean="0"/>
              <a:t>-</a:t>
            </a:r>
          </a:p>
          <a:p>
            <a:r>
              <a:rPr lang="ru-RU" sz="2400" dirty="0" smtClean="0"/>
              <a:t>пи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бути у </a:t>
            </a:r>
            <a:r>
              <a:rPr lang="ru-RU" sz="2400" dirty="0" err="1" smtClean="0"/>
              <a:t>їхніх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гетерозиготна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ознакою</a:t>
            </a:r>
            <a:r>
              <a:rPr lang="ru-RU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7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Неалельні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хромосом.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неалельних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59" y="1776444"/>
            <a:ext cx="112145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омпліментарність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— тип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неалельних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домінантний</a:t>
            </a:r>
            <a:r>
              <a:rPr lang="ru-RU" sz="2400" dirty="0" smtClean="0"/>
              <a:t> ген </a:t>
            </a:r>
            <a:r>
              <a:rPr lang="ru-RU" sz="2400" dirty="0" err="1" smtClean="0"/>
              <a:t>доповнює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неалельного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домінантного</a:t>
            </a:r>
            <a:r>
              <a:rPr lang="ru-RU" sz="2400" dirty="0" smtClean="0"/>
              <a:t> гена;</a:t>
            </a:r>
          </a:p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пістаз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— тип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неалельних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один ген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пригнічувати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;</a:t>
            </a:r>
          </a:p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олімерія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— тип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неалельних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впливати</a:t>
            </a:r>
            <a:r>
              <a:rPr lang="ru-RU" sz="2400" dirty="0" smtClean="0"/>
              <a:t> на одну і ту саму </a:t>
            </a:r>
            <a:r>
              <a:rPr lang="ru-RU" sz="2400" dirty="0" err="1" smtClean="0"/>
              <a:t>ознаку</a:t>
            </a:r>
            <a:r>
              <a:rPr lang="ru-RU" sz="2400" dirty="0" smtClean="0"/>
              <a:t>, </a:t>
            </a:r>
            <a:r>
              <a:rPr lang="ru-RU" sz="2400" dirty="0" err="1" smtClean="0"/>
              <a:t>посилюючи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</a:t>
            </a:r>
            <a:r>
              <a:rPr lang="ru-RU" sz="2400" dirty="0" smtClean="0"/>
              <a:t>;</a:t>
            </a:r>
          </a:p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лейотропія</a:t>
            </a:r>
            <a:r>
              <a:rPr lang="ru-RU" sz="2400" dirty="0" smtClean="0"/>
              <a:t> — </a:t>
            </a:r>
            <a:r>
              <a:rPr lang="ru-RU" sz="2400" dirty="0" err="1" smtClean="0"/>
              <a:t>множинна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</a:t>
            </a:r>
            <a:r>
              <a:rPr lang="ru-RU" sz="2400" dirty="0" smtClean="0"/>
              <a:t> одного гена,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кількох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одного гена.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Комплементарність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епістаз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полімерія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одну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ген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плейотропія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множинна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гена)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3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1049000" cy="166337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Комплементарність</a:t>
            </a:r>
            <a:r>
              <a:rPr lang="ru-RU" b="1" i="1" dirty="0" smtClean="0"/>
              <a:t> (</a:t>
            </a:r>
            <a:r>
              <a:rPr lang="ru-RU" b="1" i="1" dirty="0" err="1" smtClean="0"/>
              <a:t>додаткова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генів</a:t>
            </a:r>
            <a:r>
              <a:rPr lang="ru-RU" b="1" i="1" dirty="0" smtClean="0"/>
              <a:t>) — </a:t>
            </a:r>
            <a:r>
              <a:rPr lang="ru-RU" sz="2700" b="1" i="1" dirty="0" err="1" smtClean="0"/>
              <a:t>взаємодія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неалельних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генів</a:t>
            </a:r>
            <a:r>
              <a:rPr lang="ru-RU" sz="2700" b="1" i="1" dirty="0" smtClean="0"/>
              <a:t>, при </a:t>
            </a:r>
            <a:r>
              <a:rPr lang="ru-RU" sz="2700" b="1" i="1" dirty="0" err="1" smtClean="0"/>
              <a:t>якому</a:t>
            </a:r>
            <a:r>
              <a:rPr lang="ru-RU" sz="2700" b="1" i="1" dirty="0" smtClean="0"/>
              <a:t> вони </a:t>
            </a:r>
            <a:r>
              <a:rPr lang="ru-RU" sz="2700" b="1" i="1" dirty="0" err="1" smtClean="0"/>
              <a:t>доповнюють</a:t>
            </a:r>
            <a:r>
              <a:rPr lang="ru-RU" sz="2700" b="1" i="1" dirty="0" smtClean="0"/>
              <a:t> один одного, а </a:t>
            </a:r>
            <a:r>
              <a:rPr lang="ru-RU" sz="2700" b="1" i="1" dirty="0" err="1" smtClean="0"/>
              <a:t>ознака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формується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лише</a:t>
            </a:r>
            <a:r>
              <a:rPr lang="ru-RU" sz="2700" b="1" i="1" dirty="0" smtClean="0"/>
              <a:t> при </a:t>
            </a:r>
            <a:r>
              <a:rPr lang="ru-RU" sz="2700" b="1" i="1" dirty="0" err="1" smtClean="0"/>
              <a:t>одночасній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дії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двох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домінантних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генів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кожен</a:t>
            </a:r>
            <a:r>
              <a:rPr lang="ru-RU" sz="2700" b="1" i="1" dirty="0" smtClean="0"/>
              <a:t> з </a:t>
            </a:r>
            <a:r>
              <a:rPr lang="ru-RU" sz="2700" b="1" i="1" dirty="0" err="1" smtClean="0"/>
              <a:t>яких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окремо</a:t>
            </a:r>
            <a:r>
              <a:rPr lang="ru-RU" sz="2700" b="1" i="1" dirty="0" smtClean="0"/>
              <a:t> не </a:t>
            </a:r>
            <a:r>
              <a:rPr lang="ru-RU" sz="2700" b="1" i="1" dirty="0" err="1" smtClean="0"/>
              <a:t>викликає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розвитку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ознаки</a:t>
            </a:r>
            <a:r>
              <a:rPr lang="ru-RU" sz="2700" b="1" i="1" dirty="0" smtClean="0"/>
              <a:t>.</a:t>
            </a:r>
            <a:endParaRPr lang="en-US" sz="27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047" y="1988513"/>
            <a:ext cx="5842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успадкування</a:t>
            </a:r>
            <a:r>
              <a:rPr lang="ru-RU" b="1" dirty="0" smtClean="0"/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 </a:t>
            </a:r>
            <a:r>
              <a:rPr lang="ru-RU" b="1" dirty="0" err="1" smtClean="0"/>
              <a:t>квіток</a:t>
            </a:r>
            <a:r>
              <a:rPr lang="ru-RU" b="1" dirty="0" smtClean="0"/>
              <a:t> у запашного горошку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527" y="2475517"/>
            <a:ext cx="3271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Генотип</a:t>
            </a:r>
            <a:r>
              <a:rPr lang="ru-RU" sz="2400" b="1" dirty="0"/>
              <a:t> </a:t>
            </a:r>
            <a:r>
              <a:rPr lang="ru-RU" sz="2400" b="1" dirty="0" smtClean="0"/>
              <a:t>   </a:t>
            </a:r>
            <a:r>
              <a:rPr lang="ru-RU" sz="2400" b="1" dirty="0" err="1" smtClean="0"/>
              <a:t>Ознака</a:t>
            </a:r>
            <a:endParaRPr lang="ru-RU" sz="2400" b="1" dirty="0" smtClean="0"/>
          </a:p>
          <a:p>
            <a:r>
              <a:rPr lang="en-US" sz="2400" b="1" dirty="0" smtClean="0"/>
              <a:t>A__B__</a:t>
            </a:r>
            <a:r>
              <a:rPr lang="ru-RU" sz="2400" b="1" dirty="0" err="1" smtClean="0"/>
              <a:t>фіолетові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квіти</a:t>
            </a:r>
            <a:endParaRPr lang="ru-RU" sz="2400" b="1" dirty="0" smtClean="0"/>
          </a:p>
          <a:p>
            <a:r>
              <a:rPr lang="en-US" sz="2400" b="1" dirty="0" err="1" smtClean="0"/>
              <a:t>A__bb</a:t>
            </a:r>
            <a:r>
              <a:rPr lang="en-US" sz="2400" b="1" dirty="0" smtClean="0"/>
              <a:t>	</a:t>
            </a:r>
            <a:r>
              <a:rPr lang="ru-RU" sz="2400" b="1" dirty="0" err="1" smtClean="0"/>
              <a:t>білі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квіти</a:t>
            </a:r>
            <a:endParaRPr lang="ru-RU" sz="2400" b="1" dirty="0" smtClean="0"/>
          </a:p>
          <a:p>
            <a:r>
              <a:rPr lang="en-US" sz="2400" b="1" dirty="0" err="1" smtClean="0"/>
              <a:t>aaB</a:t>
            </a:r>
            <a:r>
              <a:rPr lang="en-US" sz="2400" b="1" dirty="0" smtClean="0"/>
              <a:t>__	</a:t>
            </a:r>
            <a:r>
              <a:rPr lang="ru-RU" sz="2400" b="1" dirty="0" err="1" smtClean="0"/>
              <a:t>білі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квіти</a:t>
            </a:r>
            <a:endParaRPr lang="ru-RU" sz="2400" b="1" dirty="0" smtClean="0"/>
          </a:p>
          <a:p>
            <a:r>
              <a:rPr lang="en-US" sz="2400" b="1" dirty="0" err="1" smtClean="0"/>
              <a:t>aabb</a:t>
            </a:r>
            <a:r>
              <a:rPr lang="en-US" sz="2400" b="1" dirty="0" smtClean="0"/>
              <a:t>	</a:t>
            </a:r>
            <a:r>
              <a:rPr lang="ru-RU" sz="2400" b="1" dirty="0" err="1" smtClean="0"/>
              <a:t>білі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квіти</a:t>
            </a:r>
            <a:endParaRPr lang="en-US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6872" y="248818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Жоден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домінантних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визначає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забарвлення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Фіолетове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забарвлення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з'являється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генотипі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A </a:t>
            </a:r>
            <a:r>
              <a:rPr lang="ru-RU" sz="2000" b="1" dirty="0" smtClean="0">
                <a:solidFill>
                  <a:srgbClr val="7030A0"/>
                </a:solidFill>
              </a:rPr>
              <a:t>і </a:t>
            </a:r>
            <a:r>
              <a:rPr lang="en-US" sz="2000" b="1" dirty="0" smtClean="0">
                <a:solidFill>
                  <a:srgbClr val="7030A0"/>
                </a:solidFill>
              </a:rPr>
              <a:t>B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7" y="4532181"/>
            <a:ext cx="2286000" cy="15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3957147"/>
            <a:ext cx="2400300" cy="21240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96000" y="401690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У людей </a:t>
            </a:r>
            <a:r>
              <a:rPr lang="ru-RU" sz="2000" b="1" dirty="0" err="1" smtClean="0"/>
              <a:t>цей</a:t>
            </a:r>
            <a:r>
              <a:rPr lang="ru-RU" sz="2000" b="1" dirty="0" smtClean="0"/>
              <a:t> тип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обумовлює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нормальний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слуху (один ген </a:t>
            </a:r>
            <a:r>
              <a:rPr lang="ru-RU" sz="2000" b="1" dirty="0" err="1" smtClean="0"/>
              <a:t>визначає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равлика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інший</a:t>
            </a:r>
            <a:r>
              <a:rPr lang="ru-RU" sz="2000" b="1" dirty="0" smtClean="0"/>
              <a:t> ген —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слухового нерва). </a:t>
            </a:r>
            <a:r>
              <a:rPr lang="ru-RU" sz="2000" b="1" dirty="0" err="1" smtClean="0"/>
              <a:t>Нормальний</a:t>
            </a:r>
            <a:r>
              <a:rPr lang="ru-RU" sz="2000" b="1" dirty="0" smtClean="0"/>
              <a:t> слух </a:t>
            </a:r>
            <a:r>
              <a:rPr lang="ru-RU" sz="2000" b="1" dirty="0" err="1" smtClean="0"/>
              <a:t>формується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домінантних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один з </a:t>
            </a:r>
            <a:r>
              <a:rPr lang="ru-RU" sz="2000" b="1" dirty="0" err="1" smtClean="0"/>
              <a:t>генів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присутній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домінантній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формі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інший</a:t>
            </a:r>
            <a:r>
              <a:rPr lang="ru-RU" sz="2000" b="1" dirty="0" smtClean="0"/>
              <a:t> — у </a:t>
            </a:r>
            <a:r>
              <a:rPr lang="ru-RU" sz="2000" b="1" dirty="0" err="1" smtClean="0"/>
              <a:t>рецесивній</a:t>
            </a:r>
            <a:r>
              <a:rPr lang="ru-RU" sz="2000" b="1" dirty="0" smtClean="0"/>
              <a:t>, то </a:t>
            </a:r>
            <a:r>
              <a:rPr lang="ru-RU" sz="2000" b="1" dirty="0" err="1" smtClean="0"/>
              <a:t>виявляється</a:t>
            </a:r>
            <a:r>
              <a:rPr lang="ru-RU" sz="2000" b="1" dirty="0" smtClean="0"/>
              <a:t> глухота, </a:t>
            </a:r>
            <a:r>
              <a:rPr lang="ru-RU" sz="2000" b="1" dirty="0" err="1" smtClean="0"/>
              <a:t>оскільки</a:t>
            </a:r>
            <a:r>
              <a:rPr lang="ru-RU" sz="2000" b="1" dirty="0" smtClean="0"/>
              <a:t> один з </a:t>
            </a:r>
            <a:r>
              <a:rPr lang="ru-RU" sz="2000" b="1" dirty="0" err="1" smtClean="0"/>
              <a:t>органів</a:t>
            </a:r>
            <a:r>
              <a:rPr lang="ru-RU" sz="2000" b="1" dirty="0" smtClean="0"/>
              <a:t> слухового </a:t>
            </a:r>
            <a:r>
              <a:rPr lang="ru-RU" sz="2000" b="1" dirty="0" err="1" smtClean="0"/>
              <a:t>аналізатора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розвивається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234" y="2617223"/>
            <a:ext cx="2103352" cy="13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800" b="1" i="1" dirty="0" err="1" smtClean="0"/>
              <a:t>Епістаз</a:t>
            </a:r>
            <a:r>
              <a:rPr lang="ru-RU" sz="2800" b="1" i="1" dirty="0" smtClean="0"/>
              <a:t> — </a:t>
            </a:r>
            <a:r>
              <a:rPr lang="ru-RU" sz="2800" b="1" i="1" dirty="0" err="1" smtClean="0"/>
              <a:t>взаємодія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неалельних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генів</a:t>
            </a:r>
            <a:r>
              <a:rPr lang="ru-RU" sz="2800" b="1" i="1" dirty="0" smtClean="0"/>
              <a:t>, при </a:t>
            </a:r>
            <a:r>
              <a:rPr lang="ru-RU" sz="2800" b="1" i="1" dirty="0" err="1" smtClean="0"/>
              <a:t>якому</a:t>
            </a:r>
            <a:r>
              <a:rPr lang="ru-RU" sz="2800" b="1" i="1" dirty="0" smtClean="0"/>
              <a:t> ген </a:t>
            </a:r>
            <a:r>
              <a:rPr lang="ru-RU" sz="2800" b="1" i="1" dirty="0" err="1" smtClean="0"/>
              <a:t>однієї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алельної</a:t>
            </a:r>
            <a:r>
              <a:rPr lang="ru-RU" sz="2800" b="1" i="1" dirty="0" smtClean="0"/>
              <a:t> пари </a:t>
            </a:r>
            <a:r>
              <a:rPr lang="ru-RU" sz="2800" b="1" i="1" dirty="0" err="1" smtClean="0"/>
              <a:t>пригнічує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дію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домінантного</a:t>
            </a:r>
            <a:r>
              <a:rPr lang="ru-RU" sz="2800" b="1" i="1" dirty="0" smtClean="0"/>
              <a:t> гена </a:t>
            </a:r>
            <a:r>
              <a:rPr lang="ru-RU" sz="2800" b="1" i="1" dirty="0" err="1" smtClean="0"/>
              <a:t>іншої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алельної</a:t>
            </a:r>
            <a:r>
              <a:rPr lang="ru-RU" sz="2800" b="1" i="1" dirty="0" smtClean="0"/>
              <a:t> пари.</a:t>
            </a:r>
            <a:endParaRPr lang="en-US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127" y="1924771"/>
            <a:ext cx="8621486" cy="470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Гени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пригнічують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генів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називають</a:t>
            </a:r>
            <a:r>
              <a:rPr lang="ru-RU" b="1" i="1" dirty="0" smtClean="0">
                <a:solidFill>
                  <a:srgbClr val="7030A0"/>
                </a:solidFill>
              </a:rPr>
              <a:t> генами-</a:t>
            </a:r>
            <a:r>
              <a:rPr lang="ru-RU" b="1" i="1" dirty="0" err="1" smtClean="0">
                <a:solidFill>
                  <a:srgbClr val="7030A0"/>
                </a:solidFill>
              </a:rPr>
              <a:t>супресорами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генами-</a:t>
            </a:r>
            <a:r>
              <a:rPr lang="ru-RU" b="1" i="1" dirty="0" err="1" smtClean="0"/>
              <a:t>інгібіторами</a:t>
            </a:r>
            <a:r>
              <a:rPr lang="ru-RU" b="1" i="1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генами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домінантною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рецесивною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b="1" i="1" dirty="0" err="1" smtClean="0"/>
              <a:t>Домінантний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епістаз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спостерігається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випадку</a:t>
            </a:r>
            <a:r>
              <a:rPr lang="ru-RU" b="1" i="1" dirty="0" smtClean="0"/>
              <a:t>, коли </a:t>
            </a:r>
            <a:r>
              <a:rPr lang="ru-RU" b="1" i="1" dirty="0" err="1" smtClean="0"/>
              <a:t>домінантний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алель</a:t>
            </a:r>
            <a:r>
              <a:rPr lang="ru-RU" b="1" i="1" dirty="0" smtClean="0"/>
              <a:t> гена-</a:t>
            </a:r>
            <a:r>
              <a:rPr lang="ru-RU" b="1" i="1" dirty="0" err="1" smtClean="0"/>
              <a:t>інгібітора</a:t>
            </a:r>
            <a:r>
              <a:rPr lang="ru-RU" b="1" i="1" dirty="0" smtClean="0"/>
              <a:t> (</a:t>
            </a:r>
            <a:r>
              <a:rPr lang="ru-RU" b="1" i="1" dirty="0" err="1" smtClean="0">
                <a:solidFill>
                  <a:srgbClr val="7030A0"/>
                </a:solidFill>
              </a:rPr>
              <a:t>зазвичай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він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позначається</a:t>
            </a:r>
            <a:r>
              <a:rPr lang="ru-RU" b="1" i="1" dirty="0" smtClean="0">
                <a:solidFill>
                  <a:srgbClr val="7030A0"/>
                </a:solidFill>
              </a:rPr>
              <a:t> буквою </a:t>
            </a:r>
            <a:r>
              <a:rPr lang="en-US" b="1" i="1" dirty="0" smtClean="0">
                <a:solidFill>
                  <a:srgbClr val="7030A0"/>
                </a:solidFill>
              </a:rPr>
              <a:t>I</a:t>
            </a:r>
            <a:r>
              <a:rPr lang="en-US" b="1" i="1" dirty="0" smtClean="0"/>
              <a:t>) </a:t>
            </a:r>
            <a:r>
              <a:rPr lang="ru-RU" b="1" i="1" dirty="0" err="1" smtClean="0"/>
              <a:t>пригнічує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іншого</a:t>
            </a:r>
            <a:r>
              <a:rPr lang="ru-RU" b="1" i="1" dirty="0" smtClean="0"/>
              <a:t> гена.</a:t>
            </a:r>
          </a:p>
          <a:p>
            <a:r>
              <a:rPr lang="ru-RU" dirty="0" smtClean="0"/>
              <a:t> </a:t>
            </a:r>
            <a:r>
              <a:rPr lang="ru-RU" b="1" i="1" dirty="0" err="1" smtClean="0"/>
              <a:t>Рецесивний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епістаз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спостерігається</a:t>
            </a:r>
            <a:r>
              <a:rPr lang="ru-RU" b="1" i="1" dirty="0" smtClean="0"/>
              <a:t>, коли </a:t>
            </a:r>
            <a:r>
              <a:rPr lang="ru-RU" b="1" i="1" dirty="0" err="1" smtClean="0"/>
              <a:t>рецесивний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алель</a:t>
            </a:r>
            <a:r>
              <a:rPr lang="ru-RU" b="1" i="1" dirty="0" smtClean="0"/>
              <a:t> гена-</a:t>
            </a:r>
            <a:r>
              <a:rPr lang="ru-RU" b="1" i="1" dirty="0" err="1" smtClean="0"/>
              <a:t>інгібітора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пригнічує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прояв</a:t>
            </a:r>
            <a:r>
              <a:rPr lang="ru-RU" b="1" i="1" dirty="0" smtClean="0"/>
              <a:t> будь-</a:t>
            </a:r>
            <a:r>
              <a:rPr lang="ru-RU" b="1" i="1" dirty="0" err="1" smtClean="0"/>
              <a:t>якої</a:t>
            </a:r>
            <a:r>
              <a:rPr lang="ru-RU" b="1" i="1" dirty="0" smtClean="0"/>
              <a:t> з </a:t>
            </a:r>
            <a:r>
              <a:rPr lang="ru-RU" b="1" i="1" dirty="0" err="1" smtClean="0"/>
              <a:t>алелей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іншого</a:t>
            </a:r>
            <a:r>
              <a:rPr lang="ru-RU" b="1" i="1" dirty="0" smtClean="0"/>
              <a:t> гена.</a:t>
            </a:r>
          </a:p>
          <a:p>
            <a:r>
              <a:rPr lang="ru-RU" dirty="0" smtClean="0"/>
              <a:t> </a:t>
            </a:r>
          </a:p>
          <a:p>
            <a:r>
              <a:rPr lang="ru-RU" b="1" i="1" dirty="0" err="1" smtClean="0"/>
              <a:t>Розщеплення</a:t>
            </a:r>
            <a:r>
              <a:rPr lang="ru-RU" b="1" i="1" dirty="0" smtClean="0"/>
              <a:t> за фенотипом при кожному з </a:t>
            </a:r>
            <a:r>
              <a:rPr lang="ru-RU" b="1" i="1" dirty="0" err="1" smtClean="0"/>
              <a:t>видів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взаємодій</a:t>
            </a:r>
            <a:r>
              <a:rPr lang="ru-RU" b="1" i="1" dirty="0" smtClean="0"/>
              <a:t> є </a:t>
            </a:r>
            <a:r>
              <a:rPr lang="ru-RU" b="1" i="1" dirty="0" err="1" smtClean="0"/>
              <a:t>різним</a:t>
            </a:r>
            <a:r>
              <a:rPr lang="ru-RU" b="1" i="1" dirty="0" smtClean="0"/>
              <a:t>. При </a:t>
            </a:r>
            <a:r>
              <a:rPr lang="ru-RU" b="1" i="1" dirty="0" err="1" smtClean="0"/>
              <a:t>домінантному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епістазі</a:t>
            </a:r>
            <a:r>
              <a:rPr lang="ru-RU" b="1" i="1" dirty="0" smtClean="0"/>
              <a:t> при </a:t>
            </a:r>
            <a:r>
              <a:rPr lang="ru-RU" b="1" i="1" dirty="0" err="1" smtClean="0"/>
              <a:t>схрещуванні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дигетерозигот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розщеплення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бути </a:t>
            </a:r>
            <a:r>
              <a:rPr lang="ru-RU" b="1" i="1" dirty="0" err="1" smtClean="0"/>
              <a:t>наступним</a:t>
            </a:r>
            <a:r>
              <a:rPr lang="ru-RU" b="1" i="1" dirty="0" smtClean="0"/>
              <a:t> — </a:t>
            </a:r>
            <a:r>
              <a:rPr lang="ru-RU" b="1" i="1" dirty="0" smtClean="0">
                <a:solidFill>
                  <a:srgbClr val="7030A0"/>
                </a:solidFill>
              </a:rPr>
              <a:t>13:3; 7:6:3 </a:t>
            </a:r>
            <a:r>
              <a:rPr lang="ru-RU" b="1" i="1" dirty="0" err="1" smtClean="0">
                <a:solidFill>
                  <a:srgbClr val="7030A0"/>
                </a:solidFill>
              </a:rPr>
              <a:t>або</a:t>
            </a:r>
            <a:r>
              <a:rPr lang="ru-RU" b="1" i="1" dirty="0" smtClean="0">
                <a:solidFill>
                  <a:srgbClr val="7030A0"/>
                </a:solidFill>
              </a:rPr>
              <a:t> 12:3:1. </a:t>
            </a:r>
            <a:r>
              <a:rPr lang="ru-RU" b="1" i="1" dirty="0" smtClean="0"/>
              <a:t>При </a:t>
            </a:r>
            <a:r>
              <a:rPr lang="ru-RU" b="1" i="1" dirty="0" err="1" smtClean="0"/>
              <a:t>рецесивному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епістазі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розщеплення</a:t>
            </a:r>
            <a:r>
              <a:rPr lang="ru-RU" b="1" i="1" dirty="0" smtClean="0"/>
              <a:t> є </a:t>
            </a:r>
            <a:r>
              <a:rPr lang="ru-RU" b="1" i="1" dirty="0" err="1" smtClean="0"/>
              <a:t>наступним</a:t>
            </a:r>
            <a:r>
              <a:rPr lang="ru-RU" b="1" i="1" dirty="0" smtClean="0"/>
              <a:t>: </a:t>
            </a:r>
            <a:r>
              <a:rPr lang="ru-RU" b="1" i="1" dirty="0" smtClean="0">
                <a:solidFill>
                  <a:srgbClr val="7030A0"/>
                </a:solidFill>
              </a:rPr>
              <a:t>9:3:4; 9:7 </a:t>
            </a:r>
            <a:r>
              <a:rPr lang="ru-RU" b="1" i="1" dirty="0" err="1" smtClean="0">
                <a:solidFill>
                  <a:srgbClr val="7030A0"/>
                </a:solidFill>
              </a:rPr>
              <a:t>або</a:t>
            </a:r>
            <a:r>
              <a:rPr lang="ru-RU" b="1" i="1" dirty="0" smtClean="0">
                <a:solidFill>
                  <a:srgbClr val="7030A0"/>
                </a:solidFill>
              </a:rPr>
              <a:t> 13:3.</a:t>
            </a:r>
          </a:p>
          <a:p>
            <a:r>
              <a:rPr lang="ru-RU" b="1" i="1" dirty="0"/>
              <a:t>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більшості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порід</a:t>
            </a:r>
            <a:r>
              <a:rPr lang="ru-RU" b="1" i="1" dirty="0" smtClean="0"/>
              <a:t> курей </a:t>
            </a:r>
            <a:r>
              <a:rPr lang="ru-RU" b="1" i="1" dirty="0" err="1" smtClean="0"/>
              <a:t>наявність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пігменту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пір'ї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визначає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домінантний</a:t>
            </a:r>
            <a:r>
              <a:rPr lang="ru-RU" b="1" i="1" dirty="0" smtClean="0"/>
              <a:t> аллель </a:t>
            </a:r>
            <a:r>
              <a:rPr lang="en-US" b="1" i="1" dirty="0" smtClean="0"/>
              <a:t>A. </a:t>
            </a:r>
            <a:r>
              <a:rPr lang="ru-RU" b="1" i="1" dirty="0" smtClean="0">
                <a:solidFill>
                  <a:srgbClr val="7030A0"/>
                </a:solidFill>
              </a:rPr>
              <a:t>Ген </a:t>
            </a:r>
            <a:r>
              <a:rPr lang="en-US" b="1" i="1" dirty="0" smtClean="0">
                <a:solidFill>
                  <a:srgbClr val="7030A0"/>
                </a:solidFill>
              </a:rPr>
              <a:t>I </a:t>
            </a:r>
            <a:r>
              <a:rPr lang="ru-RU" b="1" i="1" dirty="0" err="1" smtClean="0">
                <a:solidFill>
                  <a:srgbClr val="7030A0"/>
                </a:solidFill>
              </a:rPr>
              <a:t>пригнічує</a:t>
            </a:r>
            <a:r>
              <a:rPr lang="ru-RU" b="1" i="1" dirty="0" smtClean="0">
                <a:solidFill>
                  <a:srgbClr val="7030A0"/>
                </a:solidFill>
              </a:rPr>
              <a:t> синтез </a:t>
            </a:r>
            <a:r>
              <a:rPr lang="ru-RU" b="1" i="1" dirty="0" err="1" smtClean="0">
                <a:solidFill>
                  <a:srgbClr val="7030A0"/>
                </a:solidFill>
              </a:rPr>
              <a:t>пігменту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44909" y="2614898"/>
            <a:ext cx="29980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Генотип      </a:t>
            </a:r>
            <a:r>
              <a:rPr lang="ru-RU" b="1" dirty="0" err="1" smtClean="0"/>
              <a:t>Ознака</a:t>
            </a:r>
            <a:endParaRPr lang="ru-RU" b="1" dirty="0" smtClean="0"/>
          </a:p>
          <a:p>
            <a:r>
              <a:rPr lang="en-US" b="1" dirty="0" smtClean="0"/>
              <a:t>A__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b="1" dirty="0" smtClean="0"/>
              <a:t>__	</a:t>
            </a:r>
            <a:r>
              <a:rPr lang="ru-RU" b="1" dirty="0" err="1" smtClean="0"/>
              <a:t>біле</a:t>
            </a:r>
            <a:r>
              <a:rPr lang="ru-RU" b="1" dirty="0" smtClean="0"/>
              <a:t> </a:t>
            </a:r>
            <a:r>
              <a:rPr lang="ru-RU" b="1" dirty="0" err="1" smtClean="0"/>
              <a:t>пір'я</a:t>
            </a:r>
            <a:endParaRPr lang="ru-RU" b="1" dirty="0" smtClean="0"/>
          </a:p>
          <a:p>
            <a:r>
              <a:rPr lang="en-US" b="1" dirty="0" err="1" smtClean="0"/>
              <a:t>A__ii</a:t>
            </a:r>
            <a:r>
              <a:rPr lang="en-US" b="1" dirty="0" smtClean="0"/>
              <a:t>	</a:t>
            </a:r>
            <a:r>
              <a:rPr lang="ru-RU" b="1" dirty="0" err="1" smtClean="0"/>
              <a:t>забарвлене</a:t>
            </a:r>
            <a:r>
              <a:rPr lang="ru-RU" b="1" dirty="0" smtClean="0"/>
              <a:t> </a:t>
            </a:r>
            <a:r>
              <a:rPr lang="ru-RU" b="1" dirty="0" err="1" smtClean="0"/>
              <a:t>пір'я</a:t>
            </a:r>
            <a:endParaRPr lang="ru-RU" b="1" dirty="0" smtClean="0"/>
          </a:p>
          <a:p>
            <a:r>
              <a:rPr lang="en-US" b="1" dirty="0" err="1" smtClean="0"/>
              <a:t>aa</a:t>
            </a:r>
            <a:r>
              <a:rPr lang="en-US" b="1" dirty="0" err="1" smtClean="0">
                <a:solidFill>
                  <a:srgbClr val="7030A0"/>
                </a:solidFill>
              </a:rPr>
              <a:t>I</a:t>
            </a:r>
            <a:r>
              <a:rPr lang="en-US" b="1" dirty="0" smtClean="0"/>
              <a:t>__	</a:t>
            </a:r>
            <a:r>
              <a:rPr lang="ru-RU" b="1" dirty="0" err="1" smtClean="0"/>
              <a:t>біле</a:t>
            </a:r>
            <a:r>
              <a:rPr lang="ru-RU" b="1" dirty="0" smtClean="0"/>
              <a:t> </a:t>
            </a:r>
            <a:r>
              <a:rPr lang="ru-RU" b="1" dirty="0" err="1" smtClean="0"/>
              <a:t>пір'я</a:t>
            </a:r>
            <a:endParaRPr lang="ru-RU" b="1" dirty="0" smtClean="0"/>
          </a:p>
          <a:p>
            <a:r>
              <a:rPr lang="en-US" b="1" dirty="0" err="1" smtClean="0"/>
              <a:t>aa</a:t>
            </a:r>
            <a:r>
              <a:rPr lang="en-US" b="1" dirty="0" err="1" smtClean="0">
                <a:solidFill>
                  <a:srgbClr val="7030A0"/>
                </a:solidFill>
              </a:rPr>
              <a:t>ii</a:t>
            </a:r>
            <a:r>
              <a:rPr lang="en-US" b="1" dirty="0" smtClean="0"/>
              <a:t>	</a:t>
            </a:r>
            <a:r>
              <a:rPr lang="ru-RU" b="1" dirty="0" err="1" smtClean="0"/>
              <a:t>біле</a:t>
            </a:r>
            <a:r>
              <a:rPr lang="ru-RU" b="1" dirty="0" smtClean="0"/>
              <a:t> </a:t>
            </a:r>
            <a:r>
              <a:rPr lang="ru-RU" b="1" dirty="0" err="1" smtClean="0"/>
              <a:t>пір'я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83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440" y="1587062"/>
            <a:ext cx="10397359" cy="10362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При </a:t>
            </a:r>
            <a:r>
              <a:rPr lang="ru-RU" sz="2800" b="1" i="1" dirty="0" err="1" smtClean="0"/>
              <a:t>схрещуванні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двох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білих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дигетерозиготних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птахів</a:t>
            </a:r>
            <a:r>
              <a:rPr lang="ru-RU" sz="2800" b="1" i="1" dirty="0" smtClean="0"/>
              <a:t> у </a:t>
            </a:r>
            <a:r>
              <a:rPr lang="ru-RU" sz="2800" b="1" i="1" dirty="0" err="1" smtClean="0"/>
              <a:t>потомстві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з'являються</a:t>
            </a:r>
            <a:r>
              <a:rPr lang="ru-RU" sz="2800" b="1" i="1" dirty="0" smtClean="0"/>
              <a:t> курчата </a:t>
            </a:r>
            <a:r>
              <a:rPr lang="ru-RU" sz="2800" b="1" i="1" dirty="0" err="1" smtClean="0"/>
              <a:t>із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забарвленим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пір'ям</a:t>
            </a:r>
            <a:r>
              <a:rPr lang="ru-RU" sz="2800" b="1" i="1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en-US" sz="2800" b="1" dirty="0" smtClean="0"/>
              <a:t>P:  </a:t>
            </a:r>
            <a:r>
              <a:rPr lang="en-US" sz="2800" b="1" dirty="0" err="1" smtClean="0"/>
              <a:t>AaIi</a:t>
            </a:r>
            <a:r>
              <a:rPr lang="en-US" sz="2800" b="1" dirty="0" smtClean="0"/>
              <a:t> (</a:t>
            </a:r>
            <a:r>
              <a:rPr lang="ru-RU" sz="2800" b="1" dirty="0" err="1" smtClean="0"/>
              <a:t>білі</a:t>
            </a:r>
            <a:r>
              <a:rPr lang="ru-RU" sz="2800" b="1" dirty="0" smtClean="0"/>
              <a:t>) ×  </a:t>
            </a:r>
            <a:r>
              <a:rPr lang="en-US" sz="2800" b="1" dirty="0" err="1" smtClean="0"/>
              <a:t>AaIi</a:t>
            </a:r>
            <a:r>
              <a:rPr lang="en-US" sz="2800" b="1" dirty="0" smtClean="0"/>
              <a:t> (</a:t>
            </a:r>
            <a:r>
              <a:rPr lang="ru-RU" sz="2800" b="1" dirty="0" err="1" smtClean="0"/>
              <a:t>білі</a:t>
            </a:r>
            <a:r>
              <a:rPr lang="ru-RU" sz="2800" b="1" dirty="0" smtClean="0"/>
              <a:t>) </a:t>
            </a:r>
            <a:endParaRPr lang="en-US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6238" y="4705272"/>
            <a:ext cx="7370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Розщеплення</a:t>
            </a:r>
            <a:r>
              <a:rPr lang="ru-RU" sz="2400" b="1" dirty="0" smtClean="0"/>
              <a:t> за фенотипом: 13 (</a:t>
            </a:r>
            <a:r>
              <a:rPr lang="ru-RU" sz="2400" b="1" dirty="0" err="1" smtClean="0"/>
              <a:t>білі</a:t>
            </a:r>
            <a:r>
              <a:rPr lang="ru-RU" sz="2400" b="1" dirty="0" smtClean="0"/>
              <a:t>) : 3 (</a:t>
            </a:r>
            <a:r>
              <a:rPr lang="ru-RU" sz="2400" b="1" dirty="0" err="1" smtClean="0"/>
              <a:t>забарвлені</a:t>
            </a:r>
            <a:r>
              <a:rPr lang="ru-RU" sz="2400" b="1" dirty="0" smtClean="0"/>
              <a:t>).</a:t>
            </a:r>
            <a:endParaRPr lang="en-US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77" y="267094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 smtClean="0"/>
              <a:t>Полімерія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взаємодія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декількох</a:t>
            </a:r>
            <a:r>
              <a:rPr lang="ru-RU" sz="2800" b="1" dirty="0" smtClean="0"/>
              <a:t> пар </a:t>
            </a:r>
            <a:r>
              <a:rPr lang="ru-RU" sz="2800" b="1" dirty="0" err="1" smtClean="0"/>
              <a:t>неалельних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генів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однаковою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дією</a:t>
            </a:r>
            <a:r>
              <a:rPr lang="ru-RU" sz="2800" b="1" dirty="0" smtClean="0"/>
              <a:t>.</a:t>
            </a:r>
            <a:endParaRPr lang="en-US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173" y="1859341"/>
            <a:ext cx="11382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К</a:t>
            </a:r>
            <a:r>
              <a:rPr lang="ru-RU" sz="2400" b="1" dirty="0" err="1" smtClean="0"/>
              <a:t>олір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чотири</a:t>
            </a:r>
            <a:r>
              <a:rPr lang="ru-RU" sz="2400" b="1" dirty="0" smtClean="0"/>
              <a:t> пари </a:t>
            </a:r>
            <a:r>
              <a:rPr lang="ru-RU" sz="2400" b="1" dirty="0" err="1" smtClean="0"/>
              <a:t>неалельних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відповідають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вироблення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пігменту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меланіну</a:t>
            </a:r>
            <a:r>
              <a:rPr lang="ru-RU" sz="2400" b="1" dirty="0" smtClean="0"/>
              <a:t>. Чим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домінантних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шкірі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меланіну</a:t>
            </a:r>
            <a:r>
              <a:rPr lang="ru-RU" sz="2400" b="1" dirty="0" smtClean="0"/>
              <a:t>, і </a:t>
            </a:r>
            <a:r>
              <a:rPr lang="ru-RU" sz="2400" b="1" dirty="0" err="1" smtClean="0"/>
              <a:t>тим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темнішим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забарвлення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У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домінантними</a:t>
            </a:r>
            <a:r>
              <a:rPr lang="ru-RU" sz="2400" b="1" dirty="0" smtClean="0"/>
              <a:t> генами </a:t>
            </a:r>
            <a:r>
              <a:rPr lang="en-US" sz="2400" b="1" i="1" dirty="0" smtClean="0">
                <a:solidFill>
                  <a:srgbClr val="7030A0"/>
                </a:solidFill>
              </a:rPr>
              <a:t>A1A1A2A2A3A3A4A4 </a:t>
            </a:r>
            <a:r>
              <a:rPr lang="ru-RU" sz="2400" b="1" dirty="0" err="1" smtClean="0"/>
              <a:t>шкіра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найтемнішою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генотипі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містяться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рецесивні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гени</a:t>
            </a:r>
            <a:r>
              <a:rPr lang="ru-RU" sz="2400" b="1" dirty="0" smtClean="0"/>
              <a:t> </a:t>
            </a:r>
            <a:r>
              <a:rPr lang="en-US" sz="2400" b="1" i="1" dirty="0" smtClean="0">
                <a:solidFill>
                  <a:srgbClr val="7030A0"/>
                </a:solidFill>
              </a:rPr>
              <a:t>a1a1a2a2a3a3a4a4</a:t>
            </a:r>
            <a:r>
              <a:rPr lang="en-US" sz="2400" b="1" dirty="0" smtClean="0"/>
              <a:t>, </a:t>
            </a:r>
            <a:r>
              <a:rPr lang="ru-RU" sz="2400" b="1" dirty="0" err="1" smtClean="0"/>
              <a:t>шкіра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найсвітлішою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співвідношення</a:t>
            </a:r>
            <a:r>
              <a:rPr lang="ru-RU" sz="2400" b="1" dirty="0" smtClean="0"/>
              <a:t> числа </a:t>
            </a:r>
            <a:r>
              <a:rPr lang="ru-RU" sz="2400" b="1" dirty="0" err="1" smtClean="0"/>
              <a:t>домінантних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рецесивних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світлого</a:t>
            </a:r>
            <a:r>
              <a:rPr lang="ru-RU" sz="2400" b="1" dirty="0" smtClean="0"/>
              <a:t> до темного(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кумулятивна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полімірія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розщеплюється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— 1:4:6:4:1 </a:t>
            </a:r>
            <a:r>
              <a:rPr lang="ru-RU" sz="2400" b="1" dirty="0" smtClean="0"/>
              <a:t>).</a:t>
            </a:r>
            <a:endParaRPr lang="en-US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477" y="5138390"/>
            <a:ext cx="6927959" cy="14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61" y="189186"/>
            <a:ext cx="10950040" cy="242289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800" b="1" dirty="0" err="1"/>
              <a:t>Н</a:t>
            </a:r>
            <a:r>
              <a:rPr lang="ru-RU" sz="2800" b="1" dirty="0" err="1" smtClean="0"/>
              <a:t>аявність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опірення</a:t>
            </a:r>
            <a:r>
              <a:rPr lang="ru-RU" sz="2800" b="1" dirty="0" smtClean="0"/>
              <a:t> на ногах у курей </a:t>
            </a:r>
            <a:r>
              <a:rPr lang="ru-RU" sz="2800" b="1" dirty="0" err="1" smtClean="0"/>
              <a:t>визначається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двома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неалельними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домінантними</a:t>
            </a:r>
            <a:r>
              <a:rPr lang="ru-RU" sz="2800" b="1" dirty="0" smtClean="0"/>
              <a:t> генами — </a:t>
            </a:r>
            <a:r>
              <a:rPr lang="en-US" sz="2800" b="1" i="1" dirty="0" smtClean="0">
                <a:solidFill>
                  <a:srgbClr val="7030A0"/>
                </a:solidFill>
              </a:rPr>
              <a:t>A1 </a:t>
            </a:r>
            <a:r>
              <a:rPr lang="ru-RU" sz="2800" b="1" i="1" dirty="0" smtClean="0">
                <a:solidFill>
                  <a:srgbClr val="7030A0"/>
                </a:solidFill>
              </a:rPr>
              <a:t>і </a:t>
            </a:r>
            <a:r>
              <a:rPr lang="en-US" sz="2800" b="1" i="1" dirty="0" smtClean="0">
                <a:solidFill>
                  <a:srgbClr val="7030A0"/>
                </a:solidFill>
              </a:rPr>
              <a:t>A2. </a:t>
            </a:r>
            <a:r>
              <a:rPr lang="ru-RU" sz="2800" b="1" dirty="0" err="1" smtClean="0"/>
              <a:t>Опірені</a:t>
            </a:r>
            <a:r>
              <a:rPr lang="ru-RU" sz="2800" b="1" dirty="0" smtClean="0"/>
              <a:t> ноги </a:t>
            </a:r>
            <a:r>
              <a:rPr lang="ru-RU" sz="2800" b="1" dirty="0" err="1" smtClean="0"/>
              <a:t>матимуть</a:t>
            </a:r>
            <a:r>
              <a:rPr lang="ru-RU" sz="2800" b="1" dirty="0" smtClean="0"/>
              <a:t> кури з генотипами: </a:t>
            </a:r>
            <a:r>
              <a:rPr lang="en-US" sz="2800" b="1" i="1" dirty="0" smtClean="0">
                <a:solidFill>
                  <a:srgbClr val="7030A0"/>
                </a:solidFill>
              </a:rPr>
              <a:t>A1__A2__;A1__a2a2;a1a1A2__. </a:t>
            </a:r>
            <a:r>
              <a:rPr lang="ru-RU" sz="2800" b="1" dirty="0" smtClean="0"/>
              <a:t>Ноги без </a:t>
            </a:r>
            <a:r>
              <a:rPr lang="ru-RU" sz="2800" b="1" dirty="0" err="1" smtClean="0"/>
              <a:t>пір'я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будуть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лише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птахів</a:t>
            </a:r>
            <a:r>
              <a:rPr lang="ru-RU" sz="2800" b="1" dirty="0" smtClean="0"/>
              <a:t> з генотипом </a:t>
            </a:r>
            <a:r>
              <a:rPr lang="en-US" sz="2800" b="1" i="1" dirty="0" smtClean="0">
                <a:solidFill>
                  <a:srgbClr val="7030A0"/>
                </a:solidFill>
              </a:rPr>
              <a:t>a1a1a2a2.</a:t>
            </a:r>
            <a:r>
              <a:rPr lang="uk-UA" sz="2800" b="1" i="1" dirty="0" smtClean="0">
                <a:solidFill>
                  <a:srgbClr val="7030A0"/>
                </a:solidFill>
              </a:rPr>
              <a:t> Некумулятивна полімерія -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прояв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ознаки</a:t>
            </a:r>
            <a:r>
              <a:rPr lang="ru-RU" sz="2800" b="1" i="1" dirty="0" smtClean="0">
                <a:solidFill>
                  <a:srgbClr val="7030A0"/>
                </a:solidFill>
              </a:rPr>
              <a:t> не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залежить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від</a:t>
            </a:r>
            <a:r>
              <a:rPr lang="ru-RU" sz="2800" b="1" i="1" dirty="0" smtClean="0">
                <a:solidFill>
                  <a:srgbClr val="7030A0"/>
                </a:solidFill>
              </a:rPr>
              <a:t> числа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домінантних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алелей</a:t>
            </a:r>
            <a:r>
              <a:rPr lang="ru-RU" sz="2800" b="1" i="1" dirty="0" smtClean="0">
                <a:solidFill>
                  <a:srgbClr val="7030A0"/>
                </a:solidFill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спостерігається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розщеплення</a:t>
            </a:r>
            <a:r>
              <a:rPr lang="ru-RU" sz="2800" b="1" i="1" dirty="0" smtClean="0">
                <a:solidFill>
                  <a:srgbClr val="7030A0"/>
                </a:solidFill>
              </a:rPr>
              <a:t> в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потомстві</a:t>
            </a:r>
            <a:r>
              <a:rPr lang="ru-RU" sz="2800" b="1" i="1" dirty="0" smtClean="0">
                <a:solidFill>
                  <a:srgbClr val="7030A0"/>
                </a:solidFill>
              </a:rPr>
              <a:t> у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співвідношенні</a:t>
            </a:r>
            <a:r>
              <a:rPr lang="ru-RU" sz="2800" b="1" i="1" dirty="0" smtClean="0">
                <a:solidFill>
                  <a:srgbClr val="7030A0"/>
                </a:solidFill>
              </a:rPr>
              <a:t> 15:1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188" y="2695209"/>
            <a:ext cx="5858029" cy="40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1678</Words>
  <Application>Microsoft Office PowerPoint</Application>
  <PresentationFormat>Широкоэкранный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Відхилення від законів Менделя. Взаємодія алельних генів. Взаємодія неалельних генів.</vt:lpstr>
      <vt:lpstr>Основні взаємодії алельних генів</vt:lpstr>
      <vt:lpstr>Задачі з генетики</vt:lpstr>
      <vt:lpstr>Неалельні гени розташовані на різних ділянках хромосом. Форми взаємодії неалельних генів.</vt:lpstr>
      <vt:lpstr>Комплементарність (додаткова дія генів) — взаємодія неалельних генів, при якому вони доповнюють один одного, а ознака формується лише при одночасній дії двох домінантних генів, кожен з яких окремо не викликає розвитку ознаки.</vt:lpstr>
      <vt:lpstr>Епістаз — взаємодія неалельних генів, при якому ген однієї алельної пари пригнічує дію домінантного гена іншої алельної пари.</vt:lpstr>
      <vt:lpstr>При схрещуванні двох білих дигетерозиготних птахів у потомстві з'являються курчата із забарвленим пір'ям:   P:  AaIi (білі) ×  AaIi (білі) </vt:lpstr>
      <vt:lpstr>Полімерія — це взаємодія декількох пар неалельних генів з однаковою дією.</vt:lpstr>
      <vt:lpstr>Наявність опірення на ногах у курей визначається двома неалельними домінантними генами — A1 і A2. Опірені ноги матимуть кури з генотипами: A1__A2__;A1__a2a2;a1a1A2__. Ноги без пір'я будуть лише у птахів з генотипом a1a1a2a2. Некумулятивна полімерія - прояв ознаки не залежить від числа домінантних алелей, спостерігається розщеплення в потомстві у співвідношенні 15:1</vt:lpstr>
      <vt:lpstr>Плейотропія (плейотропність) — це множинна дія гена; тип успадкування, при якому один ген визначає прояв декількох ознак.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Відхилення від законів Менделя. Взаємодія алельних генів. Взаємодія неалельних генів.</dc:title>
  <dc:creator>-_-</dc:creator>
  <cp:lastModifiedBy>teacher01</cp:lastModifiedBy>
  <cp:revision>15</cp:revision>
  <dcterms:created xsi:type="dcterms:W3CDTF">2024-02-04T12:15:40Z</dcterms:created>
  <dcterms:modified xsi:type="dcterms:W3CDTF">2024-03-27T07:46:02Z</dcterms:modified>
</cp:coreProperties>
</file>