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7" r:id="rId6"/>
    <p:sldId id="263" r:id="rId7"/>
    <p:sldId id="260" r:id="rId8"/>
    <p:sldId id="261" r:id="rId9"/>
    <p:sldId id="262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4F16D84-1D34-4526-83E3-F6E960239451}" type="datetimeFigureOut">
              <a:rPr lang="uk-UA" smtClean="0"/>
              <a:t>17.02.2024</a:t>
            </a:fld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4CD3A53-71D3-41F9-B5E7-484036C4596E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6D84-1D34-4526-83E3-F6E960239451}" type="datetimeFigureOut">
              <a:rPr lang="uk-UA" smtClean="0"/>
              <a:t>17.02.2024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A53-71D3-41F9-B5E7-484036C4596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6D84-1D34-4526-83E3-F6E960239451}" type="datetimeFigureOut">
              <a:rPr lang="uk-UA" smtClean="0"/>
              <a:t>17.02.2024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A53-71D3-41F9-B5E7-484036C4596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6D84-1D34-4526-83E3-F6E960239451}" type="datetimeFigureOut">
              <a:rPr lang="uk-UA" smtClean="0"/>
              <a:t>17.02.2024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A53-71D3-41F9-B5E7-484036C4596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4F16D84-1D34-4526-83E3-F6E960239451}" type="datetimeFigureOut">
              <a:rPr lang="uk-UA" smtClean="0"/>
              <a:t>17.02.2024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4CD3A53-71D3-41F9-B5E7-484036C4596E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6D84-1D34-4526-83E3-F6E960239451}" type="datetimeFigureOut">
              <a:rPr lang="uk-UA" smtClean="0"/>
              <a:t>17.02.2024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4CD3A53-71D3-41F9-B5E7-484036C4596E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6D84-1D34-4526-83E3-F6E960239451}" type="datetimeFigureOut">
              <a:rPr lang="uk-UA" smtClean="0"/>
              <a:t>17.02.2024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4CD3A53-71D3-41F9-B5E7-484036C4596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6D84-1D34-4526-83E3-F6E960239451}" type="datetimeFigureOut">
              <a:rPr lang="uk-UA" smtClean="0"/>
              <a:t>17.02.2024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A53-71D3-41F9-B5E7-484036C4596E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6D84-1D34-4526-83E3-F6E960239451}" type="datetimeFigureOut">
              <a:rPr lang="uk-UA" smtClean="0"/>
              <a:t>17.02.2024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A53-71D3-41F9-B5E7-484036C4596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4F16D84-1D34-4526-83E3-F6E960239451}" type="datetimeFigureOut">
              <a:rPr lang="uk-UA" smtClean="0"/>
              <a:t>17.02.2024</a:t>
            </a:fld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4CD3A53-71D3-41F9-B5E7-484036C4596E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4F16D84-1D34-4526-83E3-F6E960239451}" type="datetimeFigureOut">
              <a:rPr lang="uk-UA" smtClean="0"/>
              <a:t>17.02.2024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4CD3A53-71D3-41F9-B5E7-484036C4596E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4F16D84-1D34-4526-83E3-F6E960239451}" type="datetimeFigureOut">
              <a:rPr lang="uk-UA" smtClean="0"/>
              <a:t>17.02.2024</a:t>
            </a:fld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4CD3A53-71D3-41F9-B5E7-484036C4596E}" type="slidenum">
              <a:rPr lang="uk-UA" smtClean="0"/>
              <a:t>‹№›</a:t>
            </a:fld>
            <a:endParaRPr lang="uk-UA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/>
              <a:t>ПОЛІТИЧНІ ІНСТИТУТИ І ПРОЦЕСИ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819400"/>
            <a:ext cx="8010266" cy="753616"/>
          </a:xfrm>
        </p:spPr>
        <p:txBody>
          <a:bodyPr/>
          <a:lstStyle/>
          <a:p>
            <a:r>
              <a:rPr lang="uk-UA" dirty="0" smtClean="0"/>
              <a:t>або що таке політика і нащо вона нам?</a:t>
            </a:r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4653136" cy="310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30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3861048"/>
            <a:ext cx="7931224" cy="244827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/>
              <a:t>Політичний інтерес виступає як певна мета, досягнення якої здійснюється в ході політичної боротьби. </a:t>
            </a:r>
            <a:r>
              <a:rPr lang="uk-UA" b="1" dirty="0"/>
              <a:t>Політичний інтерес - це те джерело політичної поведінки, яке спонукає суб'єкти політики до постановки певної політичної мети і здійснення конкретних політичних дій по їх досягненню.</a:t>
            </a:r>
            <a:r>
              <a:rPr lang="uk-UA" dirty="0"/>
              <a:t> Політичне життя суспільства є сукупністю політичних відносин. 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566903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502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3356992"/>
            <a:ext cx="8219256" cy="3024336"/>
          </a:xfrm>
        </p:spPr>
        <p:txBody>
          <a:bodyPr>
            <a:normAutofit fontScale="92500"/>
          </a:bodyPr>
          <a:lstStyle/>
          <a:p>
            <a:pPr algn="just"/>
            <a:r>
              <a:rPr lang="uk-UA" dirty="0"/>
              <a:t>Необхідним компонентом політичного життя суспільства є політична участь громадян. </a:t>
            </a:r>
            <a:r>
              <a:rPr lang="uk-UA" b="1" dirty="0"/>
              <a:t>Це залучення в тій чи іншій формі людини або соціальної групи в політико-владні відносини, в процес ухвалення рішень і управління. </a:t>
            </a:r>
            <a:r>
              <a:rPr lang="uk-UA" dirty="0"/>
              <a:t>Участь може бути прямою і опосередкованою, легальною і нелегальною, стихійним і свідомим і </a:t>
            </a:r>
            <a:r>
              <a:rPr lang="uk-UA" dirty="0" err="1"/>
              <a:t>т.п</a:t>
            </a:r>
            <a:r>
              <a:rPr lang="uk-UA" dirty="0"/>
              <a:t>. 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76" y="476250"/>
            <a:ext cx="579865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158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>
            <a:normAutofit/>
          </a:bodyPr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 smtClean="0"/>
              <a:t>політики</a:t>
            </a:r>
            <a:endParaRPr lang="uk-UA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6076950" cy="495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47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15224"/>
          </a:xfrm>
        </p:spPr>
        <p:txBody>
          <a:bodyPr/>
          <a:lstStyle/>
          <a:p>
            <a:r>
              <a:rPr lang="uk-UA" dirty="0" smtClean="0"/>
              <a:t>Основні </a:t>
            </a:r>
            <a:r>
              <a:rPr lang="uk-UA" dirty="0"/>
              <a:t>форми політики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uk-UA" dirty="0"/>
              <a:t>Політика - поняття досить </a:t>
            </a:r>
            <a:r>
              <a:rPr lang="uk-UA" dirty="0" err="1"/>
              <a:t>обширне</a:t>
            </a:r>
            <a:r>
              <a:rPr lang="uk-UA" dirty="0"/>
              <a:t>. Вона вторгається у всі сфери соціального життя. У зв'язку з цим виділяють основні форми політики, згруповані за трьома ознаками. Так, по сферах життя суспільства розрізняють політику: економічну, соціальну, національну, науково-технічну і </a:t>
            </a:r>
            <a:r>
              <a:rPr lang="uk-UA" dirty="0" err="1"/>
              <a:t>т.д</a:t>
            </a:r>
            <a:r>
              <a:rPr lang="uk-UA" dirty="0"/>
              <a:t>. </a:t>
            </a:r>
          </a:p>
          <a:p>
            <a:pPr algn="just"/>
            <a:endParaRPr lang="uk-UA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89594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245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6696" y="362810"/>
            <a:ext cx="8189759" cy="292217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/>
              <a:t>Внутрішня політика проводиться в рамках даної країни на двох головних рівнях </a:t>
            </a:r>
            <a:r>
              <a:rPr lang="uk-UA" dirty="0" smtClean="0"/>
              <a:t>– </a:t>
            </a:r>
          </a:p>
          <a:p>
            <a:pPr algn="just"/>
            <a:r>
              <a:rPr lang="uk-UA" dirty="0"/>
              <a:t>а) регіональному (наприклад, політика підвищення зайнятості жителів Івано-Франківської </a:t>
            </a:r>
            <a:r>
              <a:rPr lang="uk-UA" dirty="0" smtClean="0"/>
              <a:t>області);</a:t>
            </a:r>
          </a:p>
          <a:p>
            <a:pPr algn="just"/>
            <a:r>
              <a:rPr lang="uk-UA" dirty="0"/>
              <a:t>б) загальнодержавному (скажімо, політика соціального забезпечення громадян України).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29000"/>
            <a:ext cx="65532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809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404664"/>
            <a:ext cx="8136904" cy="324036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uk-UA" dirty="0"/>
              <a:t>Зовнішня політика торкається міжнародних відносин і теж може мати різний обхват: </a:t>
            </a:r>
            <a:endParaRPr lang="uk-UA" dirty="0" smtClean="0"/>
          </a:p>
          <a:p>
            <a:pPr algn="just"/>
            <a:r>
              <a:rPr lang="uk-UA" dirty="0" smtClean="0"/>
              <a:t>а</a:t>
            </a:r>
            <a:r>
              <a:rPr lang="uk-UA" dirty="0"/>
              <a:t>) двостороння - визначає взаємозв'язки двох сторін (припустимо, України з </a:t>
            </a:r>
            <a:r>
              <a:rPr lang="uk-UA" dirty="0" smtClean="0"/>
              <a:t>Польщею); </a:t>
            </a:r>
          </a:p>
          <a:p>
            <a:pPr algn="just"/>
            <a:r>
              <a:rPr lang="uk-UA" dirty="0" smtClean="0"/>
              <a:t>б</a:t>
            </a:r>
            <a:r>
              <a:rPr lang="uk-UA" dirty="0"/>
              <a:t>) блокова - єдина, злагоджена політика низки країн, що створили союз (наприклад, учасники НАТО); </a:t>
            </a:r>
            <a:endParaRPr lang="uk-UA" dirty="0" smtClean="0"/>
          </a:p>
          <a:p>
            <a:pPr algn="just"/>
            <a:r>
              <a:rPr lang="uk-UA" dirty="0" smtClean="0"/>
              <a:t>в</a:t>
            </a:r>
            <a:r>
              <a:rPr lang="uk-UA" dirty="0"/>
              <a:t>) світова політика - співпраця багатьох країн в рішенні тих або інших проблем (скажімо, в питаннях охорони природи).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73015"/>
            <a:ext cx="4536504" cy="303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277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15224"/>
          </a:xfrm>
        </p:spPr>
        <p:txBody>
          <a:bodyPr/>
          <a:lstStyle/>
          <a:p>
            <a:r>
              <a:rPr lang="uk-UA" dirty="0"/>
              <a:t>Політична система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8147248" cy="27911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b="1" dirty="0"/>
              <a:t>Політична система — це сукупність інститутів та груп, які формують і розподіляють політичну владу, здійснюють управління суспільними процесами, а також репрезентують інтереси певних соціальних груп у рамках відповідного типу правової системи і політичної культури. 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77072"/>
            <a:ext cx="4104456" cy="242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462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404664"/>
            <a:ext cx="8291264" cy="3168352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Особливості політичної системи полягають у тому, що вона володіє монополією на владу в масштабах усього суспільства, визначає стратегію суспільного розвитку, забезпечує політичне й </a:t>
            </a:r>
            <a:r>
              <a:rPr lang="uk-UA" dirty="0" smtClean="0"/>
              <a:t>адміністративно-державне </a:t>
            </a:r>
            <a:r>
              <a:rPr lang="uk-UA" dirty="0"/>
              <a:t>управління суспільними процесами, формує правову систему. </a:t>
            </a:r>
          </a:p>
          <a:p>
            <a:pPr algn="just"/>
            <a:endParaRPr lang="uk-UA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7931026" cy="232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249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4437112"/>
            <a:ext cx="8143056" cy="1951112"/>
          </a:xfrm>
        </p:spPr>
        <p:txBody>
          <a:bodyPr/>
          <a:lstStyle/>
          <a:p>
            <a:pPr algn="just"/>
            <a:r>
              <a:rPr lang="uk-UA" dirty="0"/>
              <a:t>Політична система виконує функції: владно-політичну, національної інтеграції, стабілізації соціально-політичного життя, соціально-політичної модернізації, управління, правову. 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61" y="404664"/>
            <a:ext cx="646176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750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15224"/>
          </a:xfrm>
        </p:spPr>
        <p:txBody>
          <a:bodyPr/>
          <a:lstStyle/>
          <a:p>
            <a:r>
              <a:rPr lang="uk-UA" dirty="0" smtClean="0"/>
              <a:t>Політичний </a:t>
            </a:r>
            <a:r>
              <a:rPr lang="uk-UA" dirty="0"/>
              <a:t>лідер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3933056"/>
            <a:ext cx="8219256" cy="27432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/>
              <a:t>Термін „</a:t>
            </a:r>
            <a:r>
              <a:rPr lang="uk-UA" dirty="0" smtClean="0"/>
              <a:t>лідер“ дослівно </a:t>
            </a:r>
            <a:r>
              <a:rPr lang="uk-UA" dirty="0"/>
              <a:t>означає: провідник, керівник. За традиційним визначенням словників і енциклопедій, </a:t>
            </a:r>
            <a:r>
              <a:rPr lang="uk-UA" b="1" dirty="0"/>
              <a:t>політичний лідер – це впливовий учасник політичного процесу, який незалежно від формального статусу намагається і здатний консолідувати зусилля людей, спрямувати їх на досягнення спільних цілей, які він висунув.</a:t>
            </a:r>
            <a:r>
              <a:rPr lang="uk-UA" dirty="0"/>
              <a:t> Він може очолювати державу, велику соціальну чи соціально-етнічну спільноту, політичну партію, суспільно-політичний рух, громадсько-політичну організацію. 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256584" cy="236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74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Політика як суспільне явище.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645920"/>
            <a:ext cx="4320480" cy="452628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uk-UA" dirty="0"/>
              <a:t>Своїм походженням слово «політика» зобов'язано видатному старогрецькому мислителю </a:t>
            </a:r>
            <a:r>
              <a:rPr lang="uk-UA" dirty="0" err="1" smtClean="0"/>
              <a:t>Арістотелю</a:t>
            </a:r>
            <a:r>
              <a:rPr lang="uk-UA" dirty="0" smtClean="0"/>
              <a:t>. </a:t>
            </a:r>
            <a:r>
              <a:rPr lang="uk-UA" dirty="0"/>
              <a:t>В своїй роботі «Політика» він розглядав різні варіанти державного устрою, форми організації державної влади і основи державного управління</a:t>
            </a:r>
            <a:r>
              <a:rPr lang="uk-UA" dirty="0" smtClean="0"/>
              <a:t>.</a:t>
            </a:r>
          </a:p>
          <a:p>
            <a:pPr algn="just"/>
            <a:r>
              <a:rPr lang="uk-UA" dirty="0" smtClean="0"/>
              <a:t>Але політика як явище виникає набагато раніше. </a:t>
            </a:r>
            <a:r>
              <a:rPr lang="uk-UA" dirty="0"/>
              <a:t>Політика виникає у момент переходу від родоплемінних форм організації суспільства до державних. Необхідність регулювання суспільного життя усвідомлювалася людьми з давніх пір. Проте в первісних суспільствах організуючою силою виступали кровноспоріднені зв'язки, релігійні норми, звичаї, традиції і вдачі.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853408" cy="448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730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260648"/>
            <a:ext cx="4186808" cy="6055568"/>
          </a:xfrm>
        </p:spPr>
        <p:txBody>
          <a:bodyPr>
            <a:normAutofit fontScale="92500"/>
          </a:bodyPr>
          <a:lstStyle/>
          <a:p>
            <a:pPr algn="just"/>
            <a:r>
              <a:rPr lang="uk-UA" dirty="0"/>
              <a:t>Політичний лідер у будь-якому суспільстві покликаний виконувати певні функції, а саме: об’єднувати суспільство навколо загальних цілей; згуртовувати маси на реалізацію компетентних політичних рішень; створити в суспільстві злагоду, консенсус, </a:t>
            </a:r>
            <a:r>
              <a:rPr lang="uk-UA" dirty="0" smtClean="0"/>
              <a:t>взаєморозуміння, пропонувати стратегію розвитку держави.</a:t>
            </a:r>
            <a:endParaRPr lang="uk-UA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410445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509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/>
          <a:lstStyle/>
          <a:p>
            <a:r>
              <a:rPr lang="uk-UA" dirty="0"/>
              <a:t>Політична еліта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3933056"/>
            <a:ext cx="8287072" cy="2599184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b="1" dirty="0"/>
              <a:t>Політична еліта - це сукупність осіб, які виділяються з політичного середовища на основі більш вищого ступеня розвитку окремих політичних якостей.</a:t>
            </a:r>
            <a:r>
              <a:rPr lang="uk-UA" dirty="0"/>
              <a:t> Політична еліта складається з правлячої еліти та </a:t>
            </a:r>
            <a:r>
              <a:rPr lang="uk-UA" dirty="0" err="1" smtClean="0"/>
              <a:t>контреліти</a:t>
            </a:r>
            <a:r>
              <a:rPr lang="uk-UA" dirty="0" smtClean="0"/>
              <a:t>, яка перебуває </a:t>
            </a:r>
            <a:r>
              <a:rPr lang="uk-UA" dirty="0"/>
              <a:t>в опозиції до правлячої </a:t>
            </a:r>
            <a:r>
              <a:rPr lang="uk-UA" dirty="0" smtClean="0"/>
              <a:t>верхівки. </a:t>
            </a:r>
            <a:endParaRPr lang="uk-UA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60851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433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3212976"/>
            <a:ext cx="8359080" cy="339127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/>
              <a:t>У сучасній політології еліта завжди трактується як вища, відносно самостійна і привілейована група людей, які займають провідне становище в політичному житті суспільства, зокрема в підготовці, прийняті й реалізації політичних рішень, при цьому багато хто з сучасних політологів справедливо вважає, що не слід ототожнювати політичну еліту з правлячою. Адже окрім правлячої еліти об’єктами вивчення політичної науки є й опозицій на еліта, або </a:t>
            </a:r>
            <a:r>
              <a:rPr lang="uk-UA" dirty="0" err="1"/>
              <a:t>контреліта</a:t>
            </a:r>
            <a:r>
              <a:rPr lang="uk-UA" dirty="0"/>
              <a:t>, комунікаційна, ідеологічна та інші активні суб’єкти політичної діяльності. 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5119836" cy="257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61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/>
          <a:lstStyle/>
          <a:p>
            <a:r>
              <a:rPr lang="vi-VN" dirty="0"/>
              <a:t>Політи́чна па́ртія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99592" y="3717032"/>
            <a:ext cx="7783016" cy="28152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b="1" dirty="0" err="1"/>
              <a:t>Політи́чна</a:t>
            </a:r>
            <a:r>
              <a:rPr lang="uk-UA" b="1" dirty="0"/>
              <a:t> </a:t>
            </a:r>
            <a:r>
              <a:rPr lang="uk-UA" b="1" dirty="0" err="1"/>
              <a:t>па́ртія</a:t>
            </a:r>
            <a:r>
              <a:rPr lang="uk-UA" b="1" dirty="0"/>
              <a:t> — це зареєстроване згідно з законом добровільне об'єднання громадян — прихильників певної загальнонаціональної програми суспільного розвитку, що має своєю метою сприяння формуванню і вираженню політичної волі громадян, бере участь у виборах та інших політичних заходах.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5436840" cy="223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822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3284984"/>
            <a:ext cx="8359080" cy="3319264"/>
          </a:xfrm>
        </p:spPr>
        <p:txBody>
          <a:bodyPr>
            <a:normAutofit lnSpcReduction="10000"/>
          </a:bodyPr>
          <a:lstStyle/>
          <a:p>
            <a:pPr algn="just"/>
            <a:r>
              <a:rPr lang="vi-VN" dirty="0"/>
              <a:t>Політична опозиція — необхідний елемент політичної системи, що сприяє її ефективному функціонуванню. </a:t>
            </a:r>
          </a:p>
          <a:p>
            <a:pPr algn="just"/>
            <a:r>
              <a:rPr lang="vi-VN" dirty="0" smtClean="0"/>
              <a:t>Лобі́зм</a:t>
            </a:r>
            <a:r>
              <a:rPr lang="en-US" dirty="0" smtClean="0"/>
              <a:t>— </a:t>
            </a:r>
            <a:r>
              <a:rPr lang="vi-VN" dirty="0"/>
              <a:t>скоординована практика відстоювання інтересів чи чинення тиску на законодавців і чиновників неурядовими організаціями, фінансово-промисловими групами чи етнічними спільнотами на користь того, або іншого рішення.</a:t>
            </a:r>
            <a:endParaRPr lang="uk-UA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656"/>
            <a:ext cx="4176464" cy="285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026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43216"/>
          </a:xfrm>
        </p:spPr>
        <p:txBody>
          <a:bodyPr/>
          <a:lstStyle/>
          <a:p>
            <a:r>
              <a:rPr lang="uk-UA" dirty="0" smtClean="0"/>
              <a:t>Висновок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60" y="4581128"/>
            <a:ext cx="7992888" cy="1800200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Отже, політика нам необхідна як особлива соціальна сила, яку ще Платон красномовно визначив, як «мистецтво жити разом».</a:t>
            </a:r>
          </a:p>
          <a:p>
            <a:endParaRPr lang="uk-UA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4830763" cy="363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60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620688"/>
            <a:ext cx="4176464" cy="555151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/>
              <a:t>Пізніше ж, відносини між людьми все більш </a:t>
            </a:r>
            <a:r>
              <a:rPr lang="uk-UA" dirty="0" err="1"/>
              <a:t>ускладнювалися</a:t>
            </a:r>
            <a:r>
              <a:rPr lang="uk-UA" dirty="0"/>
              <a:t>. Так з виникненням приватної власності і руйнуванням общин багато хто став жити окремо і незалежно, у них з'явилися своя особлива мета і потреби, які часом суперечили інтересам інших людей. При цьому посилювалася суспільна нерівність. Суспільство розшаровувалося на багатих і бідних, на власників засобів виробництва і неімущих, на роботодавців і найманих працівників. Поступово складалися відособлені соціальні групи: касти, стани, класи, шари, нації, конфесійні, </a:t>
            </a:r>
            <a:r>
              <a:rPr lang="uk-UA" dirty="0" smtClean="0"/>
              <a:t>професійні </a:t>
            </a:r>
            <a:r>
              <a:rPr lang="uk-UA" dirty="0"/>
              <a:t>і інші спільності. 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26" y="1268760"/>
            <a:ext cx="383165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70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3861048"/>
            <a:ext cx="8291264" cy="2520280"/>
          </a:xfrm>
        </p:spPr>
        <p:txBody>
          <a:bodyPr>
            <a:noAutofit/>
          </a:bodyPr>
          <a:lstStyle/>
          <a:p>
            <a:pPr algn="just"/>
            <a:r>
              <a:rPr lang="uk-UA" sz="2200" dirty="0" smtClean="0"/>
              <a:t>Зміст поняття «політика» мінявся протягом історії людства. В античному світі терміном «політика» позначали все те, що відносилося до управління державою. Починаючи з кінця ХІХ століття в зміст поняття «політика» стали включати діяльність, пов'язану із завоюванням, здійсненням і утриманням спочатку державної влади, а потім і політичної влади. </a:t>
            </a:r>
            <a:endParaRPr lang="uk-UA" sz="2200" dirty="0"/>
          </a:p>
          <a:p>
            <a:pPr algn="just"/>
            <a:endParaRPr lang="uk-UA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87228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909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797280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908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60" y="3212976"/>
            <a:ext cx="8075240" cy="295922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b="1" dirty="0"/>
              <a:t>Політика - це діяльність груп, партій, індивідів, держави, пов'язана з реалізацією загальнозначущих інтересів за допомогою політичної влади. </a:t>
            </a:r>
            <a:endParaRPr lang="uk-UA" b="1" dirty="0" smtClean="0"/>
          </a:p>
          <a:p>
            <a:pPr algn="just"/>
            <a:r>
              <a:rPr lang="uk-UA" dirty="0" smtClean="0"/>
              <a:t>Отже</a:t>
            </a:r>
            <a:r>
              <a:rPr lang="uk-UA" dirty="0"/>
              <a:t>, політика - багатоманітний світ відносин, діяльності, поведінки, поглядів і комунікаційних </a:t>
            </a:r>
            <a:r>
              <a:rPr lang="uk-UA" dirty="0" err="1"/>
              <a:t>зв'язків</a:t>
            </a:r>
            <a:r>
              <a:rPr lang="uk-UA" dirty="0"/>
              <a:t> між людьми з приводу влади і управління суспільством.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604867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596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4297338"/>
            <a:ext cx="8147248" cy="201198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/>
              <a:t>В структурі політики виділяються зміст, форма і процес. </a:t>
            </a:r>
          </a:p>
          <a:p>
            <a:pPr algn="just"/>
            <a:r>
              <a:rPr lang="uk-UA" dirty="0"/>
              <a:t>Зміст політики виражається в її меті і цінностях, в мотивах і механізмах ухвалення політичних рішень, в проблемах, які вона вирішує. Форма політики - це її організаційна структура, інститути (держава, партії і </a:t>
            </a:r>
            <a:r>
              <a:rPr lang="uk-UA" dirty="0" err="1"/>
              <a:t>т.д</a:t>
            </a:r>
            <a:r>
              <a:rPr lang="uk-UA" dirty="0"/>
              <a:t>.), а також норми, закони, що додають їй стійкість, стабільність і дозволяють регулювати політичну поведінку людей. </a:t>
            </a:r>
          </a:p>
          <a:p>
            <a:endParaRPr lang="uk-U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4896544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282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1194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/>
              <a:t>Політичний процес - це послідовний, внутрішньо зв'язаний ланцюг політичних подій і явищ, а також сукупність послідовних дій різних суб'єктів політики, направлених на завоювання, зміцнення і використання політичної влади в суспільстві.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3969266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096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7544" y="3933056"/>
            <a:ext cx="8291264" cy="24551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/>
              <a:t>Суб'єкти </a:t>
            </a:r>
            <a:r>
              <a:rPr lang="uk-UA" dirty="0"/>
              <a:t>політики - індивіди, соціальні прошарки і групи, організації - вступають у політичні відносини - взаємодію з приводу управління суспільством, розподіл і використовування державної влади на основі політичних інтересів, мети, установок і ціннісних орієнтацій. 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341318" cy="317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018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243</TotalTime>
  <Words>1140</Words>
  <Application>Microsoft Office PowerPoint</Application>
  <PresentationFormat>Екран (4:3)</PresentationFormat>
  <Paragraphs>41</Paragraphs>
  <Slides>25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1" baseType="lpstr">
      <vt:lpstr>Arial</vt:lpstr>
      <vt:lpstr>Cambria</vt:lpstr>
      <vt:lpstr>Rockwell</vt:lpstr>
      <vt:lpstr>Times New Roman</vt:lpstr>
      <vt:lpstr>Wingdings 2</vt:lpstr>
      <vt:lpstr>Литейная</vt:lpstr>
      <vt:lpstr>ПОЛІТИЧНІ ІНСТИТУТИ І ПРОЦЕСИ</vt:lpstr>
      <vt:lpstr>Політика як суспільне явище.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Основні функції політики</vt:lpstr>
      <vt:lpstr>Основні форми політики</vt:lpstr>
      <vt:lpstr>Презентація PowerPoint</vt:lpstr>
      <vt:lpstr>Презентація PowerPoint</vt:lpstr>
      <vt:lpstr>Політична система</vt:lpstr>
      <vt:lpstr>Презентація PowerPoint</vt:lpstr>
      <vt:lpstr>Презентація PowerPoint</vt:lpstr>
      <vt:lpstr>Політичний лідер</vt:lpstr>
      <vt:lpstr>Презентація PowerPoint</vt:lpstr>
      <vt:lpstr>Політична еліта</vt:lpstr>
      <vt:lpstr>Презентація PowerPoint</vt:lpstr>
      <vt:lpstr>Політи́чна па́ртія</vt:lpstr>
      <vt:lpstr>Презентація PowerPoint</vt:lpstr>
      <vt:lpstr>Висновок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ПОЛІТИЧНІ ІНСТИТУТИ І ПРОЦЕСИ</dc:title>
  <dc:creator>Світлана</dc:creator>
  <cp:lastModifiedBy>HP 450</cp:lastModifiedBy>
  <cp:revision>16</cp:revision>
  <dcterms:created xsi:type="dcterms:W3CDTF">2020-05-12T17:53:23Z</dcterms:created>
  <dcterms:modified xsi:type="dcterms:W3CDTF">2024-02-17T19:10:29Z</dcterms:modified>
</cp:coreProperties>
</file>