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EF061-1EF3-417E-9C76-96C36B5878A5}" type="datetimeFigureOut">
              <a:rPr lang="ru-UA" smtClean="0"/>
              <a:t>17.09.2023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9BCC-1DD9-417F-AD4C-1E689105B3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0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9BCC-1DD9-417F-AD4C-1E689105B352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411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17.09.2023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BD537-D5E7-4B53-A43B-E15BB06749F0}"/>
              </a:ext>
            </a:extLst>
          </p:cNvPr>
          <p:cNvSpPr txBox="1"/>
          <p:nvPr/>
        </p:nvSpPr>
        <p:spPr>
          <a:xfrm>
            <a:off x="-114300" y="112546"/>
            <a:ext cx="10525125" cy="6692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за елементним складом: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запаси (сировина, основні матеріали й купівельні напівфабрикати, допоміжні матеріали, паливо, тара, запасні частини, малоцінні та швидкозношувані предмети);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незакінчена продукція (незавершене виробництво та напівфабрикати власного виготовлення, витрати майбутніх періодів);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готова продукція (продукція на складах, відвантажена продукція);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грошові кошти та засоби в розрахунках (грошові кошти, дебіторська заборгованість й інші розрахунки);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за часом перебування у кругообігу: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початкові оборотні активи — дорівнюють підсумку розділу ІІ активу балансу на початок звітного періоду;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функціональні оборотні активи — характеризуються вартістю оборотних активів безпосередньо використаних у виробничо-господарському процесі в звітному році, що перенесли свою вартість на витрати;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накопичені оборотні активи — визначається різницею між підсумком розділу ІІ активу балансу на кінець та початок звітного періоду;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за характером фінансових джерел формування: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валові оборотні активи — це загальний їх обсяг, сформований за рахунок як власних, так і позикових джерел фінансування;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чисті оборотні активи — це та їх частина, що сформована за рахунок власного капіталу та довгостроково залученого позикового капіталу;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власні оборотні активи — це та їх частина, що сформована лише за рахунок власних джерел фінансування підприємства; </a:t>
            </a:r>
            <a:endParaRPr lang="ru-UA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517AC5-387D-43CB-9894-AF29366AF62A}"/>
              </a:ext>
            </a:extLst>
          </p:cNvPr>
          <p:cNvSpPr txBox="1"/>
          <p:nvPr/>
        </p:nvSpPr>
        <p:spPr>
          <a:xfrm>
            <a:off x="-1" y="169807"/>
            <a:ext cx="10410825" cy="676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за рівнем ліквідності (під ліквідністю розуміється здатність активів швидко перетворюватись у грошову форму): 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абсолютно ліквідні оборотні активи (грошові кошти у касі підприємства і на банківських рахунках)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високоліквідні оборотні активи (усі форми дебіторської заборгованості, крім безнадійної; товари відвантажені);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середньоліквідні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оборотні активи (невідвантажена готова продукція);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низьколіквідні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оборотні активи (виробничі запаси, незавершене виробництво, напівфабрикати, витрати майбутніх періодів).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 ліквідні активи є більш привабливою формою розміщення оборотних активів для підприємства. Ліквідність оборотних активів підприємства напряму поєднана з поточними пасивами, оскільки від їх узгодженості залежить формування та можливість нарощення чистих оборотних активів (робочого капіталу). При цьому важливого значення набуває вибір оптимальної моделі фінансування оборотних активів;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за рівнем ризику вкладення: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 з низьким рівнем ризику вкладення — це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швидколіквідні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оборотні активи;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 з середнім рівнем ризику вкладення (незавершене виробництво та витрати майбутніх періодів);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 з високим рівнем ризику вкладення (сумнівна дебіторська заборгованість, залежані виробничі запаси, наднормативне незавершене виробництво, готова продукція і товари, що не користуються попитом тощо);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00E8E-0D8C-4F4C-ADF0-D4CBAAADBF70}"/>
              </a:ext>
            </a:extLst>
          </p:cNvPr>
          <p:cNvSpPr txBox="1"/>
          <p:nvPr/>
        </p:nvSpPr>
        <p:spPr>
          <a:xfrm>
            <a:off x="114300" y="161926"/>
            <a:ext cx="10396724" cy="551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за рівнем захищеності від інфляції: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активи, що піддаються інфляційним втратам (грошові кошти, дебіторська заборгованість);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активи, що не піддається інфляційним втратам. Оборотним активам підприємства притаманні такі особливості [10, c. 33; 11, c. 239]: 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висока ліквідність у порівнянні з іншими активами;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легка взаємозамінність і здатність до конвертації (постійної зміни форм) та, як наслідок, можливість швидкої реструктуризації;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повне використання в кожному виробничому циклі та цілковите перенесення своєї вартості на готову продукції;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забезпечувати безперервність процесу виробництва;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формування з різних джерел (внутрішніх і зовнішніх);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процесі виробничо-господарської діяльності підприємства їх обсяги можуть збільшуватись або зменшуватись;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постійно відновлюватись в процесі операційної діяльності підприємства, здійснюючи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кругооборот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BC683-78F0-48A5-81D9-592F6E3D01CE}"/>
              </a:ext>
            </a:extLst>
          </p:cNvPr>
          <p:cNvSpPr txBox="1"/>
          <p:nvPr/>
        </p:nvSpPr>
        <p:spPr>
          <a:xfrm>
            <a:off x="228599" y="276226"/>
            <a:ext cx="10220325" cy="5411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Загалом можна виокремити такі етапи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кругообороту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оборотних активів у процесі операційного циклу підприємства: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формування оборотних активів у формі грошових коштів;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етап авансування (інвестування) грошових коштів для формування оборотних активів у формі виробничих запасів (відбувається вкладання грошових коштів підприємства у придбання предметів праці — сировини й матеріалів — та формування виробничих запасів);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етап продуктивного використання (споживання) оборотних активів у процесі виробництва (оборотні активи, сформовані на попередньому етапі у формі виробничих запасів, споживаються у процесі виробництва, зокрема, вони надходять у виробництво, перетворюючись у незавершене виробництво та в кінцевому підсумку — на готову продукцію);</a:t>
            </a: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етап збуту оборотних активів і їх відтворення (відбувається реалізація готової продукції підприємства споживачам за готівку, або безготівковий розрахунок, а також можуть надаватись відстрочки платежів, у результаті чого виникає дебіторська заборгованість, яка через певний проміжок часу погашається та перетворюється в грошові кошти).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C3466-53F7-49F2-99D4-0692F0C9DA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40012" y="383222"/>
            <a:ext cx="6408738" cy="4322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279C8-9998-406E-97E8-F661457C48EB}"/>
              </a:ext>
            </a:extLst>
          </p:cNvPr>
          <p:cNvSpPr txBox="1"/>
          <p:nvPr/>
        </p:nvSpPr>
        <p:spPr>
          <a:xfrm>
            <a:off x="2407840" y="4867734"/>
            <a:ext cx="6873081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Схема відтворення оборотних активів у процесі руху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оборотного капіталу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95494-DDCA-4F1A-97D9-724383B0F7F2}"/>
              </a:ext>
            </a:extLst>
          </p:cNvPr>
          <p:cNvSpPr txBox="1"/>
          <p:nvPr/>
        </p:nvSpPr>
        <p:spPr>
          <a:xfrm>
            <a:off x="752474" y="200025"/>
            <a:ext cx="957262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D111F-A74A-4886-9FF9-DBCCC2D17C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92437" y="537264"/>
            <a:ext cx="5940425" cy="4393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B4F15-6107-4E23-BFE5-831AB006D063}"/>
              </a:ext>
            </a:extLst>
          </p:cNvPr>
          <p:cNvSpPr txBox="1"/>
          <p:nvPr/>
        </p:nvSpPr>
        <p:spPr>
          <a:xfrm>
            <a:off x="2490786" y="5169884"/>
            <a:ext cx="6096000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Рис.3. Модель взаємозв’язку оборотного капіталу й оборотних активів підприємства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13457-6EE8-44BA-8BC8-E71E2E748F9F}"/>
              </a:ext>
            </a:extLst>
          </p:cNvPr>
          <p:cNvSpPr txBox="1"/>
          <p:nvPr/>
        </p:nvSpPr>
        <p:spPr>
          <a:xfrm>
            <a:off x="-161926" y="133350"/>
            <a:ext cx="10772776" cy="566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Джерела формування оборотних активів підприємства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політикою формування оборотних активів розуміють систему цілей, заходів та управлінських рішень, спрямованих на визначення необхідного обсягу та оптимальної структури оборотних активів.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виділити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 тактики формування величини оборотних активів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залежно від їх співвідношення з обсягами реалізації [14, с. 194]: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обмежуючу тактику. </a:t>
            </a: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гнучку тактику.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 algn="just">
              <a:lnSpc>
                <a:spcPct val="115000"/>
              </a:lnSpc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Виділяють такі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 політики формування оборотних активів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агресивна політика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консервативна політика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помірна політика</a:t>
            </a:r>
          </a:p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 активи підприємства поділяють на такі складові частини: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необоротні активи;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постійна частина оборотних активів;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змінна частина оборотних активів.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B0B2E-7CAB-4C8D-AECD-5075D8A4D9A7}"/>
              </a:ext>
            </a:extLst>
          </p:cNvPr>
          <p:cNvSpPr txBox="1"/>
          <p:nvPr/>
        </p:nvSpPr>
        <p:spPr>
          <a:xfrm>
            <a:off x="390525" y="314325"/>
            <a:ext cx="9934575" cy="547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принципових підходи до фінансування різноманітних груп активів підприємства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консервативний підхід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фінансування активів є найменш ризиковим підходом.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помірний (компромісний) підхід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фінансування активів передбачає, що необоротні активи і постійна частина оборотних активів повинні фінансуватися за рахунок власного та довгострокового капіталу, тоді як за рахунок короткострокового залученого капіталу — весь обсяг змінної частини оборотних активів. </a:t>
            </a: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uk-U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агресивний підхід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фінансування активів передбачає, що лише необоротні активи мають фінансуватися за рахунок власного та довгострокового залученого капіталу, в той час як усі оборотні активи повинні фінансуватися за рахунок короткострокового залученого капіталу (за принципом: поточні активи повинні відповідати поточним пасивам). </a:t>
            </a:r>
          </a:p>
          <a:p>
            <a:pPr marL="457200" indent="450215" algn="just">
              <a:lnSpc>
                <a:spcPct val="115000"/>
              </a:lnSpc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комплексного управління оборотними активами 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перетворення поточних фінансових потреб (ПФП) підприємства у від’ємну величину;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розрахунок потреби у короткостроковому кредиті підприємства;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прискорення оборотності оборотних активів підприємства.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4828D-9645-497D-B9BA-86DCBF5C5B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25737" y="699452"/>
            <a:ext cx="6561138" cy="3824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5762C-B58E-4D81-A6BC-56BA6DF7B1BB}"/>
              </a:ext>
            </a:extLst>
          </p:cNvPr>
          <p:cNvSpPr txBox="1"/>
          <p:nvPr/>
        </p:nvSpPr>
        <p:spPr>
          <a:xfrm>
            <a:off x="2725737" y="5115610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Рис. 4. Підходи до політики фінансування активів підприємства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B1E8CF-1943-4B3C-A08D-12735A4EA2CD}"/>
              </a:ext>
            </a:extLst>
          </p:cNvPr>
          <p:cNvSpPr txBox="1"/>
          <p:nvPr/>
        </p:nvSpPr>
        <p:spPr>
          <a:xfrm>
            <a:off x="0" y="257175"/>
            <a:ext cx="10620375" cy="420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Поточні фінансові потреби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різниця між поточними активами (за мінусом грошових засобів) і кредиторською заборгованістю;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різниця між засобами, іммобілізованими в запасах сировини, готової продукції, а також у дебіторській заборгованості, і сумою кредиторської заборгованості;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покрита ні власними засобами, ні довгостроковими кредитами, ні кредиторською заборгованістю частина чистих оборотних активів;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нестача власних оборотних активів;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«дірка» в бюджеті підприємства;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 у короткостроковому кредиті підприємства.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Поточні фінансові потреби підприємства визначаються за формулою: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C18CE1-77E0-4087-B872-A4CDCE3A92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05325" y="4142217"/>
            <a:ext cx="2606040" cy="631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78FDE4-3C6D-4474-BAEB-8F6B375EDEC2}"/>
              </a:ext>
            </a:extLst>
          </p:cNvPr>
          <p:cNvSpPr txBox="1"/>
          <p:nvPr/>
        </p:nvSpPr>
        <p:spPr>
          <a:xfrm>
            <a:off x="428624" y="4917405"/>
            <a:ext cx="976312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ПФП — поточні фінансові потреби підприємства,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— обсяг запасів підприємства (виробничі запаси та запаси готової продукції);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 — дебіторська заборгованість;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КЗ — кредиторська заборгованість.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 3</a:t>
            </a:r>
            <a:r>
              <a:rPr lang="ru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ОБОРОТНІ АКТИВИ ПІДПРИЄМСТВ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3"/>
            <a:ext cx="9144000" cy="2189162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Економічна сутність, склад та класифікація оборотних активів підприємства.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Джерела формування оборотних активів підприємства.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Нормування оборотних активів підприємства.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Показники ефективності використання оборотних активів підприємства.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Управління оборотними активами.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7C526-B2F0-4BF5-9C7F-E1AE5C7B332B}"/>
              </a:ext>
            </a:extLst>
          </p:cNvPr>
          <p:cNvSpPr txBox="1"/>
          <p:nvPr/>
        </p:nvSpPr>
        <p:spPr>
          <a:xfrm>
            <a:off x="457200" y="457200"/>
            <a:ext cx="9953625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Поточні фінансові потреби, окрім вартісного виразу, визначають також у процентах до обороту та в часі відносно обороту: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4BBEE-E834-4492-9EEE-232F88551E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88970" y="1265142"/>
            <a:ext cx="4688206" cy="689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8FDF8-C505-49A3-8A3E-7D8C1694BD27}"/>
              </a:ext>
            </a:extLst>
          </p:cNvPr>
          <p:cNvSpPr txBox="1"/>
          <p:nvPr/>
        </p:nvSpPr>
        <p:spPr>
          <a:xfrm>
            <a:off x="247649" y="2059943"/>
            <a:ext cx="1016317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Розрахунок потреби у короткостроковому кредиті підприємства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передбачає визначення власного оборотного капіталу, потенційного та реального надлишку грошових коштів.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Власний оборотний капітал (ВОК)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різниця між поточними активами та поточними пасивами підприємства: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17E5DD-46F8-48DF-9328-47581332C2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33800" y="3374662"/>
            <a:ext cx="3983355" cy="584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C1DD6C-5CD8-4977-BDD1-E5AB626DF3F4}"/>
              </a:ext>
            </a:extLst>
          </p:cNvPr>
          <p:cNvSpPr txBox="1"/>
          <p:nvPr/>
        </p:nvSpPr>
        <p:spPr>
          <a:xfrm>
            <a:off x="247649" y="4263523"/>
            <a:ext cx="9953624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потреби підприємства у короткостроковому кредиті здійснюється за допомогою розрахунку потенційного надлишку (або дефіциту) грошових коштів.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Потенційний надлишок (дефіцит) грошових засобів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визначається як різниця між власними оборотними засобами та поточними фінансовими потребами. У випадку, коли отриманий результат від’ємний, — це свідчить про потребу в короткостроковому кредиті.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0078DF-BC10-4DDB-8A9D-438E4EDB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F14C89-1385-4899-9CB1-90148A44C0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14775" y="929748"/>
            <a:ext cx="3276600" cy="449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54A1B-E928-4937-AD96-5FA24024C26B}"/>
              </a:ext>
            </a:extLst>
          </p:cNvPr>
          <p:cNvSpPr txBox="1"/>
          <p:nvPr/>
        </p:nvSpPr>
        <p:spPr>
          <a:xfrm>
            <a:off x="342899" y="341922"/>
            <a:ext cx="9115425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Реальний надлишок (дефіцит) грошових коштів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обчислюють за формулою: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1034E-CDE0-48AA-B5C8-D4E81183BE92}"/>
              </a:ext>
            </a:extLst>
          </p:cNvPr>
          <p:cNvSpPr txBox="1"/>
          <p:nvPr/>
        </p:nvSpPr>
        <p:spPr>
          <a:xfrm>
            <a:off x="-190501" y="1640914"/>
            <a:ext cx="10658475" cy="198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РН (Д)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реальний надлишок (дефіцит) грошових коштів,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ПН (Д)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потенційний надлишок (дефіцит) грошових коштів,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ЗК — заборгованість за короткостроковими кредитами;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ПФІ — поточні фінансові інвестиції (короткострокові фінансові вкладення).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вирішенні проблем фінансування власної діяльності допомагає нормування оборотних активів.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C9E44-417A-4744-94AA-C4D5A3B2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FCF7F-B572-4526-A9FD-1E0955113C24}"/>
              </a:ext>
            </a:extLst>
          </p:cNvPr>
          <p:cNvSpPr txBox="1"/>
          <p:nvPr/>
        </p:nvSpPr>
        <p:spPr>
          <a:xfrm>
            <a:off x="114299" y="323850"/>
            <a:ext cx="10239375" cy="33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Нормування оборотних активів підприємства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Нормування оборотних активів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процес визначення потреби в оборотних активах, необхідних для забезпечення безперервного та нормального функціонування підприємства. Нормування оборотних активів передбачає встановлення нормативу оборотних активів.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 оборотних активів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грошовий вираз вартості мінімального розміру запасів товарно-матеріальних цінностей, необхідних підприємству для забезпечення безперервного процесу виробництва та реалізації продукції. </a:t>
            </a: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Нормативи визначаються шляхом спеціальних розрахунків за кожним видом нормованих оборотних активів: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норматив оборотних активів у виробничих запасах (сировини, матеріалів, палива):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F4E144-4BC6-4E4D-AC7D-FC384F21BE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95850" y="3768090"/>
            <a:ext cx="1807845" cy="499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D9840-7CD6-478D-96C1-7A3A7DF6E7A3}"/>
              </a:ext>
            </a:extLst>
          </p:cNvPr>
          <p:cNvSpPr txBox="1"/>
          <p:nvPr/>
        </p:nvSpPr>
        <p:spPr>
          <a:xfrm>
            <a:off x="228600" y="4351225"/>
            <a:ext cx="10125074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Qд.і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середньоденна потреба в і-тому виді матеріальних ресурсів (середньодобове споживання, витрати і-того матеріалу), грн: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Тнорм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норма запасу певного виду матеріальних ресурсів в днях: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0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21FA4-63B6-47F6-9DB1-39CE9B2F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0C6010-1718-4304-988B-6E80D49246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60470" y="504825"/>
            <a:ext cx="3592830" cy="569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0917D2-DF8C-49A0-A4D4-82EC68D0DF94}"/>
              </a:ext>
            </a:extLst>
          </p:cNvPr>
          <p:cNvSpPr txBox="1"/>
          <p:nvPr/>
        </p:nvSpPr>
        <p:spPr>
          <a:xfrm>
            <a:off x="-1" y="1228725"/>
            <a:ext cx="10372725" cy="3500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Тпот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поточний запас </a:t>
            </a: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транспортний запас </a:t>
            </a: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Тпр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час на приймання, розвантаження, сортування, складування матеріалів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Тпідг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час, необхідний для підготовки матеріалів до виробничого споживання (технологічний запас) </a:t>
            </a: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Тстр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страховий запас </a:t>
            </a:r>
          </a:p>
          <a:p>
            <a:pPr marL="457200" indent="450215" algn="just">
              <a:lnSpc>
                <a:spcPct val="115000"/>
              </a:lnSpc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Середньоденна потреба в і-тому виді матеріальних ресурсів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Qд.і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розраховується за формулою: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A1B331-1160-4975-8B95-277C948E99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95875" y="4467042"/>
            <a:ext cx="1080135" cy="523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CD62E5-6EC3-4636-9D9A-B07A75DAAFB4}"/>
              </a:ext>
            </a:extLst>
          </p:cNvPr>
          <p:cNvSpPr txBox="1"/>
          <p:nvPr/>
        </p:nvSpPr>
        <p:spPr>
          <a:xfrm>
            <a:off x="80010" y="5188934"/>
            <a:ext cx="6096000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річна потреба в і-тому матеріалі,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 — кількість робочих днів у році;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3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E0DAD-83CA-47A0-82DD-16864BC9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BFE192-882F-4C75-B512-B0D89F3F1ACB}"/>
              </a:ext>
            </a:extLst>
          </p:cNvPr>
          <p:cNvSpPr txBox="1"/>
          <p:nvPr/>
        </p:nvSpPr>
        <p:spPr>
          <a:xfrm>
            <a:off x="114300" y="182647"/>
            <a:ext cx="969645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 оборотних активів у незавершеному виробництві (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Нн.в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AE8E6C-DE98-432E-8192-E8D77089DA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78655" y="676275"/>
            <a:ext cx="1931670" cy="847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3C65BC-A910-4058-913E-A14A57E07EC0}"/>
              </a:ext>
            </a:extLst>
          </p:cNvPr>
          <p:cNvSpPr txBox="1"/>
          <p:nvPr/>
        </p:nvSpPr>
        <p:spPr>
          <a:xfrm>
            <a:off x="0" y="1626944"/>
            <a:ext cx="10506075" cy="23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N — обсяги випуску продукції у натуральних одиницях;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— виробнича собівартість одиниці продукції,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tц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тривалість виробничого циклу виготовлення продукції, днів;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 — чисельність робочих днів відповідного періоду;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—коефіцієнт наростання витрат, що показує рівномірність нарощення витрат у процесі виробництва й рівень готовності виробів у незавершеному виробництві та розраховують за формулами: 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6285D6-201A-480C-A149-FBB2F5F65C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06239" y="4031865"/>
            <a:ext cx="2832735" cy="1094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E80AE-2F86-4273-9261-64BEF4D343FF}"/>
              </a:ext>
            </a:extLst>
          </p:cNvPr>
          <p:cNvSpPr txBox="1"/>
          <p:nvPr/>
        </p:nvSpPr>
        <p:spPr>
          <a:xfrm>
            <a:off x="120014" y="5229299"/>
            <a:ext cx="1039177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первісні витрати (одноразово здійснені на початку виробничого процесу, тобто витрати на придбання сировини, матеріалів, напівфабрикатів),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решта витрат, що були здійснені до завершення виробництва продукції,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— матеріальні витрати у собівартості, грн.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9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D45D27-6128-4B5B-9F92-F5CBA269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14959-5B41-4968-A649-D129312018D8}"/>
              </a:ext>
            </a:extLst>
          </p:cNvPr>
          <p:cNvSpPr txBox="1"/>
          <p:nvPr/>
        </p:nvSpPr>
        <p:spPr>
          <a:xfrm>
            <a:off x="323850" y="306799"/>
            <a:ext cx="10163175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Первісні витрати та решта витрат, що були здійснені при виготовленні продукції, становлять виробничу собівартість продукції (С):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F14D4-BCCF-436D-9143-ECE3C280D6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5" y="887961"/>
            <a:ext cx="1208722" cy="544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D1C7A4-771D-48F8-B9EE-D0A4D2DFA883}"/>
              </a:ext>
            </a:extLst>
          </p:cNvPr>
          <p:cNvSpPr txBox="1"/>
          <p:nvPr/>
        </p:nvSpPr>
        <p:spPr>
          <a:xfrm>
            <a:off x="-142876" y="1433686"/>
            <a:ext cx="1050607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норматив оборотних активів у витратах майбутніх періодів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Нв.м.п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що включає виробничі витрати, здійснені в певному плановому періоді та віднесені на собівартість продукції, яка буде випускатись в наступні періоди. Цей норматив визначається виходячи із залишків коштів на початок періоду та суми витрат, які виникнуть в плановому році, за вирахуванням суми для майбутнього погашення витрат за рахунок собівартості продукції: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437A12-2865-4DD1-8A0C-E164242FDB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93869" y="3139152"/>
            <a:ext cx="3011805" cy="556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15FE0-A599-429D-8345-57F0CA869AFF}"/>
              </a:ext>
            </a:extLst>
          </p:cNvPr>
          <p:cNvSpPr txBox="1"/>
          <p:nvPr/>
        </p:nvSpPr>
        <p:spPr>
          <a:xfrm>
            <a:off x="323850" y="3695369"/>
            <a:ext cx="9896475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Вп.п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залишок витрат майбутніх періодів на початок планового періоду,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витрати, які будуть здійснені згідно кошторису в плановому періоді,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Впогаш.пл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витрати, які будуть включені у собівартість продукції згідно кошторису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норматив оборотних активів у залишках готової продукції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Нг.п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.): </a:t>
            </a:r>
            <a:endParaRPr lang="ru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B1AC2D-6C36-47D7-B2B7-1D8BD31B13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14875" y="5250311"/>
            <a:ext cx="1712595" cy="4288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4857CF-EBCB-4EDE-A8A1-BE9220DB8C02}"/>
              </a:ext>
            </a:extLst>
          </p:cNvPr>
          <p:cNvSpPr txBox="1"/>
          <p:nvPr/>
        </p:nvSpPr>
        <p:spPr>
          <a:xfrm>
            <a:off x="-476250" y="5679156"/>
            <a:ext cx="10410824" cy="790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Nд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середньоденний випуск продукції за виробничою собівартістю, грн;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Зг.п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— норма запасу готової продукції на складі у днях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614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4A8669-6F17-485C-BB38-C486B4FA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9A4BE-8C72-4420-8347-C408860BA1EA}"/>
              </a:ext>
            </a:extLst>
          </p:cNvPr>
          <p:cNvSpPr txBox="1"/>
          <p:nvPr/>
        </p:nvSpPr>
        <p:spPr>
          <a:xfrm>
            <a:off x="495300" y="352424"/>
            <a:ext cx="9963149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Сукупний норматив оборотних активів (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підприємства у розрахунковому (плановому) періоді дорівнює сумі нормативів, розрахованих для окремих нормованих елементів оборотних активів: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6220C0-D801-4C81-97B9-09FCEC917F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80559" y="1319227"/>
            <a:ext cx="2691765" cy="599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C2249-7EBC-4CE1-85FB-D6B54FAE9411}"/>
              </a:ext>
            </a:extLst>
          </p:cNvPr>
          <p:cNvSpPr txBox="1"/>
          <p:nvPr/>
        </p:nvSpPr>
        <p:spPr>
          <a:xfrm>
            <a:off x="161925" y="2286030"/>
            <a:ext cx="10296524" cy="293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наявних можливостей щодо нормування оборотних активів підприємства доступне не завжди, але виступає важливою основою підвищення ефективності їх використання.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Показники ефективності використання оборотних активів підприємства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 використання оборотних активів характеризується такими показниками: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коефіцієнт оборотності оборотних активів (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розраховується шляхом ділення вартості реалізованої продукції за діючими оптовими цінами за певний період на середній залишок оборотних активів за той самий період: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4F0F9B-5AA3-4461-8661-DC02B59D13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04460" y="5255614"/>
            <a:ext cx="1021080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01373A-B927-459B-9688-C2AAFA59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971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EAB2C-C392-4638-A75B-6879DC1DE145}"/>
              </a:ext>
            </a:extLst>
          </p:cNvPr>
          <p:cNvSpPr txBox="1"/>
          <p:nvPr/>
        </p:nvSpPr>
        <p:spPr>
          <a:xfrm>
            <a:off x="228599" y="372633"/>
            <a:ext cx="10086975" cy="71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Середній залишок оборотних активів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Аоб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розраховують за формулою середньої хронологічної: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857091-EA6E-4732-B5D6-1E8B245803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27170" y="873463"/>
            <a:ext cx="3421380" cy="711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523DB-4D59-4583-BCC0-721D86842DC7}"/>
              </a:ext>
            </a:extLst>
          </p:cNvPr>
          <p:cNvSpPr txBox="1"/>
          <p:nvPr/>
        </p:nvSpPr>
        <p:spPr>
          <a:xfrm>
            <a:off x="85725" y="1743076"/>
            <a:ext cx="10229849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коефіцієнт завантаження оборотних активів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є показником, оберненим до коефіцієнта оборотності оборотних активів, який показує, скільки оборотних активів припадає на одну грошову одиницю (1 гривню) реалізованої продукції за певний період.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коефіцієнта завантаження оборотних активів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Кзав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обчислюється за формулою: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EFE789-6F57-4E78-9ACA-62B8D56761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14925" y="3211830"/>
            <a:ext cx="1495425" cy="556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005050-69BA-4338-B022-0DD792CE7514}"/>
              </a:ext>
            </a:extLst>
          </p:cNvPr>
          <p:cNvSpPr txBox="1"/>
          <p:nvPr/>
        </p:nvSpPr>
        <p:spPr>
          <a:xfrm>
            <a:off x="85725" y="3809804"/>
            <a:ext cx="10229848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 одного обороту (швидкість обороту) оборотних активів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показує кількість днів одного їх обороту і визначається за формулами: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786882-D26C-4644-9BDC-5B27E98C3F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71085" y="4884817"/>
            <a:ext cx="1844040" cy="7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9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C3E9A0-B23F-49EA-91C7-FAC5EFA34F47}"/>
              </a:ext>
            </a:extLst>
          </p:cNvPr>
          <p:cNvSpPr txBox="1"/>
          <p:nvPr/>
        </p:nvSpPr>
        <p:spPr>
          <a:xfrm>
            <a:off x="114299" y="317435"/>
            <a:ext cx="10182225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рентабельність оборотних активів (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Rоб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розраховується як відношення прибутку від реалізації продукції у аналізованому періоді до середніх залишків оборотних активів: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B9888-C330-4781-8A71-27E1B170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971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CA76D4-5C51-42B5-9542-6E2EA18F65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98695" y="1209675"/>
            <a:ext cx="1802130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4A791E-0864-4DDE-B726-C0BC252282D5}"/>
              </a:ext>
            </a:extLst>
          </p:cNvPr>
          <p:cNvSpPr txBox="1"/>
          <p:nvPr/>
        </p:nvSpPr>
        <p:spPr>
          <a:xfrm>
            <a:off x="114299" y="1926083"/>
            <a:ext cx="10334626" cy="134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Абсолютне вивільнення оборотних активів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відображає пряме їх вивільнення порівняно з їх нормативом (або із залишками попереднього періоду) при збереженні або підвищенні обсягів реалізації продукції за розрахунковий період.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Абсолютне вивільнення оборотних активів (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Аоб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.)) можна визначити за формулою: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0C742D-136E-44F3-A85F-AA93FE12B0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65319" y="3271516"/>
            <a:ext cx="2973705" cy="708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C7FE4B-E57C-44EC-B050-1C385136F607}"/>
              </a:ext>
            </a:extLst>
          </p:cNvPr>
          <p:cNvSpPr txBox="1"/>
          <p:nvPr/>
        </p:nvSpPr>
        <p:spPr>
          <a:xfrm>
            <a:off x="-1" y="4015923"/>
            <a:ext cx="10448925" cy="134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Відносне вивільнення оборотних активів з обороту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відображає стабільність або зростання суми оборотних активів при збільшенні обсягів реалізації продукції. При цьому темпи зростання обсягів реалізації продукції випереджають темпи зростання залишків оборотних активів.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Відносне вивільнення оборотних активів (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Аоб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.)) можна визначити за формулою: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998E9-A267-4F8C-A1DA-FFFB27286D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37760" y="5495925"/>
            <a:ext cx="197739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0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97B897-2486-4904-941E-725F3021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971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7AC1A-C50C-498E-B890-946A30ACA4C2}"/>
              </a:ext>
            </a:extLst>
          </p:cNvPr>
          <p:cNvSpPr txBox="1"/>
          <p:nvPr/>
        </p:nvSpPr>
        <p:spPr>
          <a:xfrm>
            <a:off x="-76201" y="209550"/>
            <a:ext cx="10725151" cy="6545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Ефективне використання оборотних активів, як одне з першочергових завдань підприємства в сучасних умовах, забезпечується у результаті прискорення оборотності таких активів на всіх стадіях кругообігу: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buAutoNum type="arabicParenR"/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стадії створення виробничих запасів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стадії незавершеного виробництва</a:t>
            </a:r>
            <a:endParaRPr lang="uk-UA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стадії обігу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Управління оборотними активами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ефективності використання оборотних активів передбачає застосування раціональних підходів до управління ними.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управлінням оборотними активами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розуміють частину загальної фінансової стратегії підприємства, що полягає у формуванні оборотних активів, раціоналізації обороту й оптимізації структури джерел їх фінансування.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 основних завдань управління оборотними активами належать: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безперебійності виробничого процесу. </a:t>
            </a:r>
          </a:p>
          <a:p>
            <a:pPr marL="800100" indent="-342900" algn="just">
              <a:lnSpc>
                <a:spcPct val="115000"/>
              </a:lnSpc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прискорення обертання загальної суми оборотних активів. </a:t>
            </a:r>
          </a:p>
          <a:p>
            <a:pPr marL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забезпечення ліквідності оборотних активів, достатньої для підтримки платоспроможності підприємства у відповідності до поточних фінансових зобов’язань. </a:t>
            </a:r>
          </a:p>
          <a:p>
            <a:pPr marL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забезпечення підвищення рентабельності оборотних активів. </a:t>
            </a:r>
          </a:p>
          <a:p>
            <a:pPr marL="457200" algn="just"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5) мінімізація ризиків і втрат, пов’язаних із формуванням й використанням оборотних активів.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7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EAAB9E-7F16-41E2-831D-67570B25E55B}"/>
              </a:ext>
            </a:extLst>
          </p:cNvPr>
          <p:cNvSpPr txBox="1"/>
          <p:nvPr/>
        </p:nvSpPr>
        <p:spPr>
          <a:xfrm>
            <a:off x="619125" y="576082"/>
            <a:ext cx="9582150" cy="609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Економічна сутність, склад та класифікація оборотних активів підприємства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гроші та їх еквіваленти, що не обмежені у використанні, а також інші активи, призначені для реалізації чи використання протягом операційного циклу чи протягом дванадцяти місяців з дати балансу [1].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 операційним циклом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розуміється проміжок часу між придбанням запасів для провадження діяльності та отриманням грошей та їх еквівалентів від реалізації виробленої з них продукції або товарів і послуг.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Тривалість операційного циклу пов’язана з параметрами операційної діяльності підприємства. Операційна діяльність розглядається як основна діяльність підприємства, пов’язана з виробництвом або реалізацією продукції (товарів, робіт, послуг), що є головною метою створення підприємства і забезпечує основну частку його доходу.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Оборотні активи поділяються на обороті активи у сфері виробництва та обороті активи у сфері обігу (рис. 1).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261092-D2C7-4716-A7FA-8785565E9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971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F55A9-52D7-492D-92DB-CF728994FBB1}"/>
              </a:ext>
            </a:extLst>
          </p:cNvPr>
          <p:cNvSpPr txBox="1"/>
          <p:nvPr/>
        </p:nvSpPr>
        <p:spPr>
          <a:xfrm>
            <a:off x="371475" y="352425"/>
            <a:ext cx="9858375" cy="26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 враховувати ризики формування оборотних активів та їх можливі негативні наслідки: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недостатність грошових коштів може призвести до перебоїв у виробничому процесі, невиконання зобов’язань, втрат можливого прибутку;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недостатність виробничих запасів веде до перебоїв у виробництві, зайвих витрат, недоотримання реалізаційного доходу;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 зайвих оборотних активів спричиняє зайві витрати з їх фінансування, іммобілізації фінансових ресурсів, недоотримання частини доходу і прибутку.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5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81F55BA-322C-4844-B744-79545CDA6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pic>
        <p:nvPicPr>
          <p:cNvPr id="1025" name="Рисунок 8">
            <a:extLst>
              <a:ext uri="{FF2B5EF4-FFF2-40B4-BE49-F238E27FC236}">
                <a16:creationId xmlns:a16="http://schemas.microsoft.com/office/drawing/2014/main" id="{655661E1-1D2F-4F0D-B615-59FBD1D6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619125"/>
            <a:ext cx="7523565" cy="45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3A4F5AB-DB75-423D-9A11-8881D555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587875"/>
            <a:ext cx="504383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Склад оборотних активів підприємства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638175" y="783856"/>
            <a:ext cx="9744075" cy="4572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 у сфері виробництва — це їх частина, яка повністю споживається в кожному технологічному циклі виготовлення продукції і повністю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переносить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вартість на вартість цієї продукції.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 у сфері виробництва включають: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виробничі запаси — це предмети праці, які ще не залучені у виробничий процес і знаходяться на складах підприємства у вигляді запасів (сировина, основні і допоміжні матеріали, комплектуючі вироби та інші матеріальні цінності);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незавершене виробництво — це предмети праці, які ще не пройшли всіх стадій виробничого процесу, є недоукомплектованими, або не пройшли випробування і технічного приймання тощо;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майбутніх періодів — це витрати поточного або попередніх звітних періодів, що належать до наступних звітних періодів.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7032F-C2BE-49FC-92F6-C9FB4F68011F}"/>
              </a:ext>
            </a:extLst>
          </p:cNvPr>
          <p:cNvSpPr txBox="1"/>
          <p:nvPr/>
        </p:nvSpPr>
        <p:spPr>
          <a:xfrm>
            <a:off x="647700" y="400052"/>
            <a:ext cx="9563100" cy="556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 у сфері обігу — це їх частина, що функціонує в сфері обігу та включає в себе: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готову продукцію на складах підприємства;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готову продукцію, яка відвантажена і знаходиться в дорозі;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готівку в касі;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грошові кошти на розрахунковому та інших рахунках;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грошові кошти у незавершених розрахунках;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дебіторську заборгованість, що є сумою заборгованості на користь підприємства, яка представлена фінансовими зобов’язаннями дебіторів (юридичних і фізичних осіб) за розрахунками за товари, роботи, послуги, чи за виданими авансами тощо.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 і функції оборотних активів у сфері виробництва й у сфері обігу різні. Оборотні активи у сфері виробництва витрачаються на виробництво продукції, споживаються в процесі виробництва та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переносять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неї свою вартість. Оборотні активи у сфері обігу не споживаються в процесі виробництва, а лише авансуються (перебувають у постійному русі). 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E4BB8-1BB0-4706-AE7C-884DE1F07632}"/>
              </a:ext>
            </a:extLst>
          </p:cNvPr>
          <p:cNvSpPr txBox="1"/>
          <p:nvPr/>
        </p:nvSpPr>
        <p:spPr>
          <a:xfrm>
            <a:off x="3048000" y="235925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оборотних активів підприємства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F1F038-2C98-44C1-8071-447E444F797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09950" y="838200"/>
            <a:ext cx="5714999" cy="14763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91EB6B-190A-4404-8780-FA0A5DED12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409950" y="2314575"/>
            <a:ext cx="567531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CE091-8C22-4A4A-AB0D-790B20CD6331}"/>
              </a:ext>
            </a:extLst>
          </p:cNvPr>
          <p:cNvSpPr txBox="1"/>
          <p:nvPr/>
        </p:nvSpPr>
        <p:spPr>
          <a:xfrm>
            <a:off x="114300" y="96341"/>
            <a:ext cx="10429875" cy="676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видовою ознакою (матеріально-речовим змістом):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запаси сировини, матеріалів і напівфабрикатів, які характеризують обсяг вхідних матеріальних потоків у формі запасів, що забезпечують виробничу діяльність підприємства;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запаси готової продукції (в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незавершеного виробництва), які характеризують обсяг вихідних матеріальних потоків у формі запасів виготовленої продукції, призначеної для реалізації;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дебіторська заборгованість;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грошові активи (залишки коштів у національній і іноземній валюті та суми короткострокових фінансових вкладень), що розглядаються як форма інвестиційного використання тимчасово вільного залишку грошових активів;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майбутніх періодів;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 оборотні активи, що не увійшли до попередніх їх груп;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за функціональною роллю: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активи, що обслуговують виробничий цикл підприємства: запаси сировини, матеріалів і напівфабрикатів; обсяг незавершеного виробництва; запаси готової продукції;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оборотні активи, що обслуговують фінансовий цикл підприємства: дебіторська заборгованість; поточні інвестиції; грошові кошти; 3) за періодом функціонування: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постійна частина оборотних активів, яка є незмінною частиною їх сукупного розміру, що не залежить від сезонних та інших коливань обсягу операційної діяльності і не пов’язана з формуванням запасів сезонного характеру, дострокового завезення і цільового призначення та розглядається як незмінний мінімум оборотних активів, необхідний підприємству для здійснення поточної операційної діяльності;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6AA66-BA40-4063-B159-7D125BD153CC}"/>
              </a:ext>
            </a:extLst>
          </p:cNvPr>
          <p:cNvSpPr txBox="1"/>
          <p:nvPr/>
        </p:nvSpPr>
        <p:spPr>
          <a:xfrm>
            <a:off x="114300" y="133350"/>
            <a:ext cx="10439399" cy="7003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змінна частина оборотних активів, яка пов’язана із сезонним ростом обсягу реалізації продукції, необхідністю формування в окремі періоди діяльності підприємства товарних запасів сезонного зберігання, дострокового постачання та цільового призначення та визначається як різниця між фактичною та мінімальною потребою в оборотних активах; 4) залежно від методів планування та регулювання: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нормовані оборотні активи — це та їх частина, яка може бути точно визначена й зафіксована як планова величина;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ненормовані оборотні активи — це оборотні активи, які не можна або надзвичайно важко точно встановити або зафіксувати у формі нормативу чи планового обсягу;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за формою функціонування: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фінансові оборотні активи — це оборотні активи у монетарній формі, тобто фінансові інструменти, якими підприємство володіє або розпоряджається (грошові кошти та їх еквіваленти);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матеріальні оборотні активи — це оборотні 6) за елементним складом: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запаси (сировина, основні матеріали й купівельні напівфабрикати, допоміжні матеріали, паливо, тара, запасні частини, малоцінні та швидкозношувані предмети);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незакінчена продукція (незавершене виробництво та напівфабрикати власного виготовлення, витрати майбутніх періодів);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готова продукція (продукція на складах, відвантажена продукція);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грошові кошти та засоби в розрахунках (грошові кошти, дебіторська заборгованість й інші розрахунки); 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3208</Words>
  <Application>Microsoft Office PowerPoint</Application>
  <PresentationFormat>Широкоэкранный</PresentationFormat>
  <Paragraphs>212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ТЕМА  3. ОБОРОТНІ АКТИВИ ПІДПРИЄМСТВ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19</cp:revision>
  <dcterms:created xsi:type="dcterms:W3CDTF">2023-09-02T13:04:54Z</dcterms:created>
  <dcterms:modified xsi:type="dcterms:W3CDTF">2023-09-17T18:19:06Z</dcterms:modified>
</cp:coreProperties>
</file>