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C71EC6-210F-42DE-9C53-41977AD35B3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09.10.2023</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09.10.2023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09.10.2023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09.10.2023</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7992888" cy="4093428"/>
          </a:xfrm>
          <a:prstGeom prst="rect">
            <a:avLst/>
          </a:prstGeom>
          <a:noFill/>
        </p:spPr>
        <p:txBody>
          <a:bodyPr wrap="square" rtlCol="0">
            <a:spAutoFit/>
          </a:bodyPr>
          <a:lstStyle/>
          <a:p>
            <a:pPr algn="just"/>
            <a:r>
              <a:rPr lang="uk-UA" sz="3200" b="1" i="1" dirty="0">
                <a:latin typeface="Times New Roman" panose="02020603050405020304" pitchFamily="18" charset="0"/>
                <a:cs typeface="Times New Roman" panose="02020603050405020304" pitchFamily="18" charset="0"/>
              </a:rPr>
              <a:t>Тема:</a:t>
            </a:r>
            <a:r>
              <a:rPr lang="uk-UA" sz="3200" b="1" dirty="0">
                <a:latin typeface="Times New Roman" panose="02020603050405020304" pitchFamily="18" charset="0"/>
                <a:cs typeface="Times New Roman" panose="02020603050405020304" pitchFamily="18" charset="0"/>
              </a:rPr>
              <a:t> </a:t>
            </a:r>
            <a:r>
              <a:rPr lang="uk-UA" sz="3200" b="1" dirty="0">
                <a:solidFill>
                  <a:srgbClr val="FFFF00"/>
                </a:solidFill>
                <a:latin typeface="Times New Roman" panose="02020603050405020304" pitchFamily="18" charset="0"/>
                <a:cs typeface="Times New Roman" panose="02020603050405020304" pitchFamily="18" charset="0"/>
              </a:rPr>
              <a:t>Основи поведінкової школи психокорекції</a:t>
            </a:r>
            <a:endParaRPr lang="ru-RU" sz="3200" dirty="0">
              <a:solidFill>
                <a:srgbClr val="FFFF00"/>
              </a:solidFill>
              <a:latin typeface="Times New Roman" panose="02020603050405020304" pitchFamily="18" charset="0"/>
              <a:cs typeface="Times New Roman" panose="02020603050405020304" pitchFamily="18" charset="0"/>
            </a:endParaRPr>
          </a:p>
          <a:p>
            <a:pPr algn="just"/>
            <a:r>
              <a:rPr lang="uk-UA" sz="2800"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pPr algn="just"/>
            <a:r>
              <a:rPr lang="uk-UA" sz="2800" dirty="0">
                <a:latin typeface="Times New Roman" panose="02020603050405020304" pitchFamily="18" charset="0"/>
                <a:cs typeface="Times New Roman" panose="02020603050405020304" pitchFamily="18" charset="0"/>
              </a:rPr>
              <a:t>План:</a:t>
            </a:r>
            <a:endParaRPr lang="ru-RU"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k-UA" sz="2800" dirty="0">
                <a:latin typeface="Times New Roman" panose="02020603050405020304" pitchFamily="18" charset="0"/>
                <a:cs typeface="Times New Roman" panose="02020603050405020304" pitchFamily="18" charset="0"/>
              </a:rPr>
              <a:t>Основні положення поведінкової психокорекції </a:t>
            </a:r>
            <a:endParaRPr lang="ru-RU"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k-UA" sz="2800" dirty="0">
                <a:latin typeface="Times New Roman" panose="02020603050405020304" pitchFamily="18" charset="0"/>
                <a:cs typeface="Times New Roman" panose="02020603050405020304" pitchFamily="18" charset="0"/>
              </a:rPr>
              <a:t>Характерні особливості поведінкової психокорекції, мета, вимоги до психолога та клієнта.</a:t>
            </a:r>
            <a:endParaRPr lang="ru-RU" sz="28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uk-UA" sz="2800" dirty="0">
                <a:latin typeface="Times New Roman" panose="02020603050405020304" pitchFamily="18" charset="0"/>
                <a:cs typeface="Times New Roman" panose="02020603050405020304" pitchFamily="18" charset="0"/>
              </a:rPr>
              <a:t>Методи і техніки поведінкового підходу.</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57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496944" cy="6264696"/>
          </a:xfrm>
        </p:spPr>
        <p:txBody>
          <a:bodyPr>
            <a:noAutofit/>
          </a:bodyPr>
          <a:lstStyle/>
          <a:p>
            <a:pPr marL="0" indent="0" algn="just">
              <a:spcBef>
                <a:spcPts val="0"/>
              </a:spcBef>
              <a:buNone/>
            </a:pPr>
            <a:r>
              <a:rPr lang="uk-UA" dirty="0" smtClean="0">
                <a:solidFill>
                  <a:schemeClr val="tx1"/>
                </a:solidFill>
                <a:latin typeface="Times New Roman" panose="02020603050405020304" pitchFamily="18" charset="0"/>
                <a:cs typeface="Times New Roman" panose="02020603050405020304" pitchFamily="18" charset="0"/>
              </a:rPr>
              <a:t>       </a:t>
            </a:r>
            <a:r>
              <a:rPr lang="uk-UA" dirty="0" err="1" smtClean="0">
                <a:solidFill>
                  <a:schemeClr val="tx1"/>
                </a:solidFill>
                <a:latin typeface="Times New Roman" panose="02020603050405020304" pitchFamily="18" charset="0"/>
                <a:cs typeface="Times New Roman" panose="02020603050405020304" pitchFamily="18" charset="0"/>
              </a:rPr>
              <a:t>Оперантні</a:t>
            </a:r>
            <a:r>
              <a:rPr lang="uk-UA" dirty="0" smtClean="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методи </a:t>
            </a:r>
            <a:r>
              <a:rPr lang="ru-RU" dirty="0" err="1">
                <a:solidFill>
                  <a:schemeClr val="tx1"/>
                </a:solidFill>
                <a:latin typeface="Times New Roman" panose="02020603050405020304" pitchFamily="18" charset="0"/>
                <a:cs typeface="Times New Roman" panose="02020603050405020304" pitchFamily="18" charset="0"/>
              </a:rPr>
              <a:t>можуть</a:t>
            </a:r>
            <a:r>
              <a:rPr lang="uk-UA" dirty="0">
                <a:solidFill>
                  <a:schemeClr val="tx1"/>
                </a:solidFill>
                <a:latin typeface="Times New Roman" panose="02020603050405020304" pitchFamily="18" charset="0"/>
                <a:cs typeface="Times New Roman" panose="02020603050405020304" pitchFamily="18" charset="0"/>
              </a:rPr>
              <a:t> бути використані для вирішення </a:t>
            </a:r>
            <a:r>
              <a:rPr lang="uk-UA" i="1" dirty="0">
                <a:solidFill>
                  <a:schemeClr val="tx1"/>
                </a:solidFill>
                <a:latin typeface="Times New Roman" panose="02020603050405020304" pitchFamily="18" charset="0"/>
                <a:cs typeface="Times New Roman" panose="02020603050405020304" pitchFamily="18" charset="0"/>
              </a:rPr>
              <a:t>наступних задач:</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dirty="0">
                <a:solidFill>
                  <a:schemeClr val="tx1"/>
                </a:solidFill>
                <a:latin typeface="Times New Roman" panose="02020603050405020304" pitchFamily="18" charset="0"/>
                <a:cs typeface="Times New Roman" panose="02020603050405020304" pitchFamily="18" charset="0"/>
              </a:rPr>
              <a:t>— формування нового стереотипу поведінки, котрого раніше не було в поведінковому репертуарі </a:t>
            </a:r>
            <a:r>
              <a:rPr lang="uk-UA" dirty="0" smtClean="0">
                <a:solidFill>
                  <a:schemeClr val="tx1"/>
                </a:solidFill>
                <a:latin typeface="Times New Roman" panose="02020603050405020304" pitchFamily="18" charset="0"/>
                <a:cs typeface="Times New Roman" panose="02020603050405020304" pitchFamily="18" charset="0"/>
              </a:rPr>
              <a:t>людини, </a:t>
            </a:r>
            <a:r>
              <a:rPr lang="uk-UA" dirty="0">
                <a:solidFill>
                  <a:schemeClr val="tx1"/>
                </a:solidFill>
                <a:latin typeface="Times New Roman" panose="02020603050405020304" pitchFamily="18" charset="0"/>
                <a:cs typeface="Times New Roman" panose="02020603050405020304" pitchFamily="18" charset="0"/>
              </a:rPr>
              <a:t>для формування такої поведінки використовуються різні стратегії — «</a:t>
            </a:r>
            <a:r>
              <a:rPr lang="uk-UA" dirty="0" err="1">
                <a:solidFill>
                  <a:schemeClr val="tx1"/>
                </a:solidFill>
                <a:latin typeface="Times New Roman" panose="02020603050405020304" pitchFamily="18" charset="0"/>
                <a:cs typeface="Times New Roman" panose="02020603050405020304" pitchFamily="18" charset="0"/>
              </a:rPr>
              <a:t>шейпінг</a:t>
            </a:r>
            <a:r>
              <a:rPr lang="uk-UA" dirty="0">
                <a:solidFill>
                  <a:schemeClr val="tx1"/>
                </a:solidFill>
                <a:latin typeface="Times New Roman" panose="02020603050405020304" pitchFamily="18" charset="0"/>
                <a:cs typeface="Times New Roman" panose="02020603050405020304" pitchFamily="18" charset="0"/>
              </a:rPr>
              <a:t>», «зчеплення», «</a:t>
            </a:r>
            <a:r>
              <a:rPr lang="uk-UA" dirty="0" err="1">
                <a:solidFill>
                  <a:schemeClr val="tx1"/>
                </a:solidFill>
                <a:latin typeface="Times New Roman" panose="02020603050405020304" pitchFamily="18" charset="0"/>
                <a:cs typeface="Times New Roman" panose="02020603050405020304" pitchFamily="18" charset="0"/>
              </a:rPr>
              <a:t>федінг</a:t>
            </a:r>
            <a:r>
              <a:rPr lang="uk-UA" dirty="0">
                <a:solidFill>
                  <a:schemeClr val="tx1"/>
                </a:solidFill>
                <a:latin typeface="Times New Roman" panose="02020603050405020304" pitchFamily="18" charset="0"/>
                <a:cs typeface="Times New Roman" panose="02020603050405020304" pitchFamily="18" charset="0"/>
              </a:rPr>
              <a:t>» тощо;</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dirty="0">
                <a:solidFill>
                  <a:schemeClr val="tx1"/>
                </a:solidFill>
                <a:latin typeface="Times New Roman" panose="02020603050405020304" pitchFamily="18" charset="0"/>
                <a:cs typeface="Times New Roman" panose="02020603050405020304" pitchFamily="18" charset="0"/>
              </a:rPr>
              <a:t>— закріплення (посилення) такого, що вже є в репертуарі клієнта, соціально бажаного, але такого що виявляється, нажаль, рідко і не за всяких обставин, стереотипу поведінки в ситуації </a:t>
            </a:r>
            <a:r>
              <a:rPr lang="uk-UA" dirty="0" smtClean="0">
                <a:solidFill>
                  <a:schemeClr val="tx1"/>
                </a:solidFill>
                <a:latin typeface="Times New Roman" panose="02020603050405020304" pitchFamily="18" charset="0"/>
                <a:cs typeface="Times New Roman" panose="02020603050405020304" pitchFamily="18" charset="0"/>
              </a:rPr>
              <a:t>роботи </a:t>
            </a:r>
            <a:r>
              <a:rPr lang="uk-UA" dirty="0">
                <a:solidFill>
                  <a:schemeClr val="tx1"/>
                </a:solidFill>
                <a:latin typeface="Times New Roman" panose="02020603050405020304" pitchFamily="18" charset="0"/>
                <a:cs typeface="Times New Roman" panose="02020603050405020304" pitchFamily="18" charset="0"/>
              </a:rPr>
              <a:t>з психологом та в </a:t>
            </a:r>
            <a:r>
              <a:rPr lang="uk-UA" dirty="0" err="1" smtClean="0">
                <a:solidFill>
                  <a:schemeClr val="tx1"/>
                </a:solidFill>
                <a:latin typeface="Times New Roman" panose="02020603050405020304" pitchFamily="18" charset="0"/>
                <a:cs typeface="Times New Roman" panose="02020603050405020304" pitchFamily="18" charset="0"/>
              </a:rPr>
              <a:t>експерементальних</a:t>
            </a:r>
            <a:r>
              <a:rPr lang="uk-UA" dirty="0" smtClean="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ситуаціях. Для вирішення цієї задачі використовуються контроль стимулу, позитивне та негативне </a:t>
            </a:r>
            <a:r>
              <a:rPr lang="uk-UA" dirty="0" smtClean="0">
                <a:solidFill>
                  <a:schemeClr val="tx1"/>
                </a:solidFill>
                <a:latin typeface="Times New Roman" panose="02020603050405020304" pitchFamily="18" charset="0"/>
                <a:cs typeface="Times New Roman" panose="02020603050405020304" pitchFamily="18" charset="0"/>
              </a:rPr>
              <a:t>підкріплення. </a:t>
            </a:r>
            <a:r>
              <a:rPr lang="uk-UA" dirty="0">
                <a:solidFill>
                  <a:schemeClr val="tx1"/>
                </a:solidFill>
                <a:latin typeface="Times New Roman" panose="02020603050405020304" pitchFamily="18" charset="0"/>
                <a:cs typeface="Times New Roman" panose="02020603050405020304" pitchFamily="18" charset="0"/>
              </a:rPr>
              <a:t>Досягається це за допомогою методик покарання, погашення, насичення, позбавлення всіх позитивних підкріплень, оцінки відповіді;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dirty="0">
                <a:solidFill>
                  <a:schemeClr val="tx1"/>
                </a:solidFill>
                <a:latin typeface="Times New Roman" panose="02020603050405020304" pitchFamily="18" charset="0"/>
                <a:cs typeface="Times New Roman" panose="02020603050405020304" pitchFamily="18" charset="0"/>
              </a:rPr>
              <a:t>— підтримка бажаного стереотипу поведінки в звичних для життя клієнта (природних) умовах.</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496944" cy="4525963"/>
          </a:xfrm>
        </p:spPr>
        <p:txBody>
          <a:bodyPr>
            <a:normAutofit/>
          </a:bodyPr>
          <a:lstStyle/>
          <a:p>
            <a:pPr marL="0" indent="0" algn="just">
              <a:buNone/>
            </a:pPr>
            <a:r>
              <a:rPr lang="uk-UA" b="1" dirty="0" smtClean="0">
                <a:solidFill>
                  <a:schemeClr val="tx1"/>
                </a:solidFill>
                <a:latin typeface="Times New Roman" panose="02020603050405020304" pitchFamily="18" charset="0"/>
                <a:cs typeface="Times New Roman" panose="02020603050405020304" pitchFamily="18" charset="0"/>
              </a:rPr>
              <a:t>     3</a:t>
            </a:r>
            <a:r>
              <a:rPr lang="uk-UA" b="1" dirty="0">
                <a:solidFill>
                  <a:schemeClr val="tx1"/>
                </a:solidFill>
                <a:latin typeface="Times New Roman" panose="02020603050405020304" pitchFamily="18" charset="0"/>
                <a:cs typeface="Times New Roman" panose="02020603050405020304" pitchFamily="18" charset="0"/>
              </a:rPr>
              <a:t>. </a:t>
            </a:r>
            <a:r>
              <a:rPr lang="uk-UA" b="1" dirty="0">
                <a:solidFill>
                  <a:srgbClr val="FFFF00"/>
                </a:solidFill>
                <a:latin typeface="Times New Roman" panose="02020603050405020304" pitchFamily="18" charset="0"/>
                <a:cs typeface="Times New Roman" panose="02020603050405020304" pitchFamily="18" charset="0"/>
              </a:rPr>
              <a:t>Мультимодальне програмування, або мультимодальна поведінкова корекція</a:t>
            </a:r>
            <a:r>
              <a:rPr lang="uk-UA" b="1" dirty="0">
                <a:solidFill>
                  <a:schemeClr val="tx1"/>
                </a:solidFill>
                <a:latin typeface="Times New Roman" panose="02020603050405020304" pitchFamily="18" charset="0"/>
                <a:cs typeface="Times New Roman" panose="02020603050405020304" pitchFamily="18" charset="0"/>
              </a:rPr>
              <a:t>.</a:t>
            </a:r>
            <a:r>
              <a:rPr lang="uk-UA" dirty="0">
                <a:solidFill>
                  <a:schemeClr val="tx1"/>
                </a:solidFill>
                <a:latin typeface="Times New Roman" panose="02020603050405020304" pitchFamily="18" charset="0"/>
                <a:cs typeface="Times New Roman" panose="02020603050405020304" pitchFamily="18" charset="0"/>
              </a:rPr>
              <a:t> У цьому напрямі центральне місце відводиться дії на цілісну організацію особистості. За А.</a:t>
            </a:r>
            <a:r>
              <a:rPr lang="en-US"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Бандурою людина, на відміну від тварин, вчиться не тільки на своїх помилках та успішних реакціях, а також і спостерігаючи за наслідками поведінки інших людей, які в даному випадку виступають для спостерігача моделлю. </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pic>
        <p:nvPicPr>
          <p:cNvPr id="4098" name="Picture 2" descr="Психолог Альберт Бандура: биография, книги, творчество и отзывы :: SYL.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5" y="3573016"/>
            <a:ext cx="4039765"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9283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Мультимодальне </a:t>
            </a:r>
            <a:r>
              <a:rPr lang="uk-UA" dirty="0">
                <a:solidFill>
                  <a:schemeClr val="tx1"/>
                </a:solidFill>
                <a:latin typeface="Times New Roman" panose="02020603050405020304" pitchFamily="18" charset="0"/>
                <a:cs typeface="Times New Roman" panose="02020603050405020304" pitchFamily="18" charset="0"/>
              </a:rPr>
              <a:t>програмування включає </a:t>
            </a:r>
            <a:r>
              <a:rPr lang="uk-UA" dirty="0" err="1">
                <a:solidFill>
                  <a:schemeClr val="tx1"/>
                </a:solidFill>
                <a:latin typeface="Times New Roman" panose="02020603050405020304" pitchFamily="18" charset="0"/>
                <a:cs typeface="Times New Roman" panose="02020603050405020304" pitchFamily="18" charset="0"/>
              </a:rPr>
              <a:t>когнітивно</a:t>
            </a:r>
            <a:r>
              <a:rPr lang="uk-UA" dirty="0">
                <a:solidFill>
                  <a:schemeClr val="tx1"/>
                </a:solidFill>
                <a:latin typeface="Times New Roman" panose="02020603050405020304" pitchFamily="18" charset="0"/>
                <a:cs typeface="Times New Roman" panose="02020603050405020304" pitchFamily="18" charset="0"/>
              </a:rPr>
              <a:t>-орієнтовану техніку моделювання, зокрема засновану на ідеї </a:t>
            </a:r>
            <a:r>
              <a:rPr lang="uk-UA" dirty="0" err="1">
                <a:solidFill>
                  <a:schemeClr val="tx1"/>
                </a:solidFill>
                <a:latin typeface="Times New Roman" panose="02020603050405020304" pitchFamily="18" charset="0"/>
                <a:cs typeface="Times New Roman" panose="02020603050405020304" pitchFamily="18" charset="0"/>
              </a:rPr>
              <a:t>А.Бандури</a:t>
            </a:r>
            <a:r>
              <a:rPr lang="uk-UA" dirty="0">
                <a:solidFill>
                  <a:schemeClr val="tx1"/>
                </a:solidFill>
                <a:latin typeface="Times New Roman" panose="02020603050405020304" pitchFamily="18" charset="0"/>
                <a:cs typeface="Times New Roman" panose="02020603050405020304" pitchFamily="18" charset="0"/>
              </a:rPr>
              <a:t> про можливість </a:t>
            </a:r>
            <a:r>
              <a:rPr lang="uk-UA" dirty="0" err="1">
                <a:solidFill>
                  <a:schemeClr val="tx1"/>
                </a:solidFill>
                <a:latin typeface="Times New Roman" panose="02020603050405020304" pitchFamily="18" charset="0"/>
                <a:cs typeface="Times New Roman" panose="02020603050405020304" pitchFamily="18" charset="0"/>
              </a:rPr>
              <a:t>научіння</a:t>
            </a:r>
            <a:r>
              <a:rPr lang="uk-UA" dirty="0">
                <a:solidFill>
                  <a:schemeClr val="tx1"/>
                </a:solidFill>
                <a:latin typeface="Times New Roman" panose="02020603050405020304" pitchFamily="18" charset="0"/>
                <a:cs typeface="Times New Roman" panose="02020603050405020304" pitchFamily="18" charset="0"/>
              </a:rPr>
              <a:t> за моделлю, а також способом формування поведінки</a:t>
            </a:r>
            <a:r>
              <a:rPr lang="uk-UA" i="1" dirty="0">
                <a:solidFill>
                  <a:schemeClr val="tx1"/>
                </a:solidFill>
                <a:latin typeface="Times New Roman" panose="02020603050405020304" pitchFamily="18" charset="0"/>
                <a:cs typeface="Times New Roman" panose="02020603050405020304" pitchFamily="18" charset="0"/>
              </a:rPr>
              <a:t> за допомогою спеціальних технік маніпулювання поведінковими механізмами, без розуміння самим пацієнтом того, за рахунок чого відбуваються зміни</a:t>
            </a:r>
            <a:r>
              <a:rPr lang="uk-UA" dirty="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91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412776"/>
            <a:ext cx="8229600" cy="4713387"/>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В </a:t>
            </a:r>
            <a:r>
              <a:rPr lang="uk-UA" dirty="0">
                <a:solidFill>
                  <a:schemeClr val="tx1"/>
                </a:solidFill>
                <a:latin typeface="Times New Roman" panose="02020603050405020304" pitchFamily="18" charset="0"/>
                <a:cs typeface="Times New Roman" panose="02020603050405020304" pitchFamily="18" charset="0"/>
              </a:rPr>
              <a:t>рамках цього підходу розроблений ряд методик моделювання поведінки, за допомогою яких розв'язуються наступні </a:t>
            </a:r>
            <a:r>
              <a:rPr lang="uk-UA" b="1" i="1" dirty="0">
                <a:solidFill>
                  <a:schemeClr val="tx1"/>
                </a:solidFill>
                <a:latin typeface="Times New Roman" panose="02020603050405020304" pitchFamily="18" charset="0"/>
                <a:cs typeface="Times New Roman" panose="02020603050405020304" pitchFamily="18" charset="0"/>
              </a:rPr>
              <a:t>задачі</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algn="just">
              <a:buClr>
                <a:schemeClr val="tx1"/>
              </a:buClr>
              <a:buFont typeface="Wingdings" panose="05000000000000000000" pitchFamily="2" charset="2"/>
              <a:buChar char="ü"/>
            </a:pPr>
            <a:r>
              <a:rPr lang="uk-UA" dirty="0">
                <a:solidFill>
                  <a:schemeClr val="tx1"/>
                </a:solidFill>
                <a:latin typeface="Times New Roman" panose="02020603050405020304" pitchFamily="18" charset="0"/>
                <a:cs typeface="Times New Roman" panose="02020603050405020304" pitchFamily="18" charset="0"/>
              </a:rPr>
              <a:t>побудова нових стереотипів поведінки;</a:t>
            </a:r>
            <a:endParaRPr lang="ru-RU" dirty="0">
              <a:solidFill>
                <a:schemeClr val="tx1"/>
              </a:solidFill>
              <a:latin typeface="Times New Roman" panose="02020603050405020304" pitchFamily="18" charset="0"/>
              <a:cs typeface="Times New Roman" panose="02020603050405020304" pitchFamily="18" charset="0"/>
            </a:endParaRPr>
          </a:p>
          <a:p>
            <a:pPr algn="just">
              <a:buClr>
                <a:schemeClr val="tx1"/>
              </a:buClr>
              <a:buFont typeface="Wingdings" panose="05000000000000000000" pitchFamily="2" charset="2"/>
              <a:buChar char="ü"/>
            </a:pPr>
            <a:r>
              <a:rPr lang="uk-UA" dirty="0">
                <a:solidFill>
                  <a:schemeClr val="tx1"/>
                </a:solidFill>
                <a:latin typeface="Times New Roman" panose="02020603050405020304" pitchFamily="18" charset="0"/>
                <a:cs typeface="Times New Roman" panose="02020603050405020304" pitchFamily="18" charset="0"/>
              </a:rPr>
              <a:t>погашення наявних </a:t>
            </a:r>
            <a:r>
              <a:rPr lang="uk-UA" dirty="0" err="1">
                <a:solidFill>
                  <a:schemeClr val="tx1"/>
                </a:solidFill>
                <a:latin typeface="Times New Roman" panose="02020603050405020304" pitchFamily="18" charset="0"/>
                <a:cs typeface="Times New Roman" panose="02020603050405020304" pitchFamily="18" charset="0"/>
              </a:rPr>
              <a:t>дезадаптивних</a:t>
            </a:r>
            <a:r>
              <a:rPr lang="uk-UA" dirty="0">
                <a:solidFill>
                  <a:schemeClr val="tx1"/>
                </a:solidFill>
                <a:latin typeface="Times New Roman" panose="02020603050405020304" pitchFamily="18" charset="0"/>
                <a:cs typeface="Times New Roman" panose="02020603050405020304" pitchFamily="18" charset="0"/>
              </a:rPr>
              <a:t> стереотипів;</a:t>
            </a:r>
            <a:endParaRPr lang="ru-RU" dirty="0">
              <a:solidFill>
                <a:schemeClr val="tx1"/>
              </a:solidFill>
              <a:latin typeface="Times New Roman" panose="02020603050405020304" pitchFamily="18" charset="0"/>
              <a:cs typeface="Times New Roman" panose="02020603050405020304" pitchFamily="18" charset="0"/>
            </a:endParaRPr>
          </a:p>
          <a:p>
            <a:pPr algn="just">
              <a:buClr>
                <a:schemeClr val="tx1"/>
              </a:buClr>
              <a:buFont typeface="Wingdings" panose="05000000000000000000" pitchFamily="2" charset="2"/>
              <a:buChar char="ü"/>
            </a:pPr>
            <a:r>
              <a:rPr lang="uk-UA" dirty="0">
                <a:solidFill>
                  <a:schemeClr val="tx1"/>
                </a:solidFill>
                <a:latin typeface="Times New Roman" panose="02020603050405020304" pitchFamily="18" charset="0"/>
                <a:cs typeface="Times New Roman" panose="02020603050405020304" pitchFamily="18" charset="0"/>
              </a:rPr>
              <a:t>полегшення прояву слабо представлених в репертуарі клієнта стереотипів.</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Для </a:t>
            </a:r>
            <a:r>
              <a:rPr lang="uk-UA" dirty="0">
                <a:solidFill>
                  <a:schemeClr val="tx1"/>
                </a:solidFill>
                <a:latin typeface="Times New Roman" panose="02020603050405020304" pitchFamily="18" charset="0"/>
                <a:cs typeface="Times New Roman" panose="02020603050405020304" pitchFamily="18" charset="0"/>
              </a:rPr>
              <a:t>теорії </a:t>
            </a:r>
            <a:r>
              <a:rPr lang="uk-UA" dirty="0" err="1">
                <a:solidFill>
                  <a:schemeClr val="tx1"/>
                </a:solidFill>
                <a:latin typeface="Times New Roman" panose="02020603050405020304" pitchFamily="18" charset="0"/>
                <a:cs typeface="Times New Roman" panose="02020603050405020304" pitchFamily="18" charset="0"/>
              </a:rPr>
              <a:t>научіння</a:t>
            </a:r>
            <a:r>
              <a:rPr lang="uk-UA" dirty="0">
                <a:solidFill>
                  <a:schemeClr val="tx1"/>
                </a:solidFill>
                <a:latin typeface="Times New Roman" panose="02020603050405020304" pitchFamily="18" charset="0"/>
                <a:cs typeface="Times New Roman" panose="02020603050405020304" pitchFamily="18" charset="0"/>
              </a:rPr>
              <a:t> характерне виділення двох фаз: напрацювання якось стереотипу поведінки і виконання даного стереотипу в реальному житті. А. Бандура встановив, що підкріплення виконує істотну роль не у фазі надбання стереотипу, а у фазі виконання.</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83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Всю </a:t>
            </a:r>
            <a:r>
              <a:rPr lang="uk-UA" dirty="0" err="1">
                <a:solidFill>
                  <a:schemeClr val="tx1"/>
                </a:solidFill>
                <a:latin typeface="Times New Roman" panose="02020603050405020304" pitchFamily="18" charset="0"/>
                <a:cs typeface="Times New Roman" panose="02020603050405020304" pitchFamily="18" charset="0"/>
              </a:rPr>
              <a:t>біхевіоріальну</a:t>
            </a:r>
            <a:r>
              <a:rPr lang="uk-UA" dirty="0">
                <a:solidFill>
                  <a:schemeClr val="tx1"/>
                </a:solidFill>
                <a:latin typeface="Times New Roman" panose="02020603050405020304" pitchFamily="18" charset="0"/>
                <a:cs typeface="Times New Roman" panose="02020603050405020304" pitchFamily="18" charset="0"/>
              </a:rPr>
              <a:t> психокорекцію безпосередньо пов'язано з процесом </a:t>
            </a:r>
            <a:r>
              <a:rPr lang="uk-UA" dirty="0" err="1">
                <a:solidFill>
                  <a:schemeClr val="tx1"/>
                </a:solidFill>
                <a:latin typeface="Times New Roman" panose="02020603050405020304" pitchFamily="18" charset="0"/>
                <a:cs typeface="Times New Roman" panose="02020603050405020304" pitchFamily="18" charset="0"/>
              </a:rPr>
              <a:t>научіння</a:t>
            </a:r>
            <a:r>
              <a:rPr lang="uk-UA" dirty="0">
                <a:solidFill>
                  <a:schemeClr val="tx1"/>
                </a:solidFill>
                <a:latin typeface="Times New Roman" panose="02020603050405020304" pitchFamily="18" charset="0"/>
                <a:cs typeface="Times New Roman" panose="02020603050405020304" pitchFamily="18" charset="0"/>
              </a:rPr>
              <a:t> (практично дресирування). Тому базова термінологія відображає основні концепції </a:t>
            </a:r>
            <a:r>
              <a:rPr lang="uk-UA" dirty="0" err="1">
                <a:solidFill>
                  <a:schemeClr val="tx1"/>
                </a:solidFill>
                <a:latin typeface="Times New Roman" panose="02020603050405020304" pitchFamily="18" charset="0"/>
                <a:cs typeface="Times New Roman" panose="02020603050405020304" pitchFamily="18" charset="0"/>
              </a:rPr>
              <a:t>научіння</a:t>
            </a:r>
            <a:r>
              <a:rPr lang="uk-UA" dirty="0">
                <a:solidFill>
                  <a:schemeClr val="tx1"/>
                </a:solidFill>
                <a:latin typeface="Times New Roman" panose="02020603050405020304" pitchFamily="18" charset="0"/>
                <a:cs typeface="Times New Roman" panose="02020603050405020304" pitchFamily="18" charset="0"/>
              </a:rPr>
              <a:t>. </a:t>
            </a:r>
            <a:r>
              <a:rPr lang="uk-UA" dirty="0">
                <a:solidFill>
                  <a:srgbClr val="FFFF00"/>
                </a:solidFill>
                <a:latin typeface="Times New Roman" panose="02020603050405020304" pitchFamily="18" charset="0"/>
                <a:cs typeface="Times New Roman" panose="02020603050405020304" pitchFamily="18" charset="0"/>
              </a:rPr>
              <a:t>Основними є наступні поняття</a:t>
            </a:r>
            <a:r>
              <a:rPr lang="uk-UA" dirty="0">
                <a:solidFill>
                  <a:schemeClr val="tx1"/>
                </a:solidFill>
                <a:latin typeface="Times New Roman" panose="02020603050405020304" pitchFamily="18" charset="0"/>
                <a:cs typeface="Times New Roman" panose="02020603050405020304" pitchFamily="18" charset="0"/>
              </a:rPr>
              <a:t>: «обумовлення»; «генералізація»; «погашення»; «</a:t>
            </a:r>
            <a:r>
              <a:rPr lang="uk-UA" dirty="0" err="1">
                <a:solidFill>
                  <a:schemeClr val="tx1"/>
                </a:solidFill>
                <a:latin typeface="Times New Roman" panose="02020603050405020304" pitchFamily="18" charset="0"/>
                <a:cs typeface="Times New Roman" panose="02020603050405020304" pitchFamily="18" charset="0"/>
              </a:rPr>
              <a:t>контробумовлення</a:t>
            </a:r>
            <a:r>
              <a:rPr lang="uk-UA" dirty="0">
                <a:solidFill>
                  <a:schemeClr val="tx1"/>
                </a:solidFill>
                <a:latin typeface="Times New Roman" panose="02020603050405020304" pitchFamily="18" charset="0"/>
                <a:cs typeface="Times New Roman" panose="02020603050405020304" pitchFamily="18" charset="0"/>
              </a:rPr>
              <a:t>»; «ефекти часткового підкріплення»; «викликані емоційні реакції»; «реакція уникнення»; «конфлікт»; «надмірна поведінка».</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287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«Обумовлення».</a:t>
            </a:r>
            <a:r>
              <a:rPr lang="uk-UA" dirty="0">
                <a:solidFill>
                  <a:srgbClr val="FFFF00"/>
                </a:solidFill>
                <a:latin typeface="Times New Roman" panose="02020603050405020304" pitchFamily="18" charset="0"/>
                <a:cs typeface="Times New Roman" panose="02020603050405020304" pitchFamily="18" charset="0"/>
              </a:rPr>
              <a:t> </a:t>
            </a:r>
            <a:endParaRPr lang="uk-UA" dirty="0" smtClean="0">
              <a:solidFill>
                <a:srgbClr val="FFFF00"/>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Розрізняють </a:t>
            </a:r>
            <a:r>
              <a:rPr lang="uk-UA" dirty="0">
                <a:solidFill>
                  <a:schemeClr val="tx1"/>
                </a:solidFill>
                <a:latin typeface="Times New Roman" panose="02020603050405020304" pitchFamily="18" charset="0"/>
                <a:cs typeface="Times New Roman" panose="02020603050405020304" pitchFamily="18" charset="0"/>
              </a:rPr>
              <a:t>два види обумовлення:</a:t>
            </a:r>
            <a:endParaRPr lang="ru-RU"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Класичне (павловське), коли навчання відбувається завдяки підкріплюючому поєднанню стимулів. Стимул зазвичай передує реакції.</a:t>
            </a:r>
            <a:endParaRPr lang="ru-RU" dirty="0">
              <a:solidFill>
                <a:schemeClr val="tx1"/>
              </a:solidFill>
              <a:latin typeface="Times New Roman" panose="02020603050405020304" pitchFamily="18" charset="0"/>
              <a:cs typeface="Times New Roman" panose="02020603050405020304" pitchFamily="18" charset="0"/>
            </a:endParaRPr>
          </a:p>
          <a:p>
            <a:pPr algn="just"/>
            <a:r>
              <a:rPr lang="uk-UA" dirty="0" err="1">
                <a:solidFill>
                  <a:schemeClr val="tx1"/>
                </a:solidFill>
                <a:latin typeface="Times New Roman" panose="02020603050405020304" pitchFamily="18" charset="0"/>
                <a:cs typeface="Times New Roman" panose="02020603050405020304" pitchFamily="18" charset="0"/>
              </a:rPr>
              <a:t>Оперантне</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скіннерівське</a:t>
            </a:r>
            <a:r>
              <a:rPr lang="uk-UA" dirty="0">
                <a:solidFill>
                  <a:schemeClr val="tx1"/>
                </a:solidFill>
                <a:latin typeface="Times New Roman" panose="02020603050405020304" pitchFamily="18" charset="0"/>
                <a:cs typeface="Times New Roman" panose="02020603050405020304" pitchFamily="18" charset="0"/>
              </a:rPr>
              <a:t>), коли навчання відбувається шляхом вибору стимулу, що супроводжується позитивним (на противагу негативному) підкріпленням. Реакція, в цьому випадку, передує стимулу. Розрізняють також безумовне підкріплення, яке відбувається поза спеціально організованим процесом обумовлення.</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8965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76664"/>
          </a:xfrm>
        </p:spPr>
        <p:txBody>
          <a:bodyPr>
            <a:normAutofit lnSpcReduction="10000"/>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«Генералізація».</a:t>
            </a:r>
            <a:r>
              <a:rPr lang="uk-UA" dirty="0">
                <a:solidFill>
                  <a:srgbClr val="FFFF00"/>
                </a:solidFill>
                <a:latin typeface="Times New Roman" panose="02020603050405020304" pitchFamily="18" charset="0"/>
                <a:cs typeface="Times New Roman" panose="02020603050405020304" pitchFamily="18" charset="0"/>
              </a:rPr>
              <a:t> </a:t>
            </a:r>
            <a:endParaRPr lang="uk-UA" dirty="0" smtClean="0">
              <a:solidFill>
                <a:srgbClr val="FFFF00"/>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Це </a:t>
            </a:r>
            <a:r>
              <a:rPr lang="uk-UA" dirty="0">
                <a:solidFill>
                  <a:schemeClr val="tx1"/>
                </a:solidFill>
                <a:latin typeface="Times New Roman" panose="02020603050405020304" pitchFamily="18" charset="0"/>
                <a:cs typeface="Times New Roman" panose="02020603050405020304" pitchFamily="18" charset="0"/>
              </a:rPr>
              <a:t>поняття відображає феноменологію, що відноситься до стимулу і узагальнення дії. У разі коли відбувається обумовлення стимул-реакція за певних обставин, це обумовлення може перенестися і на подібні стимули за асоціацією конкретної людини, котра сприйняла це обумовлення. Наприклад: дитина засвоїла обумовлення слухняність-добре в ситуації, коли вона була слухняною по відношенню до батьків. Потім </a:t>
            </a:r>
            <a:r>
              <a:rPr lang="uk-UA" dirty="0" err="1">
                <a:solidFill>
                  <a:schemeClr val="tx1"/>
                </a:solidFill>
                <a:latin typeface="Times New Roman" panose="02020603050405020304" pitchFamily="18" charset="0"/>
                <a:cs typeface="Times New Roman" panose="02020603050405020304" pitchFamily="18" charset="0"/>
              </a:rPr>
              <a:t>генералізувала</a:t>
            </a:r>
            <a:r>
              <a:rPr lang="uk-UA" dirty="0">
                <a:solidFill>
                  <a:schemeClr val="tx1"/>
                </a:solidFill>
                <a:latin typeface="Times New Roman" panose="02020603050405020304" pitchFamily="18" charset="0"/>
                <a:cs typeface="Times New Roman" panose="02020603050405020304" pitchFamily="18" charset="0"/>
              </a:rPr>
              <a:t> цей зв’язок і стала слухняною у всіх ситуаціях і з усіма людьми. А тому легко піддається поганому впливу однолітків. На початку 50-х років К. </a:t>
            </a:r>
            <a:r>
              <a:rPr lang="uk-UA" dirty="0" err="1">
                <a:solidFill>
                  <a:schemeClr val="tx1"/>
                </a:solidFill>
                <a:latin typeface="Times New Roman" panose="02020603050405020304" pitchFamily="18" charset="0"/>
                <a:cs typeface="Times New Roman" panose="02020603050405020304" pitchFamily="18" charset="0"/>
              </a:rPr>
              <a:t>Ноубл</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Дж</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Лейсі</a:t>
            </a:r>
            <a:r>
              <a:rPr lang="uk-UA" dirty="0">
                <a:solidFill>
                  <a:schemeClr val="tx1"/>
                </a:solidFill>
                <a:latin typeface="Times New Roman" panose="02020603050405020304" pitchFamily="18" charset="0"/>
                <a:cs typeface="Times New Roman" panose="02020603050405020304" pitchFamily="18" charset="0"/>
              </a:rPr>
              <a:t> і Р. Сміт експериментально показали, що існує не тільки моторне, емоційне, але і вербальне, і також візуальне узагальнення. Тобто переноситься узагальнення на подібні слова, на зовні подібних людей тощо. Ця ідея </a:t>
            </a:r>
            <a:r>
              <a:rPr lang="uk-UA" dirty="0" smtClean="0">
                <a:solidFill>
                  <a:schemeClr val="tx1"/>
                </a:solidFill>
                <a:latin typeface="Times New Roman" panose="02020603050405020304" pitchFamily="18" charset="0"/>
                <a:cs typeface="Times New Roman" panose="02020603050405020304" pitchFamily="18" charset="0"/>
              </a:rPr>
              <a:t>перегукується </a:t>
            </a:r>
            <a:r>
              <a:rPr lang="uk-UA" dirty="0">
                <a:solidFill>
                  <a:schemeClr val="tx1"/>
                </a:solidFill>
                <a:latin typeface="Times New Roman" panose="02020603050405020304" pitchFamily="18" charset="0"/>
                <a:cs typeface="Times New Roman" panose="02020603050405020304" pitchFamily="18" charset="0"/>
              </a:rPr>
              <a:t>із ідеєю переносу у класичному психоаналізі.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9529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«Погашення»</a:t>
            </a:r>
            <a:r>
              <a:rPr lang="uk-UA" dirty="0">
                <a:solidFill>
                  <a:schemeClr val="tx1"/>
                </a:solidFill>
                <a:latin typeface="Times New Roman" panose="02020603050405020304" pitchFamily="18" charset="0"/>
                <a:cs typeface="Times New Roman" panose="02020603050405020304" pitchFamily="18" charset="0"/>
              </a:rPr>
              <a:t> (інакше «згасання»)</a:t>
            </a:r>
            <a:r>
              <a:rPr lang="uk-UA" b="1" dirty="0">
                <a:solidFill>
                  <a:schemeClr val="tx1"/>
                </a:solidFill>
                <a:latin typeface="Times New Roman" panose="02020603050405020304" pitchFamily="18" charset="0"/>
                <a:cs typeface="Times New Roman" panose="02020603050405020304" pitchFamily="18" charset="0"/>
              </a:rPr>
              <a:t>.</a:t>
            </a:r>
            <a:r>
              <a:rPr lang="uk-UA" dirty="0">
                <a:solidFill>
                  <a:schemeClr val="tx1"/>
                </a:solidFill>
                <a:latin typeface="Times New Roman" panose="02020603050405020304" pitchFamily="18" charset="0"/>
                <a:cs typeface="Times New Roman" panose="02020603050405020304" pitchFamily="18" charset="0"/>
              </a:rPr>
              <a:t>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Це </a:t>
            </a:r>
            <a:r>
              <a:rPr lang="uk-UA" dirty="0">
                <a:solidFill>
                  <a:schemeClr val="tx1"/>
                </a:solidFill>
                <a:latin typeface="Times New Roman" panose="02020603050405020304" pitchFamily="18" charset="0"/>
                <a:cs typeface="Times New Roman" panose="02020603050405020304" pitchFamily="18" charset="0"/>
              </a:rPr>
              <a:t>поняття відображає закономірності, </a:t>
            </a:r>
            <a:r>
              <a:rPr lang="uk-UA" dirty="0" err="1">
                <a:solidFill>
                  <a:schemeClr val="tx1"/>
                </a:solidFill>
                <a:latin typeface="Times New Roman" panose="02020603050405020304" pitchFamily="18" charset="0"/>
                <a:cs typeface="Times New Roman" panose="02020603050405020304" pitchFamily="18" charset="0"/>
              </a:rPr>
              <a:t>пов</a:t>
            </a:r>
            <a:r>
              <a:rPr lang="ru-RU" dirty="0">
                <a:solidFill>
                  <a:schemeClr val="tx1"/>
                </a:solidFill>
                <a:latin typeface="Times New Roman" panose="02020603050405020304" pitchFamily="18" charset="0"/>
                <a:cs typeface="Times New Roman" panose="02020603050405020304" pitchFamily="18" charset="0"/>
              </a:rPr>
              <a:t>’</a:t>
            </a:r>
            <a:r>
              <a:rPr lang="uk-UA" dirty="0" err="1">
                <a:solidFill>
                  <a:schemeClr val="tx1"/>
                </a:solidFill>
                <a:latin typeface="Times New Roman" panose="02020603050405020304" pitchFamily="18" charset="0"/>
                <a:cs typeface="Times New Roman" panose="02020603050405020304" pitchFamily="18" charset="0"/>
              </a:rPr>
              <a:t>язані</a:t>
            </a:r>
            <a:r>
              <a:rPr lang="uk-UA" dirty="0">
                <a:solidFill>
                  <a:schemeClr val="tx1"/>
                </a:solidFill>
                <a:latin typeface="Times New Roman" panose="02020603050405020304" pitchFamily="18" charset="0"/>
                <a:cs typeface="Times New Roman" panose="02020603050405020304" pitchFamily="18" charset="0"/>
              </a:rPr>
              <a:t> із зникненням реакцій, викликаних в результаті обумовлення. Можна прослідкувати дію </a:t>
            </a:r>
            <a:r>
              <a:rPr lang="ru-RU" dirty="0" err="1">
                <a:solidFill>
                  <a:schemeClr val="tx1"/>
                </a:solidFill>
                <a:latin typeface="Times New Roman" panose="02020603050405020304" pitchFamily="18" charset="0"/>
                <a:cs typeface="Times New Roman" panose="02020603050405020304" pitchFamily="18" charset="0"/>
              </a:rPr>
              <a:t>погаше</a:t>
            </a:r>
            <a:r>
              <a:rPr lang="uk-UA" dirty="0" err="1">
                <a:solidFill>
                  <a:schemeClr val="tx1"/>
                </a:solidFill>
                <a:latin typeface="Times New Roman" panose="02020603050405020304" pitchFamily="18" charset="0"/>
                <a:cs typeface="Times New Roman" panose="02020603050405020304" pitchFamily="18" charset="0"/>
              </a:rPr>
              <a:t>ння</a:t>
            </a:r>
            <a:r>
              <a:rPr lang="uk-UA" dirty="0">
                <a:solidFill>
                  <a:schemeClr val="tx1"/>
                </a:solidFill>
                <a:latin typeface="Times New Roman" panose="02020603050405020304" pitchFamily="18" charset="0"/>
                <a:cs typeface="Times New Roman" panose="02020603050405020304" pitchFamily="18" charset="0"/>
              </a:rPr>
              <a:t>, коли поступово знижуючи неприємний звук при наближенні дитини до тварини, можна реєструвати і згасання викликаної реакції страху. Іншим прикладом може бути феномен, коли напрацьована через обумовлення реакції, яка не отримувала довгий час позитивного підкріплення, теж згасає з часом. Коли процес спеціально організований ― доречнішим є термін «погашення», у випадку, коли протікання відбувається природнім чином, без стороннього втручання ― доречнішим є термін «згасання».</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483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5328592"/>
          </a:xfrm>
        </p:spPr>
        <p:txBody>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a:t>
            </a:r>
            <a:r>
              <a:rPr lang="uk-UA" b="1" dirty="0" err="1">
                <a:solidFill>
                  <a:srgbClr val="FFFF00"/>
                </a:solidFill>
                <a:latin typeface="Times New Roman" panose="02020603050405020304" pitchFamily="18" charset="0"/>
                <a:cs typeface="Times New Roman" panose="02020603050405020304" pitchFamily="18" charset="0"/>
              </a:rPr>
              <a:t>Контробумовлення</a:t>
            </a:r>
            <a:r>
              <a:rPr lang="uk-UA" b="1" dirty="0" smtClean="0">
                <a:solidFill>
                  <a:srgbClr val="FFFF00"/>
                </a:solidFill>
                <a:latin typeface="Times New Roman" panose="02020603050405020304" pitchFamily="18" charset="0"/>
                <a:cs typeface="Times New Roman" panose="02020603050405020304" pitchFamily="18" charset="0"/>
              </a:rPr>
              <a:t>»</a:t>
            </a:r>
            <a:endParaRPr lang="uk-UA" dirty="0" smtClean="0">
              <a:solidFill>
                <a:srgbClr val="FFFF00"/>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Поняття </a:t>
            </a:r>
            <a:r>
              <a:rPr lang="uk-UA" dirty="0">
                <a:solidFill>
                  <a:schemeClr val="tx1"/>
                </a:solidFill>
                <a:latin typeface="Times New Roman" panose="02020603050405020304" pitchFamily="18" charset="0"/>
                <a:cs typeface="Times New Roman" panose="02020603050405020304" pitchFamily="18" charset="0"/>
              </a:rPr>
              <a:t>відображає дію обумовлення, несумісну з первинною обумовлюючою дією. Так, щодня під час їжі дитини перед нею поміщали кролика, який викликав у дитини страх, на безпечній, але такій, що з кожним днем скорочується відстані. Приємний досвід від споживання їжі стирав поступово неприємний досвід страху перед кроликами. Правда таким чином можна виробити у дитини анорексію у разі, якщо реакція страху буде сильнішою від задоволення процесом їжі.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812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«Ефект часткового </a:t>
            </a:r>
            <a:r>
              <a:rPr lang="uk-UA" b="1" dirty="0" smtClean="0">
                <a:solidFill>
                  <a:srgbClr val="FFFF00"/>
                </a:solidFill>
                <a:latin typeface="Times New Roman" panose="02020603050405020304" pitchFamily="18" charset="0"/>
                <a:cs typeface="Times New Roman" panose="02020603050405020304" pitchFamily="18" charset="0"/>
              </a:rPr>
              <a:t>підкріплення»</a:t>
            </a:r>
          </a:p>
          <a:p>
            <a:pPr marL="0" indent="0" algn="just">
              <a:buNone/>
            </a:pPr>
            <a:r>
              <a:rPr lang="uk-UA" b="1" dirty="0">
                <a:solidFill>
                  <a:schemeClr val="tx1"/>
                </a:solidFill>
                <a:latin typeface="Times New Roman" panose="02020603050405020304" pitchFamily="18" charset="0"/>
                <a:cs typeface="Times New Roman" panose="02020603050405020304" pitchFamily="18" charset="0"/>
              </a:rPr>
              <a:t> </a:t>
            </a:r>
            <a:r>
              <a:rPr lang="uk-UA" b="1" dirty="0" smtClean="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Поняття </a:t>
            </a:r>
            <a:r>
              <a:rPr lang="uk-UA" dirty="0">
                <a:solidFill>
                  <a:schemeClr val="tx1"/>
                </a:solidFill>
                <a:latin typeface="Times New Roman" panose="02020603050405020304" pitchFamily="18" charset="0"/>
                <a:cs typeface="Times New Roman" panose="02020603050405020304" pitchFamily="18" charset="0"/>
              </a:rPr>
              <a:t>відображає феномен поведінки, при якому підкріплення, яке є не постійним і виникає </a:t>
            </a:r>
            <a:r>
              <a:rPr lang="uk-UA" dirty="0" err="1">
                <a:solidFill>
                  <a:schemeClr val="tx1"/>
                </a:solidFill>
                <a:latin typeface="Times New Roman" panose="02020603050405020304" pitchFamily="18" charset="0"/>
                <a:cs typeface="Times New Roman" panose="02020603050405020304" pitchFamily="18" charset="0"/>
              </a:rPr>
              <a:t>непередбачувано</a:t>
            </a:r>
            <a:r>
              <a:rPr lang="uk-UA" dirty="0">
                <a:solidFill>
                  <a:schemeClr val="tx1"/>
                </a:solidFill>
                <a:latin typeface="Times New Roman" panose="02020603050405020304" pitchFamily="18" charset="0"/>
                <a:cs typeface="Times New Roman" panose="02020603050405020304" pitchFamily="18" charset="0"/>
              </a:rPr>
              <a:t>, особливо сильно закріпляє бажану дію. Саме на цьому психологічному ефекті заснована дія гральних автоматів.</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«Викликані емоційні реакції</a:t>
            </a:r>
            <a:r>
              <a:rPr lang="uk-UA" b="1" dirty="0" smtClean="0">
                <a:solidFill>
                  <a:srgbClr val="FFFF00"/>
                </a:solidFill>
                <a:latin typeface="Times New Roman" panose="02020603050405020304" pitchFamily="18" charset="0"/>
                <a:cs typeface="Times New Roman" panose="02020603050405020304" pitchFamily="18" charset="0"/>
              </a:rPr>
              <a:t>»</a:t>
            </a: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Поняття </a:t>
            </a:r>
            <a:r>
              <a:rPr lang="uk-UA" dirty="0">
                <a:solidFill>
                  <a:schemeClr val="tx1"/>
                </a:solidFill>
                <a:latin typeface="Times New Roman" panose="02020603050405020304" pitchFamily="18" charset="0"/>
                <a:cs typeface="Times New Roman" panose="02020603050405020304" pitchFamily="18" charset="0"/>
              </a:rPr>
              <a:t>фіксує феномен, при якому пред'явлення байдужого для об’єкта умовного стимулу в поєднанні з таким, що викликає страх, безумовним стимулом, викликає також страх при повторних пред'явленнях байдужого умовного стимулу поза страшною ситуацією.</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25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412776"/>
            <a:ext cx="8604448" cy="2016224"/>
          </a:xfrm>
        </p:spPr>
        <p:txBody>
          <a:bodyPr>
            <a:normAutofit/>
          </a:bodyPr>
          <a:lstStyle/>
          <a:p>
            <a:pPr marL="514350" lvl="0" indent="-514350" algn="just">
              <a:buFont typeface="+mj-lt"/>
              <a:buAutoNum type="arabicPeriod"/>
            </a:pPr>
            <a:r>
              <a:rPr lang="uk-UA" dirty="0">
                <a:solidFill>
                  <a:srgbClr val="00B0F0"/>
                </a:solidFill>
                <a:latin typeface="+mn-lt"/>
                <a:cs typeface="Times New Roman" panose="02020603050405020304" pitchFamily="18" charset="0"/>
              </a:rPr>
              <a:t>Основні положення поведінкової психокорекції</a:t>
            </a:r>
            <a:r>
              <a:rPr lang="uk-UA" dirty="0" smtClean="0">
                <a:solidFill>
                  <a:srgbClr val="00B0F0"/>
                </a:solidFill>
                <a:latin typeface="+mn-lt"/>
                <a:cs typeface="Times New Roman" panose="02020603050405020304" pitchFamily="18" charset="0"/>
              </a:rPr>
              <a:t>.</a:t>
            </a:r>
            <a:endParaRPr lang="ru-RU" dirty="0">
              <a:solidFill>
                <a:srgbClr val="00B0F0"/>
              </a:solidFill>
              <a:latin typeface="+mn-lt"/>
              <a:cs typeface="Times New Roman" panose="02020603050405020304" pitchFamily="18" charset="0"/>
            </a:endParaRPr>
          </a:p>
        </p:txBody>
      </p:sp>
    </p:spTree>
    <p:extLst>
      <p:ext uri="{BB962C8B-B14F-4D97-AF65-F5344CB8AC3E}">
        <p14:creationId xmlns:p14="http://schemas.microsoft.com/office/powerpoint/2010/main" val="65954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04664"/>
            <a:ext cx="8784976" cy="6336704"/>
          </a:xfrm>
        </p:spPr>
        <p:txBody>
          <a:bodyPr>
            <a:normAutofit lnSpcReduction="10000"/>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«Реакція уникання</a:t>
            </a:r>
            <a:r>
              <a:rPr lang="uk-UA" b="1" dirty="0" smtClean="0">
                <a:solidFill>
                  <a:srgbClr val="FFFF00"/>
                </a:solidFill>
                <a:latin typeface="Times New Roman" panose="02020603050405020304" pitchFamily="18" charset="0"/>
                <a:cs typeface="Times New Roman" panose="02020603050405020304" pitchFamily="18" charset="0"/>
              </a:rPr>
              <a:t>»</a:t>
            </a:r>
            <a:endParaRPr lang="uk-UA" dirty="0" smtClean="0">
              <a:solidFill>
                <a:srgbClr val="FFFF00"/>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Дане </a:t>
            </a:r>
            <a:r>
              <a:rPr lang="uk-UA" dirty="0">
                <a:solidFill>
                  <a:schemeClr val="tx1"/>
                </a:solidFill>
                <a:latin typeface="Times New Roman" panose="02020603050405020304" pitchFamily="18" charset="0"/>
                <a:cs typeface="Times New Roman" panose="02020603050405020304" pitchFamily="18" charset="0"/>
              </a:rPr>
              <a:t>поняття характеризує явище зникнення емоцій страху, коли суб'єкт навчається уникати дії страшного для нього стимулу. Наприклад </a:t>
            </a:r>
            <a:r>
              <a:rPr lang="uk-UA" dirty="0" err="1">
                <a:solidFill>
                  <a:schemeClr val="tx1"/>
                </a:solidFill>
                <a:latin typeface="Times New Roman" panose="02020603050405020304" pitchFamily="18" charset="0"/>
                <a:cs typeface="Times New Roman" panose="02020603050405020304" pitchFamily="18" charset="0"/>
              </a:rPr>
              <a:t>сорм’язлива</a:t>
            </a:r>
            <a:r>
              <a:rPr lang="uk-UA" dirty="0">
                <a:solidFill>
                  <a:schemeClr val="tx1"/>
                </a:solidFill>
                <a:latin typeface="Times New Roman" panose="02020603050405020304" pitchFamily="18" charset="0"/>
                <a:cs typeface="Times New Roman" panose="02020603050405020304" pitchFamily="18" charset="0"/>
              </a:rPr>
              <a:t> дитина стає, як </a:t>
            </a:r>
            <a:r>
              <a:rPr lang="uk-UA" dirty="0" smtClean="0">
                <a:solidFill>
                  <a:schemeClr val="tx1"/>
                </a:solidFill>
                <a:latin typeface="Times New Roman" panose="02020603050405020304" pitchFamily="18" charset="0"/>
                <a:cs typeface="Times New Roman" panose="02020603050405020304" pitchFamily="18" charset="0"/>
              </a:rPr>
              <a:t>їй </a:t>
            </a:r>
            <a:r>
              <a:rPr lang="uk-UA" dirty="0">
                <a:solidFill>
                  <a:schemeClr val="tx1"/>
                </a:solidFill>
                <a:latin typeface="Times New Roman" panose="02020603050405020304" pitchFamily="18" charset="0"/>
                <a:cs typeface="Times New Roman" panose="02020603050405020304" pitchFamily="18" charset="0"/>
              </a:rPr>
              <a:t>здається, щасливішою, коли замість того, щоб спілкуватися з однолітками починає любити гратися на комп’ютері чи читати книжки і вже не має часу на неприємну діяльність.</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«Конфлікт</a:t>
            </a:r>
            <a:r>
              <a:rPr lang="uk-UA" b="1" dirty="0" smtClean="0">
                <a:solidFill>
                  <a:srgbClr val="FFFF00"/>
                </a:solidFill>
                <a:latin typeface="Times New Roman" panose="02020603050405020304" pitchFamily="18" charset="0"/>
                <a:cs typeface="Times New Roman" panose="02020603050405020304" pitchFamily="18" charset="0"/>
              </a:rPr>
              <a:t>»</a:t>
            </a: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Під </a:t>
            </a:r>
            <a:r>
              <a:rPr lang="uk-UA" dirty="0">
                <a:solidFill>
                  <a:schemeClr val="tx1"/>
                </a:solidFill>
                <a:latin typeface="Times New Roman" panose="02020603050405020304" pitchFamily="18" charset="0"/>
                <a:cs typeface="Times New Roman" panose="02020603050405020304" pitchFamily="18" charset="0"/>
              </a:rPr>
              <a:t>конфліктом в поведінковій психокорекції розуміють суперечність між потребою і пов'язаною з нею сформованою реакцією уникнення. Наприклад, реакція уникнення, пов'язана з придушенням сексуальної потреби, викликає </a:t>
            </a:r>
            <a:r>
              <a:rPr lang="uk-UA" dirty="0" smtClean="0">
                <a:solidFill>
                  <a:schemeClr val="tx1"/>
                </a:solidFill>
                <a:latin typeface="Times New Roman" panose="02020603050405020304" pitchFamily="18" charset="0"/>
                <a:cs typeface="Times New Roman" panose="02020603050405020304" pitchFamily="18" charset="0"/>
              </a:rPr>
              <a:t>фрустрація </a:t>
            </a:r>
            <a:r>
              <a:rPr lang="uk-UA" dirty="0">
                <a:solidFill>
                  <a:schemeClr val="tx1"/>
                </a:solidFill>
                <a:latin typeface="Times New Roman" panose="02020603050405020304" pitchFamily="18" charset="0"/>
                <a:cs typeface="Times New Roman" panose="02020603050405020304" pitchFamily="18" charset="0"/>
              </a:rPr>
              <a:t>і відчуття самотності. Що б при обумовленні типу «сексуальна потреба-необхідно придушувати» людина не робила, вона стикається з дискомфортом. Або незадоволена сексуальна потреба, або докори сумління чи покарання від соціуму. Тому у даному випадку можна фіксувати конфлікт схеми обумовлення з потребою.</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142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«Надмірна поведінка»</a:t>
            </a:r>
            <a:r>
              <a:rPr lang="uk-UA" dirty="0">
                <a:solidFill>
                  <a:srgbClr val="FFFF00"/>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(рухова, емоційна або розумова) виникає як різновид реакції уникнення, в якій відбувається генералізація дій, що одержали раніше негативне підкріплення або їх заміщення за допомогою спрямованості на інший об'єкт. Наприклад, обпікся на молоці, — дмухаєш на воду. Або у раніше згаданому випадку слухняної дитини, слухняність, що стає причиною шкідливих впливів можна вважати надмірною поведінкою.</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372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412776"/>
            <a:ext cx="8604448" cy="2016224"/>
          </a:xfrm>
        </p:spPr>
        <p:txBody>
          <a:bodyPr>
            <a:normAutofit/>
          </a:bodyPr>
          <a:lstStyle/>
          <a:p>
            <a:pPr lvl="0" algn="just"/>
            <a:r>
              <a:rPr lang="uk-UA" dirty="0" smtClean="0">
                <a:solidFill>
                  <a:srgbClr val="00B0F0"/>
                </a:solidFill>
              </a:rPr>
              <a:t>2. Характерні </a:t>
            </a:r>
            <a:r>
              <a:rPr lang="uk-UA" dirty="0">
                <a:solidFill>
                  <a:srgbClr val="00B0F0"/>
                </a:solidFill>
              </a:rPr>
              <a:t>особливості поведінкової психокорекції, мета, вимоги до психолога та клієнта</a:t>
            </a:r>
            <a:r>
              <a:rPr lang="uk-UA" dirty="0" smtClean="0">
                <a:solidFill>
                  <a:srgbClr val="00B0F0"/>
                </a:solidFill>
                <a:latin typeface="+mn-lt"/>
                <a:cs typeface="Times New Roman" panose="02020603050405020304" pitchFamily="18" charset="0"/>
              </a:rPr>
              <a:t>.</a:t>
            </a:r>
            <a:endParaRPr lang="ru-RU" dirty="0">
              <a:solidFill>
                <a:srgbClr val="00B0F0"/>
              </a:solidFill>
              <a:latin typeface="+mn-lt"/>
              <a:cs typeface="Times New Roman" panose="02020603050405020304" pitchFamily="18" charset="0"/>
            </a:endParaRPr>
          </a:p>
        </p:txBody>
      </p:sp>
    </p:spTree>
    <p:extLst>
      <p:ext uri="{BB962C8B-B14F-4D97-AF65-F5344CB8AC3E}">
        <p14:creationId xmlns:p14="http://schemas.microsoft.com/office/powerpoint/2010/main" val="2560619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92696"/>
            <a:ext cx="8712968" cy="5904656"/>
          </a:xfrm>
        </p:spPr>
        <p:txBody>
          <a:bodyPr>
            <a:normAutofit fontScale="92500"/>
          </a:bodyPr>
          <a:lstStyle/>
          <a:p>
            <a:pPr marL="0" indent="0" algn="just">
              <a:buNone/>
            </a:pPr>
            <a:r>
              <a:rPr lang="uk-UA" b="1" i="1" dirty="0" smtClean="0">
                <a:solidFill>
                  <a:schemeClr val="tx1"/>
                </a:solidFill>
                <a:latin typeface="Times New Roman" panose="02020603050405020304" pitchFamily="18" charset="0"/>
                <a:cs typeface="Times New Roman" panose="02020603050405020304" pitchFamily="18" charset="0"/>
              </a:rPr>
              <a:t>      Для </a:t>
            </a:r>
            <a:r>
              <a:rPr lang="uk-UA" b="1" i="1" dirty="0">
                <a:solidFill>
                  <a:schemeClr val="tx1"/>
                </a:solidFill>
                <a:latin typeface="Times New Roman" panose="02020603050405020304" pitchFamily="18" charset="0"/>
                <a:cs typeface="Times New Roman" panose="02020603050405020304" pitchFamily="18" charset="0"/>
              </a:rPr>
              <a:t>поведінкової корекції характерним є наступне:</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dirty="0">
                <a:solidFill>
                  <a:schemeClr val="tx1"/>
                </a:solidFill>
                <a:latin typeface="Times New Roman" panose="02020603050405020304" pitchFamily="18" charset="0"/>
                <a:cs typeface="Times New Roman" panose="02020603050405020304" pitchFamily="18" charset="0"/>
              </a:rPr>
              <a:t>прагнення психолога надати допомогу клієнтам, в плані того, щоб вони реагували на життєві ситуації так, як хочуть самі, тобто сприяти збільшенню репертуару доступної поведінки або виключенню небажаних способів реагування;</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i="1" dirty="0">
                <a:solidFill>
                  <a:schemeClr val="tx1"/>
                </a:solidFill>
                <a:latin typeface="Times New Roman" panose="02020603050405020304" pitchFamily="18" charset="0"/>
                <a:cs typeface="Times New Roman" panose="02020603050405020304" pitchFamily="18" charset="0"/>
              </a:rPr>
              <a:t>відсутність </a:t>
            </a:r>
            <a:r>
              <a:rPr lang="uk-UA" dirty="0">
                <a:solidFill>
                  <a:schemeClr val="tx1"/>
                </a:solidFill>
                <a:latin typeface="Times New Roman" panose="02020603050405020304" pitchFamily="18" charset="0"/>
                <a:cs typeface="Times New Roman" panose="02020603050405020304" pitchFamily="18" charset="0"/>
              </a:rPr>
              <a:t>вимоги змінити </a:t>
            </a:r>
            <a:r>
              <a:rPr lang="uk-UA" i="1" dirty="0">
                <a:solidFill>
                  <a:schemeClr val="tx1"/>
                </a:solidFill>
                <a:latin typeface="Times New Roman" panose="02020603050405020304" pitchFamily="18" charset="0"/>
                <a:cs typeface="Times New Roman" panose="02020603050405020304" pitchFamily="18" charset="0"/>
              </a:rPr>
              <a:t>емоційні </a:t>
            </a:r>
            <a:r>
              <a:rPr lang="uk-UA" dirty="0">
                <a:solidFill>
                  <a:schemeClr val="tx1"/>
                </a:solidFill>
                <a:latin typeface="Times New Roman" panose="02020603050405020304" pitchFamily="18" charset="0"/>
                <a:cs typeface="Times New Roman" panose="02020603050405020304" pitchFamily="18" charset="0"/>
              </a:rPr>
              <a:t>стосунки і відчуття клієнта;</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dirty="0">
                <a:solidFill>
                  <a:schemeClr val="tx1"/>
                </a:solidFill>
                <a:latin typeface="Times New Roman" panose="02020603050405020304" pitchFamily="18" charset="0"/>
                <a:cs typeface="Times New Roman" panose="02020603050405020304" pitchFamily="18" charset="0"/>
              </a:rPr>
              <a:t>наявність позитивних стосунків між психологом і клієнтом, є необхідною, але недостатньою умовою ефективного корекційної дії;</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dirty="0">
                <a:solidFill>
                  <a:schemeClr val="tx1"/>
                </a:solidFill>
                <a:latin typeface="Times New Roman" panose="02020603050405020304" pitchFamily="18" charset="0"/>
                <a:cs typeface="Times New Roman" panose="02020603050405020304" pitchFamily="18" charset="0"/>
              </a:rPr>
              <a:t>скарги клієнта розглядаються не як симптоми проблеми, котра за ними прихована, а як значущий матеріал, на якому фокусуються коректувальні дії;</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dirty="0">
                <a:solidFill>
                  <a:schemeClr val="tx1"/>
                </a:solidFill>
                <a:latin typeface="Times New Roman" panose="02020603050405020304" pitchFamily="18" charset="0"/>
                <a:cs typeface="Times New Roman" panose="02020603050405020304" pitchFamily="18" charset="0"/>
              </a:rPr>
              <a:t>психолог і клієнт домовляються про специфічні цілі корекції, котрі </a:t>
            </a:r>
            <a:r>
              <a:rPr lang="uk-UA" dirty="0" err="1">
                <a:solidFill>
                  <a:schemeClr val="tx1"/>
                </a:solidFill>
                <a:latin typeface="Times New Roman" panose="02020603050405020304" pitchFamily="18" charset="0"/>
                <a:cs typeface="Times New Roman" panose="02020603050405020304" pitchFamily="18" charset="0"/>
              </a:rPr>
              <a:t>формулюються</a:t>
            </a:r>
            <a:r>
              <a:rPr lang="uk-UA" dirty="0">
                <a:solidFill>
                  <a:schemeClr val="tx1"/>
                </a:solidFill>
                <a:latin typeface="Times New Roman" panose="02020603050405020304" pitchFamily="18" charset="0"/>
                <a:cs typeface="Times New Roman" panose="02020603050405020304" pitchFamily="18" charset="0"/>
              </a:rPr>
              <a:t> таким чином, що і клієнт і психолог знають, як і коли цілі, про які вони попередньо домовляються, будуть досягнутими, та те, чи досягнені вони, чи ні в даний момент.</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731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764704"/>
            <a:ext cx="8784976" cy="6309320"/>
          </a:xfrm>
        </p:spPr>
        <p:txBody>
          <a:bodyPr>
            <a:normAutofit/>
          </a:bodyPr>
          <a:lstStyle/>
          <a:p>
            <a:pPr marL="0" indent="0" algn="just">
              <a:buNone/>
            </a:pPr>
            <a:r>
              <a:rPr lang="uk-UA" b="1" dirty="0" smtClean="0">
                <a:solidFill>
                  <a:schemeClr val="tx1"/>
                </a:solidFill>
                <a:latin typeface="Times New Roman" panose="02020603050405020304" pitchFamily="18" charset="0"/>
                <a:cs typeface="Times New Roman" panose="02020603050405020304" pitchFamily="18" charset="0"/>
              </a:rPr>
              <a:t>        Мета </a:t>
            </a:r>
            <a:r>
              <a:rPr lang="uk-UA" b="1" dirty="0">
                <a:solidFill>
                  <a:schemeClr val="tx1"/>
                </a:solidFill>
                <a:latin typeface="Times New Roman" panose="02020603050405020304" pitchFamily="18" charset="0"/>
                <a:cs typeface="Times New Roman" panose="02020603050405020304" pitchFamily="18" charset="0"/>
              </a:rPr>
              <a:t>і задачі корекції.</a:t>
            </a:r>
            <a:r>
              <a:rPr lang="uk-UA" dirty="0">
                <a:solidFill>
                  <a:schemeClr val="tx1"/>
                </a:solidFill>
                <a:latin typeface="Times New Roman" panose="02020603050405020304" pitchFamily="18" charset="0"/>
                <a:cs typeface="Times New Roman" panose="02020603050405020304" pitchFamily="18" charset="0"/>
              </a:rPr>
              <a:t> Відповідно до загальної спрямованості </a:t>
            </a:r>
            <a:r>
              <a:rPr lang="uk-UA" dirty="0" err="1">
                <a:solidFill>
                  <a:schemeClr val="tx1"/>
                </a:solidFill>
                <a:latin typeface="Times New Roman" panose="02020603050405020304" pitchFamily="18" charset="0"/>
                <a:cs typeface="Times New Roman" panose="02020603050405020304" pitchFamily="18" charset="0"/>
              </a:rPr>
              <a:t>біхевіоріальної</a:t>
            </a:r>
            <a:r>
              <a:rPr lang="uk-UA" dirty="0">
                <a:solidFill>
                  <a:schemeClr val="tx1"/>
                </a:solidFill>
                <a:latin typeface="Times New Roman" panose="02020603050405020304" pitchFamily="18" charset="0"/>
                <a:cs typeface="Times New Roman" panose="02020603050405020304" pitchFamily="18" charset="0"/>
              </a:rPr>
              <a:t> концепції основна мета корекційних дій — забезпечення нових умов для навчання, тобто для вироблення нової адаптивної поведінки або подолання поведінки, яка стала </a:t>
            </a:r>
            <a:r>
              <a:rPr lang="uk-UA" dirty="0" err="1">
                <a:solidFill>
                  <a:schemeClr val="tx1"/>
                </a:solidFill>
                <a:latin typeface="Times New Roman" panose="02020603050405020304" pitchFamily="18" charset="0"/>
                <a:cs typeface="Times New Roman" panose="02020603050405020304" pitchFamily="18" charset="0"/>
              </a:rPr>
              <a:t>дезадаптивною</a:t>
            </a:r>
            <a:r>
              <a:rPr lang="uk-UA" dirty="0">
                <a:solidFill>
                  <a:schemeClr val="tx1"/>
                </a:solidFill>
                <a:latin typeface="Times New Roman" panose="02020603050405020304" pitchFamily="18" charset="0"/>
                <a:cs typeface="Times New Roman" panose="02020603050405020304" pitchFamily="18" charset="0"/>
              </a:rPr>
              <a:t>. Задачі корекційних дій в поведінковій психокорекції </a:t>
            </a:r>
            <a:r>
              <a:rPr lang="uk-UA" dirty="0" err="1">
                <a:solidFill>
                  <a:schemeClr val="tx1"/>
                </a:solidFill>
                <a:latin typeface="Times New Roman" panose="02020603050405020304" pitchFamily="18" charset="0"/>
                <a:cs typeface="Times New Roman" panose="02020603050405020304" pitchFamily="18" charset="0"/>
              </a:rPr>
              <a:t>формулюються</a:t>
            </a:r>
            <a:r>
              <a:rPr lang="uk-UA" dirty="0">
                <a:solidFill>
                  <a:schemeClr val="tx1"/>
                </a:solidFill>
                <a:latin typeface="Times New Roman" panose="02020603050405020304" pitchFamily="18" charset="0"/>
                <a:cs typeface="Times New Roman" panose="02020603050405020304" pitchFamily="18" charset="0"/>
              </a:rPr>
              <a:t> або як навчання новим адаптивним формам поведінки, або як погашення і гальмування </a:t>
            </a:r>
            <a:r>
              <a:rPr lang="uk-UA" dirty="0" err="1">
                <a:solidFill>
                  <a:schemeClr val="tx1"/>
                </a:solidFill>
                <a:latin typeface="Times New Roman" panose="02020603050405020304" pitchFamily="18" charset="0"/>
                <a:cs typeface="Times New Roman" panose="02020603050405020304" pitchFamily="18" charset="0"/>
              </a:rPr>
              <a:t>дезадаптивних</a:t>
            </a:r>
            <a:r>
              <a:rPr lang="uk-UA" dirty="0">
                <a:solidFill>
                  <a:schemeClr val="tx1"/>
                </a:solidFill>
                <a:latin typeface="Times New Roman" panose="02020603050405020304" pitchFamily="18" charset="0"/>
                <a:cs typeface="Times New Roman" panose="02020603050405020304" pitchFamily="18" charset="0"/>
              </a:rPr>
              <a:t> форм поведінки, що є у суб'єкта, або як полегшення вияву вже існуючих бажаних форм поведінки у життєвих </a:t>
            </a:r>
            <a:r>
              <a:rPr lang="uk-UA" dirty="0" smtClean="0">
                <a:solidFill>
                  <a:schemeClr val="tx1"/>
                </a:solidFill>
                <a:latin typeface="Times New Roman" panose="02020603050405020304" pitchFamily="18" charset="0"/>
                <a:cs typeface="Times New Roman" panose="02020603050405020304" pitchFamily="18" charset="0"/>
              </a:rPr>
              <a:t>умовах</a:t>
            </a:r>
            <a:r>
              <a:rPr lang="uk-UA" dirty="0">
                <a:solidFill>
                  <a:schemeClr val="tx1"/>
                </a:solidFill>
                <a:latin typeface="Times New Roman" panose="02020603050405020304" pitchFamily="18" charset="0"/>
                <a:cs typeface="Times New Roman" panose="02020603050405020304" pitchFamily="18" charset="0"/>
              </a:rPr>
              <a:t>. Конкретні цілі можуть включати формування нових соціальних умінь, оволодіння психологічними прийомами саморегуляції поведінки, подолання шкідливих звичок, зняття стресу, подолання поведінкових наслідків емоційних травм тощо.</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675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548680"/>
            <a:ext cx="8640960" cy="6120680"/>
          </a:xfrm>
        </p:spPr>
        <p:txBody>
          <a:bodyPr>
            <a:normAutofit fontScale="92500"/>
          </a:bodyPr>
          <a:lstStyle/>
          <a:p>
            <a:pPr marL="0" indent="0" algn="just">
              <a:buNone/>
            </a:pPr>
            <a:r>
              <a:rPr lang="uk-UA" b="1" dirty="0">
                <a:solidFill>
                  <a:schemeClr val="tx1"/>
                </a:solidFill>
                <a:latin typeface="Times New Roman" panose="02020603050405020304" pitchFamily="18" charset="0"/>
                <a:cs typeface="Times New Roman" panose="02020603050405020304" pitchFamily="18" charset="0"/>
              </a:rPr>
              <a:t> </a:t>
            </a:r>
            <a:r>
              <a:rPr lang="uk-UA" b="1" dirty="0" smtClean="0">
                <a:solidFill>
                  <a:schemeClr val="tx1"/>
                </a:solidFill>
                <a:latin typeface="Times New Roman" panose="02020603050405020304" pitchFamily="18" charset="0"/>
                <a:cs typeface="Times New Roman" panose="02020603050405020304" pitchFamily="18" charset="0"/>
              </a:rPr>
              <a:t>       Позиція </a:t>
            </a:r>
            <a:r>
              <a:rPr lang="uk-UA" b="1" dirty="0">
                <a:solidFill>
                  <a:schemeClr val="tx1"/>
                </a:solidFill>
                <a:latin typeface="Times New Roman" panose="02020603050405020304" pitchFamily="18" charset="0"/>
                <a:cs typeface="Times New Roman" panose="02020603050405020304" pitchFamily="18" charset="0"/>
              </a:rPr>
              <a:t>психолога.</a:t>
            </a:r>
            <a:r>
              <a:rPr lang="uk-UA" dirty="0">
                <a:solidFill>
                  <a:schemeClr val="tx1"/>
                </a:solidFill>
                <a:latin typeface="Times New Roman" panose="02020603050405020304" pitchFamily="18" charset="0"/>
                <a:cs typeface="Times New Roman" panose="02020603050405020304" pitchFamily="18" charset="0"/>
              </a:rPr>
              <a:t> У </a:t>
            </a:r>
            <a:r>
              <a:rPr lang="uk-UA" dirty="0" err="1">
                <a:solidFill>
                  <a:schemeClr val="tx1"/>
                </a:solidFill>
                <a:latin typeface="Times New Roman" panose="02020603050405020304" pitchFamily="18" charset="0"/>
                <a:cs typeface="Times New Roman" panose="02020603050405020304" pitchFamily="18" charset="0"/>
              </a:rPr>
              <a:t>біхевіоріальній</a:t>
            </a:r>
            <a:r>
              <a:rPr lang="uk-UA" dirty="0">
                <a:solidFill>
                  <a:schemeClr val="tx1"/>
                </a:solidFill>
                <a:latin typeface="Times New Roman" panose="02020603050405020304" pitchFamily="18" charset="0"/>
                <a:cs typeface="Times New Roman" panose="02020603050405020304" pitchFamily="18" charset="0"/>
              </a:rPr>
              <a:t> психокорекції психолог виступає в чітко окресленій ролі вчителя, наставника або лікаря. Відповідно до фіксованої ролі він має бути готовий прийняти на себе вантаж соціально-психологічної моделі, зразка для наслідування, яким він виступає в очах клієнта, а також усвідомлювати специфіку захисного механізму ідентифікації, котрий виконує для клієнта важливу роль в </a:t>
            </a:r>
            <a:r>
              <a:rPr lang="uk-UA" dirty="0" err="1">
                <a:solidFill>
                  <a:schemeClr val="tx1"/>
                </a:solidFill>
                <a:latin typeface="Times New Roman" panose="02020603050405020304" pitchFamily="18" charset="0"/>
                <a:cs typeface="Times New Roman" panose="02020603050405020304" pitchFamily="18" charset="0"/>
              </a:rPr>
              <a:t>біхевіоріальній</a:t>
            </a:r>
            <a:r>
              <a:rPr lang="uk-UA" dirty="0">
                <a:solidFill>
                  <a:schemeClr val="tx1"/>
                </a:solidFill>
                <a:latin typeface="Times New Roman" panose="02020603050405020304" pitchFamily="18" charset="0"/>
                <a:cs typeface="Times New Roman" panose="02020603050405020304" pitchFamily="18" charset="0"/>
              </a:rPr>
              <a:t> психокорекції</a:t>
            </a:r>
            <a:r>
              <a:rPr lang="uk-UA"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uk-UA" b="1" dirty="0">
                <a:solidFill>
                  <a:schemeClr val="tx1"/>
                </a:solidFill>
                <a:latin typeface="Times New Roman" panose="02020603050405020304" pitchFamily="18" charset="0"/>
                <a:cs typeface="Times New Roman" panose="02020603050405020304" pitchFamily="18" charset="0"/>
              </a:rPr>
              <a:t> </a:t>
            </a:r>
            <a:r>
              <a:rPr lang="uk-UA" b="1" dirty="0" smtClean="0">
                <a:solidFill>
                  <a:schemeClr val="tx1"/>
                </a:solidFill>
                <a:latin typeface="Times New Roman" panose="02020603050405020304" pitchFamily="18" charset="0"/>
                <a:cs typeface="Times New Roman" panose="02020603050405020304" pitchFamily="18" charset="0"/>
              </a:rPr>
              <a:t>        Вимоги </a:t>
            </a:r>
            <a:r>
              <a:rPr lang="uk-UA" b="1" dirty="0">
                <a:solidFill>
                  <a:schemeClr val="tx1"/>
                </a:solidFill>
                <a:latin typeface="Times New Roman" panose="02020603050405020304" pitchFamily="18" charset="0"/>
                <a:cs typeface="Times New Roman" panose="02020603050405020304" pitchFamily="18" charset="0"/>
              </a:rPr>
              <a:t>і очікування від клієнта</a:t>
            </a:r>
            <a:r>
              <a:rPr lang="uk-UA" dirty="0">
                <a:solidFill>
                  <a:schemeClr val="tx1"/>
                </a:solidFill>
                <a:latin typeface="Times New Roman" panose="02020603050405020304" pitchFamily="18" charset="0"/>
                <a:cs typeface="Times New Roman" panose="02020603050405020304" pitchFamily="18" charset="0"/>
              </a:rPr>
              <a:t>. Так само як роль психолога носить чітко фіксований характер, чітко визначається і роль клієнта. Заохочується активність, свідомість в постановці цілей, бажання співпрацювати з психологом і імпровізації з новими формами поведінки.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Найважливішим моментом виступає вироблення готовності до застосування нових форм поведінки в реальному житті. Оскільки корекції піддається в основному </a:t>
            </a:r>
            <a:r>
              <a:rPr lang="uk-UA" i="1" dirty="0">
                <a:solidFill>
                  <a:schemeClr val="tx1"/>
                </a:solidFill>
                <a:latin typeface="Times New Roman" panose="02020603050405020304" pitchFamily="18" charset="0"/>
                <a:cs typeface="Times New Roman" panose="02020603050405020304" pitchFamily="18" charset="0"/>
              </a:rPr>
              <a:t>поведінка</a:t>
            </a:r>
            <a:r>
              <a:rPr lang="uk-UA" dirty="0">
                <a:solidFill>
                  <a:schemeClr val="tx1"/>
                </a:solidFill>
                <a:latin typeface="Times New Roman" panose="02020603050405020304" pitchFamily="18" charset="0"/>
                <a:cs typeface="Times New Roman" panose="02020603050405020304" pitchFamily="18" charset="0"/>
              </a:rPr>
              <a:t> клієнта, то і задачею коректувальної діяльності виступає формування оптимальних </a:t>
            </a:r>
            <a:r>
              <a:rPr lang="uk-UA" i="1" dirty="0">
                <a:solidFill>
                  <a:schemeClr val="tx1"/>
                </a:solidFill>
                <a:latin typeface="Times New Roman" panose="02020603050405020304" pitchFamily="18" charset="0"/>
                <a:cs typeface="Times New Roman" panose="02020603050405020304" pitchFamily="18" charset="0"/>
              </a:rPr>
              <a:t>поведінкових</a:t>
            </a:r>
            <a:r>
              <a:rPr lang="uk-UA" dirty="0">
                <a:solidFill>
                  <a:schemeClr val="tx1"/>
                </a:solidFill>
                <a:latin typeface="Times New Roman" panose="02020603050405020304" pitchFamily="18" charset="0"/>
                <a:cs typeface="Times New Roman" panose="02020603050405020304" pitchFamily="18" charset="0"/>
              </a:rPr>
              <a:t> навичок.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060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Багато </a:t>
            </a:r>
            <a:r>
              <a:rPr lang="uk-UA" dirty="0">
                <a:solidFill>
                  <a:schemeClr val="tx1"/>
                </a:solidFill>
                <a:latin typeface="Times New Roman" panose="02020603050405020304" pitchFamily="18" charset="0"/>
                <a:cs typeface="Times New Roman" panose="02020603050405020304" pitchFamily="18" charset="0"/>
              </a:rPr>
              <a:t>авторів відзначають ефективність поведінкової терапії саме при роботі з дітьми. Пояснюється це наступними чинниками:</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v"/>
            </a:pPr>
            <a:r>
              <a:rPr lang="uk-UA" dirty="0">
                <a:solidFill>
                  <a:schemeClr val="tx1"/>
                </a:solidFill>
                <a:latin typeface="Times New Roman" panose="02020603050405020304" pitchFamily="18" charset="0"/>
                <a:cs typeface="Times New Roman" panose="02020603050405020304" pitchFamily="18" charset="0"/>
              </a:rPr>
              <a:t>Можливістю контролю соціального середовища дитини.</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v"/>
            </a:pPr>
            <a:r>
              <a:rPr lang="uk-UA" dirty="0">
                <a:solidFill>
                  <a:schemeClr val="tx1"/>
                </a:solidFill>
                <a:latin typeface="Times New Roman" panose="02020603050405020304" pitchFamily="18" charset="0"/>
                <a:cs typeface="Times New Roman" panose="02020603050405020304" pitchFamily="18" charset="0"/>
              </a:rPr>
              <a:t>Особливостями </a:t>
            </a:r>
            <a:r>
              <a:rPr lang="uk-UA" dirty="0" err="1">
                <a:solidFill>
                  <a:schemeClr val="tx1"/>
                </a:solidFill>
                <a:latin typeface="Times New Roman" panose="02020603050405020304" pitchFamily="18" charset="0"/>
                <a:cs typeface="Times New Roman" panose="02020603050405020304" pitchFamily="18" charset="0"/>
              </a:rPr>
              <a:t>дезадаптивної</a:t>
            </a:r>
            <a:r>
              <a:rPr lang="uk-UA" dirty="0">
                <a:solidFill>
                  <a:schemeClr val="tx1"/>
                </a:solidFill>
                <a:latin typeface="Times New Roman" panose="02020603050405020304" pitchFamily="18" charset="0"/>
                <a:cs typeface="Times New Roman" panose="02020603050405020304" pitchFamily="18" charset="0"/>
              </a:rPr>
              <a:t> поведінки дітей.</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v"/>
            </a:pPr>
            <a:r>
              <a:rPr lang="uk-UA" dirty="0">
                <a:solidFill>
                  <a:schemeClr val="tx1"/>
                </a:solidFill>
                <a:latin typeface="Times New Roman" panose="02020603050405020304" pitchFamily="18" charset="0"/>
                <a:cs typeface="Times New Roman" panose="02020603050405020304" pitchFamily="18" charset="0"/>
              </a:rPr>
              <a:t>Відносною </a:t>
            </a:r>
            <a:r>
              <a:rPr lang="uk-UA" dirty="0" err="1">
                <a:solidFill>
                  <a:schemeClr val="tx1"/>
                </a:solidFill>
                <a:latin typeface="Times New Roman" panose="02020603050405020304" pitchFamily="18" charset="0"/>
                <a:cs typeface="Times New Roman" panose="02020603050405020304" pitchFamily="18" charset="0"/>
              </a:rPr>
              <a:t>короткотривалістю</a:t>
            </a:r>
            <a:r>
              <a:rPr lang="uk-UA" dirty="0">
                <a:solidFill>
                  <a:schemeClr val="tx1"/>
                </a:solidFill>
                <a:latin typeface="Times New Roman" panose="02020603050405020304" pitchFamily="18" charset="0"/>
                <a:cs typeface="Times New Roman" panose="02020603050405020304" pitchFamily="18" charset="0"/>
              </a:rPr>
              <a:t> впливу, що особливо важливе при роботі з дітьми.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517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412776"/>
            <a:ext cx="7848872" cy="2016224"/>
          </a:xfrm>
        </p:spPr>
        <p:txBody>
          <a:bodyPr>
            <a:normAutofit/>
          </a:bodyPr>
          <a:lstStyle/>
          <a:p>
            <a:pPr lvl="0" algn="just"/>
            <a:r>
              <a:rPr lang="uk-UA" dirty="0">
                <a:solidFill>
                  <a:srgbClr val="00B0F0"/>
                </a:solidFill>
              </a:rPr>
              <a:t>3. Методи і техніки поведінкового підходу</a:t>
            </a:r>
            <a:r>
              <a:rPr lang="uk-UA" dirty="0" smtClean="0">
                <a:solidFill>
                  <a:srgbClr val="00B0F0"/>
                </a:solidFill>
                <a:latin typeface="+mn-lt"/>
                <a:cs typeface="Times New Roman" panose="02020603050405020304" pitchFamily="18" charset="0"/>
              </a:rPr>
              <a:t>.</a:t>
            </a:r>
            <a:endParaRPr lang="ru-RU" dirty="0">
              <a:solidFill>
                <a:srgbClr val="00B0F0"/>
              </a:solidFill>
              <a:latin typeface="+mn-lt"/>
              <a:cs typeface="Times New Roman" panose="02020603050405020304" pitchFamily="18" charset="0"/>
            </a:endParaRPr>
          </a:p>
        </p:txBody>
      </p:sp>
    </p:spTree>
    <p:extLst>
      <p:ext uri="{BB962C8B-B14F-4D97-AF65-F5344CB8AC3E}">
        <p14:creationId xmlns:p14="http://schemas.microsoft.com/office/powerpoint/2010/main" val="3671014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92696"/>
            <a:ext cx="8496944" cy="5904656"/>
          </a:xfrm>
        </p:spPr>
        <p:txBody>
          <a:bodyPr>
            <a:normAutofit fontScale="92500" lnSpcReduction="10000"/>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Методика </a:t>
            </a:r>
            <a:r>
              <a:rPr lang="uk-UA" dirty="0">
                <a:solidFill>
                  <a:srgbClr val="FFFF00"/>
                </a:solidFill>
                <a:latin typeface="Times New Roman" panose="02020603050405020304" pitchFamily="18" charset="0"/>
                <a:cs typeface="Times New Roman" panose="02020603050405020304" pitchFamily="18" charset="0"/>
              </a:rPr>
              <a:t>«Негативної дії»</a:t>
            </a:r>
            <a:r>
              <a:rPr lang="uk-UA" b="1" dirty="0">
                <a:solidFill>
                  <a:srgbClr val="FFFF00"/>
                </a:solidFill>
                <a:latin typeface="Times New Roman" panose="02020603050405020304" pitchFamily="18" charset="0"/>
                <a:cs typeface="Times New Roman" panose="02020603050405020304" pitchFamily="18" charset="0"/>
              </a:rPr>
              <a:t>.</a:t>
            </a:r>
            <a:r>
              <a:rPr lang="uk-UA" dirty="0">
                <a:solidFill>
                  <a:srgbClr val="FFFF00"/>
                </a:solidFill>
                <a:latin typeface="Times New Roman" panose="02020603050405020304" pitchFamily="18" charset="0"/>
                <a:cs typeface="Times New Roman" panose="02020603050405020304" pitchFamily="18" charset="0"/>
              </a:rPr>
              <a:t> </a:t>
            </a:r>
            <a:endParaRPr lang="uk-UA" dirty="0" smtClean="0">
              <a:solidFill>
                <a:srgbClr val="FFFF00"/>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У </a:t>
            </a:r>
            <a:r>
              <a:rPr lang="uk-UA" dirty="0">
                <a:solidFill>
                  <a:schemeClr val="tx1"/>
                </a:solidFill>
                <a:latin typeface="Times New Roman" panose="02020603050405020304" pitchFamily="18" charset="0"/>
                <a:cs typeface="Times New Roman" panose="02020603050405020304" pitchFamily="18" charset="0"/>
              </a:rPr>
              <a:t>її основі лежить парадоксальне припущення, що нав'язливої негативної звички можна позбутися, якщо свідомо багато разів повторювати її.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К</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Денлап</a:t>
            </a:r>
            <a:r>
              <a:rPr lang="uk-UA" dirty="0">
                <a:solidFill>
                  <a:schemeClr val="tx1"/>
                </a:solidFill>
                <a:latin typeface="Times New Roman" panose="02020603050405020304" pitchFamily="18" charset="0"/>
                <a:cs typeface="Times New Roman" panose="02020603050405020304" pitchFamily="18" charset="0"/>
              </a:rPr>
              <a:t> запропонував цей метод як прийом позбавлення від нав'язливих рухів, </a:t>
            </a:r>
            <a:r>
              <a:rPr lang="uk-UA" dirty="0" err="1">
                <a:solidFill>
                  <a:schemeClr val="tx1"/>
                </a:solidFill>
                <a:latin typeface="Times New Roman" panose="02020603050405020304" pitchFamily="18" charset="0"/>
                <a:cs typeface="Times New Roman" panose="02020603050405020304" pitchFamily="18" charset="0"/>
              </a:rPr>
              <a:t>тіків</a:t>
            </a:r>
            <a:r>
              <a:rPr lang="uk-UA" dirty="0">
                <a:solidFill>
                  <a:schemeClr val="tx1"/>
                </a:solidFill>
                <a:latin typeface="Times New Roman" panose="02020603050405020304" pitchFamily="18" charset="0"/>
                <a:cs typeface="Times New Roman" panose="02020603050405020304" pitchFamily="18" charset="0"/>
              </a:rPr>
              <a:t>, деяких форм заїкання, який полягав у тому, що людині пропонувалося свідомо відтворювати небажані реакції 15-20 разів поспіль.</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Якщо </a:t>
            </a:r>
            <a:r>
              <a:rPr lang="uk-UA" dirty="0">
                <a:solidFill>
                  <a:schemeClr val="tx1"/>
                </a:solidFill>
                <a:latin typeface="Times New Roman" panose="02020603050405020304" pitchFamily="18" charset="0"/>
                <a:cs typeface="Times New Roman" panose="02020603050405020304" pitchFamily="18" charset="0"/>
              </a:rPr>
              <a:t>під час бесіди психолога з клієнтом (тема бесіди - вільна) у клієнта з'являється небажана реакція, бесіда уривається і поновлюється тільки після того, як клієнт багато разів свідомо відтворить весь комплекс реакцій. Так, клієнту із заїканням рекомендують спеціально заїкатися, багато разів (15-20 разів) повторюючи слово або фразу, які викликають труднощі. Клієнту з нав'язливими рухами пропонують по 10-15 хв. спеціально повторювати цей рух.</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Перша зустріч триває близько 30 хв, подальші – до 1 год. Частота зустрічей – 2-3 рази на тиждень.</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3910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496944" cy="5760640"/>
          </a:xfrm>
        </p:spPr>
        <p:txBody>
          <a:bodyPr>
            <a:normAutofit fontScale="92500"/>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Методика «</a:t>
            </a:r>
            <a:r>
              <a:rPr lang="uk-UA" b="1" dirty="0" err="1">
                <a:solidFill>
                  <a:srgbClr val="FFFF00"/>
                </a:solidFill>
                <a:latin typeface="Times New Roman" panose="02020603050405020304" pitchFamily="18" charset="0"/>
                <a:cs typeface="Times New Roman" panose="02020603050405020304" pitchFamily="18" charset="0"/>
              </a:rPr>
              <a:t>Скіл</a:t>
            </a:r>
            <a:r>
              <a:rPr lang="uk-UA" b="1" dirty="0">
                <a:solidFill>
                  <a:srgbClr val="FFFF00"/>
                </a:solidFill>
                <a:latin typeface="Times New Roman" panose="02020603050405020304" pitchFamily="18" charset="0"/>
                <a:cs typeface="Times New Roman" panose="02020603050405020304" pitchFamily="18" charset="0"/>
              </a:rPr>
              <a:t>-терапії»</a:t>
            </a:r>
            <a:r>
              <a:rPr lang="uk-UA" dirty="0">
                <a:solidFill>
                  <a:schemeClr val="tx1"/>
                </a:solidFill>
                <a:latin typeface="Times New Roman" panose="02020603050405020304" pitchFamily="18" charset="0"/>
                <a:cs typeface="Times New Roman" panose="02020603050405020304" pitchFamily="18" charset="0"/>
              </a:rPr>
              <a:t> (запропонована Д. </a:t>
            </a:r>
            <a:r>
              <a:rPr lang="uk-UA" dirty="0" err="1">
                <a:solidFill>
                  <a:schemeClr val="tx1"/>
                </a:solidFill>
                <a:latin typeface="Times New Roman" panose="02020603050405020304" pitchFamily="18" charset="0"/>
                <a:cs typeface="Times New Roman" panose="02020603050405020304" pitchFamily="18" charset="0"/>
              </a:rPr>
              <a:t>Мейхенбаумом</a:t>
            </a:r>
            <a:r>
              <a:rPr lang="uk-UA" dirty="0">
                <a:solidFill>
                  <a:schemeClr val="tx1"/>
                </a:solidFill>
                <a:latin typeface="Times New Roman" panose="02020603050405020304" pitchFamily="18" charset="0"/>
                <a:cs typeface="Times New Roman" panose="02020603050405020304" pitchFamily="18" charset="0"/>
              </a:rPr>
              <a:t>, 1976 р.) спрямована на розвиток саморегуляції і навичок самоконтролю. Автором була розроблена коректувальна програма для зміни поведінки імпульсивних, гіперактивних, неорганізованих школярів. Програма містить ряд послідовних етапів:</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ü"/>
            </a:pPr>
            <a:r>
              <a:rPr lang="uk-UA" i="1" dirty="0">
                <a:solidFill>
                  <a:schemeClr val="tx1"/>
                </a:solidFill>
                <a:latin typeface="Times New Roman" panose="02020603050405020304" pitchFamily="18" charset="0"/>
                <a:cs typeface="Times New Roman" panose="02020603050405020304" pitchFamily="18" charset="0"/>
              </a:rPr>
              <a:t>Моделювання.</a:t>
            </a:r>
            <a:r>
              <a:rPr lang="uk-UA" dirty="0">
                <a:solidFill>
                  <a:schemeClr val="tx1"/>
                </a:solidFill>
                <a:latin typeface="Times New Roman" panose="02020603050405020304" pitchFamily="18" charset="0"/>
                <a:cs typeface="Times New Roman" panose="02020603050405020304" pitchFamily="18" charset="0"/>
              </a:rPr>
              <a:t> На цьому етапі дорослий ставить задачу, і, міркуючи вголос, вирішує її.</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ü"/>
            </a:pPr>
            <a:r>
              <a:rPr lang="uk-UA" i="1" dirty="0">
                <a:solidFill>
                  <a:schemeClr val="tx1"/>
                </a:solidFill>
                <a:latin typeface="Times New Roman" panose="02020603050405020304" pitchFamily="18" charset="0"/>
                <a:cs typeface="Times New Roman" panose="02020603050405020304" pitchFamily="18" charset="0"/>
              </a:rPr>
              <a:t>Спільне виконання задачі</a:t>
            </a:r>
            <a:r>
              <a:rPr lang="uk-UA" dirty="0">
                <a:solidFill>
                  <a:schemeClr val="tx1"/>
                </a:solidFill>
                <a:latin typeface="Times New Roman" panose="02020603050405020304" pitchFamily="18" charset="0"/>
                <a:cs typeface="Times New Roman" panose="02020603050405020304" pitchFamily="18" charset="0"/>
              </a:rPr>
              <a:t>. Дорослий ставить задачу і спільно з дитиною промовляє вголос хід її рішення.</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ü"/>
            </a:pPr>
            <a:r>
              <a:rPr lang="uk-UA" i="1" dirty="0">
                <a:solidFill>
                  <a:schemeClr val="tx1"/>
                </a:solidFill>
                <a:latin typeface="Times New Roman" panose="02020603050405020304" pitchFamily="18" charset="0"/>
                <a:cs typeface="Times New Roman" panose="02020603050405020304" pitchFamily="18" charset="0"/>
              </a:rPr>
              <a:t>Вербалізація</a:t>
            </a:r>
            <a:r>
              <a:rPr lang="uk-UA" dirty="0">
                <a:solidFill>
                  <a:schemeClr val="tx1"/>
                </a:solidFill>
                <a:latin typeface="Times New Roman" panose="02020603050405020304" pitchFamily="18" charset="0"/>
                <a:cs typeface="Times New Roman" panose="02020603050405020304" pitchFamily="18" charset="0"/>
              </a:rPr>
              <a:t> самостійного виконання задачі. Дитина самостійно формулює задачі, і, промовляючи вголос хід її вирішення, самостійно заохочує себе («Я можу це зробити»; «Я справлюся»...) і оцінює досягнутий результат.</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ü"/>
            </a:pPr>
            <a:r>
              <a:rPr lang="uk-UA" i="1" dirty="0">
                <a:solidFill>
                  <a:schemeClr val="tx1"/>
                </a:solidFill>
                <a:latin typeface="Times New Roman" panose="02020603050405020304" pitchFamily="18" charset="0"/>
                <a:cs typeface="Times New Roman" panose="02020603050405020304" pitchFamily="18" charset="0"/>
              </a:rPr>
              <a:t>«Приховане» виконання задачі</a:t>
            </a:r>
            <a:r>
              <a:rPr lang="uk-UA" dirty="0">
                <a:solidFill>
                  <a:schemeClr val="tx1"/>
                </a:solidFill>
                <a:latin typeface="Times New Roman" panose="02020603050405020304" pitchFamily="18" charset="0"/>
                <a:cs typeface="Times New Roman" panose="02020603050405020304" pitchFamily="18" charset="0"/>
              </a:rPr>
              <a:t>. Дитина вирішує поставлену задачу, промовляючи хід її вирішення «в голові» (вирішує задачу у внутрішньому плані).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76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      Поведінковий </a:t>
            </a:r>
            <a:r>
              <a:rPr lang="uk-UA" dirty="0">
                <a:latin typeface="Times New Roman" panose="02020603050405020304" pitchFamily="18" charset="0"/>
                <a:cs typeface="Times New Roman" panose="02020603050405020304" pitchFamily="18" charset="0"/>
              </a:rPr>
              <a:t>напрям в </a:t>
            </a:r>
            <a:r>
              <a:rPr lang="uk-UA" dirty="0" err="1">
                <a:latin typeface="Times New Roman" panose="02020603050405020304" pitchFamily="18" charset="0"/>
                <a:cs typeface="Times New Roman" panose="02020603050405020304" pitchFamily="18" charset="0"/>
              </a:rPr>
              <a:t>психокоректувальній</a:t>
            </a:r>
            <a:r>
              <a:rPr lang="uk-UA" dirty="0">
                <a:latin typeface="Times New Roman" panose="02020603050405020304" pitchFamily="18" charset="0"/>
                <a:cs typeface="Times New Roman" panose="02020603050405020304" pitchFamily="18" charset="0"/>
              </a:rPr>
              <a:t> роботі бере свій початок від робіт </a:t>
            </a:r>
            <a:r>
              <a:rPr lang="uk-UA" dirty="0" err="1">
                <a:latin typeface="Times New Roman" panose="02020603050405020304" pitchFamily="18" charset="0"/>
                <a:cs typeface="Times New Roman" panose="02020603050405020304" pitchFamily="18" charset="0"/>
              </a:rPr>
              <a:t>Д.Вольпе</a:t>
            </a:r>
            <a:r>
              <a:rPr lang="uk-UA" dirty="0">
                <a:latin typeface="Times New Roman" panose="02020603050405020304" pitchFamily="18" charset="0"/>
                <a:cs typeface="Times New Roman" panose="02020603050405020304" pitchFamily="18" charset="0"/>
              </a:rPr>
              <a:t> і А.</a:t>
            </a:r>
            <a:r>
              <a:rPr lang="en-US"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Лазаруса</a:t>
            </a:r>
            <a:r>
              <a:rPr lang="uk-UA"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pic>
        <p:nvPicPr>
          <p:cNvPr id="1027" name="Picture 3" descr="Вольпе, Джоаккино — Википед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068960"/>
            <a:ext cx="260985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Arnold A. Lazarus (1932–2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73144"/>
            <a:ext cx="2448272" cy="3072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1055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548680"/>
            <a:ext cx="8640960" cy="6480720"/>
          </a:xfrm>
        </p:spPr>
        <p:txBody>
          <a:bodyPr>
            <a:normAutofit fontScale="92500" lnSpcReduction="20000"/>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Методики формування поведінки.</a:t>
            </a:r>
            <a:endParaRPr lang="ru-RU" dirty="0">
              <a:solidFill>
                <a:srgbClr val="FFFF00"/>
              </a:solidFill>
              <a:latin typeface="Times New Roman" panose="02020603050405020304" pitchFamily="18" charset="0"/>
              <a:cs typeface="Times New Roman" panose="02020603050405020304" pitchFamily="18" charset="0"/>
            </a:endParaRPr>
          </a:p>
          <a:p>
            <a:pPr marL="0" indent="0" algn="just">
              <a:buNone/>
            </a:pPr>
            <a:r>
              <a:rPr lang="uk-UA" b="1" u="sng" dirty="0" smtClean="0">
                <a:solidFill>
                  <a:schemeClr val="tx1"/>
                </a:solidFill>
                <a:latin typeface="Times New Roman" panose="02020603050405020304" pitchFamily="18" charset="0"/>
                <a:cs typeface="Times New Roman" panose="02020603050405020304" pitchFamily="18" charset="0"/>
              </a:rPr>
              <a:t>      «</a:t>
            </a:r>
            <a:r>
              <a:rPr lang="uk-UA" b="1" u="sng" dirty="0" err="1">
                <a:solidFill>
                  <a:schemeClr val="tx1"/>
                </a:solidFill>
                <a:latin typeface="Times New Roman" panose="02020603050405020304" pitchFamily="18" charset="0"/>
                <a:cs typeface="Times New Roman" panose="02020603050405020304" pitchFamily="18" charset="0"/>
              </a:rPr>
              <a:t>Шейпінг</a:t>
            </a:r>
            <a:r>
              <a:rPr lang="uk-UA" b="1" u="sng" dirty="0">
                <a:solidFill>
                  <a:schemeClr val="tx1"/>
                </a:solidFill>
                <a:latin typeface="Times New Roman" panose="02020603050405020304" pitchFamily="18" charset="0"/>
                <a:cs typeface="Times New Roman" panose="02020603050405020304" pitchFamily="18" charset="0"/>
              </a:rPr>
              <a:t>»</a:t>
            </a:r>
            <a:r>
              <a:rPr lang="uk-UA" u="sng"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Методика застосовується для поетапного моделювання складної поведінки, яка не була раніше властивою цій людині. Складається ланцюжок послідовних кроків, оволодіння якими призводить до кінцевої </a:t>
            </a:r>
            <a:r>
              <a:rPr lang="uk-UA" dirty="0" smtClean="0">
                <a:solidFill>
                  <a:schemeClr val="tx1"/>
                </a:solidFill>
                <a:latin typeface="Times New Roman" panose="02020603050405020304" pitchFamily="18" charset="0"/>
                <a:cs typeface="Times New Roman" panose="02020603050405020304" pitchFamily="18" charset="0"/>
              </a:rPr>
              <a:t>мети – засвоєнню </a:t>
            </a:r>
            <a:r>
              <a:rPr lang="uk-UA" dirty="0">
                <a:solidFill>
                  <a:schemeClr val="tx1"/>
                </a:solidFill>
                <a:latin typeface="Times New Roman" panose="02020603050405020304" pitchFamily="18" charset="0"/>
                <a:cs typeface="Times New Roman" panose="02020603050405020304" pitchFamily="18" charset="0"/>
              </a:rPr>
              <a:t>нової програми поведінки. У цьому ланцюжку найважливішим є перший елемент, який має бути чітко диференційований, а критерії оцінки його досягнення повинні бути гранично ясними. Перший елемент достатньо пов'язаний з кінцевою метою </a:t>
            </a:r>
            <a:r>
              <a:rPr lang="uk-UA" dirty="0" err="1">
                <a:solidFill>
                  <a:schemeClr val="tx1"/>
                </a:solidFill>
                <a:latin typeface="Times New Roman" panose="02020603050405020304" pitchFamily="18" charset="0"/>
                <a:cs typeface="Times New Roman" panose="02020603050405020304" pitchFamily="18" charset="0"/>
              </a:rPr>
              <a:t>шейпінгу</a:t>
            </a:r>
            <a:r>
              <a:rPr lang="uk-UA" dirty="0">
                <a:solidFill>
                  <a:schemeClr val="tx1"/>
                </a:solidFill>
                <a:latin typeface="Times New Roman" panose="02020603050405020304" pitchFamily="18" charset="0"/>
                <a:cs typeface="Times New Roman" panose="02020603050405020304" pitchFamily="18" charset="0"/>
              </a:rPr>
              <a:t>, від оволодіння ним залежить успіх всієї програми, оскільки саме він спрямовує всю поведінку в потрібне русло.</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Для </a:t>
            </a:r>
            <a:r>
              <a:rPr lang="uk-UA" dirty="0">
                <a:solidFill>
                  <a:schemeClr val="tx1"/>
                </a:solidFill>
                <a:latin typeface="Times New Roman" panose="02020603050405020304" pitchFamily="18" charset="0"/>
                <a:cs typeface="Times New Roman" panose="02020603050405020304" pitchFamily="18" charset="0"/>
              </a:rPr>
              <a:t>полегшення оволодіння першим елементом бажаного стереотипу поведінки необхідно створити такі умови, при яких це відбудеться швидше і найлегше. Зокрема, використовується різноманітне підкріплення (як матеріальне, так і соціальне </a:t>
            </a:r>
            <a:r>
              <a:rPr lang="uk-UA" dirty="0" smtClean="0">
                <a:solidFill>
                  <a:schemeClr val="tx1"/>
                </a:solidFill>
                <a:latin typeface="Times New Roman" panose="02020603050405020304" pitchFamily="18" charset="0"/>
                <a:cs typeface="Times New Roman" panose="02020603050405020304" pitchFamily="18" charset="0"/>
              </a:rPr>
              <a:t>– схвалення</a:t>
            </a:r>
            <a:r>
              <a:rPr lang="uk-UA" dirty="0">
                <a:solidFill>
                  <a:schemeClr val="tx1"/>
                </a:solidFill>
                <a:latin typeface="Times New Roman" panose="02020603050405020304" pitchFamily="18" charset="0"/>
                <a:cs typeface="Times New Roman" panose="02020603050405020304" pitchFamily="18" charset="0"/>
              </a:rPr>
              <a:t>, похвала тощо). Наприклад, при навчанні дитини навичкам самостійного одягання першим елементом може бути </a:t>
            </a:r>
            <a:r>
              <a:rPr lang="uk-UA" dirty="0" smtClean="0">
                <a:solidFill>
                  <a:schemeClr val="tx1"/>
                </a:solidFill>
                <a:latin typeface="Times New Roman" panose="02020603050405020304" pitchFamily="18" charset="0"/>
                <a:cs typeface="Times New Roman" panose="02020603050405020304" pitchFamily="18" charset="0"/>
              </a:rPr>
              <a:t>привернення </a:t>
            </a:r>
            <a:r>
              <a:rPr lang="uk-UA" dirty="0">
                <a:solidFill>
                  <a:schemeClr val="tx1"/>
                </a:solidFill>
                <a:latin typeface="Times New Roman" panose="02020603050405020304" pitchFamily="18" charset="0"/>
                <a:cs typeface="Times New Roman" panose="02020603050405020304" pitchFamily="18" charset="0"/>
              </a:rPr>
              <a:t>уваги до яскравого одягу. Наприклад: У розробленому ланцюжку зчеплення сформоване у дитини бажання одягатися в яскраве вбрання і всім подобатися є останнім. Це бажання стає стимулом для того, щоб навчитися одягатися у разі, якщо мати яскравого одягу дитині не одягає, проте, дозволяє їй одягати це вбрання самостійно.</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241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20688"/>
            <a:ext cx="8712968" cy="5976664"/>
          </a:xfrm>
        </p:spPr>
        <p:txBody>
          <a:bodyPr>
            <a:normAutofit fontScale="92500" lnSpcReduction="20000"/>
          </a:bodyPr>
          <a:lstStyle/>
          <a:p>
            <a:pPr marL="0" indent="0" algn="just">
              <a:buNone/>
            </a:pPr>
            <a:r>
              <a:rPr lang="uk-UA" b="1" i="1" u="sng" dirty="0" smtClean="0">
                <a:solidFill>
                  <a:schemeClr val="tx1"/>
                </a:solidFill>
                <a:latin typeface="Times New Roman" panose="02020603050405020304" pitchFamily="18" charset="0"/>
                <a:cs typeface="Times New Roman" panose="02020603050405020304" pitchFamily="18" charset="0"/>
              </a:rPr>
              <a:t> </a:t>
            </a:r>
            <a:r>
              <a:rPr lang="uk-UA" b="1" i="1" u="sng" dirty="0">
                <a:solidFill>
                  <a:schemeClr val="tx1"/>
                </a:solidFill>
                <a:latin typeface="Times New Roman" panose="02020603050405020304" pitchFamily="18" charset="0"/>
                <a:cs typeface="Times New Roman" panose="02020603050405020304" pitchFamily="18" charset="0"/>
              </a:rPr>
              <a:t> </a:t>
            </a:r>
            <a:r>
              <a:rPr lang="uk-UA" b="1" i="1" u="sng" dirty="0" smtClean="0">
                <a:solidFill>
                  <a:schemeClr val="tx1"/>
                </a:solidFill>
                <a:latin typeface="Times New Roman" panose="02020603050405020304" pitchFamily="18" charset="0"/>
                <a:cs typeface="Times New Roman" panose="02020603050405020304" pitchFamily="18" charset="0"/>
              </a:rPr>
              <a:t>   «Зчеплення</a:t>
            </a:r>
            <a:r>
              <a:rPr lang="uk-UA" b="1" i="1" u="sng"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Методика </a:t>
            </a:r>
            <a:r>
              <a:rPr lang="uk-UA" dirty="0">
                <a:solidFill>
                  <a:schemeClr val="tx1"/>
                </a:solidFill>
                <a:latin typeface="Times New Roman" panose="02020603050405020304" pitchFamily="18" charset="0"/>
                <a:cs typeface="Times New Roman" panose="02020603050405020304" pitchFamily="18" charset="0"/>
              </a:rPr>
              <a:t>аналогічна методиці «</a:t>
            </a:r>
            <a:r>
              <a:rPr lang="uk-UA" dirty="0" err="1">
                <a:solidFill>
                  <a:schemeClr val="tx1"/>
                </a:solidFill>
                <a:latin typeface="Times New Roman" panose="02020603050405020304" pitchFamily="18" charset="0"/>
                <a:cs typeface="Times New Roman" panose="02020603050405020304" pitchFamily="18" charset="0"/>
              </a:rPr>
              <a:t>шейпингу</a:t>
            </a:r>
            <a:r>
              <a:rPr lang="uk-UA" dirty="0">
                <a:solidFill>
                  <a:schemeClr val="tx1"/>
                </a:solidFill>
                <a:latin typeface="Times New Roman" panose="02020603050405020304" pitchFamily="18" charset="0"/>
                <a:cs typeface="Times New Roman" panose="02020603050405020304" pitchFamily="18" charset="0"/>
              </a:rPr>
              <a:t>» по структурі але за послідовністю виконання обернена тій, що застосовується у «</a:t>
            </a:r>
            <a:r>
              <a:rPr lang="uk-UA" dirty="0" err="1">
                <a:solidFill>
                  <a:schemeClr val="tx1"/>
                </a:solidFill>
                <a:latin typeface="Times New Roman" panose="02020603050405020304" pitchFamily="18" charset="0"/>
                <a:cs typeface="Times New Roman" panose="02020603050405020304" pitchFamily="18" charset="0"/>
              </a:rPr>
              <a:t>шейпінгу</a:t>
            </a:r>
            <a:r>
              <a:rPr lang="uk-UA" dirty="0">
                <a:solidFill>
                  <a:schemeClr val="tx1"/>
                </a:solidFill>
                <a:latin typeface="Times New Roman" panose="02020603050405020304" pitchFamily="18" charset="0"/>
                <a:cs typeface="Times New Roman" panose="02020603050405020304" pitchFamily="18" charset="0"/>
              </a:rPr>
              <a:t>» по схемі формування бажаної поведінки.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Бажаний </a:t>
            </a:r>
            <a:r>
              <a:rPr lang="uk-UA" dirty="0">
                <a:solidFill>
                  <a:schemeClr val="tx1"/>
                </a:solidFill>
                <a:latin typeface="Times New Roman" panose="02020603050405020304" pitchFamily="18" charset="0"/>
                <a:cs typeface="Times New Roman" panose="02020603050405020304" pitchFamily="18" charset="0"/>
              </a:rPr>
              <a:t>поведінковий стереотип розглядається як ланцюг окремих поведінкових актів, при цьому кінцевий результат кожного акту є одночасно </a:t>
            </a:r>
            <a:r>
              <a:rPr lang="uk-UA" dirty="0" err="1">
                <a:solidFill>
                  <a:schemeClr val="tx1"/>
                </a:solidFill>
                <a:latin typeface="Times New Roman" panose="02020603050405020304" pitchFamily="18" charset="0"/>
                <a:cs typeface="Times New Roman" panose="02020603050405020304" pitchFamily="18" charset="0"/>
              </a:rPr>
              <a:t>примушуючим</a:t>
            </a:r>
            <a:r>
              <a:rPr lang="uk-UA" dirty="0">
                <a:solidFill>
                  <a:schemeClr val="tx1"/>
                </a:solidFill>
                <a:latin typeface="Times New Roman" panose="02020603050405020304" pitchFamily="18" charset="0"/>
                <a:cs typeface="Times New Roman" panose="02020603050405020304" pitchFamily="18" charset="0"/>
              </a:rPr>
              <a:t> стимулом, який запускає наступний поведінковий акт. Формування бажаної поведінки починається з формування і закріплення останнього поведінкового акту, що знаходиться найближче до кінця ланцюга, до мети. Як правило цю методику застосовують коли перший крок є найнебезпечнішим, а </a:t>
            </a:r>
            <a:r>
              <a:rPr lang="uk-UA" dirty="0" err="1">
                <a:solidFill>
                  <a:schemeClr val="tx1"/>
                </a:solidFill>
                <a:latin typeface="Times New Roman" panose="02020603050405020304" pitchFamily="18" charset="0"/>
                <a:cs typeface="Times New Roman" panose="02020603050405020304" pitchFamily="18" charset="0"/>
              </a:rPr>
              <a:t>станній</a:t>
            </a:r>
            <a:r>
              <a:rPr lang="uk-UA" dirty="0">
                <a:solidFill>
                  <a:schemeClr val="tx1"/>
                </a:solidFill>
                <a:latin typeface="Times New Roman" panose="02020603050405020304" pitchFamily="18" charset="0"/>
                <a:cs typeface="Times New Roman" panose="02020603050405020304" pitchFamily="18" charset="0"/>
              </a:rPr>
              <a:t> найпростішим.  Наприклад: при формуванні навички прасувати найнебезпечнішим є включити праску і не вимкнути її потім. Тоді як автоматичне вимкнення праски і складання випрасуваної білизни до шафи є </a:t>
            </a:r>
            <a:r>
              <a:rPr lang="uk-UA" dirty="0" err="1">
                <a:solidFill>
                  <a:schemeClr val="tx1"/>
                </a:solidFill>
                <a:latin typeface="Times New Roman" panose="02020603050405020304" pitchFamily="18" charset="0"/>
                <a:cs typeface="Times New Roman" panose="02020603050405020304" pitchFamily="18" charset="0"/>
              </a:rPr>
              <a:t>найбезпчнішим</a:t>
            </a:r>
            <a:r>
              <a:rPr lang="uk-UA" dirty="0">
                <a:solidFill>
                  <a:schemeClr val="tx1"/>
                </a:solidFill>
                <a:latin typeface="Times New Roman" panose="02020603050405020304" pitchFamily="18" charset="0"/>
                <a:cs typeface="Times New Roman" panose="02020603050405020304" pitchFamily="18" charset="0"/>
              </a:rPr>
              <a:t>, бажаним і таким, що найчастіше забувається. Тому дитині спочатку доручають складати випрасувану білизну в шафу і дуже підкріплюють цей елемент поведінки, потім в обов’язки дитини включають вимикати праску після того, як мати попрасувала речі і так далі аж до першого </a:t>
            </a:r>
            <a:r>
              <a:rPr lang="uk-UA" dirty="0" err="1">
                <a:solidFill>
                  <a:schemeClr val="tx1"/>
                </a:solidFill>
                <a:latin typeface="Times New Roman" panose="02020603050405020304" pitchFamily="18" charset="0"/>
                <a:cs typeface="Times New Roman" panose="02020603050405020304" pitchFamily="18" charset="0"/>
              </a:rPr>
              <a:t>найнебезпечного</a:t>
            </a:r>
            <a:r>
              <a:rPr lang="uk-UA" dirty="0">
                <a:solidFill>
                  <a:schemeClr val="tx1"/>
                </a:solidFill>
                <a:latin typeface="Times New Roman" panose="02020603050405020304" pitchFamily="18" charset="0"/>
                <a:cs typeface="Times New Roman" panose="02020603050405020304" pitchFamily="18" charset="0"/>
              </a:rPr>
              <a:t> елементу.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Вправи </a:t>
            </a:r>
            <a:r>
              <a:rPr lang="uk-UA" dirty="0">
                <a:solidFill>
                  <a:schemeClr val="tx1"/>
                </a:solidFill>
                <a:latin typeface="Times New Roman" panose="02020603050405020304" pitchFamily="18" charset="0"/>
                <a:cs typeface="Times New Roman" panose="02020603050405020304" pitchFamily="18" charset="0"/>
              </a:rPr>
              <a:t>продовжуються до тих пір, поки бажана поведінка всього ланцюга не здійснюватиметься за допомогою звичних стимулів.</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227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92696"/>
            <a:ext cx="8640960" cy="6165304"/>
          </a:xfrm>
        </p:spPr>
        <p:txBody>
          <a:bodyPr>
            <a:normAutofit fontScale="92500" lnSpcReduction="20000"/>
          </a:bodyPr>
          <a:lstStyle/>
          <a:p>
            <a:pPr marL="0" indent="0" algn="just">
              <a:buNone/>
            </a:pPr>
            <a:r>
              <a:rPr lang="uk-UA" b="1" u="sng" dirty="0" smtClean="0">
                <a:solidFill>
                  <a:schemeClr val="tx1"/>
                </a:solidFill>
                <a:latin typeface="Times New Roman" panose="02020603050405020304" pitchFamily="18" charset="0"/>
                <a:cs typeface="Times New Roman" panose="02020603050405020304" pitchFamily="18" charset="0"/>
              </a:rPr>
              <a:t>        «</a:t>
            </a:r>
            <a:r>
              <a:rPr lang="uk-UA" b="1" u="sng" dirty="0" err="1">
                <a:solidFill>
                  <a:schemeClr val="tx1"/>
                </a:solidFill>
                <a:latin typeface="Times New Roman" panose="02020603050405020304" pitchFamily="18" charset="0"/>
                <a:cs typeface="Times New Roman" panose="02020603050405020304" pitchFamily="18" charset="0"/>
              </a:rPr>
              <a:t>Федінг</a:t>
            </a:r>
            <a:r>
              <a:rPr lang="uk-UA" b="1" u="sng" dirty="0">
                <a:solidFill>
                  <a:schemeClr val="tx1"/>
                </a:solidFill>
                <a:latin typeface="Times New Roman" panose="02020603050405020304" pitchFamily="18" charset="0"/>
                <a:cs typeface="Times New Roman" panose="02020603050405020304" pitchFamily="18" charset="0"/>
              </a:rPr>
              <a:t>» </a:t>
            </a:r>
            <a:r>
              <a:rPr lang="uk-UA" b="1" dirty="0">
                <a:solidFill>
                  <a:schemeClr val="tx1"/>
                </a:solidFill>
                <a:latin typeface="Times New Roman" panose="02020603050405020304" pitchFamily="18" charset="0"/>
                <a:cs typeface="Times New Roman" panose="02020603050405020304" pitchFamily="18" charset="0"/>
              </a:rPr>
              <a:t>(згасання)</a:t>
            </a:r>
            <a:r>
              <a:rPr lang="uk-UA" dirty="0">
                <a:solidFill>
                  <a:schemeClr val="tx1"/>
                </a:solidFill>
                <a:latin typeface="Times New Roman" panose="02020603050405020304" pitchFamily="18" charset="0"/>
                <a:cs typeface="Times New Roman" panose="02020603050405020304" pitchFamily="18" charset="0"/>
              </a:rPr>
              <a:t> — це поступове зменшення величини підкріплюючих стимулів. При достатньо сформованому стереотипі поведінки клієнт повинен реагувати на мінімальне підкріплення колишнім чином. «</a:t>
            </a:r>
            <a:r>
              <a:rPr lang="uk-UA" dirty="0" err="1">
                <a:solidFill>
                  <a:schemeClr val="tx1"/>
                </a:solidFill>
                <a:latin typeface="Times New Roman" panose="02020603050405020304" pitchFamily="18" charset="0"/>
                <a:cs typeface="Times New Roman" panose="02020603050405020304" pitchFamily="18" charset="0"/>
              </a:rPr>
              <a:t>Федінг</a:t>
            </a:r>
            <a:r>
              <a:rPr lang="uk-UA" dirty="0">
                <a:solidFill>
                  <a:schemeClr val="tx1"/>
                </a:solidFill>
                <a:latin typeface="Times New Roman" panose="02020603050405020304" pitchFamily="18" charset="0"/>
                <a:cs typeface="Times New Roman" panose="02020603050405020304" pitchFamily="18" charset="0"/>
              </a:rPr>
              <a:t>» широко застосовується в коректувальній роботі із страхами. Один з варіантів методики полягає у тому, що як стимули на початку використовуються слайди із зображенням об'єкту, який викликає почуття страху або страшної ситуації. Відразу за пред'явленням стимульних слайдів клієнту демонструють слайди, що викликають заспокоєння. Таке чергування продовжується до тих пір, поки істотно не знизиться рівень тривоги, що викликається появою об'єкту, який на початку роботи викликав </a:t>
            </a:r>
            <a:r>
              <a:rPr lang="uk-UA" dirty="0" smtClean="0">
                <a:solidFill>
                  <a:schemeClr val="tx1"/>
                </a:solidFill>
                <a:latin typeface="Times New Roman" panose="02020603050405020304" pitchFamily="18" charset="0"/>
                <a:cs typeface="Times New Roman" panose="02020603050405020304" pitchFamily="18" charset="0"/>
              </a:rPr>
              <a:t>страх</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Федінг</a:t>
            </a:r>
            <a:r>
              <a:rPr lang="uk-UA" dirty="0">
                <a:solidFill>
                  <a:schemeClr val="tx1"/>
                </a:solidFill>
                <a:latin typeface="Times New Roman" panose="02020603050405020304" pitchFamily="18" charset="0"/>
                <a:cs typeface="Times New Roman" panose="02020603050405020304" pitchFamily="18" charset="0"/>
              </a:rPr>
              <a:t>» виконує важливу роль при переході від вправ в ситуації психокорекції (разом з психологом) до вправ, здійснюваних в реальному повсякденному оточенні, коли підкріплюючі стимули виходять вже не від психолога, а від інших людей та реальних життєвих ситуацій.</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Варіантом </a:t>
            </a:r>
            <a:r>
              <a:rPr lang="uk-UA" dirty="0">
                <a:solidFill>
                  <a:schemeClr val="tx1"/>
                </a:solidFill>
                <a:latin typeface="Times New Roman" panose="02020603050405020304" pitchFamily="18" charset="0"/>
                <a:cs typeface="Times New Roman" panose="02020603050405020304" pitchFamily="18" charset="0"/>
              </a:rPr>
              <a:t>вербального або невербального підкріплення, що підвищує у клієнта рівень уваги і фокусування на бажаному стереотипі поведінки, може бути спонука цієї поведінки психологом. Підкріплення може виражатися в демонстрації цієї поведінки, прямих інструкціях, центрованих на потрібних діях, об'єктах дії, власний приклад тощо.</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7184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548680"/>
            <a:ext cx="8712968" cy="6192688"/>
          </a:xfrm>
        </p:spPr>
        <p:txBody>
          <a:bodyPr>
            <a:normAutofit fontScale="92500" lnSpcReduction="20000"/>
          </a:bodyPr>
          <a:lstStyle/>
          <a:p>
            <a:pPr marL="0" indent="0" algn="just">
              <a:buNone/>
            </a:pPr>
            <a:r>
              <a:rPr lang="uk-UA" b="1" dirty="0">
                <a:solidFill>
                  <a:srgbClr val="FFFF00"/>
                </a:solidFill>
                <a:latin typeface="Times New Roman" panose="02020603050405020304" pitchFamily="18" charset="0"/>
                <a:cs typeface="Times New Roman" panose="02020603050405020304" pitchFamily="18" charset="0"/>
              </a:rPr>
              <a:t>Методики, засновані на принципах позитивного і негативного </a:t>
            </a:r>
            <a:r>
              <a:rPr lang="uk-UA" b="1" dirty="0" smtClean="0">
                <a:solidFill>
                  <a:srgbClr val="FFFF00"/>
                </a:solidFill>
                <a:latin typeface="Times New Roman" panose="02020603050405020304" pitchFamily="18" charset="0"/>
                <a:cs typeface="Times New Roman" panose="02020603050405020304" pitchFamily="18" charset="0"/>
              </a:rPr>
              <a:t>підкріплення</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Позитивне </a:t>
            </a:r>
            <a:r>
              <a:rPr lang="uk-UA" dirty="0">
                <a:solidFill>
                  <a:schemeClr val="tx1"/>
                </a:solidFill>
                <a:latin typeface="Times New Roman" panose="02020603050405020304" pitchFamily="18" charset="0"/>
                <a:cs typeface="Times New Roman" panose="02020603050405020304" pitchFamily="18" charset="0"/>
              </a:rPr>
              <a:t>підкріплення </a:t>
            </a:r>
            <a:r>
              <a:rPr lang="uk-UA" dirty="0" smtClean="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пред'явлення стимулу, що викликає у клієнта позитивно забарвлену емоційну реакцію, посилення певних поведінкових реакцій.</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Негативне </a:t>
            </a:r>
            <a:r>
              <a:rPr lang="uk-UA" dirty="0">
                <a:solidFill>
                  <a:schemeClr val="tx1"/>
                </a:solidFill>
                <a:latin typeface="Times New Roman" panose="02020603050405020304" pitchFamily="18" charset="0"/>
                <a:cs typeface="Times New Roman" panose="02020603050405020304" pitchFamily="18" charset="0"/>
              </a:rPr>
              <a:t>підкріплення </a:t>
            </a:r>
            <a:r>
              <a:rPr lang="uk-UA" dirty="0" smtClean="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видалення стимулу, що викликає негативно забарвлену реакцію і тому також приводить до посилення певних поведінкових реакцій.</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i="1" dirty="0" smtClean="0">
                <a:solidFill>
                  <a:schemeClr val="tx1"/>
                </a:solidFill>
                <a:latin typeface="Times New Roman" panose="02020603050405020304" pitchFamily="18" charset="0"/>
                <a:cs typeface="Times New Roman" panose="02020603050405020304" pitchFamily="18" charset="0"/>
              </a:rPr>
              <a:t>    Нейтральні </a:t>
            </a:r>
            <a:r>
              <a:rPr lang="uk-UA" i="1" dirty="0">
                <a:solidFill>
                  <a:schemeClr val="tx1"/>
                </a:solidFill>
                <a:latin typeface="Times New Roman" panose="02020603050405020304" pitchFamily="18" charset="0"/>
                <a:cs typeface="Times New Roman" panose="02020603050405020304" pitchFamily="18" charset="0"/>
              </a:rPr>
              <a:t>стимули</a:t>
            </a:r>
            <a:r>
              <a:rPr lang="uk-UA" dirty="0">
                <a:solidFill>
                  <a:schemeClr val="tx1"/>
                </a:solidFill>
                <a:latin typeface="Times New Roman" panose="02020603050405020304" pitchFamily="18" charset="0"/>
                <a:cs typeface="Times New Roman" panose="02020603050405020304" pitchFamily="18" charset="0"/>
              </a:rPr>
              <a:t> — це стимули, які не впливають на поведінку.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b="1" u="sng" dirty="0" smtClean="0">
                <a:solidFill>
                  <a:schemeClr val="tx1"/>
                </a:solidFill>
                <a:latin typeface="Times New Roman" panose="02020603050405020304" pitchFamily="18" charset="0"/>
                <a:cs typeface="Times New Roman" panose="02020603050405020304" pitchFamily="18" charset="0"/>
              </a:rPr>
              <a:t>     «</a:t>
            </a:r>
            <a:r>
              <a:rPr lang="uk-UA" b="1" u="sng" dirty="0">
                <a:solidFill>
                  <a:schemeClr val="tx1"/>
                </a:solidFill>
                <a:latin typeface="Times New Roman" panose="02020603050405020304" pitchFamily="18" charset="0"/>
                <a:cs typeface="Times New Roman" panose="02020603050405020304" pitchFamily="18" charset="0"/>
              </a:rPr>
              <a:t>Позитивне підкріплення».</a:t>
            </a:r>
            <a:r>
              <a:rPr lang="uk-UA" u="sng"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Поведінка людини спрямовує і формує підкріплюючі стимули, які можуть бути безумовними і придбаними (умовні підкріплюючі стимули).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i="1" dirty="0" smtClean="0">
                <a:solidFill>
                  <a:schemeClr val="tx1"/>
                </a:solidFill>
                <a:latin typeface="Times New Roman" panose="02020603050405020304" pitchFamily="18" charset="0"/>
                <a:cs typeface="Times New Roman" panose="02020603050405020304" pitchFamily="18" charset="0"/>
              </a:rPr>
              <a:t>     Безумовні </a:t>
            </a:r>
            <a:r>
              <a:rPr lang="uk-UA" i="1" dirty="0">
                <a:solidFill>
                  <a:schemeClr val="tx1"/>
                </a:solidFill>
                <a:latin typeface="Times New Roman" panose="02020603050405020304" pitchFamily="18" charset="0"/>
                <a:cs typeface="Times New Roman" panose="02020603050405020304" pitchFamily="18" charset="0"/>
              </a:rPr>
              <a:t>стимули</a:t>
            </a:r>
            <a:r>
              <a:rPr lang="uk-UA" dirty="0">
                <a:solidFill>
                  <a:schemeClr val="tx1"/>
                </a:solidFill>
                <a:latin typeface="Times New Roman" panose="02020603050405020304" pitchFamily="18" charset="0"/>
                <a:cs typeface="Times New Roman" panose="02020603050405020304" pitchFamily="18" charset="0"/>
              </a:rPr>
              <a:t> (можливість дихати, вода, певний рівень сенсорної стимуляції і ін.) викликають природжені реакції, і не залежать від попереднього навчання, і їх підкріплююча сила залежить від періоду </a:t>
            </a:r>
            <a:r>
              <a:rPr lang="uk-UA" dirty="0" err="1">
                <a:solidFill>
                  <a:schemeClr val="tx1"/>
                </a:solidFill>
                <a:latin typeface="Times New Roman" panose="02020603050405020304" pitchFamily="18" charset="0"/>
                <a:cs typeface="Times New Roman" panose="02020603050405020304" pitchFamily="18" charset="0"/>
              </a:rPr>
              <a:t>депривації</a:t>
            </a:r>
            <a:r>
              <a:rPr lang="uk-UA" dirty="0">
                <a:solidFill>
                  <a:schemeClr val="tx1"/>
                </a:solidFill>
                <a:latin typeface="Times New Roman" panose="02020603050405020304" pitchFamily="18" charset="0"/>
                <a:cs typeface="Times New Roman" panose="02020603050405020304" pitchFamily="18" charset="0"/>
              </a:rPr>
              <a:t> і зростає при його збільшенні.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i="1" dirty="0" smtClean="0">
                <a:solidFill>
                  <a:schemeClr val="tx1"/>
                </a:solidFill>
                <a:latin typeface="Times New Roman" panose="02020603050405020304" pitchFamily="18" charset="0"/>
                <a:cs typeface="Times New Roman" panose="02020603050405020304" pitchFamily="18" charset="0"/>
              </a:rPr>
              <a:t>    Умовні </a:t>
            </a:r>
            <a:r>
              <a:rPr lang="uk-UA" i="1" dirty="0">
                <a:solidFill>
                  <a:schemeClr val="tx1"/>
                </a:solidFill>
                <a:latin typeface="Times New Roman" panose="02020603050405020304" pitchFamily="18" charset="0"/>
                <a:cs typeface="Times New Roman" panose="02020603050405020304" pitchFamily="18" charset="0"/>
              </a:rPr>
              <a:t>підкріплюючі стимули</a:t>
            </a:r>
            <a:r>
              <a:rPr lang="uk-UA" dirty="0">
                <a:solidFill>
                  <a:schemeClr val="tx1"/>
                </a:solidFill>
                <a:latin typeface="Times New Roman" panose="02020603050405020304" pitchFamily="18" charset="0"/>
                <a:cs typeface="Times New Roman" panose="02020603050405020304" pitchFamily="18" charset="0"/>
              </a:rPr>
              <a:t> формуються в процесі навчання і носять в більшості випадків соціальний характер (увага, похвала, ласка, схвалення, визнання, позитивна оцінка, слава тощо).</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739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76672"/>
            <a:ext cx="8784976" cy="6381328"/>
          </a:xfrm>
        </p:spPr>
        <p:txBody>
          <a:bodyPr>
            <a:normAutofit fontScale="85000" lnSpcReduction="10000"/>
          </a:bodyPr>
          <a:lstStyle/>
          <a:p>
            <a:pPr marL="0" indent="0" algn="just">
              <a:buNone/>
            </a:pPr>
            <a:r>
              <a:rPr lang="uk-UA" b="1" u="sng" dirty="0" smtClean="0">
                <a:solidFill>
                  <a:schemeClr val="tx1"/>
                </a:solidFill>
                <a:latin typeface="Times New Roman" panose="02020603050405020304" pitchFamily="18" charset="0"/>
                <a:cs typeface="Times New Roman" panose="02020603050405020304" pitchFamily="18" charset="0"/>
              </a:rPr>
              <a:t>       «</a:t>
            </a:r>
            <a:r>
              <a:rPr lang="uk-UA" b="1" u="sng" dirty="0">
                <a:solidFill>
                  <a:schemeClr val="tx1"/>
                </a:solidFill>
                <a:latin typeface="Times New Roman" panose="02020603050405020304" pitchFamily="18" charset="0"/>
                <a:cs typeface="Times New Roman" panose="02020603050405020304" pitchFamily="18" charset="0"/>
              </a:rPr>
              <a:t>Контроль стимулу».</a:t>
            </a:r>
            <a:r>
              <a:rPr lang="uk-UA" u="sng"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Методика має за мету навчити клієнта:</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1. Ідентифікувати </a:t>
            </a:r>
            <a:r>
              <a:rPr lang="uk-UA" dirty="0" err="1">
                <a:solidFill>
                  <a:schemeClr val="tx1"/>
                </a:solidFill>
                <a:latin typeface="Times New Roman" panose="02020603050405020304" pitchFamily="18" charset="0"/>
                <a:cs typeface="Times New Roman" panose="02020603050405020304" pitchFamily="18" charset="0"/>
              </a:rPr>
              <a:t>дискримінантні</a:t>
            </a:r>
            <a:r>
              <a:rPr lang="uk-UA" dirty="0">
                <a:solidFill>
                  <a:schemeClr val="tx1"/>
                </a:solidFill>
                <a:latin typeface="Times New Roman" panose="02020603050405020304" pitchFamily="18" charset="0"/>
                <a:cs typeface="Times New Roman" panose="02020603050405020304" pitchFamily="18" charset="0"/>
              </a:rPr>
              <a:t> і полегшуючі стимули в реальній ситуації і виявляти умови, що збільшують підкріплення небажаної поведінки, і уникати їх. Наприклад, встановлення зв'язку різних ситуацій з їжею (в цілях контролю за вагою) — їжа під час випадкових зустрічей із знайомими, їжа при спогляданні телевізора, їжа під час прогулянки тощо — з подальшим виключенням цих стимулів, тобто їжа тільки у визначеному місці і в певний час.</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2. Підкріплювати стимули, пов'язані з бажаною поведінкою. Наприклад, складання списку продуктів і страв, що мають низьку калорійність, і навчання клієнта визначеним правилам використовування списку. Так, щоденний письмовий облік калорійності спожитих продуктів дозволяє бути ще більш послідовним в досягненні мети.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Події</a:t>
            </a:r>
            <a:r>
              <a:rPr lang="uk-UA" dirty="0">
                <a:solidFill>
                  <a:schemeClr val="tx1"/>
                </a:solidFill>
                <a:latin typeface="Times New Roman" panose="02020603050405020304" pitchFamily="18" charset="0"/>
                <a:cs typeface="Times New Roman" panose="02020603050405020304" pitchFamily="18" charset="0"/>
              </a:rPr>
              <a:t>, котрі передують поведінці, групують таким чином:</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a:t>
            </a:r>
            <a:r>
              <a:rPr lang="uk-UA" dirty="0" err="1" smtClean="0">
                <a:solidFill>
                  <a:schemeClr val="tx1"/>
                </a:solidFill>
                <a:latin typeface="Times New Roman" panose="02020603050405020304" pitchFamily="18" charset="0"/>
                <a:cs typeface="Times New Roman" panose="02020603050405020304" pitchFamily="18" charset="0"/>
              </a:rPr>
              <a:t>дискримінантні</a:t>
            </a:r>
            <a:r>
              <a:rPr lang="uk-UA" dirty="0" smtClean="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стимули, пов'язані у минулому з певним підкріпленням небажаної поведінки;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полегшуючі </a:t>
            </a:r>
            <a:r>
              <a:rPr lang="uk-UA" dirty="0">
                <a:solidFill>
                  <a:schemeClr val="tx1"/>
                </a:solidFill>
                <a:latin typeface="Times New Roman" panose="02020603050405020304" pitchFamily="18" charset="0"/>
                <a:cs typeface="Times New Roman" panose="02020603050405020304" pitchFamily="18" charset="0"/>
              </a:rPr>
              <a:t>стимули, що викликають визначену поведінку. Наприклад, нова зачіска і новий стиль одягу можуть сприяти появі бажання спілкуватися;</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умови</a:t>
            </a:r>
            <a:r>
              <a:rPr lang="uk-UA" dirty="0">
                <a:solidFill>
                  <a:schemeClr val="tx1"/>
                </a:solidFill>
                <a:latin typeface="Times New Roman" panose="02020603050405020304" pitchFamily="18" charset="0"/>
                <a:cs typeface="Times New Roman" panose="02020603050405020304" pitchFamily="18" charset="0"/>
              </a:rPr>
              <a:t>, що збільшують силу підкріплення (зазвичай це період </a:t>
            </a:r>
            <a:r>
              <a:rPr lang="uk-UA" dirty="0" err="1">
                <a:solidFill>
                  <a:schemeClr val="tx1"/>
                </a:solidFill>
                <a:latin typeface="Times New Roman" panose="02020603050405020304" pitchFamily="18" charset="0"/>
                <a:cs typeface="Times New Roman" panose="02020603050405020304" pitchFamily="18" charset="0"/>
              </a:rPr>
              <a:t>депривації</a:t>
            </a:r>
            <a:r>
              <a:rPr lang="uk-UA" dirty="0">
                <a:solidFill>
                  <a:schemeClr val="tx1"/>
                </a:solidFill>
                <a:latin typeface="Times New Roman" panose="02020603050405020304" pitchFamily="18" charset="0"/>
                <a:cs typeface="Times New Roman" panose="02020603050405020304" pitchFamily="18" charset="0"/>
              </a:rPr>
              <a:t> якої-небудь потреби, наприклад період голоду).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975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908720"/>
            <a:ext cx="8496944" cy="5760640"/>
          </a:xfrm>
        </p:spPr>
        <p:txBody>
          <a:bodyPr>
            <a:normAutofit fontScale="92500" lnSpcReduction="20000"/>
          </a:bodyPr>
          <a:lstStyle/>
          <a:p>
            <a:pPr marL="0" indent="0" algn="just">
              <a:buNone/>
            </a:pPr>
            <a:r>
              <a:rPr lang="uk-UA" b="1" u="sng" dirty="0" smtClean="0">
                <a:solidFill>
                  <a:schemeClr val="tx1"/>
                </a:solidFill>
                <a:latin typeface="Times New Roman" panose="02020603050405020304" pitchFamily="18" charset="0"/>
                <a:cs typeface="Times New Roman" panose="02020603050405020304" pitchFamily="18" charset="0"/>
              </a:rPr>
              <a:t>     «</a:t>
            </a:r>
            <a:r>
              <a:rPr lang="uk-UA" b="1" u="sng" dirty="0">
                <a:solidFill>
                  <a:schemeClr val="tx1"/>
                </a:solidFill>
                <a:latin typeface="Times New Roman" panose="02020603050405020304" pitchFamily="18" charset="0"/>
                <a:cs typeface="Times New Roman" panose="02020603050405020304" pitchFamily="18" charset="0"/>
              </a:rPr>
              <a:t>Погашення».</a:t>
            </a:r>
            <a:r>
              <a:rPr lang="uk-UA" u="sng"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Методика служить вирішенню задачі зміни небажаної поведінки і заснована на принципі зникнення позитивно підкріплюваної реакції. Вона аналогічна методиці «Позитивне підкріплення», містить ряд етапів, найважливішим з яких є діагностичний, який має за мету встановити особливості оточення, що підкріплюють небажану поведінку. «Згасання» припускає, що позбавлення клієнта всіх позитивних підкріплень даного небажаного стереотипу поведінки усуне небажану поведінку. Швидкість «Згасання» залежить від того, яким чином в реальному житті підкріплювався цей стереотип.</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Методика </a:t>
            </a:r>
            <a:r>
              <a:rPr lang="uk-UA" dirty="0">
                <a:solidFill>
                  <a:schemeClr val="tx1"/>
                </a:solidFill>
                <a:latin typeface="Times New Roman" panose="02020603050405020304" pitchFamily="18" charset="0"/>
                <a:cs typeface="Times New Roman" panose="02020603050405020304" pitchFamily="18" charset="0"/>
              </a:rPr>
              <a:t>вимагає значного часу, оскільки небажана поведінка, перш ніж згаснути, проходить через період первинного зростання по частоти і сили її вияву.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smtClean="0">
                <a:solidFill>
                  <a:schemeClr val="tx1"/>
                </a:solidFill>
                <a:latin typeface="Times New Roman" panose="02020603050405020304" pitchFamily="18" charset="0"/>
                <a:cs typeface="Times New Roman" panose="02020603050405020304" pitchFamily="18" charset="0"/>
              </a:rPr>
              <a:t>      Одним </a:t>
            </a:r>
            <a:r>
              <a:rPr lang="uk-UA" dirty="0">
                <a:solidFill>
                  <a:schemeClr val="tx1"/>
                </a:solidFill>
                <a:latin typeface="Times New Roman" panose="02020603050405020304" pitchFamily="18" charset="0"/>
                <a:cs typeface="Times New Roman" panose="02020603050405020304" pitchFamily="18" charset="0"/>
              </a:rPr>
              <a:t>з варіантів методики «Згасання» є позбавлення всіх позитивних підкріплень. Найефективнішим способом позбавлення всіх позитивних підкріплень вважається ізоляція, в реальному житті вона практично зводиться до соціальної ізоляції. Наприклад, дитину одну виводять в іншу кімнату, при цьому оточення залишається без зміни. Така ізоляція знімає позитивне підкріплення або означає припинення дії стимулу.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570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dirty="0">
                <a:solidFill>
                  <a:schemeClr val="tx1"/>
                </a:solidFill>
                <a:latin typeface="Times New Roman" panose="02020603050405020304" pitchFamily="18" charset="0"/>
                <a:cs typeface="Times New Roman" panose="02020603050405020304" pitchFamily="18" charset="0"/>
              </a:rPr>
              <a:t>У основі даного напряму виділяють три класичні психологічні напрями:</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v"/>
            </a:pPr>
            <a:r>
              <a:rPr lang="uk-UA" dirty="0" smtClean="0">
                <a:solidFill>
                  <a:schemeClr val="tx1"/>
                </a:solidFill>
                <a:latin typeface="Times New Roman" panose="02020603050405020304" pitchFamily="18" charset="0"/>
                <a:cs typeface="Times New Roman" panose="02020603050405020304" pitchFamily="18" charset="0"/>
              </a:rPr>
              <a:t>    Роботи </a:t>
            </a:r>
            <a:r>
              <a:rPr lang="uk-UA" dirty="0">
                <a:solidFill>
                  <a:schemeClr val="tx1"/>
                </a:solidFill>
                <a:latin typeface="Times New Roman" panose="02020603050405020304" pitchFamily="18" charset="0"/>
                <a:cs typeface="Times New Roman" panose="02020603050405020304" pitchFamily="18" charset="0"/>
              </a:rPr>
              <a:t>Д.</a:t>
            </a:r>
            <a:r>
              <a:rPr lang="en-US"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Вольпе</a:t>
            </a:r>
            <a:r>
              <a:rPr lang="uk-UA" dirty="0">
                <a:solidFill>
                  <a:schemeClr val="tx1"/>
                </a:solidFill>
                <a:latin typeface="Times New Roman" panose="02020603050405020304" pitchFamily="18" charset="0"/>
                <a:cs typeface="Times New Roman" panose="02020603050405020304" pitchFamily="18" charset="0"/>
              </a:rPr>
              <a:t>, А.</a:t>
            </a:r>
            <a:r>
              <a:rPr lang="en-US"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Лазаруса</a:t>
            </a:r>
            <a:r>
              <a:rPr lang="uk-UA" dirty="0">
                <a:solidFill>
                  <a:schemeClr val="tx1"/>
                </a:solidFill>
                <a:latin typeface="Times New Roman" panose="02020603050405020304" pitchFamily="18" charset="0"/>
                <a:cs typeface="Times New Roman" panose="02020603050405020304" pitchFamily="18" charset="0"/>
              </a:rPr>
              <a:t>, засновані на ідеях І.П.</a:t>
            </a:r>
            <a:r>
              <a:rPr lang="en-US"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Павлова і З.</a:t>
            </a:r>
            <a:r>
              <a:rPr lang="en-US"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Халла</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v"/>
            </a:pPr>
            <a:r>
              <a:rPr lang="uk-UA" dirty="0" smtClean="0">
                <a:solidFill>
                  <a:schemeClr val="tx1"/>
                </a:solidFill>
                <a:latin typeface="Times New Roman" panose="02020603050405020304" pitchFamily="18" charset="0"/>
                <a:cs typeface="Times New Roman" panose="02020603050405020304" pitchFamily="18" charset="0"/>
              </a:rPr>
              <a:t>   Теорія </a:t>
            </a:r>
            <a:r>
              <a:rPr lang="uk-UA" dirty="0" err="1">
                <a:solidFill>
                  <a:schemeClr val="tx1"/>
                </a:solidFill>
                <a:latin typeface="Times New Roman" panose="02020603050405020304" pitchFamily="18" charset="0"/>
                <a:cs typeface="Times New Roman" panose="02020603050405020304" pitchFamily="18" charset="0"/>
              </a:rPr>
              <a:t>оперантного</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навчення</a:t>
            </a:r>
            <a:r>
              <a:rPr lang="uk-UA" dirty="0">
                <a:solidFill>
                  <a:schemeClr val="tx1"/>
                </a:solidFill>
                <a:latin typeface="Times New Roman" panose="02020603050405020304" pitchFamily="18" charset="0"/>
                <a:cs typeface="Times New Roman" panose="02020603050405020304" pitchFamily="18" charset="0"/>
              </a:rPr>
              <a:t> Б.</a:t>
            </a:r>
            <a:r>
              <a:rPr lang="en-US"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Скіннера</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v"/>
            </a:pPr>
            <a:r>
              <a:rPr lang="uk-UA" dirty="0" smtClean="0">
                <a:solidFill>
                  <a:schemeClr val="tx1"/>
                </a:solidFill>
                <a:latin typeface="Times New Roman" panose="02020603050405020304" pitchFamily="18" charset="0"/>
                <a:cs typeface="Times New Roman" panose="02020603050405020304" pitchFamily="18" charset="0"/>
              </a:rPr>
              <a:t>   Теорія </a:t>
            </a:r>
            <a:r>
              <a:rPr lang="uk-UA" dirty="0">
                <a:solidFill>
                  <a:schemeClr val="tx1"/>
                </a:solidFill>
                <a:latin typeface="Times New Roman" panose="02020603050405020304" pitchFamily="18" charset="0"/>
                <a:cs typeface="Times New Roman" panose="02020603050405020304" pitchFamily="18" charset="0"/>
              </a:rPr>
              <a:t>когнітивного </a:t>
            </a:r>
            <a:r>
              <a:rPr lang="uk-UA" dirty="0" err="1">
                <a:solidFill>
                  <a:schemeClr val="tx1"/>
                </a:solidFill>
                <a:latin typeface="Times New Roman" panose="02020603050405020304" pitchFamily="18" charset="0"/>
                <a:cs typeface="Times New Roman" panose="02020603050405020304" pitchFamily="18" charset="0"/>
              </a:rPr>
              <a:t>научіння</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А.Бандури</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45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dirty="0">
                <a:solidFill>
                  <a:schemeClr val="tx1"/>
                </a:solidFill>
                <a:latin typeface="Times New Roman" panose="02020603050405020304" pitchFamily="18" charset="0"/>
                <a:cs typeface="Times New Roman" panose="02020603050405020304" pitchFamily="18" charset="0"/>
              </a:rPr>
              <a:t>В даний час в </a:t>
            </a:r>
            <a:r>
              <a:rPr lang="ru-RU" dirty="0" err="1">
                <a:solidFill>
                  <a:schemeClr val="tx1"/>
                </a:solidFill>
                <a:latin typeface="Times New Roman" panose="02020603050405020304" pitchFamily="18" charset="0"/>
                <a:cs typeface="Times New Roman" panose="02020603050405020304" pitchFamily="18" charset="0"/>
              </a:rPr>
              <a:t>біхевіоральній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психокорекції</a:t>
            </a:r>
            <a:r>
              <a:rPr lang="ru-RU"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співіснують три основні тенденції:</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i="1" dirty="0">
                <a:solidFill>
                  <a:schemeClr val="tx1"/>
                </a:solidFill>
                <a:latin typeface="Times New Roman" panose="02020603050405020304" pitchFamily="18" charset="0"/>
                <a:cs typeface="Times New Roman" panose="02020603050405020304" pitchFamily="18" charset="0"/>
              </a:rPr>
              <a:t>Класичне обумовлення, </a:t>
            </a:r>
            <a:r>
              <a:rPr lang="uk-UA" dirty="0">
                <a:solidFill>
                  <a:schemeClr val="tx1"/>
                </a:solidFill>
                <a:latin typeface="Times New Roman" panose="02020603050405020304" pitchFamily="18" charset="0"/>
                <a:cs typeface="Times New Roman" panose="02020603050405020304" pitchFamily="18" charset="0"/>
              </a:rPr>
              <a:t>бере свій початок від </a:t>
            </a:r>
            <a:r>
              <a:rPr lang="ru-RU" dirty="0" err="1">
                <a:solidFill>
                  <a:schemeClr val="tx1"/>
                </a:solidFill>
                <a:latin typeface="Times New Roman" panose="02020603050405020304" pitchFamily="18" charset="0"/>
                <a:cs typeface="Times New Roman" panose="02020603050405020304" pitchFamily="18" charset="0"/>
              </a:rPr>
              <a:t>експери</a:t>
            </a:r>
            <a:r>
              <a:rPr lang="uk-UA" dirty="0">
                <a:solidFill>
                  <a:schemeClr val="tx1"/>
                </a:solidFill>
                <a:latin typeface="Times New Roman" panose="02020603050405020304" pitchFamily="18" charset="0"/>
                <a:cs typeface="Times New Roman" panose="02020603050405020304" pitchFamily="18" charset="0"/>
              </a:rPr>
              <a:t>ментальних традицій І.П. Павлова.</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i="1" dirty="0" err="1">
                <a:solidFill>
                  <a:schemeClr val="tx1"/>
                </a:solidFill>
                <a:latin typeface="Times New Roman" panose="02020603050405020304" pitchFamily="18" charset="0"/>
                <a:cs typeface="Times New Roman" panose="02020603050405020304" pitchFamily="18" charset="0"/>
              </a:rPr>
              <a:t>Оперантне</a:t>
            </a:r>
            <a:r>
              <a:rPr lang="uk-UA" i="1" dirty="0">
                <a:solidFill>
                  <a:schemeClr val="tx1"/>
                </a:solidFill>
                <a:latin typeface="Times New Roman" panose="02020603050405020304" pitchFamily="18" charset="0"/>
                <a:cs typeface="Times New Roman" panose="02020603050405020304" pitchFamily="18" charset="0"/>
              </a:rPr>
              <a:t> обумовлення, </a:t>
            </a:r>
            <a:r>
              <a:rPr lang="uk-UA" dirty="0">
                <a:solidFill>
                  <a:schemeClr val="tx1"/>
                </a:solidFill>
                <a:latin typeface="Times New Roman" panose="02020603050405020304" pitchFamily="18" charset="0"/>
                <a:cs typeface="Times New Roman" panose="02020603050405020304" pitchFamily="18" charset="0"/>
              </a:rPr>
              <a:t>пов'язане з ім'ям Б. </a:t>
            </a:r>
            <a:r>
              <a:rPr lang="uk-UA" dirty="0" err="1">
                <a:solidFill>
                  <a:schemeClr val="tx1"/>
                </a:solidFill>
                <a:latin typeface="Times New Roman" panose="02020603050405020304" pitchFamily="18" charset="0"/>
                <a:cs typeface="Times New Roman" panose="02020603050405020304" pitchFamily="18" charset="0"/>
              </a:rPr>
              <a:t>Скіннера</a:t>
            </a:r>
            <a:r>
              <a:rPr lang="uk-UA" dirty="0">
                <a:solidFill>
                  <a:schemeClr val="tx1"/>
                </a:solidFill>
                <a:latin typeface="Times New Roman" panose="02020603050405020304" pitchFamily="18" charset="0"/>
                <a:cs typeface="Times New Roman" panose="02020603050405020304" pitchFamily="18" charset="0"/>
              </a:rPr>
              <a:t> і його модифікаціями поведінки.</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uk-UA" i="1" dirty="0" err="1">
                <a:solidFill>
                  <a:schemeClr val="tx1"/>
                </a:solidFill>
                <a:latin typeface="Times New Roman" panose="02020603050405020304" pitchFamily="18" charset="0"/>
                <a:cs typeface="Times New Roman" panose="02020603050405020304" pitchFamily="18" charset="0"/>
              </a:rPr>
              <a:t>Мультимодальное</a:t>
            </a:r>
            <a:r>
              <a:rPr lang="uk-UA" i="1" dirty="0">
                <a:solidFill>
                  <a:schemeClr val="tx1"/>
                </a:solidFill>
                <a:latin typeface="Times New Roman" panose="02020603050405020304" pitchFamily="18" charset="0"/>
                <a:cs typeface="Times New Roman" panose="02020603050405020304" pitchFamily="18" charset="0"/>
              </a:rPr>
              <a:t> програмування.</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332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7"/>
            <a:ext cx="5040560" cy="3960439"/>
          </a:xfrm>
        </p:spPr>
        <p:txBody>
          <a:bodyPr/>
          <a:lstStyle/>
          <a:p>
            <a:pPr marL="0" indent="0" algn="just">
              <a:buNone/>
            </a:pPr>
            <a:r>
              <a:rPr lang="uk-UA" b="1" dirty="0" smtClean="0">
                <a:solidFill>
                  <a:schemeClr val="tx1"/>
                </a:solidFill>
                <a:latin typeface="Times New Roman" panose="02020603050405020304" pitchFamily="18" charset="0"/>
                <a:cs typeface="Times New Roman" panose="02020603050405020304" pitchFamily="18" charset="0"/>
              </a:rPr>
              <a:t>       1</a:t>
            </a:r>
            <a:r>
              <a:rPr lang="uk-UA" b="1" dirty="0">
                <a:solidFill>
                  <a:schemeClr val="tx1"/>
                </a:solidFill>
                <a:latin typeface="Times New Roman" panose="02020603050405020304" pitchFamily="18" charset="0"/>
                <a:cs typeface="Times New Roman" panose="02020603050405020304" pitchFamily="18" charset="0"/>
              </a:rPr>
              <a:t>. </a:t>
            </a:r>
            <a:r>
              <a:rPr lang="uk-UA" b="1" dirty="0">
                <a:solidFill>
                  <a:srgbClr val="FFFF00"/>
                </a:solidFill>
                <a:latin typeface="Times New Roman" panose="02020603050405020304" pitchFamily="18" charset="0"/>
                <a:cs typeface="Times New Roman" panose="02020603050405020304" pitchFamily="18" charset="0"/>
              </a:rPr>
              <a:t>Класична теорія умовних рефлексів </a:t>
            </a:r>
            <a:r>
              <a:rPr lang="uk-UA" dirty="0">
                <a:solidFill>
                  <a:schemeClr val="tx1"/>
                </a:solidFill>
                <a:latin typeface="Times New Roman" panose="02020603050405020304" pitchFamily="18" charset="0"/>
                <a:cs typeface="Times New Roman" panose="02020603050405020304" pitchFamily="18" charset="0"/>
              </a:rPr>
              <a:t>І.П. Павло</a:t>
            </a:r>
            <a:r>
              <a:rPr lang="ru-RU" dirty="0" err="1">
                <a:solidFill>
                  <a:schemeClr val="tx1"/>
                </a:solidFill>
                <a:latin typeface="Times New Roman" panose="02020603050405020304" pitchFamily="18" charset="0"/>
                <a:cs typeface="Times New Roman" panose="02020603050405020304" pitchFamily="18" charset="0"/>
              </a:rPr>
              <a:t>ва</a:t>
            </a:r>
            <a:r>
              <a:rPr lang="uk-UA" dirty="0">
                <a:solidFill>
                  <a:schemeClr val="tx1"/>
                </a:solidFill>
                <a:latin typeface="Times New Roman" panose="02020603050405020304" pitchFamily="18" charset="0"/>
                <a:cs typeface="Times New Roman" panose="02020603050405020304" pitchFamily="18" charset="0"/>
              </a:rPr>
              <a:t> стала фундаментом, на якому було побудовано сучасну будівлю поведінкової корекції. На основі принципів класичного обумовлення створені такі методики корекції поведінки, як методика </a:t>
            </a:r>
            <a:r>
              <a:rPr lang="ru-RU" dirty="0" err="1">
                <a:solidFill>
                  <a:schemeClr val="tx1"/>
                </a:solidFill>
                <a:latin typeface="Times New Roman" panose="02020603050405020304" pitchFamily="18" charset="0"/>
                <a:cs typeface="Times New Roman" panose="02020603050405020304" pitchFamily="18" charset="0"/>
              </a:rPr>
              <a:t>аверсивного</a:t>
            </a:r>
            <a:r>
              <a:rPr lang="ru-RU"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обумовлення, методика контролю стимулу і тощо.</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Павлов Іван Петрович — Вікіпеді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26925"/>
            <a:ext cx="3168352" cy="4480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395536" y="4873962"/>
            <a:ext cx="8208912" cy="1569660"/>
          </a:xfrm>
          <a:prstGeom prst="rect">
            <a:avLst/>
          </a:prstGeom>
        </p:spPr>
        <p:txBody>
          <a:bodyPr wrap="square">
            <a:spAutoFit/>
          </a:bodyPr>
          <a:lstStyle/>
          <a:p>
            <a:pPr algn="just"/>
            <a:r>
              <a:rPr lang="uk-UA" sz="2400" dirty="0" smtClean="0">
                <a:latin typeface="Times New Roman" panose="02020603050405020304" pitchFamily="18" charset="0"/>
                <a:ea typeface="Times New Roman" panose="02020603050405020304" pitchFamily="18" charset="0"/>
              </a:rPr>
              <a:t>        І.П</a:t>
            </a:r>
            <a:r>
              <a:rPr lang="uk-UA" sz="2400" dirty="0">
                <a:latin typeface="Times New Roman" panose="02020603050405020304" pitchFamily="18" charset="0"/>
                <a:ea typeface="Times New Roman" panose="02020603050405020304" pitchFamily="18" charset="0"/>
              </a:rPr>
              <a:t>. Павлов вперше відповів на питання, яким чином </a:t>
            </a:r>
            <a:r>
              <a:rPr lang="uk-UA" sz="2400" spc="5" dirty="0">
                <a:latin typeface="Times New Roman" panose="02020603050405020304" pitchFamily="18" charset="0"/>
                <a:ea typeface="Times New Roman" panose="02020603050405020304" pitchFamily="18" charset="0"/>
              </a:rPr>
              <a:t>нейтральний стимул може стати умовним подразником </a:t>
            </a:r>
            <a:r>
              <a:rPr lang="uk-UA" sz="2400" spc="20" dirty="0">
                <a:latin typeface="Times New Roman" panose="02020603050405020304" pitchFamily="18" charset="0"/>
                <a:ea typeface="Times New Roman" panose="02020603050405020304" pitchFamily="18" charset="0"/>
              </a:rPr>
              <a:t>і викликати таку ж реакцію, як і безумовний рефлекс</a:t>
            </a:r>
            <a:r>
              <a:rPr lang="uk-UA" sz="2400" spc="-5" dirty="0">
                <a:latin typeface="Times New Roman" panose="02020603050405020304" pitchFamily="18" charset="0"/>
                <a:ea typeface="Times New Roman" panose="02020603050405020304" pitchFamily="18" charset="0"/>
              </a:rPr>
              <a:t>, який протікає автоматично. </a:t>
            </a:r>
            <a:endParaRPr lang="ru-RU" sz="2400" dirty="0"/>
          </a:p>
        </p:txBody>
      </p:sp>
    </p:spTree>
    <p:extLst>
      <p:ext uri="{BB962C8B-B14F-4D97-AF65-F5344CB8AC3E}">
        <p14:creationId xmlns:p14="http://schemas.microsoft.com/office/powerpoint/2010/main" val="39555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363272" cy="5289451"/>
          </a:xfrm>
        </p:spPr>
        <p:txBody>
          <a:bodyPr>
            <a:noAutofit/>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І.П</a:t>
            </a:r>
            <a:r>
              <a:rPr lang="uk-UA" dirty="0">
                <a:solidFill>
                  <a:schemeClr val="tx1"/>
                </a:solidFill>
                <a:latin typeface="Times New Roman" panose="02020603050405020304" pitchFamily="18" charset="0"/>
                <a:cs typeface="Times New Roman" panose="02020603050405020304" pitchFamily="18" charset="0"/>
              </a:rPr>
              <a:t>. Павлов показав, що формування умовного рефлексу підкоряється ряду вимог:</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Ø"/>
            </a:pPr>
            <a:r>
              <a:rPr lang="uk-UA" i="1" dirty="0">
                <a:solidFill>
                  <a:schemeClr val="tx1"/>
                </a:solidFill>
                <a:latin typeface="Times New Roman" panose="02020603050405020304" pitchFamily="18" charset="0"/>
                <a:cs typeface="Times New Roman" panose="02020603050405020304" pitchFamily="18" charset="0"/>
              </a:rPr>
              <a:t>одночасності — </a:t>
            </a:r>
            <a:r>
              <a:rPr lang="uk-UA" dirty="0">
                <a:solidFill>
                  <a:schemeClr val="tx1"/>
                </a:solidFill>
                <a:latin typeface="Times New Roman" panose="02020603050405020304" pitchFamily="18" charset="0"/>
                <a:cs typeface="Times New Roman" panose="02020603050405020304" pitchFamily="18" charset="0"/>
              </a:rPr>
              <a:t>збігу за часом </a:t>
            </a:r>
            <a:r>
              <a:rPr lang="ru-RU" dirty="0" err="1">
                <a:solidFill>
                  <a:schemeClr val="tx1"/>
                </a:solidFill>
                <a:latin typeface="Times New Roman" panose="02020603050405020304" pitchFamily="18" charset="0"/>
                <a:cs typeface="Times New Roman" panose="02020603050405020304" pitchFamily="18" charset="0"/>
              </a:rPr>
              <a:t>індиферентного</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або</a:t>
            </a:r>
            <a:r>
              <a:rPr lang="ru-RU" dirty="0">
                <a:solidFill>
                  <a:schemeClr val="tx1"/>
                </a:solidFill>
                <a:latin typeface="Times New Roman" panose="02020603050405020304" pitchFamily="18" charset="0"/>
                <a:cs typeface="Times New Roman" panose="02020603050405020304" pitchFamily="18" charset="0"/>
              </a:rPr>
              <a:t> нейтрального до процессу </a:t>
            </a:r>
            <a:r>
              <a:rPr lang="ru-RU" dirty="0" err="1">
                <a:solidFill>
                  <a:schemeClr val="tx1"/>
                </a:solidFill>
                <a:latin typeface="Times New Roman" panose="02020603050405020304" pitchFamily="18" charset="0"/>
                <a:cs typeface="Times New Roman" panose="02020603050405020304" pitchFamily="18" charset="0"/>
              </a:rPr>
              <a:t>научіння</a:t>
            </a:r>
            <a:r>
              <a:rPr lang="ru-RU" dirty="0">
                <a:solidFill>
                  <a:schemeClr val="tx1"/>
                </a:solidFill>
                <a:latin typeface="Times New Roman" panose="02020603050405020304" pitchFamily="18" charset="0"/>
                <a:cs typeface="Times New Roman" panose="02020603050405020304" pitchFamily="18" charset="0"/>
              </a:rPr>
              <a:t>, такого, </a:t>
            </a:r>
            <a:r>
              <a:rPr lang="ru-RU" dirty="0" err="1">
                <a:solidFill>
                  <a:schemeClr val="tx1"/>
                </a:solidFill>
                <a:latin typeface="Times New Roman" panose="02020603050405020304" pitchFamily="18" charset="0"/>
                <a:cs typeface="Times New Roman" panose="02020603050405020304" pitchFamily="18" charset="0"/>
              </a:rPr>
              <a:t>що</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сформувався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природнім</a:t>
            </a:r>
            <a:r>
              <a:rPr lang="ru-RU" dirty="0">
                <a:solidFill>
                  <a:schemeClr val="tx1"/>
                </a:solidFill>
                <a:latin typeface="Times New Roman" panose="02020603050405020304" pitchFamily="18" charset="0"/>
                <a:cs typeface="Times New Roman" panose="02020603050405020304" pitchFamily="18" charset="0"/>
              </a:rPr>
              <a:t> чином)</a:t>
            </a:r>
            <a:r>
              <a:rPr lang="uk-UA" dirty="0">
                <a:solidFill>
                  <a:schemeClr val="tx1"/>
                </a:solidFill>
                <a:latin typeface="Times New Roman" panose="02020603050405020304" pitchFamily="18" charset="0"/>
                <a:cs typeface="Times New Roman" panose="02020603050405020304" pitchFamily="18" charset="0"/>
              </a:rPr>
              <a:t> і безумовного подразників з деяким ви</a:t>
            </a:r>
            <a:r>
              <a:rPr lang="ru-RU" dirty="0" err="1">
                <a:solidFill>
                  <a:schemeClr val="tx1"/>
                </a:solidFill>
                <a:latin typeface="Times New Roman" panose="02020603050405020304" pitchFamily="18" charset="0"/>
                <a:cs typeface="Times New Roman" panose="02020603050405020304" pitchFamily="18" charset="0"/>
              </a:rPr>
              <a:t>передженням</a:t>
            </a:r>
            <a:r>
              <a:rPr lang="uk-UA" dirty="0">
                <a:solidFill>
                  <a:schemeClr val="tx1"/>
                </a:solidFill>
                <a:latin typeface="Times New Roman" panose="02020603050405020304" pitchFamily="18" charset="0"/>
                <a:cs typeface="Times New Roman" panose="02020603050405020304" pitchFamily="18" charset="0"/>
              </a:rPr>
              <a:t> першого;</a:t>
            </a:r>
            <a:endParaRPr lang="ru-RU" dirty="0">
              <a:solidFill>
                <a:schemeClr val="tx1"/>
              </a:solidFill>
              <a:latin typeface="Times New Roman" panose="02020603050405020304" pitchFamily="18" charset="0"/>
              <a:cs typeface="Times New Roman" panose="02020603050405020304" pitchFamily="18" charset="0"/>
            </a:endParaRPr>
          </a:p>
          <a:p>
            <a:pPr lvl="0" algn="just">
              <a:buClr>
                <a:schemeClr val="tx1"/>
              </a:buClr>
              <a:buFont typeface="Wingdings" panose="05000000000000000000" pitchFamily="2" charset="2"/>
              <a:buChar char="Ø"/>
            </a:pPr>
            <a:r>
              <a:rPr lang="ru-RU" i="1" dirty="0" err="1">
                <a:solidFill>
                  <a:schemeClr val="tx1"/>
                </a:solidFill>
                <a:latin typeface="Times New Roman" panose="02020603050405020304" pitchFamily="18" charset="0"/>
                <a:cs typeface="Times New Roman" panose="02020603050405020304" pitchFamily="18" charset="0"/>
              </a:rPr>
              <a:t>повторення</a:t>
            </a:r>
            <a:r>
              <a:rPr lang="ru-RU" i="1"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багаторазове поєднання </a:t>
            </a:r>
            <a:r>
              <a:rPr lang="ru-RU" dirty="0" err="1">
                <a:solidFill>
                  <a:schemeClr val="tx1"/>
                </a:solidFill>
                <a:latin typeface="Times New Roman" panose="02020603050405020304" pitchFamily="18" charset="0"/>
                <a:cs typeface="Times New Roman" panose="02020603050405020304" pitchFamily="18" charset="0"/>
              </a:rPr>
              <a:t>індиферентного</a:t>
            </a:r>
            <a:r>
              <a:rPr lang="uk-UA" dirty="0">
                <a:solidFill>
                  <a:schemeClr val="tx1"/>
                </a:solidFill>
                <a:latin typeface="Times New Roman" panose="02020603050405020304" pitchFamily="18" charset="0"/>
                <a:cs typeface="Times New Roman" panose="02020603050405020304" pitchFamily="18" charset="0"/>
              </a:rPr>
              <a:t> і безумовного подразників.</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Таким </a:t>
            </a:r>
            <a:r>
              <a:rPr lang="uk-UA" dirty="0">
                <a:solidFill>
                  <a:schemeClr val="tx1"/>
                </a:solidFill>
                <a:latin typeface="Times New Roman" panose="02020603050405020304" pitchFamily="18" charset="0"/>
                <a:cs typeface="Times New Roman" panose="02020603050405020304" pitchFamily="18" charset="0"/>
              </a:rPr>
              <a:t>чином, один з шляхів управління </a:t>
            </a:r>
            <a:r>
              <a:rPr lang="ru-RU" dirty="0" err="1">
                <a:solidFill>
                  <a:schemeClr val="tx1"/>
                </a:solidFill>
                <a:latin typeface="Times New Roman" panose="02020603050405020304" pitchFamily="18" charset="0"/>
                <a:cs typeface="Times New Roman" panose="02020603050405020304" pitchFamily="18" charset="0"/>
              </a:rPr>
              <a:t>поведінкою</a:t>
            </a:r>
            <a:r>
              <a:rPr lang="ru-RU" dirty="0">
                <a:solidFill>
                  <a:schemeClr val="tx1"/>
                </a:solidFill>
                <a:latin typeface="Times New Roman" panose="02020603050405020304" pitchFamily="18" charset="0"/>
                <a:cs typeface="Times New Roman" panose="02020603050405020304" pitchFamily="18" charset="0"/>
              </a:rPr>
              <a:t> — </a:t>
            </a:r>
            <a:r>
              <a:rPr lang="uk-UA" dirty="0">
                <a:solidFill>
                  <a:schemeClr val="tx1"/>
                </a:solidFill>
                <a:latin typeface="Times New Roman" panose="02020603050405020304" pitchFamily="18" charset="0"/>
                <a:cs typeface="Times New Roman" panose="02020603050405020304" pitchFamily="18" charset="0"/>
              </a:rPr>
              <a:t>управління пред'явленням стимулів, що викликають певну реакцію, а також організація зовнішнього оточення і контролю за ним. Організовуючи зовнішнє оточення, певним чином можна формувати певну поведінку людини.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07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5760640" cy="6480720"/>
          </a:xfrm>
        </p:spPr>
        <p:txBody>
          <a:bodyPr>
            <a:noAutofit/>
          </a:bodyPr>
          <a:lstStyle/>
          <a:p>
            <a:pPr marL="0" indent="0" algn="just">
              <a:buNone/>
            </a:pPr>
            <a:r>
              <a:rPr lang="uk-UA" b="1" dirty="0" smtClean="0">
                <a:solidFill>
                  <a:schemeClr val="tx1"/>
                </a:solidFill>
                <a:latin typeface="Times New Roman" panose="02020603050405020304" pitchFamily="18" charset="0"/>
                <a:cs typeface="Times New Roman" panose="02020603050405020304" pitchFamily="18" charset="0"/>
              </a:rPr>
              <a:t>      2</a:t>
            </a:r>
            <a:r>
              <a:rPr lang="uk-UA" b="1" dirty="0">
                <a:solidFill>
                  <a:schemeClr val="tx1"/>
                </a:solidFill>
                <a:latin typeface="Times New Roman" panose="02020603050405020304" pitchFamily="18" charset="0"/>
                <a:cs typeface="Times New Roman" panose="02020603050405020304" pitchFamily="18" charset="0"/>
              </a:rPr>
              <a:t>. </a:t>
            </a:r>
            <a:r>
              <a:rPr lang="uk-UA" b="1" dirty="0">
                <a:solidFill>
                  <a:srgbClr val="FFFF00"/>
                </a:solidFill>
                <a:latin typeface="Times New Roman" panose="02020603050405020304" pitchFamily="18" charset="0"/>
                <a:cs typeface="Times New Roman" panose="02020603050405020304" pitchFamily="18" charset="0"/>
              </a:rPr>
              <a:t>Теорія </a:t>
            </a:r>
            <a:r>
              <a:rPr lang="ru-RU" b="1" dirty="0" err="1">
                <a:solidFill>
                  <a:srgbClr val="FFFF00"/>
                </a:solidFill>
                <a:latin typeface="Times New Roman" panose="02020603050405020304" pitchFamily="18" charset="0"/>
                <a:cs typeface="Times New Roman" panose="02020603050405020304" pitchFamily="18" charset="0"/>
              </a:rPr>
              <a:t>оперантного</a:t>
            </a:r>
            <a:r>
              <a:rPr lang="uk-UA" b="1" dirty="0">
                <a:solidFill>
                  <a:srgbClr val="FFFF00"/>
                </a:solidFill>
                <a:latin typeface="Times New Roman" panose="02020603050405020304" pitchFamily="18" charset="0"/>
                <a:cs typeface="Times New Roman" panose="02020603050405020304" pitchFamily="18" charset="0"/>
              </a:rPr>
              <a:t> обумовлення </a:t>
            </a:r>
            <a:r>
              <a:rPr lang="uk-UA" dirty="0">
                <a:solidFill>
                  <a:schemeClr val="tx1"/>
                </a:solidFill>
                <a:latin typeface="Times New Roman" panose="02020603050405020304" pitchFamily="18" charset="0"/>
                <a:cs typeface="Times New Roman" panose="02020603050405020304" pitchFamily="18" charset="0"/>
              </a:rPr>
              <a:t>пов'язана з іменами Е. </a:t>
            </a:r>
            <a:r>
              <a:rPr lang="uk-UA" dirty="0" err="1">
                <a:solidFill>
                  <a:schemeClr val="tx1"/>
                </a:solidFill>
                <a:latin typeface="Times New Roman" panose="02020603050405020304" pitchFamily="18" charset="0"/>
                <a:cs typeface="Times New Roman" panose="02020603050405020304" pitchFamily="18" charset="0"/>
              </a:rPr>
              <a:t>Торндайка</a:t>
            </a:r>
            <a:r>
              <a:rPr lang="uk-UA" dirty="0">
                <a:solidFill>
                  <a:schemeClr val="tx1"/>
                </a:solidFill>
                <a:latin typeface="Times New Roman" panose="02020603050405020304" pitchFamily="18" charset="0"/>
                <a:cs typeface="Times New Roman" panose="02020603050405020304" pitchFamily="18" charset="0"/>
              </a:rPr>
              <a:t> і Б. </a:t>
            </a:r>
            <a:r>
              <a:rPr lang="uk-UA" dirty="0" err="1">
                <a:solidFill>
                  <a:schemeClr val="tx1"/>
                </a:solidFill>
                <a:latin typeface="Times New Roman" panose="02020603050405020304" pitchFamily="18" charset="0"/>
                <a:cs typeface="Times New Roman" panose="02020603050405020304" pitchFamily="18" charset="0"/>
              </a:rPr>
              <a:t>Скіннера</a:t>
            </a:r>
            <a:r>
              <a:rPr lang="uk-UA" dirty="0">
                <a:solidFill>
                  <a:schemeClr val="tx1"/>
                </a:solidFill>
                <a:latin typeface="Times New Roman" panose="02020603050405020304" pitchFamily="18" charset="0"/>
                <a:cs typeface="Times New Roman" panose="02020603050405020304" pitchFamily="18" charset="0"/>
              </a:rPr>
              <a:t>. На відміну від принципу класичного обумовлення «стимул — реакція» учені </a:t>
            </a:r>
            <a:r>
              <a:rPr lang="ru-RU" dirty="0" err="1">
                <a:solidFill>
                  <a:schemeClr val="tx1"/>
                </a:solidFill>
                <a:latin typeface="Times New Roman" panose="02020603050405020304" pitchFamily="18" charset="0"/>
                <a:cs typeface="Times New Roman" panose="02020603050405020304" pitchFamily="18" charset="0"/>
              </a:rPr>
              <a:t>розробили</a:t>
            </a:r>
            <a:r>
              <a:rPr lang="uk-UA" dirty="0">
                <a:solidFill>
                  <a:schemeClr val="tx1"/>
                </a:solidFill>
                <a:latin typeface="Times New Roman" panose="02020603050405020304" pitchFamily="18" charset="0"/>
                <a:cs typeface="Times New Roman" panose="02020603050405020304" pitchFamily="18" charset="0"/>
              </a:rPr>
              <a:t> принцип </a:t>
            </a:r>
            <a:r>
              <a:rPr lang="ru-RU" dirty="0" err="1">
                <a:solidFill>
                  <a:schemeClr val="tx1"/>
                </a:solidFill>
                <a:latin typeface="Times New Roman" panose="02020603050405020304" pitchFamily="18" charset="0"/>
                <a:cs typeface="Times New Roman" panose="02020603050405020304" pitchFamily="18" charset="0"/>
              </a:rPr>
              <a:t>оперантного</a:t>
            </a:r>
            <a:r>
              <a:rPr lang="uk-UA" dirty="0">
                <a:solidFill>
                  <a:schemeClr val="tx1"/>
                </a:solidFill>
                <a:latin typeface="Times New Roman" panose="02020603050405020304" pitchFamily="18" charset="0"/>
                <a:cs typeface="Times New Roman" panose="02020603050405020304" pitchFamily="18" charset="0"/>
              </a:rPr>
              <a:t> обумовлення «реакція — стимул», згідно якому поведінка контролюється її результатами і наслідками. Основна гіпотеза цього процесу така, якщо наслідки певної поведінки є приємними (позитивне підкріплення), бажаними для людини, то дана поведінка закріплюється, тобто людина починає це робити частіше, і навпаки, якщо певна поведінка має неприємні для людини наслідки (негативне підкріплення), то людини перестає так чинити, поведінка згасає. </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3074" name="Picture 2" descr="Владелец &quot;проблемной клетки&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67951">
            <a:off x="6308071" y="194342"/>
            <a:ext cx="2570981" cy="3104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Научающе-бихевиоральное направление в теории личности Б.Ф. Скиннера"/>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14978">
            <a:off x="6250630" y="3281823"/>
            <a:ext cx="2415518" cy="3512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3894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При </a:t>
            </a:r>
            <a:r>
              <a:rPr lang="uk-UA" dirty="0">
                <a:solidFill>
                  <a:schemeClr val="tx1"/>
                </a:solidFill>
                <a:latin typeface="Times New Roman" panose="02020603050405020304" pitchFamily="18" charset="0"/>
                <a:cs typeface="Times New Roman" panose="02020603050405020304" pitchFamily="18" charset="0"/>
              </a:rPr>
              <a:t>використовуванні </a:t>
            </a:r>
            <a:r>
              <a:rPr lang="ru-RU" dirty="0" err="1">
                <a:solidFill>
                  <a:schemeClr val="tx1"/>
                </a:solidFill>
                <a:latin typeface="Times New Roman" panose="02020603050405020304" pitchFamily="18" charset="0"/>
                <a:cs typeface="Times New Roman" panose="02020603050405020304" pitchFamily="18" charset="0"/>
              </a:rPr>
              <a:t>оперантних</a:t>
            </a:r>
            <a:r>
              <a:rPr lang="uk-UA" dirty="0">
                <a:solidFill>
                  <a:schemeClr val="tx1"/>
                </a:solidFill>
                <a:latin typeface="Times New Roman" panose="02020603050405020304" pitchFamily="18" charset="0"/>
                <a:cs typeface="Times New Roman" panose="02020603050405020304" pitchFamily="18" charset="0"/>
              </a:rPr>
              <a:t> методів управління результатами поведінки, тобто використання позитивного чи негативного підкріплення, здійснюється вплив на саму поведінку. Тому особливе значення надається етапу </a:t>
            </a:r>
            <a:r>
              <a:rPr lang="uk-UA" i="1" dirty="0">
                <a:solidFill>
                  <a:schemeClr val="tx1"/>
                </a:solidFill>
                <a:latin typeface="Times New Roman" panose="02020603050405020304" pitchFamily="18" charset="0"/>
                <a:cs typeface="Times New Roman" panose="02020603050405020304" pitchFamily="18" charset="0"/>
              </a:rPr>
              <a:t>функціонального аналізу, </a:t>
            </a:r>
            <a:r>
              <a:rPr lang="uk-UA" dirty="0">
                <a:solidFill>
                  <a:schemeClr val="tx1"/>
                </a:solidFill>
                <a:latin typeface="Times New Roman" panose="02020603050405020304" pitchFamily="18" charset="0"/>
                <a:cs typeface="Times New Roman" panose="02020603050405020304" pitchFamily="18" charset="0"/>
              </a:rPr>
              <a:t>або поведінкової діагностики. Задача цього етапу полягає у визначенні підкріплюючої значущості об'єктів, що оточують клієнта та встановленні ієрархії їх підкріплюючої сили, тобто, які стимули викликають у цієї конкретної людини найсильнішу реакцію, які слабшу, а на які ця людини взагалі практично не реагує. Здійснити це можливо за допомогою прямого спостереження за поведінкою людини і встановленням зв'язку між частотою і інтенсивністю поведінки (залежна змінна), що проявляється, і об'єктами, що є в цей час, і подіями, що відбуваються в оточенні (незалежна змінна).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2015194"/>
      </p:ext>
    </p:extLst>
  </p:cSld>
  <p:clrMapOvr>
    <a:masterClrMapping/>
  </p:clrMapOvr>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1484</TotalTime>
  <Words>2813</Words>
  <Application>Microsoft Office PowerPoint</Application>
  <PresentationFormat>Экран (4:3)</PresentationFormat>
  <Paragraphs>107</Paragraphs>
  <Slides>35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35</vt:i4>
      </vt:variant>
    </vt:vector>
  </HeadingPairs>
  <TitlesOfParts>
    <vt:vector size="41" baseType="lpstr">
      <vt:lpstr>Arial</vt:lpstr>
      <vt:lpstr>Calibri</vt:lpstr>
      <vt:lpstr>Times New Roman</vt:lpstr>
      <vt:lpstr>Tw Cen MT</vt:lpstr>
      <vt:lpstr>Wingdings</vt:lpstr>
      <vt:lpstr>Паркет</vt:lpstr>
      <vt:lpstr>Презентация PowerPoint</vt:lpstr>
      <vt:lpstr>Основні положення поведінкової психокорекції.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Характерні особливості поведінкової психокорекції, мета, вимоги до психолога та клієнта.</vt:lpstr>
      <vt:lpstr>Презентация PowerPoint</vt:lpstr>
      <vt:lpstr>Презентация PowerPoint</vt:lpstr>
      <vt:lpstr>Презентация PowerPoint</vt:lpstr>
      <vt:lpstr>Презентация PowerPoint</vt:lpstr>
      <vt:lpstr>3. Методи і техніки поведінкового підходу.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Пользователь</cp:lastModifiedBy>
  <cp:revision>185</cp:revision>
  <dcterms:created xsi:type="dcterms:W3CDTF">2023-09-11T21:20:14Z</dcterms:created>
  <dcterms:modified xsi:type="dcterms:W3CDTF">2023-10-09T08:17:09Z</dcterms:modified>
</cp:coreProperties>
</file>