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9"/>
  </p:notesMasterIdLst>
  <p:handoutMasterIdLst>
    <p:handoutMasterId r:id="rId20"/>
  </p:handoutMasterIdLst>
  <p:sldIdLst>
    <p:sldId id="284" r:id="rId2"/>
    <p:sldId id="285" r:id="rId3"/>
    <p:sldId id="305" r:id="rId4"/>
    <p:sldId id="306" r:id="rId5"/>
    <p:sldId id="293" r:id="rId6"/>
    <p:sldId id="290" r:id="rId7"/>
    <p:sldId id="295" r:id="rId8"/>
    <p:sldId id="288" r:id="rId9"/>
    <p:sldId id="289" r:id="rId10"/>
    <p:sldId id="296" r:id="rId11"/>
    <p:sldId id="297" r:id="rId12"/>
    <p:sldId id="298" r:id="rId13"/>
    <p:sldId id="309" r:id="rId14"/>
    <p:sldId id="310" r:id="rId15"/>
    <p:sldId id="287" r:id="rId16"/>
    <p:sldId id="294" r:id="rId17"/>
    <p:sldId id="300" r:id="rId18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A50021"/>
    <a:srgbClr val="FF0000"/>
    <a:srgbClr val="C0C0C0"/>
    <a:srgbClr val="990033"/>
    <a:srgbClr val="FFFF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3" autoAdjust="0"/>
    <p:restoredTop sz="99480" autoAdjust="0"/>
  </p:normalViewPr>
  <p:slideViewPr>
    <p:cSldViewPr>
      <p:cViewPr varScale="1">
        <p:scale>
          <a:sx n="86" d="100"/>
          <a:sy n="86" d="100"/>
        </p:scale>
        <p:origin x="159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 altLang="ru-RU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3C9AB09-FD52-4377-8D89-1735B1A363FC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 altLang="ru-RU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889747A-D58E-49B1-9151-72944499776E}" type="slidenum">
              <a:rPr lang="ru-RU" altLang="ru-RU"/>
              <a:pPr/>
              <a:t>‹№›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 altLang="ru-RU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714A869-0A14-458F-B30C-46E0365ACA13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 altLang="ru-RU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9FC4EE2-3AB8-4202-9886-54AE59B1AA49}" type="slidenum">
              <a:rPr lang="ru-RU" altLang="ru-RU"/>
              <a:pPr/>
              <a:t>‹№›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6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43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4336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36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4336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36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3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336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8A80D4-9B04-4E04-AB27-3022A5A2D2B2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14337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/>
          </a:p>
        </p:txBody>
      </p:sp>
      <p:sp>
        <p:nvSpPr>
          <p:cNvPr id="14337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9788A0C-A44D-4FDF-979C-2FD27C71FB8D}" type="slidenum">
              <a:rPr lang="ru-RU" altLang="ru-RU"/>
              <a:pPr/>
              <a:t>‹№›</a:t>
            </a:fld>
            <a:endParaRPr lang="ru-RU" altLang="ru-RU"/>
          </a:p>
        </p:txBody>
      </p:sp>
      <p:sp>
        <p:nvSpPr>
          <p:cNvPr id="14337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BF85BC-19F5-4997-B170-082DBDF38060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45F42-E0BD-4409-8CC8-B8703224B553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665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5CDBC6-4332-409B-9726-E9C50D2206A7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794D-81EB-4683-88D8-CAC31C43D290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920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C6A228F1-2352-4146-AD4C-B2452B547420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6538D2E-40F6-401B-88DE-48752B782537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597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255178-E1C7-470E-B02E-4705F0915FBB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4C363-67DD-4F1E-BF33-1C4246EF89F8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871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DB717-BEA6-49C7-8F20-6EDFC9C0AC37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5AFB5-77BD-43E8-B59E-4E17EE85D4D4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980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43E6-4F0F-47D9-9379-141D94F8DC98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8D193-494D-4A1D-AD3C-65AB280C29F8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370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66CBAC-52C2-4479-8012-044C3DF8555F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34ABD-BACA-4360-A0AA-85B67AF417F2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281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7427A0-80EE-4579-ADC9-E497D4D6A210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8DEA0-8124-460A-BD59-3AF75A1ED446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12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729C63-056B-42D2-ACAF-2D880CDDB076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6321A-9A46-4B39-B161-4CBF75BF0438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635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38B99-C1CF-468B-8788-EBDA40700C3F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1BDE4-E588-4105-BEEF-E54AA3BC5BE9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25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C7C3D3-550B-4877-970C-C61D368851EE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FAC14-D557-4869-BCF5-F032A860137C}" type="slidenum">
              <a:rPr lang="ru-RU" altLang="ru-RU"/>
              <a:pPr/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685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4233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4234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4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4234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4234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4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4234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42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2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2615E9-2C5E-4E91-B08C-0B4D85FAD797}" type="datetimeFigureOut">
              <a:rPr lang="ru-RU" altLang="ru-RU"/>
              <a:pPr/>
              <a:t>08.05.2024</a:t>
            </a:fld>
            <a:endParaRPr lang="ru-RU" altLang="ru-RU"/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A3080AC5-4A50-4A52-B823-F35E849A747E}" type="slidenum">
              <a:rPr lang="ru-RU" altLang="ru-RU"/>
              <a:pPr/>
              <a:t>‹№›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0" y="2590800"/>
            <a:ext cx="8153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3200" i="1" dirty="0" smtClean="0">
                <a:solidFill>
                  <a:srgbClr val="000066"/>
                </a:solidFill>
              </a:rPr>
              <a:t>Порядок </a:t>
            </a:r>
            <a:r>
              <a:rPr lang="uk-UA" altLang="ru-RU" sz="3200" i="1" dirty="0">
                <a:solidFill>
                  <a:srgbClr val="000066"/>
                </a:solidFill>
              </a:rPr>
              <a:t>підготовки справ до передачі до архівного </a:t>
            </a:r>
            <a:r>
              <a:rPr lang="uk-UA" altLang="ru-RU" sz="3200" i="1" dirty="0" smtClean="0">
                <a:solidFill>
                  <a:srgbClr val="000066"/>
                </a:solidFill>
              </a:rPr>
              <a:t>зберігання</a:t>
            </a:r>
            <a:endParaRPr lang="ru-RU" alt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924800" cy="1143000"/>
          </a:xfrm>
        </p:spPr>
        <p:txBody>
          <a:bodyPr/>
          <a:lstStyle/>
          <a:p>
            <a:r>
              <a:rPr lang="uk-UA" altLang="ru-RU" sz="2800" i="1">
                <a:solidFill>
                  <a:schemeClr val="tx1"/>
                </a:solidFill>
              </a:rPr>
              <a:t>ОПИС СПРАВ</a:t>
            </a:r>
            <a:r>
              <a:rPr lang="uk-UA" altLang="ru-RU" sz="2800"/>
              <a:t>  СКЛАДЕНИЙ ЗА ХРОНОЛОГІЧНО-СТРУКТИРНИМ ПРИНЦИПОМ</a:t>
            </a:r>
            <a:endParaRPr lang="ru-RU" altLang="ru-RU" sz="2800"/>
          </a:p>
        </p:txBody>
      </p:sp>
      <p:pic>
        <p:nvPicPr>
          <p:cNvPr id="99342" name="Picture 14" descr="сводн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3733800" cy="42672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43" name="Picture 15" descr="структурног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191000" cy="52578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4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373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345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19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AutoShape 18"/>
          <p:cNvSpPr>
            <a:spLocks noChangeArrowheads="1"/>
          </p:cNvSpPr>
          <p:nvPr/>
        </p:nvSpPr>
        <p:spPr bwMode="auto">
          <a:xfrm>
            <a:off x="917575" y="3044825"/>
            <a:ext cx="7764463" cy="1978025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i="1">
                <a:cs typeface="Times New Roman" panose="02020603050405020304" pitchFamily="18" charset="0"/>
              </a:rPr>
              <a:t>Якщо в установі створюється за рік до              </a:t>
            </a:r>
            <a:r>
              <a:rPr lang="uk-UA" altLang="ru-RU" i="1">
                <a:cs typeface="Times New Roman" panose="02020603050405020304" pitchFamily="18" charset="0"/>
              </a:rPr>
              <a:t>20 справ,                                                     </a:t>
            </a:r>
            <a:r>
              <a:rPr lang="uk-UA" altLang="ru-RU" sz="2800" i="1">
                <a:cs typeface="Times New Roman" panose="02020603050405020304" pitchFamily="18" charset="0"/>
              </a:rPr>
              <a:t>зведений опис дозволяється складати за кілька років,але не більше наж за </a:t>
            </a:r>
            <a:r>
              <a:rPr lang="uk-UA" altLang="ru-RU" sz="2800" i="1" u="sng">
                <a:cs typeface="Times New Roman" panose="02020603050405020304" pitchFamily="18" charset="0"/>
              </a:rPr>
              <a:t>п’ять</a:t>
            </a:r>
            <a:r>
              <a:rPr lang="uk-UA" altLang="ru-RU" sz="2800" i="1">
                <a:cs typeface="Times New Roman" panose="02020603050405020304" pitchFamily="18" charset="0"/>
              </a:rPr>
              <a:t> років</a:t>
            </a:r>
            <a:endParaRPr lang="ru-RU" altLang="ru-RU" sz="2800" i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066800" y="2590800"/>
            <a:ext cx="7543800" cy="1371600"/>
          </a:xfrm>
          <a:prstGeom prst="roundRect">
            <a:avLst>
              <a:gd name="adj" fmla="val 21667"/>
            </a:avLst>
          </a:prstGeom>
          <a:solidFill>
            <a:srgbClr val="003366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i="1">
                <a:solidFill>
                  <a:schemeClr val="bg1"/>
                </a:solidFill>
              </a:rPr>
              <a:t>Обліковим документом  для справ тимчасового  зберігання,що надійшли до архіву</a:t>
            </a:r>
            <a:endParaRPr lang="ru-RU" altLang="ru-RU" sz="2400" i="1">
              <a:solidFill>
                <a:schemeClr val="bg1"/>
              </a:solidFill>
            </a:endParaRP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3505200" y="41910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sz="4400" b="1" i="1">
                <a:solidFill>
                  <a:srgbClr val="A50021"/>
                </a:solidFill>
              </a:rPr>
              <a:t>є</a:t>
            </a:r>
            <a:endParaRPr lang="ru-RU" altLang="ru-RU" sz="4400" b="1" i="1">
              <a:solidFill>
                <a:srgbClr val="A50021"/>
              </a:solidFill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14400" y="5105400"/>
            <a:ext cx="8001000" cy="1219200"/>
          </a:xfrm>
          <a:prstGeom prst="roundRect">
            <a:avLst>
              <a:gd name="adj" fmla="val 21667"/>
            </a:avLst>
          </a:prstGeom>
          <a:solidFill>
            <a:srgbClr val="003366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sz="2400" i="1">
              <a:solidFill>
                <a:schemeClr val="bg1"/>
              </a:solidFill>
            </a:endParaRP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18288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2800" b="1" i="1">
                <a:solidFill>
                  <a:schemeClr val="bg1"/>
                </a:solidFill>
              </a:rPr>
              <a:t>номенклатура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5410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2800" b="1" i="1">
                <a:solidFill>
                  <a:schemeClr val="bg1"/>
                </a:solidFill>
              </a:rPr>
              <a:t>справ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01387" grpId="0"/>
      <p:bldP spid="2" grpId="0" animBg="1"/>
      <p:bldP spid="101389" grpId="0"/>
      <p:bldP spid="1013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305800" cy="1676400"/>
          </a:xfrm>
        </p:spPr>
        <p:txBody>
          <a:bodyPr/>
          <a:lstStyle/>
          <a:p>
            <a:pPr algn="ctr"/>
            <a:r>
              <a:rPr lang="uk-UA" altLang="ru-RU" i="1">
                <a:solidFill>
                  <a:srgbClr val="A50021"/>
                </a:solidFill>
                <a:cs typeface="Times New Roman" panose="02020603050405020304" pitchFamily="18" charset="0"/>
              </a:rPr>
              <a:t>Експертиза цінності документів та передавання справ до архіву установи</a:t>
            </a:r>
            <a:endParaRPr lang="ru-RU" altLang="ru-RU" i="1">
              <a:solidFill>
                <a:srgbClr val="A50021"/>
              </a:solidFill>
              <a:cs typeface="Times New Roman" panose="02020603050405020304" pitchFamily="18" charset="0"/>
            </a:endParaRPr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>
            <a:off x="981075" y="2444750"/>
            <a:ext cx="7947025" cy="5969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b="0" i="1"/>
              <a:t>Експертиза цінності документів проводиться на підставі чинного законодавства у сфері архівної справи та діловодства.</a:t>
            </a:r>
            <a:endParaRPr lang="ru-RU" altLang="ru-RU" sz="1600" b="0"/>
          </a:p>
        </p:txBody>
      </p:sp>
      <p:sp>
        <p:nvSpPr>
          <p:cNvPr id="151561" name="AutoShape 9"/>
          <p:cNvSpPr>
            <a:spLocks noChangeArrowheads="1"/>
          </p:cNvSpPr>
          <p:nvPr/>
        </p:nvSpPr>
        <p:spPr bwMode="auto">
          <a:xfrm>
            <a:off x="1117600" y="3013075"/>
            <a:ext cx="7999413" cy="5969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b="0" i="1"/>
              <a:t>Проводиться щороку -під час складання номенклатури справ,формування документів у справи,підготовки справ до передавання на архівне  зберігання.</a:t>
            </a:r>
            <a:r>
              <a:rPr lang="ru-RU" altLang="ru-RU" sz="1600" b="0" i="1"/>
              <a:t> </a:t>
            </a:r>
          </a:p>
        </p:txBody>
      </p:sp>
      <p:sp>
        <p:nvSpPr>
          <p:cNvPr id="151562" name="AutoShape 10"/>
          <p:cNvSpPr>
            <a:spLocks noChangeArrowheads="1"/>
          </p:cNvSpPr>
          <p:nvPr/>
        </p:nvSpPr>
        <p:spPr bwMode="auto">
          <a:xfrm>
            <a:off x="1085850" y="3568700"/>
            <a:ext cx="8053388" cy="8509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b="0" i="1"/>
              <a:t>За результатами експертизи цінності документів структурні підрозділи готують справи постійного та тривалого (понад</a:t>
            </a:r>
            <a:r>
              <a:rPr lang="ru-RU" altLang="ru-RU" sz="1600" b="0" i="1"/>
              <a:t> 10 років) зберігання до передавання до архіву.</a:t>
            </a:r>
          </a:p>
        </p:txBody>
      </p: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1163638" y="4367213"/>
            <a:ext cx="8177212" cy="344487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b="0" i="1"/>
              <a:t>Оформлення справ здійснюється працівниками структурних підрозділів.</a:t>
            </a:r>
            <a:endParaRPr lang="ru-RU" altLang="ru-RU" sz="1600" b="0" i="1"/>
          </a:p>
        </p:txBody>
      </p:sp>
      <p:sp>
        <p:nvSpPr>
          <p:cNvPr id="151564" name="AutoShape 12"/>
          <p:cNvSpPr>
            <a:spLocks noChangeArrowheads="1"/>
          </p:cNvSpPr>
          <p:nvPr/>
        </p:nvSpPr>
        <p:spPr bwMode="auto">
          <a:xfrm>
            <a:off x="1152525" y="4711700"/>
            <a:ext cx="8243888" cy="5969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b="0" i="1"/>
              <a:t>Систематизація документів у справі передбачає розміщення документів за хронологією надходження або створення ( від січня по грудень).</a:t>
            </a:r>
            <a:endParaRPr lang="ru-RU" altLang="ru-RU" sz="1600" b="0" i="1"/>
          </a:p>
        </p:txBody>
      </p:sp>
      <p:sp>
        <p:nvSpPr>
          <p:cNvPr id="151565" name="AutoShape 13"/>
          <p:cNvSpPr>
            <a:spLocks noChangeArrowheads="1"/>
          </p:cNvSpPr>
          <p:nvPr/>
        </p:nvSpPr>
        <p:spPr bwMode="auto">
          <a:xfrm>
            <a:off x="1185863" y="5308600"/>
            <a:ext cx="8324850" cy="1103313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b="0" i="1"/>
              <a:t>Справи постійного та тривалого (понад 10 років) зберігання,з кадрових питань (особового складу) через два роки після завершення їх ведення в діловодстві передаються до архіву установи в упорядкованому стані для подальшого  зберігання та користування.</a:t>
            </a:r>
            <a:endParaRPr lang="ru-RU" altLang="ru-RU" sz="1600" b="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AutoShape 4"/>
          <p:cNvSpPr>
            <a:spLocks noChangeArrowheads="1"/>
          </p:cNvSpPr>
          <p:nvPr/>
        </p:nvSpPr>
        <p:spPr bwMode="auto">
          <a:xfrm>
            <a:off x="273050" y="739775"/>
            <a:ext cx="9126538" cy="1222375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b="0" i="1">
                <a:solidFill>
                  <a:schemeClr val="tx1"/>
                </a:solidFill>
              </a:rPr>
              <a:t>Складання актів про вилучення для знищення документів</a:t>
            </a:r>
            <a:endParaRPr lang="ru-RU" altLang="ru-RU" b="0" i="1">
              <a:solidFill>
                <a:schemeClr val="tx1"/>
              </a:solidFill>
            </a:endParaRPr>
          </a:p>
        </p:txBody>
      </p:sp>
      <p:sp>
        <p:nvSpPr>
          <p:cNvPr id="152581" name="AutoShape 5"/>
          <p:cNvSpPr>
            <a:spLocks noChangeArrowheads="1"/>
          </p:cNvSpPr>
          <p:nvPr/>
        </p:nvSpPr>
        <p:spPr bwMode="auto">
          <a:xfrm>
            <a:off x="746125" y="2389188"/>
            <a:ext cx="8108950" cy="1355725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i="1" u="sng">
                <a:solidFill>
                  <a:schemeClr val="tx1"/>
                </a:solidFill>
              </a:rPr>
              <a:t>На підставі поданих структурними підрозділами переліків справ,що підлягають знищенню у зв’язку із закінченням строків їх зберігання,та проведеної експертизи цінності документів в архіві установи складається акт про вилучення для знищення документів,не внесених до НАФ,за формою наведено в додатку 15 до Правил</a:t>
            </a:r>
            <a:endParaRPr lang="ru-RU" altLang="ru-RU" sz="1600" b="0" i="1"/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779463" y="3860800"/>
            <a:ext cx="8012112" cy="5969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i="1" u="sng">
                <a:solidFill>
                  <a:schemeClr val="tx1"/>
                </a:solidFill>
              </a:rPr>
              <a:t>Акт про вилучення для знищення документів,не внесених до НАФ,складається у двух примірниках та схвалюються ЕК установи.</a:t>
            </a:r>
            <a:endParaRPr lang="ru-RU" altLang="ru-RU" sz="1600" i="1" u="sng">
              <a:solidFill>
                <a:schemeClr val="tx1"/>
              </a:solidFill>
            </a:endParaRPr>
          </a:p>
        </p:txBody>
      </p:sp>
      <p:sp>
        <p:nvSpPr>
          <p:cNvPr id="152584" name="AutoShape 8"/>
          <p:cNvSpPr>
            <a:spLocks noChangeArrowheads="1"/>
          </p:cNvSpPr>
          <p:nvPr/>
        </p:nvSpPr>
        <p:spPr bwMode="auto">
          <a:xfrm>
            <a:off x="820738" y="4597400"/>
            <a:ext cx="8045450" cy="8509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i="1">
                <a:solidFill>
                  <a:schemeClr val="tx1"/>
                </a:solidFill>
              </a:rPr>
              <a:t>Акти про вилучення для знищення документів,не внесених до НАФ,разом з описами справ з кадрових питань ( особового складу) на розгляд ЕК архівного відділу міської ради.</a:t>
            </a:r>
            <a:endParaRPr lang="ru-RU" altLang="ru-RU" sz="1600" i="1">
              <a:solidFill>
                <a:schemeClr val="tx1"/>
              </a:solidFill>
            </a:endParaRPr>
          </a:p>
        </p:txBody>
      </p:sp>
      <p:sp>
        <p:nvSpPr>
          <p:cNvPr id="152585" name="AutoShape 9"/>
          <p:cNvSpPr>
            <a:spLocks noChangeArrowheads="1"/>
          </p:cNvSpPr>
          <p:nvPr/>
        </p:nvSpPr>
        <p:spPr bwMode="auto">
          <a:xfrm>
            <a:off x="669925" y="5284788"/>
            <a:ext cx="8077200" cy="1103312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cs typeface="Times New Roman" panose="02020603050405020304" pitchFamily="18" charset="0"/>
              </a:rPr>
              <a:t>- </a:t>
            </a:r>
            <a:r>
              <a:rPr lang="uk-UA" altLang="ru-RU" sz="1600" i="1" u="sng">
                <a:solidFill>
                  <a:schemeClr val="tx1"/>
                </a:solidFill>
              </a:rPr>
              <a:t>Погоджені (схвалені)</a:t>
            </a:r>
            <a:r>
              <a:rPr lang="ru-RU" altLang="ru-RU" sz="1600" i="1" u="sng">
                <a:solidFill>
                  <a:schemeClr val="tx1"/>
                </a:solidFill>
              </a:rPr>
              <a:t> акти про вилучення для знищення документів,не внесених до НАФ,затверджуються керівником закладу,після чого документи знищуються (передаються організаціям  із заготівлі вторинної сировини за накладними.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924800" cy="914400"/>
          </a:xfrm>
        </p:spPr>
        <p:txBody>
          <a:bodyPr/>
          <a:lstStyle/>
          <a:p>
            <a:r>
              <a:rPr lang="uk-UA" altLang="ru-RU" sz="4000" b="0" i="1">
                <a:solidFill>
                  <a:schemeClr val="tx1"/>
                </a:solidFill>
              </a:rPr>
              <a:t>Законодавча база :</a:t>
            </a:r>
            <a:endParaRPr lang="ru-RU" altLang="ru-RU" sz="4000" b="0" i="1">
              <a:solidFill>
                <a:schemeClr val="tx1"/>
              </a:solidFill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838200" y="2286000"/>
            <a:ext cx="8305800" cy="4572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>
                <a:solidFill>
                  <a:schemeClr val="tx1"/>
                </a:solidFill>
                <a:cs typeface="Times New Roman" panose="02020603050405020304" pitchFamily="18" charset="0"/>
              </a:rPr>
              <a:t>1.</a:t>
            </a:r>
            <a:r>
              <a:rPr lang="uk-UA" altLang="ru-RU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b="0"/>
              <a:t>Закон України про Національний архівний фонд та архівні установи.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838200" y="4953000"/>
            <a:ext cx="7924800" cy="12954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800" b="0" i="1">
                <a:solidFill>
                  <a:schemeClr val="tx1"/>
                </a:solidFill>
                <a:cs typeface="Times New Roman" panose="02020603050405020304" pitchFamily="18" charset="0"/>
              </a:rPr>
              <a:t>4.</a:t>
            </a:r>
            <a:r>
              <a:rPr lang="uk-UA" altLang="ru-RU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b="0"/>
              <a:t>Типове положення про архівний підрозділ державного органу,</a:t>
            </a:r>
            <a:r>
              <a:rPr lang="ru-RU" altLang="ru-RU"/>
              <a:t> </a:t>
            </a:r>
            <a:r>
              <a:rPr lang="ru-RU" altLang="ru-RU" sz="1600" b="0"/>
              <a:t>органу</a:t>
            </a:r>
            <a:br>
              <a:rPr lang="ru-RU" altLang="ru-RU" sz="1600" b="0"/>
            </a:br>
            <a:r>
              <a:rPr lang="ru-RU" altLang="ru-RU" sz="1600" b="0"/>
              <a:t>місцевого самоврядування, державного і комунального підприємства, установи та організації, затвердженого наказом Міністерства юстиції України 10 лютого 2012 року № 232/5, зареєстрованого в Міністерстві юстиції України 10 лютого 2012року за № 202/20515 та із змінами.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838200" y="2743200"/>
            <a:ext cx="8153400" cy="12192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2. </a:t>
            </a:r>
            <a:r>
              <a:rPr lang="ru-RU" altLang="ru-RU" sz="1600" b="0"/>
              <a:t>Правила організації діловодства та архівного зберігання документів у</a:t>
            </a:r>
            <a:br>
              <a:rPr lang="ru-RU" altLang="ru-RU" sz="1600" b="0"/>
            </a:br>
            <a:r>
              <a:rPr lang="ru-RU" altLang="ru-RU" sz="1600" b="0"/>
              <a:t>державних органах, органах місцевого самоврядування, на підприємствах, в</a:t>
            </a:r>
            <a:br>
              <a:rPr lang="ru-RU" altLang="ru-RU" sz="1600" b="0"/>
            </a:br>
            <a:r>
              <a:rPr lang="ru-RU" altLang="ru-RU" sz="1600" b="0"/>
              <a:t>установах і організаціях </a:t>
            </a:r>
            <a:r>
              <a:rPr lang="uk-UA" altLang="ru-RU" sz="1600" b="0"/>
              <a:t>,</a:t>
            </a:r>
            <a:r>
              <a:rPr lang="ru-RU" altLang="ru-RU" sz="1600" b="0"/>
              <a:t>затверджених наказом Міністерства юстиції України 18 червня 2015 року № 1000/5, зареєстрованих в Міністерстві юстиції України 22 червня 2015 року за № 736/27181.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838200" y="3962400"/>
            <a:ext cx="8153400" cy="9906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800" b="0" i="1">
                <a:solidFill>
                  <a:schemeClr val="tx1"/>
                </a:solidFill>
                <a:cs typeface="Times New Roman" panose="02020603050405020304" pitchFamily="18" charset="0"/>
              </a:rPr>
              <a:t>3.</a:t>
            </a:r>
            <a:r>
              <a:rPr lang="uk-UA" altLang="ru-RU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b="0"/>
              <a:t>Типова інструкція з діловодства у центральних органах виконавчої влади,</a:t>
            </a:r>
            <a:br>
              <a:rPr lang="ru-RU" altLang="ru-RU" sz="1600" b="0"/>
            </a:br>
            <a:r>
              <a:rPr lang="ru-RU" altLang="ru-RU" sz="1600" b="0"/>
              <a:t>Раді міністрів Автономної Республіки Крим, місцевих органах виконавчої влади,</a:t>
            </a:r>
            <a:br>
              <a:rPr lang="ru-RU" altLang="ru-RU" sz="1600" b="0"/>
            </a:br>
            <a:r>
              <a:rPr lang="ru-RU" altLang="ru-RU" sz="1600" b="0"/>
              <a:t>затверджена постановою Кабінету Міністрів України від 30 листопада 2011 року№1242.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1"/>
      <p:bldP spid="33796" grpId="0"/>
      <p:bldP spid="33797" grpId="0"/>
      <p:bldP spid="33799" grpId="0"/>
      <p:bldP spid="338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71" name="AutoShape 215"/>
          <p:cNvSpPr>
            <a:spLocks noChangeArrowheads="1"/>
          </p:cNvSpPr>
          <p:nvPr/>
        </p:nvSpPr>
        <p:spPr bwMode="auto">
          <a:xfrm>
            <a:off x="838200" y="914400"/>
            <a:ext cx="7924800" cy="9144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4000" b="0" i="1">
                <a:solidFill>
                  <a:schemeClr val="tx1"/>
                </a:solidFill>
              </a:rPr>
              <a:t>Законодавча база :</a:t>
            </a:r>
            <a:endParaRPr lang="ru-RU" altLang="ru-RU" sz="4000" b="0" i="1">
              <a:solidFill>
                <a:schemeClr val="tx1"/>
              </a:solidFill>
            </a:endParaRPr>
          </a:p>
        </p:txBody>
      </p:sp>
      <p:sp>
        <p:nvSpPr>
          <p:cNvPr id="96472" name="AutoShape 216"/>
          <p:cNvSpPr>
            <a:spLocks noChangeArrowheads="1"/>
          </p:cNvSpPr>
          <p:nvPr/>
        </p:nvSpPr>
        <p:spPr bwMode="auto">
          <a:xfrm>
            <a:off x="914400" y="2514600"/>
            <a:ext cx="8229600" cy="16764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>
                <a:solidFill>
                  <a:schemeClr val="tx1"/>
                </a:solidFill>
                <a:cs typeface="Times New Roman" panose="02020603050405020304" pitchFamily="18" charset="0"/>
              </a:rPr>
              <a:t>5. </a:t>
            </a:r>
            <a:r>
              <a:rPr lang="ru-RU" altLang="ru-RU" sz="1600" b="0"/>
              <a:t>Перелік типових документів, що створюються під час діяльності державних</a:t>
            </a:r>
            <a:br>
              <a:rPr lang="ru-RU" altLang="ru-RU" sz="1600" b="0"/>
            </a:br>
            <a:r>
              <a:rPr lang="ru-RU" altLang="ru-RU" sz="1600" b="0"/>
              <a:t>органів та органів місцевого самоврядування, інших установ, підприємств та</a:t>
            </a:r>
            <a:br>
              <a:rPr lang="ru-RU" altLang="ru-RU" sz="1600" b="0"/>
            </a:br>
            <a:r>
              <a:rPr lang="ru-RU" altLang="ru-RU" sz="1600" b="0"/>
              <a:t>організацій, із зазначенням строків зберігання документів, затверджених наказом</a:t>
            </a:r>
            <a:br>
              <a:rPr lang="ru-RU" altLang="ru-RU" sz="1600" b="0"/>
            </a:br>
            <a:r>
              <a:rPr lang="ru-RU" altLang="ru-RU" sz="1600" b="0"/>
              <a:t>Міністерства юстиції України 12 квітня 2012 р. № 578/5, зареєстрованих в</a:t>
            </a:r>
            <a:br>
              <a:rPr lang="ru-RU" altLang="ru-RU" sz="1600" b="0"/>
            </a:br>
            <a:r>
              <a:rPr lang="ru-RU" altLang="ru-RU" sz="1600" b="0"/>
              <a:t>Міністерстві юстиції України 17 квітня 2012 р. за № 571/20884.</a:t>
            </a:r>
            <a:br>
              <a:rPr lang="ru-RU" altLang="ru-RU" sz="1600" b="0"/>
            </a:br>
            <a:r>
              <a:rPr lang="ru-RU" altLang="ru-RU" sz="1600" b="0"/>
              <a:t/>
            </a:r>
            <a:br>
              <a:rPr lang="ru-RU" altLang="ru-RU" sz="1600" b="0"/>
            </a:br>
            <a:endParaRPr lang="ru-RU" altLang="ru-RU" sz="1600" b="0"/>
          </a:p>
        </p:txBody>
      </p:sp>
      <p:sp>
        <p:nvSpPr>
          <p:cNvPr id="96474" name="AutoShape 218"/>
          <p:cNvSpPr>
            <a:spLocks noChangeArrowheads="1"/>
          </p:cNvSpPr>
          <p:nvPr/>
        </p:nvSpPr>
        <p:spPr bwMode="auto">
          <a:xfrm>
            <a:off x="990600" y="4114800"/>
            <a:ext cx="7924800" cy="9906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600" b="0">
                <a:solidFill>
                  <a:schemeClr val="tx1"/>
                </a:solidFill>
                <a:cs typeface="Times New Roman" panose="02020603050405020304" pitchFamily="18" charset="0"/>
              </a:rPr>
              <a:t>6. </a:t>
            </a:r>
            <a:r>
              <a:rPr lang="ru-RU" altLang="ru-RU" sz="1600" b="0"/>
              <a:t>Складення архівних описів. Методичні рекомендації, </a:t>
            </a:r>
            <a:r>
              <a:rPr lang="ru-RU" altLang="ru-RU" sz="1600" b="0" i="1"/>
              <a:t>схвалені протоколом</a:t>
            </a:r>
            <a:br>
              <a:rPr lang="ru-RU" altLang="ru-RU" sz="1600" b="0" i="1"/>
            </a:br>
            <a:r>
              <a:rPr lang="ru-RU" altLang="ru-RU" sz="1600" b="0" i="1"/>
              <a:t>засідання Нормативно-методичної комісії Укрдержархіву 18 грудня 2012 року №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9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9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71" grpId="0"/>
      <p:bldP spid="96472" grpId="0"/>
      <p:bldP spid="964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>
          <a:xfrm>
            <a:off x="1196975" y="3429000"/>
            <a:ext cx="7267575" cy="939800"/>
          </a:xfrm>
          <a:noFill/>
        </p:spPr>
        <p:txBody>
          <a:bodyPr anchor="ctr" anchorCtr="1">
            <a:spAutoFit/>
          </a:bodyPr>
          <a:lstStyle/>
          <a:p>
            <a:r>
              <a:rPr lang="uk-UA" altLang="ru-RU" sz="5400" b="0" i="1">
                <a:solidFill>
                  <a:schemeClr val="tx1"/>
                </a:solidFill>
              </a:rPr>
              <a:t>ДЯКУЮ ЗА УВАГУ!</a:t>
            </a:r>
            <a:endParaRPr lang="ru-RU" altLang="ru-RU" sz="54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838200"/>
            <a:ext cx="8305800" cy="1143000"/>
          </a:xfrm>
          <a:noFill/>
        </p:spPr>
        <p:txBody>
          <a:bodyPr anchor="ctr"/>
          <a:lstStyle/>
          <a:p>
            <a:r>
              <a:rPr lang="uk-UA" altLang="ru-RU" sz="4000" b="0" i="1">
                <a:solidFill>
                  <a:schemeClr val="tx1"/>
                </a:solidFill>
              </a:rPr>
              <a:t>Архів установи  це …</a:t>
            </a:r>
            <a:endParaRPr lang="ru-RU" altLang="ru-RU" sz="4000" b="0" i="1">
              <a:solidFill>
                <a:schemeClr val="tx1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895600"/>
            <a:ext cx="8534400" cy="2667000"/>
          </a:xfrm>
          <a:noFill/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uk-UA" altLang="ru-RU" sz="3600" i="1"/>
              <a:t>   </a:t>
            </a:r>
            <a:r>
              <a:rPr lang="uk-UA" altLang="ru-RU" sz="3200" i="1"/>
              <a:t>структурний підрозділ,що організовує і забезпечує відбір,нагромадження архівних документів,їх облік,зберегання та користування ними.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r>
              <a:rPr lang="uk-UA" altLang="ru-RU" sz="4000" b="0" i="1">
                <a:solidFill>
                  <a:schemeClr val="tx1"/>
                </a:solidFill>
              </a:rPr>
              <a:t>Функції ведення архіву покладаються на  …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1143000" y="3733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90600" y="2514600"/>
            <a:ext cx="3352800" cy="3124200"/>
          </a:xfrm>
          <a:prstGeom prst="roundRect">
            <a:avLst>
              <a:gd name="adj" fmla="val 21667"/>
            </a:avLst>
          </a:prstGeom>
          <a:solidFill>
            <a:schemeClr val="hlink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3000" i="1" u="sng">
                <a:solidFill>
                  <a:schemeClr val="bg1"/>
                </a:solidFill>
              </a:rPr>
              <a:t/>
            </a:r>
            <a:br>
              <a:rPr lang="uk-UA" altLang="ru-RU" sz="3000" i="1" u="sng">
                <a:solidFill>
                  <a:schemeClr val="bg1"/>
                </a:solidFill>
              </a:rPr>
            </a:br>
            <a:r>
              <a:rPr lang="uk-UA" altLang="ru-RU" sz="3000" i="1" u="sng">
                <a:solidFill>
                  <a:schemeClr val="bg1"/>
                </a:solidFill>
              </a:rPr>
              <a:t/>
            </a:r>
            <a:br>
              <a:rPr lang="uk-UA" altLang="ru-RU" sz="3000" i="1" u="sng">
                <a:solidFill>
                  <a:schemeClr val="bg1"/>
                </a:solidFill>
              </a:rPr>
            </a:br>
            <a:r>
              <a:rPr lang="uk-UA" altLang="ru-RU" sz="3000" i="1" u="sng">
                <a:solidFill>
                  <a:schemeClr val="bg1"/>
                </a:solidFill>
              </a:rPr>
              <a:t>лише одного працівника установи</a:t>
            </a:r>
            <a:r>
              <a:rPr lang="uk-UA" altLang="ru-RU" sz="2400" b="0" i="1">
                <a:solidFill>
                  <a:schemeClr val="tx1"/>
                </a:solidFill>
              </a:rPr>
              <a:t/>
            </a:r>
            <a:br>
              <a:rPr lang="uk-UA" altLang="ru-RU" sz="2400" b="0" i="1">
                <a:solidFill>
                  <a:schemeClr val="tx1"/>
                </a:solidFill>
              </a:rPr>
            </a:br>
            <a:r>
              <a:rPr lang="uk-UA" altLang="ru-RU" sz="2400" b="0" i="1">
                <a:solidFill>
                  <a:schemeClr val="tx1"/>
                </a:solidFill>
              </a:rPr>
              <a:t>(секретар)</a:t>
            </a:r>
            <a:br>
              <a:rPr lang="uk-UA" altLang="ru-RU" sz="2400" b="0" i="1">
                <a:solidFill>
                  <a:schemeClr val="tx1"/>
                </a:solidFill>
              </a:rPr>
            </a:br>
            <a:r>
              <a:rPr lang="uk-UA" altLang="ru-RU" sz="2400" b="0" i="1">
                <a:solidFill>
                  <a:schemeClr val="tx1"/>
                </a:solidFill>
              </a:rPr>
              <a:t/>
            </a:r>
            <a:br>
              <a:rPr lang="uk-UA" altLang="ru-RU" sz="2400" b="0" i="1">
                <a:solidFill>
                  <a:schemeClr val="tx1"/>
                </a:solidFill>
              </a:rPr>
            </a:br>
            <a:r>
              <a:rPr lang="uk-UA" altLang="ru-RU" sz="2400" b="0" i="1">
                <a:solidFill>
                  <a:schemeClr val="tx1"/>
                </a:solidFill>
              </a:rPr>
              <a:t>(СЕКРЕТАР)</a:t>
            </a:r>
            <a:r>
              <a:rPr lang="uk-UA" altLang="ru-RU" sz="2000" b="0" i="1">
                <a:solidFill>
                  <a:schemeClr val="tx1"/>
                </a:solidFill>
              </a:rPr>
              <a:t/>
            </a:r>
            <a:br>
              <a:rPr lang="uk-UA" altLang="ru-RU" sz="2000" b="0" i="1">
                <a:solidFill>
                  <a:schemeClr val="tx1"/>
                </a:solidFill>
              </a:rPr>
            </a:br>
            <a:r>
              <a:rPr lang="uk-UA" altLang="ru-RU" sz="2000" b="0" i="1">
                <a:solidFill>
                  <a:schemeClr val="tx1"/>
                </a:solidFill>
              </a:rPr>
              <a:t/>
            </a:r>
            <a:br>
              <a:rPr lang="uk-UA" altLang="ru-RU" sz="2000" b="0" i="1">
                <a:solidFill>
                  <a:schemeClr val="tx1"/>
                </a:solidFill>
              </a:rPr>
            </a:br>
            <a:r>
              <a:rPr lang="uk-UA" altLang="ru-RU" sz="2000" b="0" i="1">
                <a:solidFill>
                  <a:schemeClr val="tx1"/>
                </a:solidFill>
              </a:rPr>
              <a:t/>
            </a:r>
            <a:br>
              <a:rPr lang="uk-UA" altLang="ru-RU" sz="2000" b="0" i="1">
                <a:solidFill>
                  <a:schemeClr val="tx1"/>
                </a:solidFill>
              </a:rPr>
            </a:br>
            <a:r>
              <a:rPr lang="uk-UA" altLang="ru-RU" sz="2000" b="0" i="1">
                <a:solidFill>
                  <a:schemeClr val="tx1"/>
                </a:solidFill>
              </a:rPr>
              <a:t/>
            </a:r>
            <a:br>
              <a:rPr lang="uk-UA" altLang="ru-RU" sz="2000" b="0" i="1">
                <a:solidFill>
                  <a:schemeClr val="tx1"/>
                </a:solidFill>
              </a:rPr>
            </a:br>
            <a:endParaRPr lang="ru-RU" altLang="ru-RU" sz="2000" b="0" i="1">
              <a:solidFill>
                <a:schemeClr val="tx1"/>
              </a:solidFill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572000" y="2514600"/>
            <a:ext cx="4191000" cy="3124200"/>
          </a:xfrm>
          <a:prstGeom prst="roundRect">
            <a:avLst>
              <a:gd name="adj" fmla="val 21667"/>
            </a:avLst>
          </a:prstGeom>
          <a:solidFill>
            <a:schemeClr val="hlink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3000" i="1" u="sng">
                <a:solidFill>
                  <a:schemeClr val="bg1"/>
                </a:solidFill>
              </a:rPr>
              <a:t>ЗГІДНО ІЗ НАКАЗОМ КЕРІВНИКА ЗАКЛАДУ</a:t>
            </a:r>
            <a:endParaRPr lang="ru-RU" altLang="ru-RU" sz="2400" b="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6389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>
          <a:xfrm>
            <a:off x="3429000" y="228600"/>
            <a:ext cx="5410200" cy="1524000"/>
          </a:xfrm>
        </p:spPr>
        <p:txBody>
          <a:bodyPr/>
          <a:lstStyle/>
          <a:p>
            <a:r>
              <a:rPr lang="uk-UA" altLang="ru-RU"/>
              <a:t>Під час створення архіву</a:t>
            </a:r>
            <a:r>
              <a:rPr lang="uk-UA" altLang="ru-RU" sz="3200"/>
              <a:t> </a:t>
            </a:r>
            <a:endParaRPr lang="ru-RU" altLang="ru-RU" sz="32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143000" y="2438400"/>
            <a:ext cx="7467600" cy="990600"/>
          </a:xfrm>
          <a:prstGeom prst="roundRect">
            <a:avLst>
              <a:gd name="adj" fmla="val 21667"/>
            </a:avLst>
          </a:prstGeom>
          <a:solidFill>
            <a:srgbClr val="003366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i="1">
                <a:solidFill>
                  <a:schemeClr val="bg1"/>
                </a:solidFill>
              </a:rPr>
              <a:t>Розробляється положення про архів установи </a:t>
            </a:r>
            <a:endParaRPr lang="ru-RU" altLang="ru-RU" sz="2400" i="1">
              <a:solidFill>
                <a:schemeClr val="bg1"/>
              </a:solidFill>
            </a:endParaRPr>
          </a:p>
        </p:txBody>
      </p:sp>
      <p:sp>
        <p:nvSpPr>
          <p:cNvPr id="147498" name="AutoShape 42"/>
          <p:cNvSpPr>
            <a:spLocks noChangeArrowheads="1"/>
          </p:cNvSpPr>
          <p:nvPr/>
        </p:nvSpPr>
        <p:spPr bwMode="auto">
          <a:xfrm>
            <a:off x="3429000" y="3429000"/>
            <a:ext cx="1066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143000" y="3962400"/>
            <a:ext cx="7467600" cy="990600"/>
          </a:xfrm>
          <a:prstGeom prst="roundRect">
            <a:avLst>
              <a:gd name="adj" fmla="val 21667"/>
            </a:avLst>
          </a:prstGeom>
          <a:solidFill>
            <a:srgbClr val="003366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1600" i="1">
                <a:solidFill>
                  <a:schemeClr val="bg1"/>
                </a:solidFill>
              </a:rPr>
              <a:t>Типове положення про архівний підрозділ  органу державної влади,органу місцевого самоврядування , державного і комунального підприємства,установи та організації                               від 10 лютого 2012 року № 232/5</a:t>
            </a:r>
            <a:endParaRPr lang="ru-RU" altLang="ru-RU" sz="1600" i="1">
              <a:solidFill>
                <a:schemeClr val="bg1"/>
              </a:solidFill>
            </a:endParaRPr>
          </a:p>
        </p:txBody>
      </p:sp>
      <p:sp>
        <p:nvSpPr>
          <p:cNvPr id="147500" name="AutoShape 44"/>
          <p:cNvSpPr>
            <a:spLocks noChangeArrowheads="1"/>
          </p:cNvSpPr>
          <p:nvPr/>
        </p:nvSpPr>
        <p:spPr bwMode="auto">
          <a:xfrm>
            <a:off x="5638800" y="4953000"/>
            <a:ext cx="1066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143000" y="5486400"/>
            <a:ext cx="7467600" cy="838200"/>
          </a:xfrm>
          <a:prstGeom prst="roundRect">
            <a:avLst>
              <a:gd name="adj" fmla="val 21667"/>
            </a:avLst>
          </a:prstGeom>
          <a:solidFill>
            <a:srgbClr val="003366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i="1">
                <a:solidFill>
                  <a:schemeClr val="bg1"/>
                </a:solidFill>
              </a:rPr>
              <a:t>План роботи архіву </a:t>
            </a:r>
            <a:endParaRPr lang="ru-RU" altLang="ru-RU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4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4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6389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0" i="1">
                <a:solidFill>
                  <a:schemeClr val="tx1"/>
                </a:solidFill>
              </a:rPr>
              <a:t>Положення про архів закладу підлягає схваленню</a:t>
            </a:r>
            <a:endParaRPr lang="ru-RU" altLang="ru-RU" b="0" i="1">
              <a:solidFill>
                <a:schemeClr val="tx1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143000" y="2667000"/>
            <a:ext cx="7467600" cy="990600"/>
          </a:xfrm>
          <a:prstGeom prst="roundRect">
            <a:avLst>
              <a:gd name="adj" fmla="val 21667"/>
            </a:avLst>
          </a:prstGeom>
          <a:solidFill>
            <a:srgbClr val="003366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i="1">
                <a:solidFill>
                  <a:schemeClr val="bg1"/>
                </a:solidFill>
              </a:rPr>
              <a:t>експертною комісією закладу</a:t>
            </a:r>
            <a:endParaRPr lang="ru-RU" altLang="ru-RU" sz="2400" i="1">
              <a:solidFill>
                <a:schemeClr val="bg1"/>
              </a:solidFill>
            </a:endParaRPr>
          </a:p>
        </p:txBody>
      </p:sp>
      <p:sp>
        <p:nvSpPr>
          <p:cNvPr id="95255" name="AutoShape 23"/>
          <p:cNvSpPr>
            <a:spLocks noChangeArrowheads="1"/>
          </p:cNvSpPr>
          <p:nvPr/>
        </p:nvSpPr>
        <p:spPr bwMode="auto">
          <a:xfrm>
            <a:off x="4191000" y="3886200"/>
            <a:ext cx="1066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143000" y="4572000"/>
            <a:ext cx="7467600" cy="990600"/>
          </a:xfrm>
          <a:prstGeom prst="roundRect">
            <a:avLst>
              <a:gd name="adj" fmla="val 21667"/>
            </a:avLst>
          </a:prstGeom>
          <a:solidFill>
            <a:srgbClr val="003366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i="1">
                <a:solidFill>
                  <a:schemeClr val="bg1"/>
                </a:solidFill>
              </a:rPr>
              <a:t>експертною комісією архівного відділу Глухівської міської ради</a:t>
            </a:r>
            <a:endParaRPr lang="ru-RU" altLang="ru-RU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1638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914400"/>
            <a:ext cx="6858000" cy="1143000"/>
          </a:xfrm>
          <a:noFill/>
        </p:spPr>
        <p:txBody>
          <a:bodyPr anchor="ctr"/>
          <a:lstStyle/>
          <a:p>
            <a:r>
              <a:rPr lang="uk-UA" altLang="ru-RU" b="0" i="1">
                <a:solidFill>
                  <a:schemeClr val="tx1"/>
                </a:solidFill>
              </a:rPr>
              <a:t>Облік документів в архіві ведеться за </a:t>
            </a:r>
            <a:endParaRPr lang="ru-RU" altLang="ru-RU" b="0" i="1">
              <a:solidFill>
                <a:schemeClr val="tx1"/>
              </a:solidFill>
            </a:endParaRP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505200" y="39624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sz="3600" b="1" i="1">
                <a:solidFill>
                  <a:srgbClr val="A50021"/>
                </a:solidFill>
              </a:rPr>
              <a:t>та</a:t>
            </a:r>
            <a:endParaRPr lang="ru-RU" altLang="ru-RU" sz="3600" b="1" i="1">
              <a:solidFill>
                <a:srgbClr val="A50021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066800" y="2590800"/>
            <a:ext cx="6705600" cy="990600"/>
          </a:xfrm>
          <a:prstGeom prst="roundRect">
            <a:avLst>
              <a:gd name="adj" fmla="val 21667"/>
            </a:avLst>
          </a:prstGeom>
          <a:solidFill>
            <a:srgbClr val="003366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i="1">
                <a:solidFill>
                  <a:schemeClr val="bg1"/>
                </a:solidFill>
              </a:rPr>
              <a:t>основними обліковими документами</a:t>
            </a:r>
            <a:endParaRPr lang="ru-RU" altLang="ru-RU" sz="2800" i="1">
              <a:solidFill>
                <a:schemeClr val="bg1"/>
              </a:solidFill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14400" y="5105400"/>
            <a:ext cx="8001000" cy="1219200"/>
          </a:xfrm>
          <a:prstGeom prst="roundRect">
            <a:avLst>
              <a:gd name="adj" fmla="val 21667"/>
            </a:avLst>
          </a:prstGeom>
          <a:solidFill>
            <a:srgbClr val="003366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i="1">
                <a:solidFill>
                  <a:schemeClr val="bg1"/>
                </a:solidFill>
              </a:rPr>
              <a:t>допоміжними       </a:t>
            </a:r>
            <a:r>
              <a:rPr lang="uk-UA" altLang="ru-RU" sz="2400" i="1">
                <a:solidFill>
                  <a:schemeClr val="bg1"/>
                </a:solidFill>
              </a:rPr>
              <a:t>                                                   (</a:t>
            </a:r>
            <a:r>
              <a:rPr lang="uk-UA" altLang="ru-RU" sz="1800" i="1">
                <a:solidFill>
                  <a:schemeClr val="bg1"/>
                </a:solidFill>
              </a:rPr>
              <a:t>необхідність  ведення і види допоміжних документів встановлюється установою</a:t>
            </a:r>
            <a:r>
              <a:rPr lang="uk-UA" altLang="ru-RU" sz="2400" i="1">
                <a:solidFill>
                  <a:schemeClr val="bg1"/>
                </a:solidFill>
              </a:rPr>
              <a:t>)</a:t>
            </a:r>
            <a:endParaRPr lang="ru-RU" altLang="ru-RU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36887" grpId="0"/>
      <p:bldP spid="16389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uk-UA" altLang="ru-RU" b="0" i="1">
                <a:solidFill>
                  <a:schemeClr val="tx1"/>
                </a:solidFill>
              </a:rPr>
              <a:t>До основних облікових документів належать:</a:t>
            </a:r>
            <a:endParaRPr lang="ru-RU" altLang="ru-RU" b="0" i="1">
              <a:solidFill>
                <a:schemeClr val="tx1"/>
              </a:solidFill>
            </a:endParaRPr>
          </a:p>
        </p:txBody>
      </p:sp>
      <p:sp>
        <p:nvSpPr>
          <p:cNvPr id="98338" name="AutoShape 34"/>
          <p:cNvSpPr>
            <a:spLocks noChangeArrowheads="1"/>
          </p:cNvSpPr>
          <p:nvPr/>
        </p:nvSpPr>
        <p:spPr bwMode="auto">
          <a:xfrm rot="2783829">
            <a:off x="4200525" y="3267075"/>
            <a:ext cx="361950" cy="990600"/>
          </a:xfrm>
          <a:prstGeom prst="curvedLeftArrow">
            <a:avLst>
              <a:gd name="adj1" fmla="val 54737"/>
              <a:gd name="adj2" fmla="val 109474"/>
              <a:gd name="adj3" fmla="val 33333"/>
            </a:avLst>
          </a:prstGeom>
          <a:solidFill>
            <a:schemeClr val="accent2">
              <a:alpha val="8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39" name="Rectangle 14"/>
          <p:cNvSpPr>
            <a:spLocks noChangeArrowheads="1"/>
          </p:cNvSpPr>
          <p:nvPr/>
        </p:nvSpPr>
        <p:spPr bwMode="auto">
          <a:xfrm>
            <a:off x="1219200" y="3352800"/>
            <a:ext cx="274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i="1">
                <a:cs typeface="Times New Roman" panose="02020603050405020304" pitchFamily="18" charset="0"/>
              </a:rPr>
              <a:t>Книга обліку надходжень та вибуття документів</a:t>
            </a:r>
            <a:endParaRPr lang="uk-UA" altLang="ru-RU" sz="2000" b="1" i="1">
              <a:cs typeface="Times New Roman" panose="02020603050405020304" pitchFamily="18" charset="0"/>
            </a:endParaRPr>
          </a:p>
        </p:txBody>
      </p:sp>
      <p:sp>
        <p:nvSpPr>
          <p:cNvPr id="98340" name="AutoShape 36"/>
          <p:cNvSpPr>
            <a:spLocks noChangeArrowheads="1"/>
          </p:cNvSpPr>
          <p:nvPr/>
        </p:nvSpPr>
        <p:spPr bwMode="auto">
          <a:xfrm rot="2783829">
            <a:off x="4200525" y="4410075"/>
            <a:ext cx="361950" cy="990600"/>
          </a:xfrm>
          <a:prstGeom prst="curvedLeftArrow">
            <a:avLst>
              <a:gd name="adj1" fmla="val 54737"/>
              <a:gd name="adj2" fmla="val 109474"/>
              <a:gd name="adj3" fmla="val 33333"/>
            </a:avLst>
          </a:prstGeom>
          <a:solidFill>
            <a:schemeClr val="accent2">
              <a:alpha val="8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41" name="Rectangle 14"/>
          <p:cNvSpPr>
            <a:spLocks noChangeArrowheads="1"/>
          </p:cNvSpPr>
          <p:nvPr/>
        </p:nvSpPr>
        <p:spPr bwMode="auto">
          <a:xfrm>
            <a:off x="914400" y="4572000"/>
            <a:ext cx="312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000" b="1" i="1">
                <a:cs typeface="Times New Roman" panose="02020603050405020304" pitchFamily="18" charset="0"/>
              </a:rPr>
              <a:t>Список фондів</a:t>
            </a:r>
          </a:p>
        </p:txBody>
      </p:sp>
      <p:sp>
        <p:nvSpPr>
          <p:cNvPr id="98342" name="AutoShape 38"/>
          <p:cNvSpPr>
            <a:spLocks noChangeArrowheads="1"/>
          </p:cNvSpPr>
          <p:nvPr/>
        </p:nvSpPr>
        <p:spPr bwMode="auto">
          <a:xfrm rot="18993583" flipH="1">
            <a:off x="5638800" y="3276600"/>
            <a:ext cx="317500" cy="996950"/>
          </a:xfrm>
          <a:prstGeom prst="curvedLeftArrow">
            <a:avLst>
              <a:gd name="adj1" fmla="val 62800"/>
              <a:gd name="adj2" fmla="val 125600"/>
              <a:gd name="adj3" fmla="val 33333"/>
            </a:avLst>
          </a:prstGeom>
          <a:solidFill>
            <a:schemeClr val="accent2">
              <a:alpha val="8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43" name="Rectangle 11"/>
          <p:cNvSpPr>
            <a:spLocks noChangeArrowheads="1"/>
          </p:cNvSpPr>
          <p:nvPr/>
        </p:nvSpPr>
        <p:spPr bwMode="auto">
          <a:xfrm>
            <a:off x="5638800" y="3352800"/>
            <a:ext cx="3273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000" b="1" i="1">
                <a:cs typeface="Times New Roman" panose="02020603050405020304" pitchFamily="18" charset="0"/>
              </a:rPr>
              <a:t>Справа фондів</a:t>
            </a:r>
          </a:p>
        </p:txBody>
      </p:sp>
      <p:sp>
        <p:nvSpPr>
          <p:cNvPr id="98344" name="AutoShape 40"/>
          <p:cNvSpPr>
            <a:spLocks noChangeArrowheads="1"/>
          </p:cNvSpPr>
          <p:nvPr/>
        </p:nvSpPr>
        <p:spPr bwMode="auto">
          <a:xfrm rot="18486682" flipH="1">
            <a:off x="5600700" y="4457700"/>
            <a:ext cx="381000" cy="914400"/>
          </a:xfrm>
          <a:prstGeom prst="curvedLeftArrow">
            <a:avLst>
              <a:gd name="adj1" fmla="val 48000"/>
              <a:gd name="adj2" fmla="val 96000"/>
              <a:gd name="adj3" fmla="val 33333"/>
            </a:avLst>
          </a:prstGeom>
          <a:solidFill>
            <a:schemeClr val="accent2">
              <a:alpha val="8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45" name="Rectangle 12"/>
          <p:cNvSpPr>
            <a:spLocks noChangeArrowheads="1"/>
          </p:cNvSpPr>
          <p:nvPr/>
        </p:nvSpPr>
        <p:spPr bwMode="auto">
          <a:xfrm>
            <a:off x="5715000" y="4343400"/>
            <a:ext cx="3273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uk-UA" altLang="ru-RU" sz="2000" b="1" i="1">
              <a:cs typeface="Times New Roman" panose="02020603050405020304" pitchFamily="18" charset="0"/>
            </a:endParaRPr>
          </a:p>
          <a:p>
            <a:pPr algn="ctr" eaLnBrk="1" hangingPunct="1"/>
            <a:r>
              <a:rPr lang="uk-UA" altLang="ru-RU" sz="2000" b="1" i="1">
                <a:cs typeface="Times New Roman" panose="02020603050405020304" pitchFamily="18" charset="0"/>
              </a:rPr>
              <a:t>Описи справ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8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39" grpId="0"/>
      <p:bldP spid="98341" grpId="0"/>
      <p:bldP spid="98343" grpId="0"/>
      <p:bldP spid="98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915400" cy="1600200"/>
          </a:xfrm>
          <a:noFill/>
        </p:spPr>
        <p:txBody>
          <a:bodyPr anchor="ctr"/>
          <a:lstStyle/>
          <a:p>
            <a:r>
              <a:rPr lang="uk-UA" altLang="ru-RU" sz="3000" b="0" i="1">
                <a:solidFill>
                  <a:schemeClr val="tx1"/>
                </a:solidFill>
              </a:rPr>
              <a:t>                          </a:t>
            </a:r>
            <a:r>
              <a:rPr lang="uk-UA" altLang="ru-RU" sz="3000" i="1">
                <a:solidFill>
                  <a:schemeClr val="tx1"/>
                </a:solidFill>
              </a:rPr>
              <a:t>Порядок ведення основних облікових документів</a:t>
            </a:r>
            <a:endParaRPr lang="ru-RU" altLang="ru-RU" sz="3700" i="1">
              <a:solidFill>
                <a:schemeClr val="tx1"/>
              </a:solidFill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1066800" y="2514600"/>
            <a:ext cx="3200400" cy="1600200"/>
          </a:xfrm>
          <a:prstGeom prst="roundRect">
            <a:avLst>
              <a:gd name="adj" fmla="val 21667"/>
            </a:avLst>
          </a:prstGeom>
          <a:solidFill>
            <a:schemeClr val="accent2">
              <a:alpha val="42999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i="1" u="sng">
                <a:solidFill>
                  <a:schemeClr val="tx1"/>
                </a:solidFill>
              </a:rPr>
              <a:t>Книга обліку надходження та вибуття документів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447800" y="4419600"/>
            <a:ext cx="2819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i="1"/>
              <a:t>      Ведеться облік усіх справ,прийнятих архівом</a:t>
            </a: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4800600" y="3124200"/>
            <a:ext cx="3200400" cy="1600200"/>
          </a:xfrm>
          <a:prstGeom prst="roundRect">
            <a:avLst>
              <a:gd name="adj" fmla="val 21667"/>
            </a:avLst>
          </a:prstGeom>
          <a:solidFill>
            <a:schemeClr val="accent2">
              <a:alpha val="42999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i="1" u="sng">
                <a:solidFill>
                  <a:schemeClr val="tx1"/>
                </a:solidFill>
              </a:rPr>
              <a:t>Список фондів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5105400" y="5105400"/>
            <a:ext cx="2819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i="1"/>
              <a:t>     Ведеться в архіві,що зберігає документи двох і більше фондів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34835" grpId="0" animBg="1"/>
      <p:bldP spid="34836" grpId="0"/>
      <p:bldP spid="34837" grpId="0" animBg="1"/>
      <p:bldP spid="348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8382000" cy="1676400"/>
          </a:xfrm>
          <a:noFill/>
        </p:spPr>
        <p:txBody>
          <a:bodyPr anchor="ctr"/>
          <a:lstStyle/>
          <a:p>
            <a:r>
              <a:rPr lang="uk-UA" altLang="ru-RU" sz="4000" b="0" i="1">
                <a:solidFill>
                  <a:schemeClr val="tx1"/>
                </a:solidFill>
              </a:rPr>
              <a:t>                </a:t>
            </a:r>
            <a:br>
              <a:rPr lang="uk-UA" altLang="ru-RU" sz="4000" b="0" i="1">
                <a:solidFill>
                  <a:schemeClr val="tx1"/>
                </a:solidFill>
              </a:rPr>
            </a:br>
            <a:r>
              <a:rPr lang="uk-UA" altLang="ru-RU" sz="4000" i="1">
                <a:solidFill>
                  <a:schemeClr val="tx1"/>
                </a:solidFill>
              </a:rPr>
              <a:t>Справа фонду</a:t>
            </a:r>
            <a:endParaRPr lang="ru-RU" altLang="ru-RU" sz="4000" i="1">
              <a:solidFill>
                <a:schemeClr val="tx1"/>
              </a:solidFill>
            </a:endParaRPr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>
            <a:off x="1066800" y="2590800"/>
            <a:ext cx="6324600" cy="1524000"/>
          </a:xfrm>
          <a:prstGeom prst="roundRect">
            <a:avLst>
              <a:gd name="adj" fmla="val 21667"/>
            </a:avLst>
          </a:prstGeom>
          <a:solidFill>
            <a:schemeClr val="accent2">
              <a:alpha val="42999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b="0" i="1" u="sng">
                <a:solidFill>
                  <a:schemeClr val="tx1"/>
                </a:solidFill>
              </a:rPr>
              <a:t>Ведеться на кожен фонд до ліквідації організації</a:t>
            </a:r>
            <a:endParaRPr lang="ru-RU" altLang="ru-RU" b="0" i="1" u="sng">
              <a:solidFill>
                <a:schemeClr val="tx1"/>
              </a:solidFill>
            </a:endParaRPr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2362200" y="4572000"/>
            <a:ext cx="6019800" cy="1676400"/>
          </a:xfrm>
          <a:prstGeom prst="roundRect">
            <a:avLst>
              <a:gd name="adj" fmla="val 21667"/>
            </a:avLst>
          </a:prstGeom>
          <a:solidFill>
            <a:schemeClr val="accent2">
              <a:alpha val="42999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b="0" i="1" u="sng">
                <a:solidFill>
                  <a:schemeClr val="tx1"/>
                </a:solidFill>
              </a:rPr>
              <a:t>Містить документи з історії організації та її архівного фонду</a:t>
            </a:r>
            <a:endParaRPr lang="ru-RU" altLang="ru-RU" b="0" i="1" u="sng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35859" grpId="0" animBg="1"/>
      <p:bldP spid="35860" grpId="0" animBg="1"/>
    </p:bld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3273</TotalTime>
  <Words>744</Words>
  <Application>Microsoft Office PowerPoint</Application>
  <PresentationFormat>Екран (4:3)</PresentationFormat>
  <Paragraphs>58</Paragraphs>
  <Slides>17</Slides>
  <Notes>17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Капсулы</vt:lpstr>
      <vt:lpstr>Презентація PowerPoint</vt:lpstr>
      <vt:lpstr>Архів установи  це …</vt:lpstr>
      <vt:lpstr>Функції ведення архіву покладаються на  …</vt:lpstr>
      <vt:lpstr>Під час створення архіву </vt:lpstr>
      <vt:lpstr>Положення про архів закладу підлягає схваленню</vt:lpstr>
      <vt:lpstr>Облік документів в архіві ведеться за </vt:lpstr>
      <vt:lpstr>До основних облікових документів належать:</vt:lpstr>
      <vt:lpstr>                          Порядок ведення основних облікових документів</vt:lpstr>
      <vt:lpstr>                 Справа фонду</vt:lpstr>
      <vt:lpstr>ОПИС СПРАВ  СКЛАДЕНИЙ ЗА ХРОНОЛОГІЧНО-СТРУКТИРНИМ ПРИНЦИПОМ</vt:lpstr>
      <vt:lpstr>Презентація PowerPoint</vt:lpstr>
      <vt:lpstr>Презентація PowerPoint</vt:lpstr>
      <vt:lpstr>Експертиза цінності документів та передавання справ до архіву установи</vt:lpstr>
      <vt:lpstr>Презентація PowerPoint</vt:lpstr>
      <vt:lpstr>Законодавча база :</vt:lpstr>
      <vt:lpstr>Презентація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Sasha</cp:lastModifiedBy>
  <cp:revision>54</cp:revision>
  <cp:lastPrinted>1601-01-01T00:00:00Z</cp:lastPrinted>
  <dcterms:created xsi:type="dcterms:W3CDTF">1601-01-01T00:00:00Z</dcterms:created>
  <dcterms:modified xsi:type="dcterms:W3CDTF">2024-05-08T07:56:30Z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